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324" r:id="rId6"/>
    <p:sldId id="340" r:id="rId7"/>
    <p:sldId id="347" r:id="rId8"/>
    <p:sldId id="345" r:id="rId9"/>
    <p:sldId id="396" r:id="rId10"/>
    <p:sldId id="397" r:id="rId11"/>
    <p:sldId id="307" r:id="rId12"/>
  </p:sldIdLst>
  <p:sldSz cx="12192000" cy="6858000"/>
  <p:notesSz cx="6900863" cy="9291638"/>
  <p:embeddedFontLst>
    <p:embeddedFont>
      <p:font typeface="Century Gothic" panose="020B0502020202020204" pitchFamily="3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4176">
          <p15:clr>
            <a:srgbClr val="A4A3A4"/>
          </p15:clr>
        </p15:guide>
        <p15:guide id="5" pos="3841">
          <p15:clr>
            <a:srgbClr val="A4A3A4"/>
          </p15:clr>
        </p15:guide>
        <p15:guide id="6" pos="768">
          <p15:clr>
            <a:srgbClr val="A4A3A4"/>
          </p15:clr>
        </p15:guide>
        <p15:guide id="7" pos="7296">
          <p15:clr>
            <a:srgbClr val="A4A3A4"/>
          </p15:clr>
        </p15:guide>
        <p15:guide id="8" pos="60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55" roundtripDataSignature="AMtx7mhbrZzXHQQHAQ2K10Pub3El5a85o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664EB44-5D22-B6E2-91A2-155F984CB1E8}" name="Sean Spivey" initials="SS" userId="S::Sean.Spivey@fcc.gov::28058f34-8a48-4838-984a-c3f889901791" providerId="AD"/>
  <p188:author id="{CCA39347-C66B-BCA0-60F7-52D9D82DBB99}" name="Eduard Bartholme" initials="EB" userId="S::eduard.bartholme@fcc.gov::30b08205-7b57-4000-8e59-0ffccf1d199c" providerId="AD"/>
  <p188:author id="{58F1C484-DE4F-0CED-7CCF-C66F640C5215}" name="Chelsea Fallon" initials="CF" userId="S::chelsea.fallon@fcc.gov::51fcef41-53c0-4ef0-826c-3838179953f9" providerId="AD"/>
  <p188:author id="{B2FA9ABF-623F-4A6F-1C06-8E6271E08B11}" name="Kirk Burgee" initials="KB" userId="S::Kirk.Burgee@fcc.gov::6734a35b-4f78-4422-a1ea-ac9aad8367c5" providerId="AD"/>
  <p188:author id="{125B2DDB-217D-590D-F278-82BCA1AF1E50}" name="John Cobb" initials="JC" userId="S::John.Cobb@fcc.gov::a53504bd-780a-48a4-8378-34cfb2de5702" providerId="AD"/>
  <p188:author id="{624B63F2-747B-7206-4364-FC50B1556FD6}" name="Jean Kiddoo" initials="JK" userId="S::jean.kiddoo@fcc.gov::47087b6b-8c7e-4342-9049-01df5605b98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anessa Long" initials="" lastIdx="5" clrIdx="0"/>
  <p:cmAuthor id="7" name="Jonathan McCormack" initials="JM" lastIdx="2" clrIdx="7">
    <p:extLst>
      <p:ext uri="{19B8F6BF-5375-455C-9EA6-DF929625EA0E}">
        <p15:presenceInfo xmlns:p15="http://schemas.microsoft.com/office/powerpoint/2012/main" userId="S::jonathan.mccormack@fcc.gov::3b942c99-b457-4272-8c7d-d9d0b0f0903a" providerId="AD"/>
      </p:ext>
    </p:extLst>
  </p:cmAuthor>
  <p:cmAuthor id="1" name="William Holloway" initials="WH" lastIdx="16" clrIdx="1">
    <p:extLst>
      <p:ext uri="{19B8F6BF-5375-455C-9EA6-DF929625EA0E}">
        <p15:presenceInfo xmlns:p15="http://schemas.microsoft.com/office/powerpoint/2012/main" userId="S::William.Holloway@fcc.gov::21acfade-155f-4978-a01b-6209ce0c1ed5" providerId="AD"/>
      </p:ext>
    </p:extLst>
  </p:cmAuthor>
  <p:cmAuthor id="8" name="Jean Kiddoo" initials="JK" lastIdx="6" clrIdx="8">
    <p:extLst>
      <p:ext uri="{19B8F6BF-5375-455C-9EA6-DF929625EA0E}">
        <p15:presenceInfo xmlns:p15="http://schemas.microsoft.com/office/powerpoint/2012/main" userId="S::jean.kiddoo@fcc.gov::47087b6b-8c7e-4342-9049-01df5605b986" providerId="AD"/>
      </p:ext>
    </p:extLst>
  </p:cmAuthor>
  <p:cmAuthor id="2" name="Sean Spivey" initials="SS" lastIdx="9" clrIdx="2">
    <p:extLst>
      <p:ext uri="{19B8F6BF-5375-455C-9EA6-DF929625EA0E}">
        <p15:presenceInfo xmlns:p15="http://schemas.microsoft.com/office/powerpoint/2012/main" userId="S::Sean.Spivey@fcc.gov::28058f34-8a48-4838-984a-c3f889901791" providerId="AD"/>
      </p:ext>
    </p:extLst>
  </p:cmAuthor>
  <p:cmAuthor id="3" name="Christina Clearwater" initials="CC" lastIdx="1" clrIdx="3">
    <p:extLst>
      <p:ext uri="{19B8F6BF-5375-455C-9EA6-DF929625EA0E}">
        <p15:presenceInfo xmlns:p15="http://schemas.microsoft.com/office/powerpoint/2012/main" userId="S::Christina.Clearwater@fcc.gov::85482dd2-44d1-4a31-b93b-b6647ba0fb91" providerId="AD"/>
      </p:ext>
    </p:extLst>
  </p:cmAuthor>
  <p:cmAuthor id="4" name="Eduard Bartholme" initials="EB" lastIdx="3" clrIdx="4">
    <p:extLst>
      <p:ext uri="{19B8F6BF-5375-455C-9EA6-DF929625EA0E}">
        <p15:presenceInfo xmlns:p15="http://schemas.microsoft.com/office/powerpoint/2012/main" userId="S::eduard.bartholme@fcc.gov::30b08205-7b57-4000-8e59-0ffccf1d199c" providerId="AD"/>
      </p:ext>
    </p:extLst>
  </p:cmAuthor>
  <p:cmAuthor id="5" name="Chelsea Fallon" initials="CF" lastIdx="4" clrIdx="5">
    <p:extLst>
      <p:ext uri="{19B8F6BF-5375-455C-9EA6-DF929625EA0E}">
        <p15:presenceInfo xmlns:p15="http://schemas.microsoft.com/office/powerpoint/2012/main" userId="Chelsea Fallon" providerId="None"/>
      </p:ext>
    </p:extLst>
  </p:cmAuthor>
  <p:cmAuthor id="6" name="Garnet Hanly" initials="GH" lastIdx="1" clrIdx="6">
    <p:extLst>
      <p:ext uri="{19B8F6BF-5375-455C-9EA6-DF929625EA0E}">
        <p15:presenceInfo xmlns:p15="http://schemas.microsoft.com/office/powerpoint/2012/main" userId="S::Garnet.Hanly@fcc.gov::33a30e8e-a60f-407f-b58c-36c5970d0f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B72F36-7D4D-12C1-CA2D-305EB251E01E}" v="324" dt="2025-02-07T21:26:08.921"/>
  </p1510:revLst>
</p1510:revInfo>
</file>

<file path=ppt/tableStyles.xml><?xml version="1.0" encoding="utf-8"?>
<a:tblStyleLst xmlns:a="http://schemas.openxmlformats.org/drawingml/2006/main" def="{31AD6659-46BB-4E29-84B1-454B0B05223C}">
  <a:tblStyle styleId="{31AD6659-46BB-4E29-84B1-454B0B05223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FB44412-77E3-4EBF-8E77-FD9562FA3670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C99768B2-4F83-49DF-8306-A7CFB61BB334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>
        <p:guide orient="horz" pos="2160"/>
        <p:guide orient="horz" pos="1008"/>
        <p:guide orient="horz" pos="1152"/>
        <p:guide orient="horz" pos="4176"/>
        <p:guide pos="3841"/>
        <p:guide pos="768"/>
        <p:guide pos="7296"/>
        <p:guide pos="60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55" Type="http://customschemas.google.com/relationships/presentationmetadata" Target="meta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59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62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57" Type="http://schemas.openxmlformats.org/officeDocument/2006/relationships/presProps" Target="presProps.xml"/><Relationship Id="rId61" Type="http://schemas.microsoft.com/office/2015/10/relationships/revisionInfo" Target="revisionInfo.xml"/><Relationship Id="rId10" Type="http://schemas.openxmlformats.org/officeDocument/2006/relationships/slide" Target="slides/slide6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56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90850" cy="4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00" tIns="46250" rIns="92500" bIns="462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08425" y="0"/>
            <a:ext cx="2990850" cy="4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00" tIns="46250" rIns="92500" bIns="4625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54013" y="696913"/>
            <a:ext cx="6192837" cy="3484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975" y="4413250"/>
            <a:ext cx="5522913" cy="418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00" tIns="46250" rIns="92500" bIns="4625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3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6500"/>
            <a:ext cx="2990850" cy="4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00" tIns="46250" rIns="92500" bIns="462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08425" y="8826500"/>
            <a:ext cx="2990850" cy="4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00" tIns="46250" rIns="92500" bIns="462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696913"/>
            <a:ext cx="6192837" cy="3484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5" name="Google Shape;145;p1:notes"/>
          <p:cNvSpPr txBox="1">
            <a:spLocks noGrp="1"/>
          </p:cNvSpPr>
          <p:nvPr>
            <p:ph type="body" idx="1"/>
          </p:nvPr>
        </p:nvSpPr>
        <p:spPr>
          <a:xfrm>
            <a:off x="688975" y="4413250"/>
            <a:ext cx="5522913" cy="418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00" tIns="46250" rIns="92500" bIns="4625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6" name="Google Shape;146;p1:notes"/>
          <p:cNvSpPr txBox="1">
            <a:spLocks noGrp="1"/>
          </p:cNvSpPr>
          <p:nvPr>
            <p:ph type="sldNum" idx="12"/>
          </p:nvPr>
        </p:nvSpPr>
        <p:spPr>
          <a:xfrm>
            <a:off x="3908425" y="8826500"/>
            <a:ext cx="2990850" cy="4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500" tIns="46250" rIns="92500" bIns="4625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71550" lvl="1" indent="-285750">
              <a:spcBef>
                <a:spcPts val="600"/>
              </a:spcBef>
              <a:buFont typeface="Arial,Sans-Serif"/>
              <a:buChar char="•"/>
            </a:pPr>
            <a:r>
              <a:rPr lang="en-US" sz="1000"/>
              <a:t>Fixed broadband service providers have reported coverage based on Census Blocks.</a:t>
            </a:r>
          </a:p>
          <a:p>
            <a:pPr lvl="2">
              <a:spcBef>
                <a:spcPts val="600"/>
              </a:spcBef>
              <a:buFont typeface="Arial,Sans-Serif"/>
              <a:buChar char="•"/>
            </a:pPr>
            <a:r>
              <a:rPr lang="en-US" sz="1000" b="0" i="0"/>
              <a:t>11,000,000+ census blocks in the U.S., which vary in size, especially between urban and rural areas.  </a:t>
            </a:r>
            <a:endParaRPr lang="en-US" sz="1000"/>
          </a:p>
          <a:p>
            <a:pPr lvl="2" algn="l">
              <a:spcBef>
                <a:spcPts val="600"/>
              </a:spcBef>
              <a:buFont typeface="Arial,Sans-Serif"/>
              <a:buChar char="•"/>
            </a:pPr>
            <a:r>
              <a:rPr lang="en-US" sz="1000" b="0" i="0"/>
              <a:t>No way to distinguish which locations within a census block are served.</a:t>
            </a:r>
            <a:endParaRPr lang="en-US" sz="1000"/>
          </a:p>
          <a:p>
            <a:pPr marL="971550" lvl="1" indent="-285750" algn="l">
              <a:spcBef>
                <a:spcPts val="600"/>
              </a:spcBef>
              <a:buFont typeface="Arial,Sans-Serif"/>
              <a:buChar char="•"/>
            </a:pPr>
            <a:r>
              <a:rPr lang="en-US" sz="1000"/>
              <a:t>Mobile broadband providers have reported by technology and based on minimum advertised speed or speeds consumers should reasonably expect to receive within the coverage area.</a:t>
            </a:r>
          </a:p>
          <a:p>
            <a:pPr marL="1428750" lvl="2" indent="-285750">
              <a:spcBef>
                <a:spcPts val="600"/>
              </a:spcBef>
              <a:buFont typeface="Arial,Sans-Serif"/>
              <a:buChar char="•"/>
            </a:pPr>
            <a:r>
              <a:rPr lang="en-US" sz="1000"/>
              <a:t>Lack of standardized reporting parameters prevents apples-to-apples comparisons of data among providers.</a:t>
            </a:r>
          </a:p>
          <a:p>
            <a:pPr marL="228600" indent="0" algn="l">
              <a:spcBef>
                <a:spcPts val="0"/>
              </a:spcBef>
              <a:spcAft>
                <a:spcPts val="600"/>
              </a:spcAft>
            </a:pPr>
            <a:r>
              <a:rPr lang="en-US" sz="1000" b="0" i="0"/>
              <a:t>BDC=</a:t>
            </a:r>
          </a:p>
          <a:p>
            <a:pPr marL="685800" indent="-457200" algn="l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1000" b="0" i="0"/>
              <a:t>Entirely new filing/data-collection system </a:t>
            </a:r>
            <a:endParaRPr lang="en-US" sz="1000"/>
          </a:p>
          <a:p>
            <a:pPr marL="685800" indent="-457200" algn="l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1000" b="0" i="0"/>
              <a:t>Fixed broadband availability data down to the individual location</a:t>
            </a:r>
          </a:p>
          <a:p>
            <a:pPr marL="685800" indent="-457200" algn="l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1000" b="0" i="0"/>
              <a:t>Mobile broadband availability data standardized across providers</a:t>
            </a:r>
          </a:p>
          <a:p>
            <a:pPr marL="685800" indent="-457200" algn="l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1000" b="0" i="0"/>
              <a:t>Challenge process to identify and dispute data collected from providers</a:t>
            </a:r>
          </a:p>
          <a:p>
            <a:pPr marL="685800" indent="-457200" algn="l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1000" b="0" i="0"/>
              <a:t>Incorporation of data from state, local, and Tribal governments</a:t>
            </a:r>
          </a:p>
          <a:p>
            <a:pPr marL="685800" indent="-457200" algn="l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1000" b="0" i="0"/>
              <a:t>Crowdsource information to support verification efforts</a:t>
            </a:r>
          </a:p>
          <a:p>
            <a:pPr marL="685800" indent="-457200" algn="l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1000" b="0" i="0"/>
              <a:t>Audits and enforcement</a:t>
            </a:r>
            <a:endParaRPr lang="en-US" sz="1000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9917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0">
              <a:spcBef>
                <a:spcPts val="600"/>
              </a:spcBef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7240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0">
              <a:spcBef>
                <a:spcPts val="600"/>
              </a:spcBef>
            </a:pPr>
            <a:endParaRPr lang="en-US" sz="1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8202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0">
              <a:spcBef>
                <a:spcPts val="600"/>
              </a:spcBef>
            </a:pPr>
            <a:endParaRPr lang="en-US" sz="1000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113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01E73-ED73-A8FC-25D2-6F887A4D2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1B36C1-2FE7-594B-CE6D-A6E909529C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EFC1B9-3D9B-3F6B-3137-7E5DECA2F5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71550" lvl="1" indent="-285750">
              <a:spcBef>
                <a:spcPts val="600"/>
              </a:spcBef>
              <a:buFont typeface="Arial,Sans-Serif"/>
              <a:buChar char="•"/>
            </a:pPr>
            <a:r>
              <a:rPr lang="en-US" sz="1000"/>
              <a:t>Fixed broadband service providers have reported coverage based on Census Blocks.</a:t>
            </a:r>
          </a:p>
          <a:p>
            <a:pPr lvl="2">
              <a:spcBef>
                <a:spcPts val="600"/>
              </a:spcBef>
              <a:buFont typeface="Arial,Sans-Serif"/>
              <a:buChar char="•"/>
            </a:pPr>
            <a:r>
              <a:rPr lang="en-US" sz="1000" b="0" i="0"/>
              <a:t>11,000,000+ census blocks in the U.S., which vary in size, especially between urban and rural areas.  </a:t>
            </a:r>
            <a:endParaRPr lang="en-US" sz="1000"/>
          </a:p>
          <a:p>
            <a:pPr lvl="2" algn="l">
              <a:spcBef>
                <a:spcPts val="600"/>
              </a:spcBef>
              <a:buFont typeface="Arial,Sans-Serif"/>
              <a:buChar char="•"/>
            </a:pPr>
            <a:r>
              <a:rPr lang="en-US" sz="1000" b="0" i="0"/>
              <a:t>No way to distinguish which locations within a census block are served.</a:t>
            </a:r>
            <a:endParaRPr lang="en-US" sz="1000"/>
          </a:p>
          <a:p>
            <a:pPr marL="971550" lvl="1" indent="-285750" algn="l">
              <a:spcBef>
                <a:spcPts val="600"/>
              </a:spcBef>
              <a:buFont typeface="Arial,Sans-Serif"/>
              <a:buChar char="•"/>
            </a:pPr>
            <a:r>
              <a:rPr lang="en-US" sz="1000"/>
              <a:t>Mobile broadband providers have reported by technology and based on minimum advertised speed or speeds consumers should reasonably expect to receive within the coverage area.</a:t>
            </a:r>
          </a:p>
          <a:p>
            <a:pPr marL="1428750" lvl="2" indent="-285750">
              <a:spcBef>
                <a:spcPts val="600"/>
              </a:spcBef>
              <a:buFont typeface="Arial,Sans-Serif"/>
              <a:buChar char="•"/>
            </a:pPr>
            <a:r>
              <a:rPr lang="en-US" sz="1000"/>
              <a:t>Lack of standardized reporting parameters prevents apples-to-apples comparisons of data among providers.</a:t>
            </a:r>
          </a:p>
          <a:p>
            <a:pPr marL="228600" indent="0" algn="l">
              <a:spcBef>
                <a:spcPts val="0"/>
              </a:spcBef>
              <a:spcAft>
                <a:spcPts val="600"/>
              </a:spcAft>
            </a:pPr>
            <a:r>
              <a:rPr lang="en-US" sz="1000" b="0" i="0"/>
              <a:t>BDC=</a:t>
            </a:r>
          </a:p>
          <a:p>
            <a:pPr marL="685800" indent="-457200" algn="l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1000" b="0" i="0"/>
              <a:t>Entirely new filing/data-collection system </a:t>
            </a:r>
            <a:endParaRPr lang="en-US" sz="1000"/>
          </a:p>
          <a:p>
            <a:pPr marL="685800" indent="-457200" algn="l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1000" b="0" i="0"/>
              <a:t>Fixed broadband availability data down to the individual location</a:t>
            </a:r>
          </a:p>
          <a:p>
            <a:pPr marL="685800" indent="-457200" algn="l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1000" b="0" i="0"/>
              <a:t>Mobile broadband availability data standardized across providers</a:t>
            </a:r>
          </a:p>
          <a:p>
            <a:pPr marL="685800" indent="-457200" algn="l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1000" b="0" i="0"/>
              <a:t>Challenge process to identify and dispute data collected from providers</a:t>
            </a:r>
          </a:p>
          <a:p>
            <a:pPr marL="685800" indent="-457200" algn="l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1000" b="0" i="0"/>
              <a:t>Incorporation of data from state, local, and Tribal governments</a:t>
            </a:r>
          </a:p>
          <a:p>
            <a:pPr marL="685800" indent="-457200" algn="l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1000" b="0" i="0"/>
              <a:t>Crowdsource information to support verification efforts</a:t>
            </a:r>
          </a:p>
          <a:p>
            <a:pPr marL="685800" indent="-457200" algn="l">
              <a:spcBef>
                <a:spcPts val="0"/>
              </a:spcBef>
              <a:spcAft>
                <a:spcPts val="600"/>
              </a:spcAft>
              <a:buFont typeface="Arial,Sans-Serif"/>
              <a:buChar char="•"/>
            </a:pPr>
            <a:r>
              <a:rPr lang="en-US" sz="1000" b="0" i="0"/>
              <a:t>Audits and enforcement</a:t>
            </a:r>
            <a:endParaRPr lang="en-US" sz="1000" b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74738-583D-6E0E-121C-4C043CC55A2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9742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9220200" y="629602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2"/>
          <p:cNvSpPr txBox="1"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2"/>
          <p:cNvSpPr txBox="1">
            <a:spLocks noGrp="1"/>
          </p:cNvSpPr>
          <p:nvPr>
            <p:ph type="body" idx="1"/>
          </p:nvPr>
        </p:nvSpPr>
        <p:spPr>
          <a:xfrm>
            <a:off x="1446212" y="34290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body" idx="2"/>
          </p:nvPr>
        </p:nvSpPr>
        <p:spPr>
          <a:xfrm>
            <a:off x="684213" y="4301067"/>
            <a:ext cx="8534400" cy="1684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" name="Google Shape;107;p22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2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3"/>
          <p:cNvSpPr txBox="1"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3"/>
          <p:cNvSpPr txBox="1"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23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3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4"/>
          <p:cNvSpPr txBox="1"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4"/>
          <p:cNvSpPr txBox="1">
            <a:spLocks noGrp="1"/>
          </p:cNvSpPr>
          <p:nvPr>
            <p:ph type="body" idx="1"/>
          </p:nvPr>
        </p:nvSpPr>
        <p:spPr>
          <a:xfrm>
            <a:off x="684212" y="3928534"/>
            <a:ext cx="8534401" cy="1049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18" name="Google Shape;118;p24"/>
          <p:cNvSpPr txBox="1">
            <a:spLocks noGrp="1"/>
          </p:cNvSpPr>
          <p:nvPr>
            <p:ph type="body" idx="2"/>
          </p:nvPr>
        </p:nvSpPr>
        <p:spPr>
          <a:xfrm>
            <a:off x="684211" y="4978400"/>
            <a:ext cx="8534401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2" name="Google Shape;122;p24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5"/>
          <p:cNvSpPr txBox="1">
            <a:spLocks noGrp="1"/>
          </p:cNvSpPr>
          <p:nvPr>
            <p:ph type="body" idx="1"/>
          </p:nvPr>
        </p:nvSpPr>
        <p:spPr>
          <a:xfrm>
            <a:off x="684212" y="3928534"/>
            <a:ext cx="8534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body" idx="2"/>
          </p:nvPr>
        </p:nvSpPr>
        <p:spPr>
          <a:xfrm>
            <a:off x="684211" y="4766732"/>
            <a:ext cx="8534401" cy="1227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 rot="5400000">
            <a:off x="3143778" y="-1773766"/>
            <a:ext cx="3615267" cy="85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title"/>
          </p:nvPr>
        </p:nvSpPr>
        <p:spPr>
          <a:xfrm rot="5400000">
            <a:off x="7427912" y="1943100"/>
            <a:ext cx="45720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body" idx="1"/>
          </p:nvPr>
        </p:nvSpPr>
        <p:spPr>
          <a:xfrm rot="5400000">
            <a:off x="1943100" y="-571500"/>
            <a:ext cx="5308600" cy="78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04697-21E3-B843-33B0-6F134900A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94E34-2E6A-F46D-99EC-D537FB7C0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67C85-5834-AD10-5C0C-DFBD5BF73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8F58-3622-2B48-B583-0A58D80670FE}" type="datetimeFigureOut">
              <a:rPr lang="en-US" smtClean="0"/>
              <a:t>2/7/25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DC6B84-D20C-A84C-AF1C-720B1ACE8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DC850-E053-EE85-806F-27ECB9E99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304AC-352A-1847-923A-ED920A8A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5246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C626DCC-064B-625F-FD3B-8200AA803CC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199" y="1371600"/>
            <a:ext cx="10515599" cy="4114800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lnSpc>
                <a:spcPct val="150000"/>
              </a:lnSpc>
              <a:buNone/>
              <a:defRPr sz="1600" b="0">
                <a:solidFill>
                  <a:schemeClr val="tx1"/>
                </a:solidFill>
              </a:defRPr>
            </a:lvl1pPr>
            <a:lvl2pPr marL="7429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2pPr>
            <a:lvl3pPr marL="12001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16573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 marL="21145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5">
            <a:extLst>
              <a:ext uri="{FF2B5EF4-FFF2-40B4-BE49-F238E27FC236}">
                <a16:creationId xmlns:a16="http://schemas.microsoft.com/office/drawing/2014/main" id="{3D69FB04-9463-529D-71A9-2C780B05F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9768"/>
            <a:ext cx="8229600" cy="41604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F069B8-833A-CA8E-B57E-38B3D9638C54}"/>
              </a:ext>
            </a:extLst>
          </p:cNvPr>
          <p:cNvCxnSpPr>
            <a:cxnSpLocks/>
          </p:cNvCxnSpPr>
          <p:nvPr userDrawn="1"/>
        </p:nvCxnSpPr>
        <p:spPr>
          <a:xfrm>
            <a:off x="838200" y="918225"/>
            <a:ext cx="105156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613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1"/>
          </p:nvPr>
        </p:nvSpPr>
        <p:spPr>
          <a:xfrm>
            <a:off x="684211" y="685800"/>
            <a:ext cx="4937655" cy="361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body" idx="2"/>
          </p:nvPr>
        </p:nvSpPr>
        <p:spPr>
          <a:xfrm>
            <a:off x="5808133" y="685801"/>
            <a:ext cx="4934479" cy="361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240"/>
              <a:buNone/>
              <a:defRPr sz="28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body" idx="2"/>
          </p:nvPr>
        </p:nvSpPr>
        <p:spPr>
          <a:xfrm>
            <a:off x="684211" y="1270529"/>
            <a:ext cx="4937655" cy="3030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body" idx="3"/>
          </p:nvPr>
        </p:nvSpPr>
        <p:spPr>
          <a:xfrm>
            <a:off x="6079066" y="685800"/>
            <a:ext cx="466513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240"/>
              <a:buNone/>
              <a:defRPr sz="28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4"/>
          </p:nvPr>
        </p:nvSpPr>
        <p:spPr>
          <a:xfrm>
            <a:off x="5806545" y="1262062"/>
            <a:ext cx="4929188" cy="3030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684212" y="685800"/>
            <a:ext cx="5943601" cy="53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2"/>
          </p:nvPr>
        </p:nvSpPr>
        <p:spPr>
          <a:xfrm>
            <a:off x="7085012" y="2209799"/>
            <a:ext cx="3657600" cy="2091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sz="28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>
            <a:spLocks noGrp="1"/>
          </p:cNvSpPr>
          <p:nvPr>
            <p:ph type="pic" idx="2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noFill/>
          <a:ln w="15875" cap="flat" cmpd="sng">
            <a:solidFill>
              <a:schemeClr val="l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4722812" y="2777066"/>
            <a:ext cx="6021388" cy="204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 sz="18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ic Picture with Caption">
  <p:cSld name="Panoramic Picture with Caption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0"/>
          <p:cNvSpPr>
            <a:spLocks noGrp="1"/>
          </p:cNvSpPr>
          <p:nvPr>
            <p:ph type="pic" idx="2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noFill/>
          <a:ln w="15875" cap="flat" cmpd="sng">
            <a:solidFill>
              <a:schemeClr val="l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20"/>
          <p:cNvSpPr txBox="1">
            <a:spLocks noGrp="1"/>
          </p:cNvSpPr>
          <p:nvPr>
            <p:ph type="body" idx="1"/>
          </p:nvPr>
        </p:nvSpPr>
        <p:spPr>
          <a:xfrm>
            <a:off x="914402" y="3843867"/>
            <a:ext cx="830421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280"/>
              <a:buFont typeface="Century Gothic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1" name="Google Shape;11;p2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" name="Google Shape;12;p2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" name="Google Shape;13;p2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" name="Google Shape;15;p2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9304A"/>
              </a:buClr>
              <a:buSzPts val="3200"/>
              <a:buFont typeface="Century Gothic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-129268" y="5863959"/>
            <a:ext cx="1472408" cy="98160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cc.gov/BroadbandDat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"/>
          <p:cNvSpPr txBox="1">
            <a:spLocks noGrp="1"/>
          </p:cNvSpPr>
          <p:nvPr>
            <p:ph type="sldNum" idx="12"/>
          </p:nvPr>
        </p:nvSpPr>
        <p:spPr>
          <a:xfrm>
            <a:off x="8997325" y="577241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fld id="{00000000-1234-1234-1234-123412341234}" type="slidenum">
              <a:rPr lang="en-US" sz="1800" dirty="0">
                <a:solidFill>
                  <a:schemeClr val="bg2">
                    <a:lumMod val="75000"/>
                  </a:schemeClr>
                </a:solidFill>
                <a:latin typeface="Century Gothic"/>
              </a:rPr>
              <a:t>1</a:t>
            </a:fld>
            <a:endParaRPr lang="en-US" sz="1800">
              <a:solidFill>
                <a:schemeClr val="bg2">
                  <a:lumMod val="75000"/>
                </a:schemeClr>
              </a:solidFill>
              <a:latin typeface="Century Gothic"/>
            </a:endParaRPr>
          </a:p>
        </p:txBody>
      </p:sp>
      <p:sp>
        <p:nvSpPr>
          <p:cNvPr id="149" name="Google Shape;149;p1"/>
          <p:cNvSpPr txBox="1">
            <a:spLocks noGrp="1"/>
          </p:cNvSpPr>
          <p:nvPr>
            <p:ph type="title"/>
          </p:nvPr>
        </p:nvSpPr>
        <p:spPr>
          <a:xfrm>
            <a:off x="-332992" y="1509007"/>
            <a:ext cx="120993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  <a:buSzPts val="4400"/>
            </a:pPr>
            <a:r>
              <a:rPr lang="en-US" dirty="0">
                <a:solidFill>
                  <a:srgbClr val="FFFFFF"/>
                </a:solidFill>
              </a:rPr>
              <a:t>FCC National Broadband Map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and Deployment Programs</a:t>
            </a:r>
            <a:endParaRPr lang="en-US" b="1" dirty="0">
              <a:solidFill>
                <a:srgbClr val="FFFFFF"/>
              </a:solidFill>
            </a:endParaRPr>
          </a:p>
        </p:txBody>
      </p:sp>
      <p:cxnSp>
        <p:nvCxnSpPr>
          <p:cNvPr id="150" name="Google Shape;150;p1"/>
          <p:cNvCxnSpPr/>
          <p:nvPr/>
        </p:nvCxnSpPr>
        <p:spPr>
          <a:xfrm>
            <a:off x="4500980" y="2953682"/>
            <a:ext cx="2436628" cy="0"/>
          </a:xfrm>
          <a:prstGeom prst="straightConnector1">
            <a:avLst/>
          </a:prstGeom>
          <a:solidFill>
            <a:schemeClr val="accent1"/>
          </a:solidFill>
          <a:ln w="635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27D2649-0C73-5DF0-80BB-A9C2E5AB0FC7}"/>
              </a:ext>
            </a:extLst>
          </p:cNvPr>
          <p:cNvSpPr txBox="1"/>
          <p:nvPr/>
        </p:nvSpPr>
        <p:spPr>
          <a:xfrm>
            <a:off x="3047162" y="3915963"/>
            <a:ext cx="7155452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endParaRPr lang="en-US" sz="1600">
              <a:solidFill>
                <a:schemeClr val="bg1"/>
              </a:solidFill>
              <a:latin typeface="Century Gothic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Century Gothic"/>
              </a:rPr>
              <a:t>Eduard Bartholme</a:t>
            </a:r>
          </a:p>
          <a:p>
            <a:pPr algn="r"/>
            <a:r>
              <a:rPr lang="en-US" sz="1600" dirty="0">
                <a:solidFill>
                  <a:schemeClr val="bg1"/>
                </a:solidFill>
                <a:latin typeface="Century Gothic"/>
              </a:rPr>
              <a:t>Acting Bureau Chief</a:t>
            </a:r>
          </a:p>
          <a:p>
            <a:pPr algn="r"/>
            <a:r>
              <a:rPr lang="en-US" sz="1600" dirty="0">
                <a:solidFill>
                  <a:schemeClr val="bg1"/>
                </a:solidFill>
                <a:latin typeface="Century Gothic"/>
              </a:rPr>
              <a:t>Consumer &amp; Governmental Affairs</a:t>
            </a:r>
          </a:p>
          <a:p>
            <a:pPr algn="r"/>
            <a:r>
              <a:rPr lang="en-US" sz="1600" dirty="0">
                <a:solidFill>
                  <a:schemeClr val="bg1"/>
                </a:solidFill>
                <a:latin typeface="Century Gothic"/>
              </a:rPr>
              <a:t>Federal Communications Commission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2975F-6E7B-3C24-699D-C8A85730D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277" y="269522"/>
            <a:ext cx="11505445" cy="1063978"/>
          </a:xfrm>
        </p:spPr>
        <p:txBody>
          <a:bodyPr>
            <a:normAutofit/>
          </a:bodyPr>
          <a:lstStyle/>
          <a:p>
            <a:pPr algn="ctr"/>
            <a:r>
              <a:rPr lang="en-US" sz="2800" b="1"/>
              <a:t>Broadband Data Collection (BDC): </a:t>
            </a:r>
            <a:br>
              <a:rPr lang="en-US" sz="2800" b="1"/>
            </a:br>
            <a:r>
              <a:rPr lang="en-US" sz="2800" b="1"/>
              <a:t>New Approach to Mapping Broadband Availability</a:t>
            </a:r>
            <a:endParaRPr lang="en-US" sz="2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54DDAE-693F-E052-0975-6CC0C4AB2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6555" y="1707118"/>
            <a:ext cx="10302522" cy="420631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The FCC historically collected broadband deployment data at the census-block level. Large geographic scale meant a generalized view of deployment. </a:t>
            </a:r>
          </a:p>
          <a:p>
            <a:pPr marL="228600" indent="0"/>
            <a:endParaRPr lang="en-US" sz="2400" b="1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Congress directed the FCC to develop processes and procedures to collect, verify, and publish more granular data in the Broadband Deployment Accuracy and Technological Availability (DATA) Act. </a:t>
            </a:r>
          </a:p>
          <a:p>
            <a:pPr marL="228600" indent="0"/>
            <a:endParaRPr lang="en-US" sz="2400" b="1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The first draft of the new Map was published in November, 2022.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1"/>
              </a:solidFill>
            </a:endParaRPr>
          </a:p>
          <a:p>
            <a:pPr marL="6858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31608-B951-3317-13A4-5796833B83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dirty="0" smtClean="0"/>
              <a:t>2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82637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A30E0A-546B-B080-55E5-6D48D7BA57D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-2" y="0"/>
            <a:ext cx="12204700" cy="6858000"/>
          </a:xfrm>
        </p:spPr>
      </p:pic>
    </p:spTree>
    <p:extLst>
      <p:ext uri="{BB962C8B-B14F-4D97-AF65-F5344CB8AC3E}">
        <p14:creationId xmlns:p14="http://schemas.microsoft.com/office/powerpoint/2010/main" val="3456974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718038D-856E-3AF6-FA34-0A95654DF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5363" y="1597932"/>
            <a:ext cx="7905750" cy="4133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52975F-6E7B-3C24-699D-C8A85730D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277" y="206012"/>
            <a:ext cx="11505445" cy="106397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/>
              <a:t>National Broadband Map: </a:t>
            </a:r>
            <a:br>
              <a:rPr lang="en-US" sz="4000" b="1"/>
            </a:br>
            <a:r>
              <a:rPr lang="en-US" sz="4000" b="1"/>
              <a:t>Location Challenges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54DDAE-693F-E052-0975-6CC0C4AB2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6555" y="1688068"/>
            <a:ext cx="9121422" cy="4225369"/>
          </a:xfrm>
        </p:spPr>
        <p:txBody>
          <a:bodyPr>
            <a:normAutofit/>
          </a:bodyPr>
          <a:lstStyle/>
          <a:p>
            <a:pPr marL="685800" indent="-457200">
              <a:buAutoNum type="arabicPeriod"/>
            </a:pPr>
            <a:endParaRPr lang="en-US" sz="2400" b="1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400" b="1">
              <a:solidFill>
                <a:schemeClr val="bg1"/>
              </a:solidFill>
            </a:endParaRPr>
          </a:p>
          <a:p>
            <a:pPr marL="6858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31608-B951-3317-13A4-5796833B83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dirty="0" smtClean="0"/>
              <a:t>4</a:t>
            </a:fld>
            <a:endParaRPr lang="en-US" sz="180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915DCD8-1D1B-6A3F-FC10-C38765CC4DA8}"/>
              </a:ext>
            </a:extLst>
          </p:cNvPr>
          <p:cNvSpPr txBox="1">
            <a:spLocks/>
          </p:cNvSpPr>
          <p:nvPr/>
        </p:nvSpPr>
        <p:spPr>
          <a:xfrm>
            <a:off x="87347" y="1596792"/>
            <a:ext cx="4217625" cy="4265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228600" indent="0"/>
            <a:r>
              <a:rPr lang="en-US" sz="2000" b="1">
                <a:solidFill>
                  <a:schemeClr val="bg1"/>
                </a:solidFill>
              </a:rPr>
              <a:t>Location points are part of a dataset called the Broadband Serviceable Location Fabric.</a:t>
            </a:r>
          </a:p>
          <a:p>
            <a:pPr marL="228600" indent="0"/>
            <a:endParaRPr lang="en-US" sz="2000" b="1">
              <a:solidFill>
                <a:schemeClr val="bg1"/>
              </a:solidFill>
            </a:endParaRPr>
          </a:p>
          <a:p>
            <a:pPr marL="228600" indent="0"/>
            <a:r>
              <a:rPr lang="en-US" sz="2000" b="1">
                <a:solidFill>
                  <a:schemeClr val="bg1"/>
                </a:solidFill>
              </a:rPr>
              <a:t>What can be challenged?</a:t>
            </a:r>
            <a:endParaRPr lang="en-US" sz="2000">
              <a:solidFill>
                <a:schemeClr val="bg1"/>
              </a:solidFill>
            </a:endParaRPr>
          </a:p>
          <a:p>
            <a:pPr marL="571500" indent="-342900">
              <a:buFont typeface="Arial,Sans-Serif"/>
              <a:buChar char="•"/>
            </a:pPr>
            <a:r>
              <a:rPr lang="en-US" sz="2000">
                <a:solidFill>
                  <a:schemeClr val="bg1"/>
                </a:solidFill>
              </a:rPr>
              <a:t>Wrong address</a:t>
            </a:r>
          </a:p>
          <a:p>
            <a:pPr marL="571500" indent="-342900">
              <a:buFont typeface="Arial,Sans-Serif"/>
              <a:buChar char="•"/>
            </a:pPr>
            <a:r>
              <a:rPr lang="en-US" sz="2000">
                <a:solidFill>
                  <a:schemeClr val="bg1"/>
                </a:solidFill>
              </a:rPr>
              <a:t>Wrong unit count</a:t>
            </a:r>
          </a:p>
          <a:p>
            <a:pPr marL="571500" indent="-342900">
              <a:buFont typeface="Arial,Sans-Serif"/>
              <a:buChar char="•"/>
            </a:pPr>
            <a:r>
              <a:rPr lang="en-US" sz="2000">
                <a:solidFill>
                  <a:schemeClr val="bg1"/>
                </a:solidFill>
              </a:rPr>
              <a:t>Wrong placement on the map</a:t>
            </a:r>
          </a:p>
          <a:p>
            <a:pPr marL="571500" indent="-342900">
              <a:buFont typeface="Arial,Sans-Serif"/>
              <a:buChar char="•"/>
            </a:pPr>
            <a:r>
              <a:rPr lang="en-US" sz="2000">
                <a:solidFill>
                  <a:schemeClr val="bg1"/>
                </a:solidFill>
              </a:rPr>
              <a:t>Misidentified as non-Broadband-Serviceable</a:t>
            </a:r>
          </a:p>
          <a:p>
            <a:pPr marL="571500" indent="-342900">
              <a:buFont typeface="Arial,Sans-Serif"/>
              <a:buChar char="•"/>
            </a:pPr>
            <a:r>
              <a:rPr lang="en-US" sz="2000">
                <a:solidFill>
                  <a:schemeClr val="bg1"/>
                </a:solidFill>
              </a:rPr>
              <a:t>Missing location</a:t>
            </a:r>
            <a:endParaRPr lang="en-US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400" b="1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400" b="1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400" b="1">
              <a:solidFill>
                <a:schemeClr val="bg1"/>
              </a:solidFill>
            </a:endParaRPr>
          </a:p>
          <a:p>
            <a:pPr marL="6858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948982E-5E52-CD14-E1CA-E00AE9177439}"/>
              </a:ext>
            </a:extLst>
          </p:cNvPr>
          <p:cNvSpPr/>
          <p:nvPr/>
        </p:nvSpPr>
        <p:spPr>
          <a:xfrm>
            <a:off x="11351385" y="2590749"/>
            <a:ext cx="643930" cy="300523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569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0461CE-247A-CDB8-41D4-582932BA1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5363" y="1597932"/>
            <a:ext cx="7905750" cy="4133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52975F-6E7B-3C24-699D-C8A85730D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277" y="269522"/>
            <a:ext cx="11505445" cy="106397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/>
              <a:t>National Broadband Map: </a:t>
            </a:r>
            <a:br>
              <a:rPr lang="en-US" sz="4000" b="1"/>
            </a:br>
            <a:r>
              <a:rPr lang="en-US" sz="4000" b="1"/>
              <a:t>Availability Challenges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54DDAE-693F-E052-0975-6CC0C4AB2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6555" y="1688068"/>
            <a:ext cx="9121422" cy="4225369"/>
          </a:xfrm>
        </p:spPr>
        <p:txBody>
          <a:bodyPr>
            <a:normAutofit/>
          </a:bodyPr>
          <a:lstStyle/>
          <a:p>
            <a:pPr marL="685800" indent="-457200">
              <a:buAutoNum type="arabicPeriod"/>
            </a:pPr>
            <a:endParaRPr lang="en-US" sz="2400" b="1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400" b="1">
              <a:solidFill>
                <a:schemeClr val="bg1"/>
              </a:solidFill>
            </a:endParaRPr>
          </a:p>
          <a:p>
            <a:pPr marL="6858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31608-B951-3317-13A4-5796833B83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dirty="0" smtClean="0"/>
              <a:t>5</a:t>
            </a:fld>
            <a:endParaRPr lang="en-US" sz="180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915DCD8-1D1B-6A3F-FC10-C38765CC4DA8}"/>
              </a:ext>
            </a:extLst>
          </p:cNvPr>
          <p:cNvSpPr txBox="1">
            <a:spLocks/>
          </p:cNvSpPr>
          <p:nvPr/>
        </p:nvSpPr>
        <p:spPr>
          <a:xfrm>
            <a:off x="131332" y="1721653"/>
            <a:ext cx="4002908" cy="4225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228600" indent="0"/>
            <a:r>
              <a:rPr lang="en-US" sz="2000" b="1">
                <a:solidFill>
                  <a:schemeClr val="bg1"/>
                </a:solidFill>
              </a:rPr>
              <a:t>Fixed broadband service is “available” at a location if the: 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chemeClr val="bg1"/>
                </a:solidFill>
              </a:rPr>
              <a:t>provider has, or previously had, a connection in service to the location. 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chemeClr val="bg1"/>
                </a:solidFill>
              </a:rPr>
              <a:t>provider could initiate service through a routine installation within 10 business days of a request with no extraordinary charges or delays attributable to the extension of the provider’s network.</a:t>
            </a:r>
          </a:p>
          <a:p>
            <a:pPr marL="228600" indent="0"/>
            <a:endParaRPr lang="en-US" sz="2000" b="1">
              <a:solidFill>
                <a:schemeClr val="bg1"/>
              </a:solidFill>
            </a:endParaRPr>
          </a:p>
          <a:p>
            <a:pPr marL="228600" indent="0"/>
            <a:endParaRPr lang="en-US" sz="2000" b="1">
              <a:solidFill>
                <a:schemeClr val="bg1"/>
              </a:solidFill>
            </a:endParaRPr>
          </a:p>
          <a:p>
            <a:pPr marL="228600" indent="0"/>
            <a:endParaRPr lang="en-US" sz="2000" b="1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400" b="1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400" b="1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400" b="1">
              <a:solidFill>
                <a:schemeClr val="bg1"/>
              </a:solidFill>
            </a:endParaRPr>
          </a:p>
          <a:p>
            <a:pPr marL="6858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948982E-5E52-CD14-E1CA-E00AE9177439}"/>
              </a:ext>
            </a:extLst>
          </p:cNvPr>
          <p:cNvSpPr/>
          <p:nvPr/>
        </p:nvSpPr>
        <p:spPr>
          <a:xfrm>
            <a:off x="11236352" y="3266276"/>
            <a:ext cx="762000" cy="242456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482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2975F-6E7B-3C24-699D-C8A85730D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277" y="77118"/>
            <a:ext cx="11505445" cy="114575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Validating Provider Reported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54DDAE-693F-E052-0975-6CC0C4AB2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096" y="1371234"/>
            <a:ext cx="11002033" cy="5285060"/>
          </a:xfrm>
        </p:spPr>
        <p:txBody>
          <a:bodyPr>
            <a:normAutofit fontScale="92500"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Challenges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bg1"/>
                </a:solidFill>
              </a:rPr>
              <a:t>Over 5 million sent to providers for response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bg1"/>
                </a:solidFill>
              </a:rPr>
              <a:t>The map is updated on a rolling basis every two weeks as challenges are resolved</a:t>
            </a:r>
          </a:p>
          <a:p>
            <a:pPr marL="1143000" lvl="2" indent="0">
              <a:buSzPts val="1280"/>
            </a:pPr>
            <a:endParaRPr lang="en-US" sz="2200" b="1" dirty="0">
              <a:solidFill>
                <a:schemeClr val="bg1"/>
              </a:solidFill>
            </a:endParaRPr>
          </a:p>
          <a:p>
            <a:pPr lvl="1">
              <a:buSzPts val="128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Verifications and Audits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bg1"/>
                </a:solidFill>
              </a:rPr>
              <a:t>FCC has conducted over 1,000 verifications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bg1"/>
                </a:solidFill>
              </a:rPr>
              <a:t>Often results in corrections to reported availability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bg1"/>
                </a:solidFill>
              </a:rPr>
              <a:t>Conducting Mobile Coverage Audits in multiple states</a:t>
            </a:r>
          </a:p>
          <a:p>
            <a:pPr marL="1143000" lvl="2" indent="0"/>
            <a:endParaRPr lang="en-US" sz="2200" b="1" dirty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Enforcement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b="1" dirty="0">
                <a:effectLst/>
                <a:latin typeface="Century Gothic" panose="020B0502020202020204" pitchFamily="34" charset="0"/>
              </a:rPr>
              <a:t>Referrals to enforcement proceedings where it appears that “materially inaccurate or incomplete” availability information is “willfully, and knowingly, or recklessly” submitted.</a:t>
            </a:r>
            <a:endParaRPr lang="en-US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1"/>
              </a:solidFill>
            </a:endParaRPr>
          </a:p>
          <a:p>
            <a:pPr marL="6858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31608-B951-3317-13A4-5796833B83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dirty="0" smtClean="0"/>
              <a:t>6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374604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8AE45-C042-44E6-0B2F-DC5DAAC3F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01EF6-2916-BEED-0DB7-BA9609786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649" y="405382"/>
            <a:ext cx="10028701" cy="1063978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/>
              <a:t>Primary Active FCC Deployment  Programs </a:t>
            </a:r>
            <a:br>
              <a:rPr lang="en-US" sz="3000" b="1" dirty="0"/>
            </a:br>
            <a:endParaRPr lang="en-US" sz="30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39190D-1700-C582-761B-ECEEFF8F8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0601" y="1370420"/>
            <a:ext cx="10302522" cy="4206319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Font typeface="Arial,Sans-Serif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Connect America Fund II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Awards made in 2018 and as of September 30, 2024, CAF-II auction carriers have reported serving 595,919 locations (87% of total currently authorized locations)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Rural Digital Opportunity Fund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cs typeface="Arial"/>
              </a:rPr>
              <a:t>Auction held in 2020, authorizations made in 2021 and 2022</a:t>
            </a:r>
            <a:endParaRPr lang="en-US" b="1" dirty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cs typeface="Arial"/>
              </a:rPr>
              <a:t>More than 98% of locations will be offered broadband at Gigabit speeds or higher.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bg1"/>
              </a:solidFill>
              <a:cs typeface="Arial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cs typeface="Arial"/>
              </a:rPr>
              <a:t>Enhanced ACAM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cs typeface="Arial"/>
              </a:rPr>
              <a:t>Designed to increase speeds to locations with existing service with a goal of providing 100/20 minimum speeds.</a:t>
            </a:r>
            <a:endParaRPr lang="en-US" b="1" dirty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cs typeface="Arial"/>
              </a:rPr>
              <a:t>Our first round of deployment data is currently being collected, and we should know more about progress in March.</a:t>
            </a:r>
            <a:endParaRPr lang="en-US" b="1" dirty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bg1"/>
              </a:solidFill>
              <a:cs typeface="Arial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1"/>
              </a:solidFill>
            </a:endParaRPr>
          </a:p>
          <a:p>
            <a:pPr marL="6858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EE93E-BD7F-B7DC-F7C4-76853889FA3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dirty="0" smtClean="0"/>
              <a:t>7</a:t>
            </a:fld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012215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2975F-6E7B-3C24-699D-C8A85730D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106" y="498256"/>
            <a:ext cx="6935788" cy="106397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/>
              <a:t>Broadband Data Collection: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54DDAE-693F-E052-0975-6CC0C4AB2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471" y="1397882"/>
            <a:ext cx="9920729" cy="4596518"/>
          </a:xfrm>
        </p:spPr>
        <p:txBody>
          <a:bodyPr>
            <a:normAutofit/>
          </a:bodyPr>
          <a:lstStyle/>
          <a:p>
            <a:pPr marL="6858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solidFill>
                <a:schemeClr val="bg1"/>
              </a:solidFill>
            </a:endParaRPr>
          </a:p>
          <a:p>
            <a:pPr marL="1143000" lvl="1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b="1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31608-B951-3317-13A4-5796833B83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dirty="0" smtClean="0"/>
              <a:t>8</a:t>
            </a:fld>
            <a:endParaRPr lang="en-US" sz="18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F56890-4156-0A97-3518-B90EEADEA95B}"/>
              </a:ext>
            </a:extLst>
          </p:cNvPr>
          <p:cNvSpPr txBox="1"/>
          <p:nvPr/>
        </p:nvSpPr>
        <p:spPr>
          <a:xfrm>
            <a:off x="1878189" y="2607735"/>
            <a:ext cx="8435622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chemeClr val="lt1"/>
                </a:solidFill>
                <a:latin typeface="Century Gothic"/>
                <a:ea typeface="Calibri"/>
                <a:sym typeface="Calibri"/>
              </a:rPr>
              <a:t>For More Information:</a:t>
            </a:r>
          </a:p>
          <a:p>
            <a:pPr algn="ctr">
              <a:buSzPts val="3200"/>
            </a:pPr>
            <a:r>
              <a:rPr lang="en-US" sz="4000">
                <a:latin typeface="Century Gothic"/>
                <a:ea typeface="Calibri"/>
                <a:hlinkClick r:id="rId2"/>
              </a:rPr>
              <a:t>www.fcc.gov/BroadbandData</a:t>
            </a:r>
            <a:r>
              <a:rPr lang="en-US" sz="4000">
                <a:latin typeface="Century Gothic"/>
                <a:ea typeface="Calibri"/>
              </a:rPr>
              <a:t> </a:t>
            </a:r>
            <a:endParaRPr lang="en-US" sz="4000" b="1" u="sng">
              <a:solidFill>
                <a:schemeClr val="lt1"/>
              </a:solidFill>
              <a:latin typeface="Century Gothic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627636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rgbClr val="000000"/>
      </a:dk1>
      <a:lt1>
        <a:srgbClr val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lcf76f155ced4ddcb4097134ff3c332f xmlns="2cbd2c6a-a94f-4612-b706-a6fa77778cdf">
      <Terms xmlns="http://schemas.microsoft.com/office/infopath/2007/PartnerControls"/>
    </lcf76f155ced4ddcb4097134ff3c332f>
    <_Flow_SignoffStatus xmlns="2cbd2c6a-a94f-4612-b706-a6fa77778cd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19" ma:contentTypeDescription="Create a new document." ma:contentTypeScope="" ma:versionID="7a78d13a68cb9458283efd0435e95a17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876ebe274773d0d00b0602701a24141f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F52859-FF88-4B17-AAA4-B9CCC97F1B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863037-F036-4E40-8292-515A9C293E3F}">
  <ds:schemaRefs>
    <ds:schemaRef ds:uri="5ebc0e6b-852e-4249-8ab1-e49cd3038de3"/>
    <ds:schemaRef ds:uri="e5ea89f3-e568-47ef-aecf-2efeb727132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5A106E4-47F4-409B-BECA-29444B3E446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707</Words>
  <Application>Microsoft Macintosh PowerPoint</Application>
  <PresentationFormat>Widescreen</PresentationFormat>
  <Paragraphs>102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Century Gothic</vt:lpstr>
      <vt:lpstr>Calibri</vt:lpstr>
      <vt:lpstr>Arial,Sans-Serif</vt:lpstr>
      <vt:lpstr>Noto Sans Symbols</vt:lpstr>
      <vt:lpstr>Arial</vt:lpstr>
      <vt:lpstr>Slice</vt:lpstr>
      <vt:lpstr>FCC National Broadband Map and Deployment Programs</vt:lpstr>
      <vt:lpstr>Broadband Data Collection (BDC):  New Approach to Mapping Broadband Availability</vt:lpstr>
      <vt:lpstr>PowerPoint Presentation</vt:lpstr>
      <vt:lpstr>National Broadband Map:  Location Challenges</vt:lpstr>
      <vt:lpstr>National Broadband Map:  Availability Challenges</vt:lpstr>
      <vt:lpstr>Validating Provider Reported Data</vt:lpstr>
      <vt:lpstr>Primary Active FCC Deployment  Programs  </vt:lpstr>
      <vt:lpstr>Broadband Data Collection: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MOBILE AVAILABILITY DATA FILING PART II</dc:title>
  <dc:creator>Vanessa Long (CTR)</dc:creator>
  <cp:lastModifiedBy>Eduard Bartholme</cp:lastModifiedBy>
  <cp:revision>118</cp:revision>
  <dcterms:created xsi:type="dcterms:W3CDTF">2020-09-23T14:28:49Z</dcterms:created>
  <dcterms:modified xsi:type="dcterms:W3CDTF">2025-02-07T21:28:11Z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Path">
    <vt:lpwstr>SISR Manager and SO_FY21.FINAL</vt:lpwstr>
  </property>
  <property fmtid="{D5CDD505-2E9C-101B-9397-08002B2CF9AE}" pid="3" name="ArticulateUseProject">
    <vt:lpwstr>1</vt:lpwstr>
  </property>
  <property fmtid="{D5CDD505-2E9C-101B-9397-08002B2CF9AE}" pid="4" name="ArticulateProjectVersion">
    <vt:lpwstr>8</vt:lpwstr>
  </property>
  <property fmtid="{D5CDD505-2E9C-101B-9397-08002B2CF9AE}" pid="5" name="ContentTypeId">
    <vt:lpwstr>0x0101000E8CB46EF1E0094E977F869DD157A1DE</vt:lpwstr>
  </property>
  <property fmtid="{D5CDD505-2E9C-101B-9397-08002B2CF9AE}" pid="6" name="ArticulateGUID">
    <vt:lpwstr>3C9982BF-F9EF-4F2E-8A9E-4EAF63665C2E</vt:lpwstr>
  </property>
  <property fmtid="{D5CDD505-2E9C-101B-9397-08002B2CF9AE}" pid="7" name="ArticulateProjectFull">
    <vt:lpwstr>C:\Users\csmit\Documents\AMALGA_FCC\FCC\FY21 SISR\FY21 CSAT\Storyline Files\FY21 Cybersecurity Awareness Training (CSAT)_Onboard.ppta</vt:lpwstr>
  </property>
  <property fmtid="{D5CDD505-2E9C-101B-9397-08002B2CF9AE}" pid="8" name="MediaServiceImageTags">
    <vt:lpwstr/>
  </property>
</Properties>
</file>