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5" r:id="rId1"/>
  </p:sldMasterIdLst>
  <p:notesMasterIdLst>
    <p:notesMasterId r:id="rId11"/>
  </p:notesMasterIdLst>
  <p:sldIdLst>
    <p:sldId id="320" r:id="rId2"/>
    <p:sldId id="322" r:id="rId3"/>
    <p:sldId id="259" r:id="rId4"/>
    <p:sldId id="326" r:id="rId5"/>
    <p:sldId id="337" r:id="rId6"/>
    <p:sldId id="333" r:id="rId7"/>
    <p:sldId id="276" r:id="rId8"/>
    <p:sldId id="332" r:id="rId9"/>
    <p:sldId id="32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48"/>
    <p:restoredTop sz="95890"/>
  </p:normalViewPr>
  <p:slideViewPr>
    <p:cSldViewPr snapToGrid="0">
      <p:cViewPr varScale="1">
        <p:scale>
          <a:sx n="113" d="100"/>
          <a:sy n="113" d="100"/>
        </p:scale>
        <p:origin x="1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90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03F3E-9492-444F-9CF2-C0E1FA218FC9}" type="datetimeFigureOut">
              <a:rPr lang="en-US" smtClean="0"/>
              <a:t>2/11/25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E036A-9EB5-A840-9415-680179553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12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kern="0" dirty="0">
                <a:latin typeface="Aptos" panose="020B0004020202020204" pitchFamily="34" charset="0"/>
                <a:ea typeface="Times New Roman" panose="02020603050405020304" pitchFamily="18" charset="0"/>
              </a:rPr>
              <a:t>S</a:t>
            </a:r>
            <a:r>
              <a:rPr lang="en-US" sz="1400" b="1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ervices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latin typeface="Aptos" panose="020B0004020202020204" pitchFamily="34" charset="0"/>
                <a:ea typeface="Times New Roman" panose="02020603050405020304" pitchFamily="18" charset="0"/>
              </a:rPr>
              <a:t>Grant Writing &amp; Administration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latin typeface="Aptos" panose="020B0004020202020204" pitchFamily="34" charset="0"/>
                <a:ea typeface="Times New Roman" panose="02020603050405020304" pitchFamily="18" charset="0"/>
              </a:rPr>
              <a:t>Research &amp; Data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latin typeface="Aptos" panose="020B0004020202020204" pitchFamily="34" charset="0"/>
                <a:ea typeface="Times New Roman" panose="02020603050405020304" pitchFamily="18" charset="0"/>
              </a:rPr>
              <a:t>Marketing – Economic Development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latin typeface="Aptos" panose="020B0004020202020204" pitchFamily="34" charset="0"/>
                <a:ea typeface="Times New Roman" panose="02020603050405020304" pitchFamily="18" charset="0"/>
              </a:rPr>
              <a:t>Training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latin typeface="Aptos" panose="020B0004020202020204" pitchFamily="34" charset="0"/>
                <a:ea typeface="Times New Roman" panose="02020603050405020304" pitchFamily="18" charset="0"/>
              </a:rPr>
              <a:t>Transportation &amp; Mobility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latin typeface="Aptos" panose="020B0004020202020204" pitchFamily="34" charset="0"/>
                <a:ea typeface="Times New Roman" panose="02020603050405020304" pitchFamily="18" charset="0"/>
              </a:rPr>
              <a:t>Regional Planning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i="1" kern="0" dirty="0">
                <a:highlight>
                  <a:srgbClr val="FFFF00"/>
                </a:highlight>
                <a:latin typeface="Aptos" panose="020B0004020202020204" pitchFamily="34" charset="0"/>
              </a:rPr>
              <a:t>MPO is not part of MDD, and is solely focused on transportation</a:t>
            </a:r>
            <a:endParaRPr lang="en-US" sz="1400" i="1" kern="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b="1" kern="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kern="0" dirty="0">
                <a:latin typeface="Aptos" panose="020B0004020202020204" pitchFamily="34" charset="0"/>
                <a:ea typeface="Times New Roman" panose="02020603050405020304" pitchFamily="18" charset="0"/>
              </a:rPr>
              <a:t>Convenings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Board &amp; Executive Committee (Regional Mayors)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latin typeface="Aptos" panose="020B0004020202020204" pitchFamily="34" charset="0"/>
                <a:ea typeface="Times New Roman" panose="02020603050405020304" pitchFamily="18" charset="0"/>
              </a:rPr>
              <a:t>Law Enforcement Roundtable (Police Chiefs)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Municipal Planners &amp; Economic Development Staff 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latin typeface="Aptos" panose="020B0004020202020204" pitchFamily="34" charset="0"/>
                <a:ea typeface="Times New Roman" panose="02020603050405020304" pitchFamily="18" charset="0"/>
              </a:rPr>
              <a:t>Federal Grant Writers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"/>
            </a:pPr>
            <a:r>
              <a:rPr lang="en-US" sz="140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Tourism Advisory 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E036A-9EB5-A840-9415-680179553D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2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9A63A-A5FB-1376-B434-C9272F0CC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EE59A-A91F-D72F-2C65-5F77FBD88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0BBD7-7C68-1A13-91CA-0CBD558EF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2/11/25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696F4-DDB4-800E-20B7-76EE728E7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9C342-27E5-D0E9-E54C-9920915FA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15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58B48-0206-973A-D1B5-385CCCDD7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8D95C6-312F-765A-853F-4BFDCB9A9C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2F8C4-2585-04ED-D123-B8748E6B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2/11/25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AE612-F89E-E3A5-B735-B59665405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5BA9A-6EDD-6A8D-AA7C-C8710FCF5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61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31D9F6-95F7-42AC-059A-3DC56C58FC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A9A50C-41F2-5A8D-C447-4FEC6E8AB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48738-33FF-8833-33E0-B41D5B33D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096C-64ED-4153-A483-5C02E44AD5C3}" type="datetime1">
              <a:rPr lang="en-US" smtClean="0"/>
              <a:t>2/11/25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2C3BF-4B58-65A8-0C4D-A842D2DCB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B832A-8DB8-01FE-7C67-B2A0A6F65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7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86999-6229-BF31-4710-63C001EB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91E37-36AD-FCB0-34C6-4B6B4E137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C2B91-BAC5-D3F0-9E2E-F05964B95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2/11/25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47581-5A43-22C2-3676-ADD363E1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B16AF-3A57-ACE4-0AA4-49FAA46AE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83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261D5-2184-2974-7545-7AC20CBC6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D53C6-E38C-3745-B50E-15E2B3BE4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E20D8-E9C3-AF56-F462-570EF534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2/11/25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7B16C-ED5F-DE92-ADC6-56AA96861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7EE7E-3CBC-1DFA-5A2E-3B3C25C9B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03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7B802-7D97-B8F6-3C6B-107A03A00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25551-0001-2D1F-2233-9C2C4792DD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41DE5B-EC05-9EC4-C245-373BA4878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9F3E15-50FA-5341-7188-FF88FEC43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2/11/25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FD86B-AE42-BDBC-CEFA-1C6AC99FD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2EDD9-CB7F-594E-B278-BF0B21E2B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9BE1E-FB56-7D95-A50C-7ED233653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48AE81-F0EA-9F3C-8970-5129EA3CB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A9E0D-B632-8C39-AC29-CF902D4AA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1F96D6-B7FC-0D25-E08C-4A56C522D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EAE941-D4BA-2E05-E0B6-C9B435044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C35764-0E68-1EDD-D36B-356C572F7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2/11/25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00DB5E-A906-BF25-740D-A14C207A4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12BCC1-E06A-8660-FEA7-61F67C5A1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2936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08AEC-21CC-CAD9-0FC2-DFF38BC47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F6C082-243A-C3F4-274F-57650DF03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2/11/25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ED4E3-F44C-17C6-FDBB-70F5B8A6C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BE024F-BF6E-7B1D-8202-44D04ADD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08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574280-3A83-2D7A-DDCA-EB7446F91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2/11/25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670B9A-FB70-A4E2-60DF-862F23D7C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0647C-9853-DD16-6738-718CBDAA9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64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F2988-276C-955A-1A8C-6B398BEBF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E131B-381A-F662-3806-5E417C88F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755CD-2CFF-9096-2834-767B394F9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44AF2A-E8B4-D51B-9F8D-137514FA9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2/11/25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FD80D5-9F28-9BF6-BDBA-DE1A7B8A4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F671C-8784-7DEF-978A-551F14B0C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0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B9FBF-D97E-C11A-899E-93A1FB97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E1FD43-98AC-A651-A372-B2B6FB5682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7922F4-0570-FB46-4794-79DF928391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8781E-E46B-5412-0F18-E829DC239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2/11/25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CA4DC2-E0E2-026C-59FC-2B6B0F19A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102B2-1637-60C3-6DFF-89B5CC87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928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4C58D9-FFCB-5169-2E26-6F903BC3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09751-A34D-618A-86CD-13E2BD533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9EA73-167F-0523-84A3-6CD56F7A6C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2/11/25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5970E-8E02-5D95-9E46-47B9EBC83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6DA8A-4E3F-E726-ACFA-73EDEF6BAA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18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idsouthdd.org/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black and white objects&#10;&#10;Description automatically generated with medium confidence">
            <a:extLst>
              <a:ext uri="{FF2B5EF4-FFF2-40B4-BE49-F238E27FC236}">
                <a16:creationId xmlns:a16="http://schemas.microsoft.com/office/drawing/2014/main" id="{73106238-F30A-40F0-211A-ED9F54110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"/>
            <a:ext cx="12192000" cy="70874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446E913-CDFF-C3B4-92F0-2D335EAE12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6701" y="714016"/>
            <a:ext cx="6829010" cy="54982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759EAC-199D-6BEA-5C57-2B6BC1531BD5}"/>
              </a:ext>
            </a:extLst>
          </p:cNvPr>
          <p:cNvSpPr txBox="1"/>
          <p:nvPr/>
        </p:nvSpPr>
        <p:spPr>
          <a:xfrm>
            <a:off x="7292897" y="1551758"/>
            <a:ext cx="3914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Aptos" panose="020B0004020202020204" pitchFamily="34" charset="0"/>
              </a:rPr>
              <a:t>One Regional Team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2B5C29-F12E-88C0-4D8C-0AEDC2008FA6}"/>
              </a:ext>
            </a:extLst>
          </p:cNvPr>
          <p:cNvSpPr txBox="1"/>
          <p:nvPr/>
        </p:nvSpPr>
        <p:spPr>
          <a:xfrm>
            <a:off x="176701" y="6295914"/>
            <a:ext cx="8027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Aptos" panose="020B0004020202020204" pitchFamily="34" charset="0"/>
              </a:rPr>
              <a:t>National Association of Regional Councils</a:t>
            </a:r>
            <a:endParaRPr lang="en-US" sz="1600" b="1" i="1" dirty="0">
              <a:latin typeface="Aptos" panose="020B0004020202020204" pitchFamily="34" charset="0"/>
            </a:endParaRPr>
          </a:p>
          <a:p>
            <a:r>
              <a:rPr lang="en-US" sz="1600" b="1" i="1" dirty="0">
                <a:latin typeface="Aptos" panose="020B0004020202020204" pitchFamily="34" charset="0"/>
              </a:rPr>
              <a:t>February 11, 2025</a:t>
            </a:r>
          </a:p>
        </p:txBody>
      </p:sp>
    </p:spTree>
    <p:extLst>
      <p:ext uri="{BB962C8B-B14F-4D97-AF65-F5344CB8AC3E}">
        <p14:creationId xmlns:p14="http://schemas.microsoft.com/office/powerpoint/2010/main" val="3719982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D1572-E83C-7459-9261-A6306DC6D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B729B7-11B6-34E4-7D6B-09CA9C2B4D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5424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5C96E5-1BF8-70CF-AC9A-A13450974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8" y="250747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err="1">
                <a:latin typeface="Aptos" panose="020B0004020202020204" pitchFamily="34" charset="0"/>
              </a:rPr>
              <a:t>MidSouth</a:t>
            </a:r>
            <a:r>
              <a:rPr lang="en-US" sz="3200" b="1" dirty="0">
                <a:latin typeface="Aptos" panose="020B0004020202020204" pitchFamily="34" charset="0"/>
              </a:rPr>
              <a:t> Development District’s Tri-State Region</a:t>
            </a:r>
          </a:p>
        </p:txBody>
      </p:sp>
      <p:pic>
        <p:nvPicPr>
          <p:cNvPr id="9" name="Picture 8" descr="A map of the state of memphis&#10;&#10;AI-generated content may be incorrect.">
            <a:extLst>
              <a:ext uri="{FF2B5EF4-FFF2-40B4-BE49-F238E27FC236}">
                <a16:creationId xmlns:a16="http://schemas.microsoft.com/office/drawing/2014/main" id="{2FAF23AF-D4D8-2FE9-B9A7-F479AD752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27" y="1325563"/>
            <a:ext cx="5730842" cy="5281690"/>
          </a:xfrm>
          <a:prstGeom prst="rect">
            <a:avLst/>
          </a:prstGeom>
        </p:spPr>
      </p:pic>
      <p:pic>
        <p:nvPicPr>
          <p:cNvPr id="12" name="Picture 11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52C70098-C2F0-8EC2-8252-B2423C9C2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731" y="2774911"/>
            <a:ext cx="1766984" cy="1005353"/>
          </a:xfrm>
          <a:prstGeom prst="rect">
            <a:avLst/>
          </a:prstGeom>
        </p:spPr>
      </p:pic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A940000D-9F29-D321-67A7-07DA94925E59}"/>
              </a:ext>
            </a:extLst>
          </p:cNvPr>
          <p:cNvCxnSpPr>
            <a:cxnSpLocks/>
          </p:cNvCxnSpPr>
          <p:nvPr/>
        </p:nvCxnSpPr>
        <p:spPr>
          <a:xfrm rot="10800000" flipV="1">
            <a:off x="7069874" y="3277586"/>
            <a:ext cx="1797515" cy="29080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114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and blue rectangles&#10;&#10;Description automatically generated">
            <a:extLst>
              <a:ext uri="{FF2B5EF4-FFF2-40B4-BE49-F238E27FC236}">
                <a16:creationId xmlns:a16="http://schemas.microsoft.com/office/drawing/2014/main" id="{9C5C1D99-E013-A754-9375-F48240C05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4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7DEA03-28BE-9CA0-3F91-EE2A1F475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546" y="267988"/>
            <a:ext cx="9903984" cy="895758"/>
          </a:xfrm>
        </p:spPr>
        <p:txBody>
          <a:bodyPr/>
          <a:lstStyle/>
          <a:p>
            <a:r>
              <a:rPr lang="en-US" sz="4000" b="1" dirty="0" err="1">
                <a:latin typeface="+mn-lt"/>
              </a:rPr>
              <a:t>MidSouth</a:t>
            </a:r>
            <a:r>
              <a:rPr lang="en-US" sz="4000" b="1" dirty="0">
                <a:latin typeface="+mn-lt"/>
              </a:rPr>
              <a:t> Development District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198396-80DF-8FCF-AE1F-3AED7206C9DB}"/>
              </a:ext>
            </a:extLst>
          </p:cNvPr>
          <p:cNvSpPr txBox="1">
            <a:spLocks/>
          </p:cNvSpPr>
          <p:nvPr/>
        </p:nvSpPr>
        <p:spPr>
          <a:xfrm>
            <a:off x="757546" y="1264228"/>
            <a:ext cx="11758356" cy="4367138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kern="0" dirty="0">
                <a:latin typeface="Aptos" panose="020B0004020202020204" pitchFamily="34" charset="0"/>
              </a:rPr>
              <a:t>Major organizational change since 2023</a:t>
            </a:r>
          </a:p>
          <a:p>
            <a:pPr lvl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0" dirty="0">
                <a:latin typeface="Aptos" panose="020B0004020202020204" pitchFamily="34" charset="0"/>
              </a:rPr>
              <a:t>Staff, budget, scope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1" kern="0" dirty="0">
              <a:latin typeface="Aptos" panose="020B0004020202020204" pitchFamily="34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kern="0" dirty="0">
                <a:latin typeface="Aptos" panose="020B0004020202020204" pitchFamily="34" charset="0"/>
              </a:rPr>
              <a:t>Empowered by statute</a:t>
            </a:r>
          </a:p>
          <a:p>
            <a:pPr lvl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0" dirty="0">
                <a:latin typeface="Aptos" panose="020B0004020202020204" pitchFamily="34" charset="0"/>
              </a:rPr>
              <a:t>EDA Comprehensive Economic  Development Strategies</a:t>
            </a:r>
          </a:p>
          <a:p>
            <a:pPr lvl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0" dirty="0">
                <a:latin typeface="Aptos" panose="020B0004020202020204" pitchFamily="34" charset="0"/>
              </a:rPr>
              <a:t>Regional Planning</a:t>
            </a:r>
          </a:p>
          <a:p>
            <a:pPr lvl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0" dirty="0">
                <a:latin typeface="Aptos" panose="020B0004020202020204" pitchFamily="34" charset="0"/>
              </a:rPr>
              <a:t>Rural Planning Organization</a:t>
            </a:r>
          </a:p>
          <a:p>
            <a:pPr lvl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0" dirty="0">
                <a:latin typeface="Aptos" panose="020B0004020202020204" pitchFamily="34" charset="0"/>
              </a:rPr>
              <a:t>Tourism: Destination Management Organization</a:t>
            </a:r>
          </a:p>
          <a:p>
            <a:pPr lvl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0" dirty="0">
                <a:latin typeface="Aptos" panose="020B0004020202020204" pitchFamily="34" charset="0"/>
              </a:rPr>
              <a:t>Solid Waste Technical Assistance</a:t>
            </a:r>
          </a:p>
          <a:p>
            <a:pPr lvl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0" dirty="0">
                <a:latin typeface="Aptos" panose="020B0004020202020204" pitchFamily="34" charset="0"/>
              </a:rPr>
              <a:t>TACIR Inventory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kern="0" dirty="0">
              <a:latin typeface="Aptos" panose="020B0004020202020204" pitchFamily="34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kern="0" dirty="0">
                <a:latin typeface="Aptos" panose="020B0004020202020204" pitchFamily="34" charset="0"/>
              </a:rPr>
              <a:t>Merged other regional efforts</a:t>
            </a:r>
          </a:p>
          <a:p>
            <a:pPr lvl="1" indent="-342900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1800" kern="0" dirty="0">
                <a:latin typeface="Aptos" panose="020B0004020202020204" pitchFamily="34" charset="0"/>
              </a:rPr>
              <a:t>Regional Summit</a:t>
            </a:r>
          </a:p>
          <a:p>
            <a:pPr lvl="1" indent="-342900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1800" kern="0" dirty="0">
                <a:latin typeface="Aptos" panose="020B0004020202020204" pitchFamily="34" charset="0"/>
              </a:rPr>
              <a:t>Mid-South Mayors’ Council (founded in 2013)</a:t>
            </a:r>
            <a:endParaRPr lang="en-US" sz="2300" kern="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2300" kern="0" dirty="0">
                <a:latin typeface="Aptos" panose="020B0004020202020204" pitchFamily="34" charset="0"/>
                <a:ea typeface="Times New Roman" panose="02020603050405020304" pitchFamily="18" charset="0"/>
              </a:rPr>
            </a:br>
            <a:endParaRPr lang="en-US" sz="23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CB57B-D009-8341-A144-E08141B14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E6AAC56-950B-D471-7246-66832406106F}"/>
              </a:ext>
            </a:extLst>
          </p:cNvPr>
          <p:cNvCxnSpPr>
            <a:cxnSpLocks/>
          </p:cNvCxnSpPr>
          <p:nvPr/>
        </p:nvCxnSpPr>
        <p:spPr>
          <a:xfrm>
            <a:off x="2642507" y="1666923"/>
            <a:ext cx="4561114" cy="1790358"/>
          </a:xfrm>
          <a:prstGeom prst="straightConnector1">
            <a:avLst/>
          </a:prstGeom>
          <a:ln w="508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een and blue rectangles&#10;&#10;Description automatically generated">
            <a:extLst>
              <a:ext uri="{FF2B5EF4-FFF2-40B4-BE49-F238E27FC236}">
                <a16:creationId xmlns:a16="http://schemas.microsoft.com/office/drawing/2014/main" id="{9A003825-CA03-56BF-24E3-BBF75F7CD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9"/>
            <a:ext cx="12192000" cy="6858000"/>
          </a:xfrm>
          <a:prstGeom prst="rect">
            <a:avLst/>
          </a:prstGeom>
          <a:solidFill>
            <a:srgbClr val="00B050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7B36B6-6F05-4373-0974-84DCAFAFACBD}"/>
              </a:ext>
            </a:extLst>
          </p:cNvPr>
          <p:cNvSpPr txBox="1"/>
          <p:nvPr/>
        </p:nvSpPr>
        <p:spPr>
          <a:xfrm>
            <a:off x="3037735" y="256565"/>
            <a:ext cx="6116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ptos" panose="020B0004020202020204" pitchFamily="34" charset="0"/>
              </a:rPr>
              <a:t>Our Regional Opportunity</a:t>
            </a:r>
            <a:endParaRPr lang="en-US" sz="4000" dirty="0">
              <a:latin typeface="Aptos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862B80-0691-F7BA-5992-EC4D75E8840F}"/>
              </a:ext>
            </a:extLst>
          </p:cNvPr>
          <p:cNvSpPr txBox="1"/>
          <p:nvPr/>
        </p:nvSpPr>
        <p:spPr>
          <a:xfrm>
            <a:off x="838200" y="1159475"/>
            <a:ext cx="18288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Unprecedented Engaged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Regional Mayors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EAEF09-4B70-80EE-6BA8-8DADEA82EF21}"/>
              </a:ext>
            </a:extLst>
          </p:cNvPr>
          <p:cNvSpPr txBox="1"/>
          <p:nvPr/>
        </p:nvSpPr>
        <p:spPr>
          <a:xfrm>
            <a:off x="942627" y="2802687"/>
            <a:ext cx="1786673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New Memphis Mayor with Regional Agenda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EC97D0-E176-B91F-C3CE-359CCE7F0DEC}"/>
              </a:ext>
            </a:extLst>
          </p:cNvPr>
          <p:cNvSpPr txBox="1"/>
          <p:nvPr/>
        </p:nvSpPr>
        <p:spPr>
          <a:xfrm>
            <a:off x="838200" y="4459754"/>
            <a:ext cx="1828800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Rebuilding the COG &amp; the Development District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21307E-6E16-70F7-A16B-09E53D369A77}"/>
              </a:ext>
            </a:extLst>
          </p:cNvPr>
          <p:cNvSpPr txBox="1"/>
          <p:nvPr/>
        </p:nvSpPr>
        <p:spPr>
          <a:xfrm>
            <a:off x="7822820" y="2931484"/>
            <a:ext cx="2859468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ptos" panose="020B0004020202020204" pitchFamily="34" charset="0"/>
              </a:rPr>
              <a:t>Move the Needle in the Memphis Region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E40EA5A-E46E-C879-A67B-01F5E4F8B610}"/>
              </a:ext>
            </a:extLst>
          </p:cNvPr>
          <p:cNvCxnSpPr>
            <a:cxnSpLocks/>
          </p:cNvCxnSpPr>
          <p:nvPr/>
        </p:nvCxnSpPr>
        <p:spPr>
          <a:xfrm>
            <a:off x="4859931" y="2893871"/>
            <a:ext cx="2342960" cy="340786"/>
          </a:xfrm>
          <a:prstGeom prst="straightConnector1">
            <a:avLst/>
          </a:prstGeom>
          <a:ln w="508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2879E5E-623F-D640-CADE-B9FD2894DDA2}"/>
              </a:ext>
            </a:extLst>
          </p:cNvPr>
          <p:cNvCxnSpPr>
            <a:cxnSpLocks/>
          </p:cNvCxnSpPr>
          <p:nvPr/>
        </p:nvCxnSpPr>
        <p:spPr>
          <a:xfrm>
            <a:off x="2691493" y="3260551"/>
            <a:ext cx="4512128" cy="114812"/>
          </a:xfrm>
          <a:prstGeom prst="straightConnector1">
            <a:avLst/>
          </a:prstGeom>
          <a:ln w="508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08BB0C8-CDA9-0926-0E4F-BFDAA9B69990}"/>
              </a:ext>
            </a:extLst>
          </p:cNvPr>
          <p:cNvCxnSpPr>
            <a:cxnSpLocks/>
          </p:cNvCxnSpPr>
          <p:nvPr/>
        </p:nvCxnSpPr>
        <p:spPr>
          <a:xfrm flipV="1">
            <a:off x="4677151" y="3447637"/>
            <a:ext cx="2550963" cy="522690"/>
          </a:xfrm>
          <a:prstGeom prst="straightConnector1">
            <a:avLst/>
          </a:prstGeom>
          <a:ln w="508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2E6A836-06FF-1C07-B0F0-599B4E0674A3}"/>
              </a:ext>
            </a:extLst>
          </p:cNvPr>
          <p:cNvCxnSpPr>
            <a:cxnSpLocks/>
          </p:cNvCxnSpPr>
          <p:nvPr/>
        </p:nvCxnSpPr>
        <p:spPr>
          <a:xfrm flipV="1">
            <a:off x="2568121" y="3562978"/>
            <a:ext cx="4659993" cy="1485915"/>
          </a:xfrm>
          <a:prstGeom prst="straightConnector1">
            <a:avLst/>
          </a:prstGeom>
          <a:ln w="508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E080B1F-E6B5-96AD-5D16-BF4EE7BBE5BD}"/>
              </a:ext>
            </a:extLst>
          </p:cNvPr>
          <p:cNvSpPr txBox="1"/>
          <p:nvPr/>
        </p:nvSpPr>
        <p:spPr>
          <a:xfrm>
            <a:off x="3535326" y="3562978"/>
            <a:ext cx="1550726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Federal Infrastructure Dollars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C622940-ED25-6216-5617-BC73C65074A8}"/>
              </a:ext>
            </a:extLst>
          </p:cNvPr>
          <p:cNvCxnSpPr>
            <a:cxnSpLocks/>
          </p:cNvCxnSpPr>
          <p:nvPr/>
        </p:nvCxnSpPr>
        <p:spPr>
          <a:xfrm>
            <a:off x="2591620" y="1548866"/>
            <a:ext cx="4636494" cy="1584744"/>
          </a:xfrm>
          <a:prstGeom prst="straightConnector1">
            <a:avLst/>
          </a:prstGeom>
          <a:ln w="50800">
            <a:solidFill>
              <a:srgbClr val="0070C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7C65C3B-8754-E0E7-3B40-11027567FBEA}"/>
              </a:ext>
            </a:extLst>
          </p:cNvPr>
          <p:cNvSpPr txBox="1"/>
          <p:nvPr/>
        </p:nvSpPr>
        <p:spPr>
          <a:xfrm>
            <a:off x="3237213" y="1891273"/>
            <a:ext cx="1892233" cy="12359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Ford Blue Oval + Amplify Cellular Technologies + Steel + 2 Buc-</a:t>
            </a:r>
            <a:r>
              <a:rPr lang="en-US" dirty="0" err="1">
                <a:solidFill>
                  <a:schemeClr val="bg1"/>
                </a:solidFill>
                <a:latin typeface="Aptos" panose="020B0004020202020204" pitchFamily="34" charset="0"/>
              </a:rPr>
              <a:t>ees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33" name="Triangle 32">
            <a:extLst>
              <a:ext uri="{FF2B5EF4-FFF2-40B4-BE49-F238E27FC236}">
                <a16:creationId xmlns:a16="http://schemas.microsoft.com/office/drawing/2014/main" id="{3F94211D-B528-9774-9B35-C4E90B67B233}"/>
              </a:ext>
            </a:extLst>
          </p:cNvPr>
          <p:cNvSpPr/>
          <p:nvPr/>
        </p:nvSpPr>
        <p:spPr>
          <a:xfrm rot="5400000">
            <a:off x="6692518" y="3131079"/>
            <a:ext cx="1171265" cy="50723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4743B-A19A-D795-E27A-90EC8BAA468E}"/>
              </a:ext>
            </a:extLst>
          </p:cNvPr>
          <p:cNvSpPr txBox="1"/>
          <p:nvPr/>
        </p:nvSpPr>
        <p:spPr>
          <a:xfrm>
            <a:off x="7862090" y="1496689"/>
            <a:ext cx="2732935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CEDS: Regional Economic Development Plan: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F067C8E-F2C6-6941-1EFD-705FC45DCBE1}"/>
              </a:ext>
            </a:extLst>
          </p:cNvPr>
          <p:cNvCxnSpPr>
            <a:cxnSpLocks/>
          </p:cNvCxnSpPr>
          <p:nvPr/>
        </p:nvCxnSpPr>
        <p:spPr>
          <a:xfrm>
            <a:off x="8383193" y="2106451"/>
            <a:ext cx="9697" cy="744087"/>
          </a:xfrm>
          <a:prstGeom prst="straightConnector1">
            <a:avLst/>
          </a:prstGeom>
          <a:ln w="50800">
            <a:solidFill>
              <a:srgbClr val="92D05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27ACE14-73B8-AFE4-BF78-9C7D640A52BC}"/>
              </a:ext>
            </a:extLst>
          </p:cNvPr>
          <p:cNvCxnSpPr>
            <a:cxnSpLocks/>
          </p:cNvCxnSpPr>
          <p:nvPr/>
        </p:nvCxnSpPr>
        <p:spPr>
          <a:xfrm>
            <a:off x="8922050" y="2112897"/>
            <a:ext cx="9697" cy="744087"/>
          </a:xfrm>
          <a:prstGeom prst="straightConnector1">
            <a:avLst/>
          </a:prstGeom>
          <a:ln w="50800">
            <a:solidFill>
              <a:srgbClr val="92D05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AD2C71C-F35A-69AF-AD73-4F747716B56A}"/>
              </a:ext>
            </a:extLst>
          </p:cNvPr>
          <p:cNvCxnSpPr>
            <a:cxnSpLocks/>
          </p:cNvCxnSpPr>
          <p:nvPr/>
        </p:nvCxnSpPr>
        <p:spPr>
          <a:xfrm>
            <a:off x="9497207" y="2117663"/>
            <a:ext cx="9697" cy="744087"/>
          </a:xfrm>
          <a:prstGeom prst="straightConnector1">
            <a:avLst/>
          </a:prstGeom>
          <a:ln w="50800">
            <a:solidFill>
              <a:srgbClr val="92D05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8E5ECC7-75C6-40F2-B93A-D6FAFB670F1B}"/>
              </a:ext>
            </a:extLst>
          </p:cNvPr>
          <p:cNvCxnSpPr>
            <a:cxnSpLocks/>
          </p:cNvCxnSpPr>
          <p:nvPr/>
        </p:nvCxnSpPr>
        <p:spPr>
          <a:xfrm>
            <a:off x="10125499" y="2106451"/>
            <a:ext cx="9697" cy="744087"/>
          </a:xfrm>
          <a:prstGeom prst="straightConnector1">
            <a:avLst/>
          </a:prstGeom>
          <a:ln w="50800">
            <a:solidFill>
              <a:srgbClr val="92D05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306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AEB19-8A66-E4B7-B150-9A74B9C6D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D1A80F-CC58-BEE8-EDA5-19CAAC5E99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99D43F-B2A5-CD82-66DD-28CE96B64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069" y="206143"/>
            <a:ext cx="8274553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ptos" panose="020B0004020202020204" pitchFamily="34" charset="0"/>
              </a:rPr>
              <a:t>Focus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2761B-7C9C-7C1D-002B-6F07EC561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478" y="1468786"/>
            <a:ext cx="8942620" cy="4749134"/>
          </a:xfrm>
        </p:spPr>
        <p:txBody>
          <a:bodyPr numCol="1">
            <a:normAutofit fontScale="92500" lnSpcReduction="20000"/>
          </a:bodyPr>
          <a:lstStyle/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b="1" dirty="0">
                <a:latin typeface="Aptos" panose="020B0004020202020204" pitchFamily="34" charset="0"/>
              </a:rPr>
              <a:t>Housing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>
                <a:latin typeface="Aptos" panose="020B0004020202020204" pitchFamily="34" charset="0"/>
              </a:rPr>
              <a:t>Quality housing choices at all levels of the housing spectrum. 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b="1" dirty="0">
                <a:latin typeface="Aptos" panose="020B0004020202020204" pitchFamily="34" charset="0"/>
              </a:rPr>
              <a:t>Infrastructure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>
                <a:latin typeface="Aptos" panose="020B0004020202020204" pitchFamily="34" charset="0"/>
              </a:rPr>
              <a:t>Management of natural, human and manufactured resources for the social wellbeing of all community members – now and in future generations.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b="1" dirty="0">
                <a:latin typeface="Aptos" panose="020B0004020202020204" pitchFamily="34" charset="0"/>
              </a:rPr>
              <a:t>Transportation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>
                <a:latin typeface="Aptos" panose="020B0004020202020204" pitchFamily="34" charset="0"/>
              </a:rPr>
              <a:t>Fluid and connected mobility options for multiple transportation modes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b="1" dirty="0">
                <a:latin typeface="Aptos" panose="020B0004020202020204" pitchFamily="34" charset="0"/>
              </a:rPr>
              <a:t>Good</a:t>
            </a: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b="1" dirty="0">
                <a:latin typeface="Aptos" panose="020B0004020202020204" pitchFamily="34" charset="0"/>
              </a:rPr>
              <a:t>Governance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>
                <a:latin typeface="Aptos" panose="020B0004020202020204" pitchFamily="34" charset="0"/>
              </a:rPr>
              <a:t>Elected and appointed officials have access to the training and tools they need to effectively do their jobs. </a:t>
            </a:r>
          </a:p>
        </p:txBody>
      </p:sp>
    </p:spTree>
    <p:extLst>
      <p:ext uri="{BB962C8B-B14F-4D97-AF65-F5344CB8AC3E}">
        <p14:creationId xmlns:p14="http://schemas.microsoft.com/office/powerpoint/2010/main" val="213616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59020-FE68-F0AF-6C48-E5443D837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060A43-C6A0-50B4-B448-F6B6A1DB56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8420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F6004-40EF-3F58-4721-2468F2AB4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50" y="284201"/>
            <a:ext cx="1024797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ptos" panose="020B0004020202020204" pitchFamily="34" charset="0"/>
              </a:rPr>
              <a:t>Housing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7C523-3FA8-F71A-33BE-D2073A140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350" y="1546844"/>
            <a:ext cx="9420922" cy="4749134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en-US" sz="2200" dirty="0">
                <a:effectLst/>
                <a:latin typeface="Helvetica Neue" panose="02000503000000020004" pitchFamily="2" charset="0"/>
              </a:rPr>
              <a:t>City of Memphis Housing Supply Accelerator Work</a:t>
            </a:r>
          </a:p>
          <a:p>
            <a:pPr lvl="1"/>
            <a:r>
              <a:rPr lang="en-US" sz="1800" dirty="0">
                <a:effectLst/>
                <a:latin typeface="Helvetica Neue" panose="02000503000000020004" pitchFamily="2" charset="0"/>
              </a:rPr>
              <a:t>Missing Middle, focused on increasing density</a:t>
            </a:r>
          </a:p>
          <a:p>
            <a:pPr lvl="1"/>
            <a:r>
              <a:rPr lang="en-US" sz="1800" dirty="0">
                <a:latin typeface="Helvetica Neue" panose="02000503000000020004" pitchFamily="2" charset="0"/>
              </a:rPr>
              <a:t>Using HOME + LIHTC</a:t>
            </a:r>
          </a:p>
          <a:p>
            <a:pPr lvl="1"/>
            <a:r>
              <a:rPr lang="en-US" sz="1800" dirty="0">
                <a:latin typeface="Helvetica Neue" panose="02000503000000020004" pitchFamily="2" charset="0"/>
              </a:rPr>
              <a:t>Addressing efficiencies in zoning and funding</a:t>
            </a:r>
            <a:br>
              <a:rPr lang="en-US" sz="1800" dirty="0">
                <a:effectLst/>
                <a:latin typeface="Helvetica Neue" panose="02000503000000020004" pitchFamily="2" charset="0"/>
              </a:rPr>
            </a:br>
            <a:endParaRPr lang="en-US" sz="1800" dirty="0">
              <a:effectLst/>
              <a:latin typeface="Helvetica Neue" panose="02000503000000020004" pitchFamily="2" charset="0"/>
            </a:endParaRPr>
          </a:p>
          <a:p>
            <a:pPr marL="0" indent="0">
              <a:buNone/>
            </a:pPr>
            <a:r>
              <a:rPr lang="en-US" sz="2200" dirty="0">
                <a:effectLst/>
                <a:latin typeface="Helvetica Neue" panose="02000503000000020004" pitchFamily="2" charset="0"/>
              </a:rPr>
              <a:t>Regional MDD overall approach </a:t>
            </a:r>
          </a:p>
          <a:p>
            <a:pPr lvl="1"/>
            <a:r>
              <a:rPr lang="en-US" sz="1800" dirty="0">
                <a:effectLst/>
                <a:latin typeface="Helvetica Neue" panose="02000503000000020004" pitchFamily="2" charset="0"/>
              </a:rPr>
              <a:t>Pending HUD Pro application, regulatory toolkit (planning and zoning guidelines) and pattern book</a:t>
            </a:r>
          </a:p>
          <a:p>
            <a:pPr lvl="1"/>
            <a:r>
              <a:rPr lang="en-US" sz="1800" dirty="0">
                <a:effectLst/>
                <a:latin typeface="Helvetica Neue" panose="02000503000000020004" pitchFamily="2" charset="0"/>
              </a:rPr>
              <a:t>Water and sewer infrastructure </a:t>
            </a:r>
          </a:p>
          <a:p>
            <a:pPr marL="457200" lvl="1" indent="0">
              <a:buNone/>
            </a:pPr>
            <a:endParaRPr lang="en-US" sz="1800" dirty="0">
              <a:latin typeface="Helvetica Neue" panose="02000503000000020004" pitchFamily="2" charset="0"/>
            </a:endParaRPr>
          </a:p>
          <a:p>
            <a:pPr marL="0" indent="0">
              <a:buNone/>
            </a:pPr>
            <a:r>
              <a:rPr lang="en-US" sz="2200" dirty="0">
                <a:latin typeface="Helvetica Neue" panose="02000503000000020004" pitchFamily="2" charset="0"/>
              </a:rPr>
              <a:t>Some specific approaches</a:t>
            </a:r>
          </a:p>
          <a:p>
            <a:pPr lvl="1"/>
            <a:r>
              <a:rPr lang="en-US" sz="1800" dirty="0">
                <a:effectLst/>
                <a:latin typeface="Helvetica Neue" panose="02000503000000020004" pitchFamily="2" charset="0"/>
              </a:rPr>
              <a:t>Workforce development related to construction industry</a:t>
            </a:r>
          </a:p>
          <a:p>
            <a:pPr lvl="1"/>
            <a:r>
              <a:rPr lang="en-US" sz="1800" dirty="0">
                <a:latin typeface="Helvetica Neue" panose="02000503000000020004" pitchFamily="2" charset="0"/>
              </a:rPr>
              <a:t>Public-private mo</a:t>
            </a:r>
            <a:r>
              <a:rPr lang="en-US" sz="1800" dirty="0">
                <a:effectLst/>
                <a:latin typeface="Helvetica Neue" panose="02000503000000020004" pitchFamily="2" charset="0"/>
              </a:rPr>
              <a:t>dels to rehab aging multifamily developments</a:t>
            </a:r>
          </a:p>
          <a:p>
            <a:pPr lvl="1"/>
            <a:r>
              <a:rPr lang="en-US" sz="1800" dirty="0">
                <a:effectLst/>
                <a:latin typeface="Helvetica Neue" panose="02000503000000020004" pitchFamily="2" charset="0"/>
              </a:rPr>
              <a:t>Home Repair Network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lang="en-US" sz="22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973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blue background&#10;&#10;Description automatically generated">
            <a:extLst>
              <a:ext uri="{FF2B5EF4-FFF2-40B4-BE49-F238E27FC236}">
                <a16:creationId xmlns:a16="http://schemas.microsoft.com/office/drawing/2014/main" id="{39CBB1A4-8622-3CDC-6F49-BDB2EA6AA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297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7E491C-0D45-E9FD-7332-69C2E20394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4793" y="711294"/>
            <a:ext cx="3925188" cy="1122937"/>
          </a:xfrm>
          <a:prstGeom prst="rect">
            <a:avLst/>
          </a:prstGeom>
        </p:spPr>
      </p:pic>
      <p:pic>
        <p:nvPicPr>
          <p:cNvPr id="10" name="Picture 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3BC8D78-F477-FC46-C1DC-B044C0747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904" y="3808335"/>
            <a:ext cx="1917700" cy="187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AE6EB21-C804-BDF1-69ED-9A39DDE490C0}"/>
              </a:ext>
            </a:extLst>
          </p:cNvPr>
          <p:cNvSpPr txBox="1"/>
          <p:nvPr/>
        </p:nvSpPr>
        <p:spPr>
          <a:xfrm>
            <a:off x="939904" y="5966085"/>
            <a:ext cx="2972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https://www.midsouthdd.org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99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FEFDA5-43DF-4B6A-765C-25261FF6C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F04AC1-A9D3-2CC6-9DEA-67240F521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02" y="221447"/>
            <a:ext cx="5167185" cy="1680519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ptos" panose="020B0004020202020204" pitchFamily="34" charset="0"/>
              </a:rPr>
              <a:t>MDD Federal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5CC9A-C163-8BB7-F3ED-ADB18E48D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6619" y="547815"/>
            <a:ext cx="5178960" cy="1680519"/>
          </a:xfrm>
        </p:spPr>
        <p:txBody>
          <a:bodyPr numCol="2" anchor="ctr"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br>
              <a:rPr lang="en-US" sz="2000" kern="0"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US" sz="2000" kern="0"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/>
          </a:p>
        </p:txBody>
      </p:sp>
      <p:pic>
        <p:nvPicPr>
          <p:cNvPr id="4" name="Picture 3" descr="A green and blue rectangles&#10;&#10;Description automatically generated">
            <a:extLst>
              <a:ext uri="{FF2B5EF4-FFF2-40B4-BE49-F238E27FC236}">
                <a16:creationId xmlns:a16="http://schemas.microsoft.com/office/drawing/2014/main" id="{43036D12-2A6E-632F-47CB-793A93E8D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50033"/>
            <a:ext cx="12192001" cy="685799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5848C8A-A0A0-2F8B-3B25-538E7A20ACD3}"/>
              </a:ext>
            </a:extLst>
          </p:cNvPr>
          <p:cNvSpPr txBox="1">
            <a:spLocks/>
          </p:cNvSpPr>
          <p:nvPr/>
        </p:nvSpPr>
        <p:spPr>
          <a:xfrm>
            <a:off x="523875" y="1575597"/>
            <a:ext cx="10668001" cy="3963192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82" indent="-342882"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endParaRPr lang="en-US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42882" indent="-342882"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endParaRPr lang="en-US" kern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br>
              <a:rPr lang="en-US" sz="1800" kern="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5BE54EE-6901-24FE-A5D0-2D1823500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85501"/>
              </p:ext>
            </p:extLst>
          </p:nvPr>
        </p:nvGraphicFramePr>
        <p:xfrm>
          <a:off x="2460639" y="1634326"/>
          <a:ext cx="7445861" cy="3803388"/>
        </p:xfrm>
        <a:graphic>
          <a:graphicData uri="http://schemas.openxmlformats.org/drawingml/2006/table">
            <a:tbl>
              <a:tblPr/>
              <a:tblGrid>
                <a:gridCol w="5087960">
                  <a:extLst>
                    <a:ext uri="{9D8B030D-6E8A-4147-A177-3AD203B41FA5}">
                      <a16:colId xmlns:a16="http://schemas.microsoft.com/office/drawing/2014/main" val="2286281140"/>
                    </a:ext>
                  </a:extLst>
                </a:gridCol>
                <a:gridCol w="2357901">
                  <a:extLst>
                    <a:ext uri="{9D8B030D-6E8A-4147-A177-3AD203B41FA5}">
                      <a16:colId xmlns:a16="http://schemas.microsoft.com/office/drawing/2014/main" val="47236184"/>
                    </a:ext>
                  </a:extLst>
                </a:gridCol>
              </a:tblGrid>
              <a:tr h="259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AWARDED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676917"/>
                  </a:ext>
                </a:extLst>
              </a:tr>
              <a:tr h="51132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USDA NRCS - Regional Conservation Partnership Pilot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21,250,000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384231"/>
                  </a:ext>
                </a:extLst>
              </a:tr>
              <a:tr h="259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 Safe Streets for All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2,419,870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1363960"/>
                  </a:ext>
                </a:extLst>
              </a:tr>
              <a:tr h="511324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AWARDED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23,669,870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121113"/>
                  </a:ext>
                </a:extLst>
              </a:tr>
              <a:tr h="259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 REVIEW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943862"/>
                  </a:ext>
                </a:extLst>
              </a:tr>
              <a:tr h="259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HUD PRO Housing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2,449,299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2727748"/>
                  </a:ext>
                </a:extLst>
              </a:tr>
              <a:tr h="259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EPA Brownfields Coalition Assessment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997,592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139236"/>
                  </a:ext>
                </a:extLst>
              </a:tr>
              <a:tr h="259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EPA Brownfields Coalition RLF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1,199,986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616156"/>
                  </a:ext>
                </a:extLst>
              </a:tr>
              <a:tr h="259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 RAISE/BUILD (Lakeland)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25,000,000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333187"/>
                  </a:ext>
                </a:extLst>
              </a:tr>
              <a:tr h="259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 RAISE/BUILD (Hernando)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612,000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806824"/>
                  </a:ext>
                </a:extLst>
              </a:tr>
              <a:tr h="511324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UNDER REVIEW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30,258,877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57" marR="9357" marT="935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871164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EB3327F3-77E4-F196-A4DB-C5C4A58039DB}"/>
              </a:ext>
            </a:extLst>
          </p:cNvPr>
          <p:cNvSpPr txBox="1">
            <a:spLocks/>
          </p:cNvSpPr>
          <p:nvPr/>
        </p:nvSpPr>
        <p:spPr>
          <a:xfrm>
            <a:off x="523875" y="25003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ptos" panose="020B0004020202020204" pitchFamily="34" charset="0"/>
              </a:rPr>
              <a:t>MDD Federal Opportunities: </a:t>
            </a:r>
          </a:p>
          <a:p>
            <a:r>
              <a:rPr lang="en-US" sz="4000" b="1" dirty="0">
                <a:latin typeface="Aptos" panose="020B0004020202020204" pitchFamily="34" charset="0"/>
              </a:rPr>
              <a:t>Awarded and Under Review</a:t>
            </a:r>
          </a:p>
        </p:txBody>
      </p:sp>
    </p:spTree>
    <p:extLst>
      <p:ext uri="{BB962C8B-B14F-4D97-AF65-F5344CB8AC3E}">
        <p14:creationId xmlns:p14="http://schemas.microsoft.com/office/powerpoint/2010/main" val="3542241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E7E6E-FA79-3872-0DE4-8F329536C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blue rectangles&#10;&#10;Description automatically generated">
            <a:extLst>
              <a:ext uri="{FF2B5EF4-FFF2-40B4-BE49-F238E27FC236}">
                <a16:creationId xmlns:a16="http://schemas.microsoft.com/office/drawing/2014/main" id="{F4A64B04-3146-7C6E-E511-A8C9C34AE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586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1F3558-ED68-DB7A-F78B-6094257FF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81" y="305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ptos" panose="020B0004020202020204" pitchFamily="34" charset="0"/>
              </a:rPr>
              <a:t>Current Grants Awarded to Our Region: $32M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558FD-2922-6628-B0A9-973E46271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893" y="147687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>
                <a:latin typeface="Aptos" panose="020B0004020202020204" pitchFamily="34" charset="0"/>
              </a:rPr>
              <a:t>Organizational</a:t>
            </a:r>
          </a:p>
          <a:p>
            <a:r>
              <a:rPr lang="en-US" dirty="0">
                <a:latin typeface="Aptos" panose="020B0004020202020204" pitchFamily="34" charset="0"/>
              </a:rPr>
              <a:t>MDD Contract Work (State &amp; Federal)</a:t>
            </a:r>
          </a:p>
          <a:p>
            <a:r>
              <a:rPr lang="en-US" dirty="0">
                <a:latin typeface="Aptos" panose="020B0004020202020204" pitchFamily="34" charset="0"/>
              </a:rPr>
              <a:t>MDD Operations</a:t>
            </a:r>
          </a:p>
          <a:p>
            <a:pPr marL="0" indent="0">
              <a:buNone/>
            </a:pPr>
            <a:r>
              <a:rPr lang="en-US" u="sng" dirty="0">
                <a:latin typeface="Aptos" panose="020B0004020202020204" pitchFamily="34" charset="0"/>
              </a:rPr>
              <a:t>Community</a:t>
            </a:r>
            <a:r>
              <a:rPr lang="en-US" dirty="0">
                <a:latin typeface="Aptos" panose="020B0004020202020204" pitchFamily="34" charset="0"/>
              </a:rPr>
              <a:t> </a:t>
            </a:r>
          </a:p>
          <a:p>
            <a:r>
              <a:rPr lang="en-US" dirty="0">
                <a:latin typeface="Aptos" panose="020B0004020202020204" pitchFamily="34" charset="0"/>
              </a:rPr>
              <a:t>Competitive Community</a:t>
            </a:r>
          </a:p>
          <a:p>
            <a:r>
              <a:rPr lang="en-US" dirty="0">
                <a:latin typeface="Aptos" panose="020B0004020202020204" pitchFamily="34" charset="0"/>
              </a:rPr>
              <a:t>Regional </a:t>
            </a:r>
          </a:p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r>
              <a:rPr lang="en-US" dirty="0">
                <a:latin typeface="Aptos" panose="020B0004020202020204" pitchFamily="34" charset="0"/>
              </a:rPr>
              <a:t>Pending Grants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BC7F89-4F75-A41D-5D50-C30CD6B41A5D}"/>
              </a:ext>
            </a:extLst>
          </p:cNvPr>
          <p:cNvSpPr txBox="1"/>
          <p:nvPr/>
        </p:nvSpPr>
        <p:spPr>
          <a:xfrm>
            <a:off x="8673437" y="2562886"/>
            <a:ext cx="1385411" cy="36933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$ 855 K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78352E9-60EB-68A7-DE6C-FD5487FCAFEC}"/>
              </a:ext>
            </a:extLst>
          </p:cNvPr>
          <p:cNvCxnSpPr>
            <a:cxnSpLocks/>
          </p:cNvCxnSpPr>
          <p:nvPr/>
        </p:nvCxnSpPr>
        <p:spPr>
          <a:xfrm>
            <a:off x="6536872" y="2234070"/>
            <a:ext cx="1893450" cy="0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97B798D-49A8-AC08-3458-F1A27AFF23A6}"/>
              </a:ext>
            </a:extLst>
          </p:cNvPr>
          <p:cNvCxnSpPr>
            <a:cxnSpLocks/>
          </p:cNvCxnSpPr>
          <p:nvPr/>
        </p:nvCxnSpPr>
        <p:spPr>
          <a:xfrm flipV="1">
            <a:off x="3495644" y="2737928"/>
            <a:ext cx="4934678" cy="11982"/>
          </a:xfrm>
          <a:prstGeom prst="straightConnector1">
            <a:avLst/>
          </a:prstGeom>
          <a:ln w="50800">
            <a:solidFill>
              <a:srgbClr val="00B0F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DFE1394-8E61-09A1-F9F1-DCFAB7BDC757}"/>
              </a:ext>
            </a:extLst>
          </p:cNvPr>
          <p:cNvCxnSpPr>
            <a:cxnSpLocks/>
          </p:cNvCxnSpPr>
          <p:nvPr/>
        </p:nvCxnSpPr>
        <p:spPr>
          <a:xfrm>
            <a:off x="2404636" y="4267258"/>
            <a:ext cx="6025686" cy="0"/>
          </a:xfrm>
          <a:prstGeom prst="straightConnector1">
            <a:avLst/>
          </a:prstGeom>
          <a:ln w="508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38D5C60-31C9-6DC6-EAAA-4A2CAF11E307}"/>
              </a:ext>
            </a:extLst>
          </p:cNvPr>
          <p:cNvSpPr txBox="1"/>
          <p:nvPr/>
        </p:nvSpPr>
        <p:spPr>
          <a:xfrm>
            <a:off x="8650514" y="4082592"/>
            <a:ext cx="1385411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$24 M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8089E7-FF59-357D-F9FA-B47C9C94E57F}"/>
              </a:ext>
            </a:extLst>
          </p:cNvPr>
          <p:cNvCxnSpPr>
            <a:cxnSpLocks/>
          </p:cNvCxnSpPr>
          <p:nvPr/>
        </p:nvCxnSpPr>
        <p:spPr>
          <a:xfrm>
            <a:off x="4643422" y="3781327"/>
            <a:ext cx="3786900" cy="0"/>
          </a:xfrm>
          <a:prstGeom prst="straightConnector1">
            <a:avLst/>
          </a:prstGeom>
          <a:ln w="50800"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D1049AF-9C2C-4F44-FDD8-1C7F7E7F1E56}"/>
              </a:ext>
            </a:extLst>
          </p:cNvPr>
          <p:cNvSpPr txBox="1"/>
          <p:nvPr/>
        </p:nvSpPr>
        <p:spPr>
          <a:xfrm>
            <a:off x="8650513" y="3564103"/>
            <a:ext cx="1385411" cy="36933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$   7 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661939-CBAA-2D80-97C8-4B9874D80AEC}"/>
              </a:ext>
            </a:extLst>
          </p:cNvPr>
          <p:cNvSpPr txBox="1"/>
          <p:nvPr/>
        </p:nvSpPr>
        <p:spPr>
          <a:xfrm>
            <a:off x="8650517" y="2062116"/>
            <a:ext cx="1385411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$1.3 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9EFD28-275B-EB5A-C840-E44A4BC19140}"/>
              </a:ext>
            </a:extLst>
          </p:cNvPr>
          <p:cNvSpPr txBox="1"/>
          <p:nvPr/>
        </p:nvSpPr>
        <p:spPr>
          <a:xfrm>
            <a:off x="8650517" y="5091706"/>
            <a:ext cx="1431249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$30 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44E940F-839C-F10D-0756-5D7F14DFDC28}"/>
              </a:ext>
            </a:extLst>
          </p:cNvPr>
          <p:cNvCxnSpPr>
            <a:cxnSpLocks/>
          </p:cNvCxnSpPr>
          <p:nvPr/>
        </p:nvCxnSpPr>
        <p:spPr>
          <a:xfrm>
            <a:off x="3263617" y="5276372"/>
            <a:ext cx="5166705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987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5CEFC2-AECE-459A-947E-B7C40100CDA4}"/>
</file>

<file path=customXml/itemProps2.xml><?xml version="1.0" encoding="utf-8"?>
<ds:datastoreItem xmlns:ds="http://schemas.openxmlformats.org/officeDocument/2006/customXml" ds:itemID="{3CA5B6DB-7780-4B43-B40F-8204D31740EA}"/>
</file>

<file path=customXml/itemProps3.xml><?xml version="1.0" encoding="utf-8"?>
<ds:datastoreItem xmlns:ds="http://schemas.openxmlformats.org/officeDocument/2006/customXml" ds:itemID="{CD434EEC-1184-4362-B025-183B076F423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105645</TotalTime>
  <Words>453</Words>
  <Application>Microsoft Macintosh PowerPoint</Application>
  <PresentationFormat>Widescreen</PresentationFormat>
  <Paragraphs>111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Helvetica Neue</vt:lpstr>
      <vt:lpstr>Symbol</vt:lpstr>
      <vt:lpstr>Office Theme</vt:lpstr>
      <vt:lpstr>PowerPoint Presentation</vt:lpstr>
      <vt:lpstr>MidSouth Development District’s Tri-State Region</vt:lpstr>
      <vt:lpstr>MidSouth Development District</vt:lpstr>
      <vt:lpstr>PowerPoint Presentation</vt:lpstr>
      <vt:lpstr>Focus Areas</vt:lpstr>
      <vt:lpstr>Housing Work</vt:lpstr>
      <vt:lpstr>PowerPoint Presentation</vt:lpstr>
      <vt:lpstr>MDD Federal Awards</vt:lpstr>
      <vt:lpstr>Current Grants Awarded to Our Region: $32M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McQuiston</dc:creator>
  <cp:lastModifiedBy>Laura  Harris</cp:lastModifiedBy>
  <cp:revision>113</cp:revision>
  <cp:lastPrinted>2025-01-07T18:09:05Z</cp:lastPrinted>
  <dcterms:created xsi:type="dcterms:W3CDTF">2023-08-21T16:35:52Z</dcterms:created>
  <dcterms:modified xsi:type="dcterms:W3CDTF">2025-02-11T12:43:44Z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</Properties>
</file>