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Ex1.xml" ContentType="application/vnd.ms-office.chartex+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charts/chartEx2.xml" ContentType="application/vnd.ms-office.chartex+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comments/modernComment_787_DA11DAB4.xml" ContentType="application/vnd.ms-powerpoint.comments+xml"/>
  <Override PartName="/ppt/charts/chartEx3.xml" ContentType="application/vnd.ms-office.chartex+xml"/>
  <Override PartName="/ppt/charts/style3.xml" ContentType="application/vnd.ms-office.chartstyle+xml"/>
  <Override PartName="/ppt/charts/colors3.xml" ContentType="application/vnd.ms-office.chartcolorstyle+xml"/>
  <Override PartName="/ppt/notesSlides/notesSlide8.xml" ContentType="application/vnd.openxmlformats-officedocument.presentationml.notesSlide+xml"/>
  <Override PartName="/ppt/comments/modernComment_786_39743D38.xml" ContentType="application/vnd.ms-powerpoint.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modernComment_78D_1EBD61BB.xml" ContentType="application/vnd.ms-powerpoint.comments+xml"/>
  <Override PartName="/ppt/charts/chartEx4.xml" ContentType="application/vnd.ms-office.chartex+xml"/>
  <Override PartName="/ppt/charts/style4.xml" ContentType="application/vnd.ms-office.chartstyle+xml"/>
  <Override PartName="/ppt/charts/colors4.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modernComment_792_6C65512B.xml" ContentType="application/vnd.ms-powerpoint.comments+xml"/>
  <Override PartName="/ppt/notesSlides/notesSlide14.xml" ContentType="application/vnd.openxmlformats-officedocument.presentationml.notesSlide+xml"/>
  <Override PartName="/ppt/comments/modernComment_7BF_236B9EC1.xml" ContentType="application/vnd.ms-powerpoint.comment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Ex5.xml" ContentType="application/vnd.ms-office.chartex+xml"/>
  <Override PartName="/ppt/charts/style5.xml" ContentType="application/vnd.ms-office.chartstyle+xml"/>
  <Override PartName="/ppt/charts/colors5.xml" ContentType="application/vnd.ms-office.chartcolorstyle+xml"/>
  <Override PartName="/ppt/notesSlides/notesSlide19.xml" ContentType="application/vnd.openxmlformats-officedocument.presentationml.notesSlide+xml"/>
  <Override PartName="/ppt/comments/modernComment_779_C8702900.xml" ContentType="application/vnd.ms-powerpoint.comments+xml"/>
  <Override PartName="/ppt/charts/chartEx6.xml" ContentType="application/vnd.ms-office.chartex+xml"/>
  <Override PartName="/ppt/charts/style6.xml" ContentType="application/vnd.ms-office.chartstyle+xml"/>
  <Override PartName="/ppt/charts/colors6.xml" ContentType="application/vnd.ms-office.chartcolorstyle+xml"/>
  <Override PartName="/ppt/notesSlides/notesSlide20.xml" ContentType="application/vnd.openxmlformats-officedocument.presentationml.notesSlide+xml"/>
  <Override PartName="/ppt/charts/chartEx7.xml" ContentType="application/vnd.ms-office.chartex+xml"/>
  <Override PartName="/ppt/charts/style7.xml" ContentType="application/vnd.ms-office.chartstyle+xml"/>
  <Override PartName="/ppt/charts/colors7.xml" ContentType="application/vnd.ms-office.chartcolorstyle+xml"/>
  <Override PartName="/ppt/notesSlides/notesSlide21.xml" ContentType="application/vnd.openxmlformats-officedocument.presentationml.notesSlide+xml"/>
  <Override PartName="/ppt/charts/chartEx8.xml" ContentType="application/vnd.ms-office.chartex+xml"/>
  <Override PartName="/ppt/charts/style8.xml" ContentType="application/vnd.ms-office.chartstyle+xml"/>
  <Override PartName="/ppt/charts/colors8.xml" ContentType="application/vnd.ms-office.chartcolorstyle+xml"/>
  <Override PartName="/ppt/notesSlides/notesSlide22.xml" ContentType="application/vnd.openxmlformats-officedocument.presentationml.notesSlide+xml"/>
  <Override PartName="/ppt/charts/chartEx9.xml" ContentType="application/vnd.ms-office.chartex+xml"/>
  <Override PartName="/ppt/charts/style9.xml" ContentType="application/vnd.ms-office.chartstyle+xml"/>
  <Override PartName="/ppt/charts/colors9.xml" ContentType="application/vnd.ms-office.chartcolorstyle+xml"/>
  <Override PartName="/ppt/charts/chartEx10.xml" ContentType="application/vnd.ms-office.chartex+xml"/>
  <Override PartName="/ppt/charts/style10.xml" ContentType="application/vnd.ms-office.chartstyle+xml"/>
  <Override PartName="/ppt/charts/colors10.xml" ContentType="application/vnd.ms-office.chartcolorstyle+xml"/>
  <Override PartName="/ppt/notesSlides/notesSlide23.xml" ContentType="application/vnd.openxmlformats-officedocument.presentationml.notesSlide+xml"/>
  <Override PartName="/ppt/charts/chartEx11.xml" ContentType="application/vnd.ms-office.chartex+xml"/>
  <Override PartName="/ppt/charts/style11.xml" ContentType="application/vnd.ms-office.chartstyle+xml"/>
  <Override PartName="/ppt/charts/colors11.xml" ContentType="application/vnd.ms-office.chartcolorstyle+xml"/>
  <Override PartName="/ppt/notesSlides/notesSlide24.xml" ContentType="application/vnd.openxmlformats-officedocument.presentationml.notesSlide+xml"/>
  <Override PartName="/ppt/comments/modernComment_7CB_609B355F.xml" ContentType="application/vnd.ms-powerpoint.comments+xml"/>
  <Override PartName="/ppt/charts/chartEx12.xml" ContentType="application/vnd.ms-office.chartex+xml"/>
  <Override PartName="/ppt/charts/style12.xml" ContentType="application/vnd.ms-office.chartstyle+xml"/>
  <Override PartName="/ppt/charts/colors12.xml" ContentType="application/vnd.ms-office.chartcolorstyle+xml"/>
  <Override PartName="/ppt/notesSlides/notesSlide25.xml" ContentType="application/vnd.openxmlformats-officedocument.presentationml.notesSlide+xml"/>
  <Override PartName="/ppt/charts/chartEx13.xml" ContentType="application/vnd.ms-office.chartex+xml"/>
  <Override PartName="/ppt/charts/style13.xml" ContentType="application/vnd.ms-office.chartstyle+xml"/>
  <Override PartName="/ppt/charts/colors13.xml" ContentType="application/vnd.ms-office.chartcolorstyle+xml"/>
  <Override PartName="/ppt/notesSlides/notesSlide26.xml" ContentType="application/vnd.openxmlformats-officedocument.presentationml.notesSlide+xml"/>
  <Override PartName="/ppt/charts/chartEx14.xml" ContentType="application/vnd.ms-office.chartex+xml"/>
  <Override PartName="/ppt/charts/style14.xml" ContentType="application/vnd.ms-office.chartstyle+xml"/>
  <Override PartName="/ppt/charts/colors14.xml" ContentType="application/vnd.ms-office.chartcolorstyle+xml"/>
  <Override PartName="/ppt/notesSlides/notesSlide27.xml" ContentType="application/vnd.openxmlformats-officedocument.presentationml.notesSlide+xml"/>
  <Override PartName="/ppt/charts/chartEx15.xml" ContentType="application/vnd.ms-office.chartex+xml"/>
  <Override PartName="/ppt/charts/style15.xml" ContentType="application/vnd.ms-office.chartstyle+xml"/>
  <Override PartName="/ppt/charts/colors15.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2"/>
  </p:notesMasterIdLst>
  <p:sldIdLst>
    <p:sldId id="1898" r:id="rId5"/>
    <p:sldId id="1899" r:id="rId6"/>
    <p:sldId id="1900" r:id="rId7"/>
    <p:sldId id="1904" r:id="rId8"/>
    <p:sldId id="1990" r:id="rId9"/>
    <p:sldId id="2003" r:id="rId10"/>
    <p:sldId id="1931" r:id="rId11"/>
    <p:sldId id="2007" r:id="rId12"/>
    <p:sldId id="1997" r:id="rId13"/>
    <p:sldId id="1930" r:id="rId14"/>
    <p:sldId id="1927" r:id="rId15"/>
    <p:sldId id="1926" r:id="rId16"/>
    <p:sldId id="345" r:id="rId17"/>
    <p:sldId id="2008" r:id="rId18"/>
    <p:sldId id="1933" r:id="rId19"/>
    <p:sldId id="2023" r:id="rId20"/>
    <p:sldId id="2019" r:id="rId21"/>
    <p:sldId id="2009" r:id="rId22"/>
    <p:sldId id="1938" r:id="rId23"/>
    <p:sldId id="2010" r:id="rId24"/>
    <p:sldId id="1983" r:id="rId25"/>
    <p:sldId id="2025" r:id="rId26"/>
    <p:sldId id="2027" r:id="rId27"/>
    <p:sldId id="2032" r:id="rId28"/>
    <p:sldId id="2031" r:id="rId29"/>
    <p:sldId id="2024" r:id="rId30"/>
    <p:sldId id="1909" r:id="rId31"/>
    <p:sldId id="1913" r:id="rId32"/>
    <p:sldId id="1916" r:id="rId33"/>
    <p:sldId id="1986" r:id="rId34"/>
    <p:sldId id="1987" r:id="rId35"/>
    <p:sldId id="1984" r:id="rId36"/>
    <p:sldId id="1939" r:id="rId37"/>
    <p:sldId id="1995" r:id="rId38"/>
    <p:sldId id="1996" r:id="rId39"/>
    <p:sldId id="1942" r:id="rId40"/>
    <p:sldId id="1941"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E2F9BCA-AA10-4812-94D8-9F9C54CE8BD7}">
          <p14:sldIdLst>
            <p14:sldId id="1898"/>
            <p14:sldId id="1899"/>
            <p14:sldId id="1900"/>
            <p14:sldId id="1904"/>
            <p14:sldId id="1990"/>
            <p14:sldId id="2003"/>
            <p14:sldId id="1931"/>
            <p14:sldId id="2007"/>
            <p14:sldId id="1997"/>
            <p14:sldId id="1930"/>
            <p14:sldId id="1927"/>
            <p14:sldId id="1926"/>
            <p14:sldId id="345"/>
            <p14:sldId id="2008"/>
            <p14:sldId id="1933"/>
            <p14:sldId id="2023"/>
            <p14:sldId id="2019"/>
            <p14:sldId id="2009"/>
            <p14:sldId id="1938"/>
            <p14:sldId id="2010"/>
            <p14:sldId id="1983"/>
            <p14:sldId id="2025"/>
            <p14:sldId id="2027"/>
            <p14:sldId id="2032"/>
            <p14:sldId id="2031"/>
            <p14:sldId id="2024"/>
          </p14:sldIdLst>
        </p14:section>
        <p14:section name="Archived" id="{A9EAFCC7-372E-4F90-996E-375C0D99A617}">
          <p14:sldIdLst>
            <p14:sldId id="1909"/>
            <p14:sldId id="1913"/>
            <p14:sldId id="1916"/>
            <p14:sldId id="1986"/>
            <p14:sldId id="1987"/>
            <p14:sldId id="1984"/>
            <p14:sldId id="1939"/>
            <p14:sldId id="1995"/>
            <p14:sldId id="1996"/>
            <p14:sldId id="1942"/>
            <p14:sldId id="1941"/>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48FD240-BB73-E25E-0370-F1EDB46FA571}" name="Benjamin Swedberg" initials="BS" userId="S::BSwedberg@brookings.edu::13d707dd-41b2-4d2d-8127-8f4df0f53a65" providerId="AD"/>
  <p188:author id="{8571A64D-CE48-6B11-18D1-306D921B3F9D}" name="Adie Tomer" initials="AT" userId="S::atomer@brookings.edu::52a21052-f72e-4def-a5fc-996ee663d6b5"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3A70"/>
    <a:srgbClr val="002060"/>
    <a:srgbClr val="FF9E1B"/>
    <a:srgbClr val="FFC000"/>
    <a:srgbClr val="70AD47"/>
    <a:srgbClr val="ED7D31"/>
    <a:srgbClr val="000000"/>
    <a:srgbClr val="E0E0E0"/>
    <a:srgbClr val="F6F6F6"/>
    <a:srgbClr val="849CC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s>
</file>

<file path=ppt/charts/_rels/chartEx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Microsoft_Excel_Worksheet_7CD_AE17740C.xlsx"/></Relationships>
</file>

<file path=ppt/charts/_rels/chartEx10.xml.rels><?xml version="1.0" encoding="UTF-8" standalone="yes"?>
<Relationships xmlns="http://schemas.openxmlformats.org/package/2006/relationships"><Relationship Id="rId3" Type="http://schemas.microsoft.com/office/2011/relationships/chartColorStyle" Target="colors10.xml"/><Relationship Id="rId2" Type="http://schemas.microsoft.com/office/2011/relationships/chartStyle" Target="style10.xml"/><Relationship Id="rId1" Type="http://schemas.openxmlformats.org/officeDocument/2006/relationships/package" Target="../embeddings/Microsoft_Excel_Worksheet_7C0_98A5CC6E.xlsx"/></Relationships>
</file>

<file path=ppt/charts/_rels/chartEx11.xml.rels><?xml version="1.0" encoding="UTF-8" standalone="yes"?>
<Relationships xmlns="http://schemas.openxmlformats.org/package/2006/relationships"><Relationship Id="rId3" Type="http://schemas.microsoft.com/office/2011/relationships/chartColorStyle" Target="colors11.xml"/><Relationship Id="rId2" Type="http://schemas.microsoft.com/office/2011/relationships/chartStyle" Target="style11.xml"/><Relationship Id="rId1" Type="http://schemas.openxmlformats.org/officeDocument/2006/relationships/package" Target="../embeddings/Microsoft_Excel_Worksheet_793_4DE316D4.xlsx"/></Relationships>
</file>

<file path=ppt/charts/_rels/chartEx12.xml.rels><?xml version="1.0" encoding="UTF-8" standalone="yes"?>
<Relationships xmlns="http://schemas.openxmlformats.org/package/2006/relationships"><Relationship Id="rId3" Type="http://schemas.microsoft.com/office/2011/relationships/chartColorStyle" Target="colors12.xml"/><Relationship Id="rId2" Type="http://schemas.microsoft.com/office/2011/relationships/chartStyle" Target="style12.xml"/><Relationship Id="rId1" Type="http://schemas.openxmlformats.org/officeDocument/2006/relationships/package" Target="../embeddings/Microsoft_Excel_Worksheet_7CB_609B355F.xlsx"/></Relationships>
</file>

<file path=ppt/charts/_rels/chartEx13.xml.rels><?xml version="1.0" encoding="UTF-8" standalone="yes"?>
<Relationships xmlns="http://schemas.openxmlformats.org/package/2006/relationships"><Relationship Id="rId3" Type="http://schemas.microsoft.com/office/2011/relationships/chartColorStyle" Target="colors13.xml"/><Relationship Id="rId2" Type="http://schemas.microsoft.com/office/2011/relationships/chartStyle" Target="style13.xml"/><Relationship Id="rId1" Type="http://schemas.openxmlformats.org/officeDocument/2006/relationships/package" Target="../embeddings/Microsoft_Excel_Worksheet_7CC_F945493B.xlsx"/></Relationships>
</file>

<file path=ppt/charts/_rels/chartEx14.xml.rels><?xml version="1.0" encoding="UTF-8" standalone="yes"?>
<Relationships xmlns="http://schemas.openxmlformats.org/package/2006/relationships"><Relationship Id="rId3" Type="http://schemas.microsoft.com/office/2011/relationships/chartColorStyle" Target="colors14.xml"/><Relationship Id="rId2" Type="http://schemas.microsoft.com/office/2011/relationships/chartStyle" Target="style14.xml"/><Relationship Id="rId1" Type="http://schemas.openxmlformats.org/officeDocument/2006/relationships/package" Target="../embeddings/Microsoft_Excel_Worksheet_796_250ABDD5.xlsx"/></Relationships>
</file>

<file path=ppt/charts/_rels/chartEx15.xml.rels><?xml version="1.0" encoding="UTF-8" standalone="yes"?>
<Relationships xmlns="http://schemas.openxmlformats.org/package/2006/relationships"><Relationship Id="rId3" Type="http://schemas.microsoft.com/office/2011/relationships/chartColorStyle" Target="colors15.xml"/><Relationship Id="rId2" Type="http://schemas.microsoft.com/office/2011/relationships/chartStyle" Target="style15.xml"/><Relationship Id="rId1" Type="http://schemas.openxmlformats.org/officeDocument/2006/relationships/package" Target="../embeddings/Microsoft_Excel_Worksheet_795_3AED698B.xlsx"/></Relationships>
</file>

<file path=ppt/charts/_rels/chartEx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package" Target="../embeddings/Microsoft_Excel_Worksheet_78A_53ECD014.xlsx"/></Relationships>
</file>

<file path=ppt/charts/_rels/chartEx3.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package" Target="../embeddings/Microsoft_Excel_Worksheet_787_DA11DAB4.xlsx"/></Relationships>
</file>

<file path=ppt/charts/_rels/chartEx4.xml.rels><?xml version="1.0" encoding="UTF-8" standalone="yes"?>
<Relationships xmlns="http://schemas.openxmlformats.org/package/2006/relationships"><Relationship Id="rId3" Type="http://schemas.microsoft.com/office/2011/relationships/chartColorStyle" Target="colors4.xml"/><Relationship Id="rId2" Type="http://schemas.microsoft.com/office/2011/relationships/chartStyle" Target="style4.xml"/><Relationship Id="rId1" Type="http://schemas.openxmlformats.org/officeDocument/2006/relationships/package" Target="../embeddings/Microsoft_Excel_Worksheet_78D_1EBD61BB.xlsx"/></Relationships>
</file>

<file path=ppt/charts/_rels/chartEx5.xml.rels><?xml version="1.0" encoding="UTF-8" standalone="yes"?>
<Relationships xmlns="http://schemas.openxmlformats.org/package/2006/relationships"><Relationship Id="rId3" Type="http://schemas.microsoft.com/office/2011/relationships/chartColorStyle" Target="colors5.xml"/><Relationship Id="rId2" Type="http://schemas.microsoft.com/office/2011/relationships/chartStyle" Target="style5.xml"/><Relationship Id="rId1" Type="http://schemas.openxmlformats.org/officeDocument/2006/relationships/package" Target="../embeddings/Microsoft_Excel_Worksheet_775_FD4C3827.xlsx"/></Relationships>
</file>

<file path=ppt/charts/_rels/chartEx6.xml.rels><?xml version="1.0" encoding="UTF-8" standalone="yes"?>
<Relationships xmlns="http://schemas.openxmlformats.org/package/2006/relationships"><Relationship Id="rId3" Type="http://schemas.microsoft.com/office/2011/relationships/chartColorStyle" Target="colors6.xml"/><Relationship Id="rId2" Type="http://schemas.microsoft.com/office/2011/relationships/chartStyle" Target="style6.xml"/><Relationship Id="rId1" Type="http://schemas.openxmlformats.org/officeDocument/2006/relationships/package" Target="../embeddings/Microsoft_Excel_Worksheet_779_C8702900.xlsx"/></Relationships>
</file>

<file path=ppt/charts/_rels/chartEx7.xml.rels><?xml version="1.0" encoding="UTF-8" standalone="yes"?>
<Relationships xmlns="http://schemas.openxmlformats.org/package/2006/relationships"><Relationship Id="rId3" Type="http://schemas.microsoft.com/office/2011/relationships/chartColorStyle" Target="colors7.xml"/><Relationship Id="rId2" Type="http://schemas.microsoft.com/office/2011/relationships/chartStyle" Target="style7.xml"/><Relationship Id="rId1" Type="http://schemas.openxmlformats.org/officeDocument/2006/relationships/package" Target="../embeddings/Microsoft_Excel_Worksheet_77C_CE933582.xlsx"/></Relationships>
</file>

<file path=ppt/charts/_rels/chartEx8.xml.rels><?xml version="1.0" encoding="UTF-8" standalone="yes"?>
<Relationships xmlns="http://schemas.openxmlformats.org/package/2006/relationships"><Relationship Id="rId3" Type="http://schemas.microsoft.com/office/2011/relationships/chartColorStyle" Target="colors8.xml"/><Relationship Id="rId2" Type="http://schemas.microsoft.com/office/2011/relationships/chartStyle" Target="style8.xml"/><Relationship Id="rId1" Type="http://schemas.openxmlformats.org/officeDocument/2006/relationships/package" Target="../embeddings/Microsoft_Excel_Worksheet_7C2_9FF44029.xlsx"/></Relationships>
</file>

<file path=ppt/charts/_rels/chartEx9.xml.rels><?xml version="1.0" encoding="UTF-8" standalone="yes"?>
<Relationships xmlns="http://schemas.openxmlformats.org/package/2006/relationships"><Relationship Id="rId3" Type="http://schemas.microsoft.com/office/2011/relationships/chartColorStyle" Target="colors9.xml"/><Relationship Id="rId2" Type="http://schemas.microsoft.com/office/2011/relationships/chartStyle" Target="style9.xml"/><Relationship Id="rId1" Type="http://schemas.openxmlformats.org/officeDocument/2006/relationships/package" Target="../embeddings/Microsoft_Excel_Worksheet_7C3_3CADFCE1.xlsx"/></Relationships>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Sheet1!$A$2:$A$52</cx:f>
        <cx:lvl ptCount="51">
          <cx:pt idx="0">Alabama</cx:pt>
          <cx:pt idx="1">Alaska</cx:pt>
          <cx:pt idx="2">Arizona</cx:pt>
          <cx:pt idx="3">Arkansas</cx:pt>
          <cx:pt idx="4">California</cx:pt>
          <cx:pt idx="5">Colorado</cx:pt>
          <cx:pt idx="6">Connecticut</cx:pt>
          <cx:pt idx="7">Delaware</cx:pt>
          <cx:pt idx="8">Florida</cx:pt>
          <cx:pt idx="9">Georgia</cx:pt>
          <cx:pt idx="10">Hawaii</cx:pt>
          <cx:pt idx="11">Idaho</cx:pt>
          <cx:pt idx="12">Illinois</cx:pt>
          <cx:pt idx="13">Indiana</cx:pt>
          <cx:pt idx="14">Iowa</cx:pt>
          <cx:pt idx="15">Kansas</cx:pt>
          <cx:pt idx="16">Kentucky</cx:pt>
          <cx:pt idx="17">Louisiana</cx:pt>
          <cx:pt idx="18">Maine</cx:pt>
          <cx:pt idx="19">Maryland</cx:pt>
          <cx:pt idx="20">Massachusetts</cx:pt>
          <cx:pt idx="21">Michigan</cx:pt>
          <cx:pt idx="22">Minnesota</cx:pt>
          <cx:pt idx="23">Mississippi</cx:pt>
          <cx:pt idx="24">Missouri</cx:pt>
          <cx:pt idx="25">Montana</cx:pt>
          <cx:pt idx="26">Nebraska</cx:pt>
          <cx:pt idx="27">Nevada</cx:pt>
          <cx:pt idx="28">New Hampshire</cx:pt>
          <cx:pt idx="29">New Jersey</cx:pt>
          <cx:pt idx="30">New Mexico</cx:pt>
          <cx:pt idx="31">New York</cx:pt>
          <cx:pt idx="32">North Carolina</cx:pt>
          <cx:pt idx="33">North Dakota</cx:pt>
          <cx:pt idx="34">Ohio</cx:pt>
          <cx:pt idx="35">Oklahoma</cx:pt>
          <cx:pt idx="36">Oregon</cx:pt>
          <cx:pt idx="37">Pennsylvania</cx:pt>
          <cx:pt idx="38">Rhode Island</cx:pt>
          <cx:pt idx="39">South Carolina</cx:pt>
          <cx:pt idx="40">South Dakota</cx:pt>
          <cx:pt idx="41">Tennessee</cx:pt>
          <cx:pt idx="42">Texas</cx:pt>
          <cx:pt idx="43">Utah</cx:pt>
          <cx:pt idx="44">Vermont</cx:pt>
          <cx:pt idx="45">Virginia</cx:pt>
          <cx:pt idx="46">Washington</cx:pt>
          <cx:pt idx="47">West Virginia</cx:pt>
          <cx:pt idx="48">Wisconsin</cx:pt>
          <cx:pt idx="49">Wyoming</cx:pt>
          <cx:pt idx="50">District of Columbia</cx:pt>
        </cx:lvl>
      </cx:strDim>
      <cx:numDim type="colorVal">
        <cx:f>Sheet1!$B$2:$B$52</cx:f>
        <cx:nf>Sheet1!$B$1</cx:nf>
        <cx:lvl ptCount="51" formatCode="General" name="Series1"/>
      </cx:numDim>
    </cx:data>
  </cx:chartData>
  <cx:chart>
    <cx:plotArea>
      <cx:plotAreaRegion>
        <cx:series layoutId="regionMap" uniqueId="{214059CF-8224-429E-87C1-D47B45117C37}">
          <cx:tx>
            <cx:txData>
              <cx:f>Sheet1!$B$1</cx:f>
              <cx:v>Series1</cx:v>
            </cx:txData>
          </cx:tx>
          <cx:dataPt idx="0">
            <cx:spPr>
              <a:solidFill>
                <a:srgbClr val="E0E0E0"/>
              </a:solidFill>
            </cx:spPr>
          </cx:dataPt>
          <cx:dataPt idx="2">
            <cx:spPr>
              <a:solidFill>
                <a:srgbClr val="70AD47"/>
              </a:solidFill>
            </cx:spPr>
          </cx:dataPt>
          <cx:dataPt idx="4">
            <cx:spPr>
              <a:solidFill>
                <a:srgbClr val="E0E0E0"/>
              </a:solidFill>
            </cx:spPr>
          </cx:dataPt>
          <cx:dataPt idx="9">
            <cx:spPr>
              <a:solidFill>
                <a:srgbClr val="70AD47"/>
              </a:solidFill>
            </cx:spPr>
          </cx:dataPt>
          <cx:dataPt idx="15">
            <cx:spPr>
              <a:solidFill>
                <a:srgbClr val="E0E0E0"/>
              </a:solidFill>
            </cx:spPr>
          </cx:dataPt>
          <cx:dataPt idx="16">
            <cx:spPr>
              <a:solidFill>
                <a:srgbClr val="E0E0E0"/>
              </a:solidFill>
            </cx:spPr>
          </cx:dataPt>
          <cx:dataPt idx="19">
            <cx:spPr>
              <a:solidFill>
                <a:srgbClr val="70AD47"/>
              </a:solidFill>
            </cx:spPr>
          </cx:dataPt>
          <cx:dataPt idx="22">
            <cx:spPr>
              <a:solidFill>
                <a:srgbClr val="E0E0E0"/>
              </a:solidFill>
            </cx:spPr>
          </cx:dataPt>
          <cx:dataPt idx="24">
            <cx:spPr>
              <a:solidFill>
                <a:srgbClr val="E0E0E0"/>
              </a:solidFill>
            </cx:spPr>
          </cx:dataPt>
          <cx:dataPt idx="26">
            <cx:spPr>
              <a:solidFill>
                <a:srgbClr val="E0E0E0"/>
              </a:solidFill>
            </cx:spPr>
          </cx:dataPt>
          <cx:dataPt idx="35">
            <cx:spPr>
              <a:solidFill>
                <a:srgbClr val="E0E0E0"/>
              </a:solidFill>
            </cx:spPr>
          </cx:dataPt>
          <cx:dataPt idx="38">
            <cx:spPr>
              <a:solidFill>
                <a:srgbClr val="E0E0E0"/>
              </a:solidFill>
            </cx:spPr>
          </cx:dataPt>
          <cx:dataPt idx="42">
            <cx:spPr>
              <a:solidFill>
                <a:srgbClr val="E0E0E0"/>
              </a:solidFill>
            </cx:spPr>
          </cx:dataPt>
          <cx:dataPt idx="46">
            <cx:spPr>
              <a:solidFill>
                <a:srgbClr val="E0E0E0"/>
              </a:solidFill>
            </cx:spPr>
          </cx:dataPt>
          <cx:dataId val="0"/>
          <cx:layoutPr>
            <cx:geography cultureLanguage="en-US" cultureRegion="US" attribution="Powered by Bing">
              <cx:geoCache provider="{E9337A44-BEBE-4D9F-B70C-5C5E7DAFC167}">
                <cx:binary>BMFRCoAgDADQq4gHcBV9SXUXWTMFdeEG7fi9d6BFbJSms96GRLTTF9U3AggW6klCrzhZOGtA7sA5
VyS4Z/rqeGBb1h2wpKlk3sH1AwAA//8=</cx:binary>
              </cx:geoCache>
            </cx:geography>
          </cx:layoutPr>
        </cx:series>
      </cx:plotAreaRegion>
    </cx:plotArea>
  </cx:chart>
</cx:chartSpace>
</file>

<file path=ppt/charts/chartEx10.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Sheet1!$A$2:$A$52</cx:f>
        <cx:lvl ptCount="51">
          <cx:pt idx="0">Alabama</cx:pt>
          <cx:pt idx="1">Alaska</cx:pt>
          <cx:pt idx="2">Arizona</cx:pt>
          <cx:pt idx="3">Arkansas</cx:pt>
          <cx:pt idx="4">California</cx:pt>
          <cx:pt idx="5">Colorado</cx:pt>
          <cx:pt idx="6">Connecticut</cx:pt>
          <cx:pt idx="7">Delaware</cx:pt>
          <cx:pt idx="8">Florida</cx:pt>
          <cx:pt idx="9">Georgia</cx:pt>
          <cx:pt idx="10">Hawaii</cx:pt>
          <cx:pt idx="11">Idaho</cx:pt>
          <cx:pt idx="12">Illinois</cx:pt>
          <cx:pt idx="13">Indiana</cx:pt>
          <cx:pt idx="14">Iowa</cx:pt>
          <cx:pt idx="15">Kansas</cx:pt>
          <cx:pt idx="16">Kentucky</cx:pt>
          <cx:pt idx="17">Louisiana</cx:pt>
          <cx:pt idx="18">Maine</cx:pt>
          <cx:pt idx="19">Maryland</cx:pt>
          <cx:pt idx="20">Massachusetts</cx:pt>
          <cx:pt idx="21">Michigan</cx:pt>
          <cx:pt idx="22">Minnesota</cx:pt>
          <cx:pt idx="23">Mississippi</cx:pt>
          <cx:pt idx="24">Missouri</cx:pt>
          <cx:pt idx="25">Montana</cx:pt>
          <cx:pt idx="26">Nebraska</cx:pt>
          <cx:pt idx="27">Nevada</cx:pt>
          <cx:pt idx="28">New Hampshire</cx:pt>
          <cx:pt idx="29">New Jersey</cx:pt>
          <cx:pt idx="30">New Mexico</cx:pt>
          <cx:pt idx="31">New York</cx:pt>
          <cx:pt idx="32">North Carolina</cx:pt>
          <cx:pt idx="33">North Dakota</cx:pt>
          <cx:pt idx="34">Ohio</cx:pt>
          <cx:pt idx="35">Oklahoma</cx:pt>
          <cx:pt idx="36">Oregon</cx:pt>
          <cx:pt idx="37">Pennsylvania</cx:pt>
          <cx:pt idx="38">Rhode Island</cx:pt>
          <cx:pt idx="39">South Carolina</cx:pt>
          <cx:pt idx="40">South Dakota</cx:pt>
          <cx:pt idx="41">Tennessee</cx:pt>
          <cx:pt idx="42">Texas</cx:pt>
          <cx:pt idx="43">Utah</cx:pt>
          <cx:pt idx="44">Vermont</cx:pt>
          <cx:pt idx="45">Virginia</cx:pt>
          <cx:pt idx="46">Washington</cx:pt>
          <cx:pt idx="47">West Virginia</cx:pt>
          <cx:pt idx="48">Wisconsin</cx:pt>
          <cx:pt idx="49">Wyoming</cx:pt>
          <cx:pt idx="50">District of Columbia</cx:pt>
        </cx:lvl>
      </cx:strDim>
      <cx:numDim type="colorVal">
        <cx:f>Sheet1!$B$2:$B$52</cx:f>
        <cx:nf>Sheet1!$B$1</cx:nf>
        <cx:lvl ptCount="51" formatCode="General" name="Series1"/>
      </cx:numDim>
    </cx:data>
  </cx:chartData>
  <cx:chart>
    <cx:plotArea>
      <cx:plotAreaRegion>
        <cx:series layoutId="regionMap" uniqueId="{214059CF-8224-429E-87C1-D47B45117C37}">
          <cx:tx>
            <cx:txData>
              <cx:f>Sheet1!$B$1</cx:f>
              <cx:v>Series1</cx:v>
            </cx:txData>
          </cx:tx>
          <cx:dataPt idx="0">
            <cx:spPr>
              <a:solidFill>
                <a:srgbClr val="E0E0E0"/>
              </a:solidFill>
            </cx:spPr>
          </cx:dataPt>
          <cx:dataPt idx="4">
            <cx:spPr>
              <a:solidFill>
                <a:srgbClr val="E0E0E0"/>
              </a:solidFill>
            </cx:spPr>
          </cx:dataPt>
          <cx:dataPt idx="15">
            <cx:spPr>
              <a:solidFill>
                <a:srgbClr val="E0E0E0"/>
              </a:solidFill>
            </cx:spPr>
          </cx:dataPt>
          <cx:dataPt idx="16">
            <cx:spPr>
              <a:solidFill>
                <a:srgbClr val="E0E0E0"/>
              </a:solidFill>
            </cx:spPr>
          </cx:dataPt>
          <cx:dataPt idx="19">
            <cx:spPr>
              <a:solidFill>
                <a:srgbClr val="E0E0E0"/>
              </a:solidFill>
            </cx:spPr>
          </cx:dataPt>
          <cx:dataPt idx="22">
            <cx:spPr>
              <a:solidFill>
                <a:srgbClr val="E0E0E0"/>
              </a:solidFill>
            </cx:spPr>
          </cx:dataPt>
          <cx:dataPt idx="24">
            <cx:spPr>
              <a:solidFill>
                <a:srgbClr val="70AD47"/>
              </a:solidFill>
            </cx:spPr>
          </cx:dataPt>
          <cx:dataPt idx="26">
            <cx:spPr>
              <a:solidFill>
                <a:srgbClr val="FF0000"/>
              </a:solidFill>
            </cx:spPr>
          </cx:dataPt>
          <cx:dataPt idx="35">
            <cx:spPr>
              <a:solidFill>
                <a:srgbClr val="E0E0E0"/>
              </a:solidFill>
            </cx:spPr>
          </cx:dataPt>
          <cx:dataPt idx="38">
            <cx:spPr>
              <a:solidFill>
                <a:srgbClr val="70AD47"/>
              </a:solidFill>
            </cx:spPr>
          </cx:dataPt>
          <cx:dataPt idx="42">
            <cx:spPr>
              <a:solidFill>
                <a:srgbClr val="E0E0E0"/>
              </a:solidFill>
            </cx:spPr>
          </cx:dataPt>
          <cx:dataPt idx="46">
            <cx:spPr>
              <a:solidFill>
                <a:srgbClr val="E0E0E0"/>
              </a:solidFill>
            </cx:spPr>
          </cx:dataPt>
          <cx:dataId val="0"/>
          <cx:layoutPr>
            <cx:geography cultureLanguage="en-US" cultureRegion="US" attribution="Powered by Bing">
              <cx:geoCache provider="{E9337A44-BEBE-4D9F-B70C-5C5E7DAFC167}">
                <cx:binary>BMFRCoAgDADQq4gHcBV9SXUXWTMFdeEG7fi9d6BFbJSms96GRLTTF9U3AggW6klCrzhZOGtA7sA5
VyS4Z/rqeGBb1h2wpKlk3sH1AwAA//8=</cx:binary>
              </cx:geoCache>
            </cx:geography>
          </cx:layoutPr>
        </cx:series>
      </cx:plotAreaRegion>
    </cx:plotArea>
  </cx:chart>
</cx:chartSpace>
</file>

<file path=ppt/charts/chartEx1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Sheet1!$A$2:$A$52</cx:f>
        <cx:lvl ptCount="51">
          <cx:pt idx="0">Alabama</cx:pt>
          <cx:pt idx="1">Alaska</cx:pt>
          <cx:pt idx="2">Arizona</cx:pt>
          <cx:pt idx="3">Arkansas</cx:pt>
          <cx:pt idx="4">California</cx:pt>
          <cx:pt idx="5">Colorado</cx:pt>
          <cx:pt idx="6">Connecticut</cx:pt>
          <cx:pt idx="7">Delaware</cx:pt>
          <cx:pt idx="8">Florida</cx:pt>
          <cx:pt idx="9">Georgia</cx:pt>
          <cx:pt idx="10">Hawaii</cx:pt>
          <cx:pt idx="11">Idaho</cx:pt>
          <cx:pt idx="12">Illinois</cx:pt>
          <cx:pt idx="13">Indiana</cx:pt>
          <cx:pt idx="14">Iowa</cx:pt>
          <cx:pt idx="15">Kansas</cx:pt>
          <cx:pt idx="16">Kentucky</cx:pt>
          <cx:pt idx="17">Louisiana</cx:pt>
          <cx:pt idx="18">Maine</cx:pt>
          <cx:pt idx="19">Maryland</cx:pt>
          <cx:pt idx="20">Massachusetts</cx:pt>
          <cx:pt idx="21">Michigan</cx:pt>
          <cx:pt idx="22">Minnesota</cx:pt>
          <cx:pt idx="23">Mississippi</cx:pt>
          <cx:pt idx="24">Missouri</cx:pt>
          <cx:pt idx="25">Montana</cx:pt>
          <cx:pt idx="26">Nebraska</cx:pt>
          <cx:pt idx="27">Nevada</cx:pt>
          <cx:pt idx="28">New Hampshire</cx:pt>
          <cx:pt idx="29">New Jersey</cx:pt>
          <cx:pt idx="30">New Mexico</cx:pt>
          <cx:pt idx="31">New York</cx:pt>
          <cx:pt idx="32">North Carolina</cx:pt>
          <cx:pt idx="33">North Dakota</cx:pt>
          <cx:pt idx="34">Ohio</cx:pt>
          <cx:pt idx="35">Oklahoma</cx:pt>
          <cx:pt idx="36">Oregon</cx:pt>
          <cx:pt idx="37">Pennsylvania</cx:pt>
          <cx:pt idx="38">Rhode Island</cx:pt>
          <cx:pt idx="39">South Carolina</cx:pt>
          <cx:pt idx="40">South Dakota</cx:pt>
          <cx:pt idx="41">Tennessee</cx:pt>
          <cx:pt idx="42">Texas</cx:pt>
          <cx:pt idx="43">Utah</cx:pt>
          <cx:pt idx="44">Vermont</cx:pt>
          <cx:pt idx="45">Virginia</cx:pt>
          <cx:pt idx="46">Washington</cx:pt>
          <cx:pt idx="47">West Virginia</cx:pt>
          <cx:pt idx="48">Wisconsin</cx:pt>
          <cx:pt idx="49">Wyoming</cx:pt>
          <cx:pt idx="50">District of Columbia</cx:pt>
        </cx:lvl>
      </cx:strDim>
      <cx:numDim type="colorVal">
        <cx:f>Sheet1!$B$2:$B$52</cx:f>
        <cx:nf>Sheet1!$B$1</cx:nf>
        <cx:lvl ptCount="51" formatCode="General" name="Series1"/>
      </cx:numDim>
    </cx:data>
  </cx:chartData>
  <cx:chart>
    <cx:plotArea>
      <cx:plotAreaRegion>
        <cx:series layoutId="regionMap" uniqueId="{214059CF-8224-429E-87C1-D47B45117C37}">
          <cx:tx>
            <cx:txData>
              <cx:f>Sheet1!$B$1</cx:f>
              <cx:v>Series1</cx:v>
            </cx:txData>
          </cx:tx>
          <cx:dataPt idx="0">
            <cx:spPr>
              <a:solidFill>
                <a:srgbClr val="E0E0E0"/>
              </a:solidFill>
            </cx:spPr>
          </cx:dataPt>
          <cx:dataPt idx="2">
            <cx:spPr>
              <a:solidFill>
                <a:srgbClr val="E0E0E0"/>
              </a:solidFill>
            </cx:spPr>
          </cx:dataPt>
          <cx:dataPt idx="4">
            <cx:spPr>
              <a:solidFill>
                <a:srgbClr val="E0E0E0"/>
              </a:solidFill>
            </cx:spPr>
          </cx:dataPt>
          <cx:dataPt idx="9">
            <cx:spPr>
              <a:solidFill>
                <a:srgbClr val="E0E0E0"/>
              </a:solidFill>
            </cx:spPr>
          </cx:dataPt>
          <cx:dataPt idx="15">
            <cx:spPr>
              <a:solidFill>
                <a:srgbClr val="E0E0E0"/>
              </a:solidFill>
            </cx:spPr>
          </cx:dataPt>
          <cx:dataPt idx="16">
            <cx:spPr>
              <a:solidFill>
                <a:srgbClr val="E0E0E0"/>
              </a:solidFill>
            </cx:spPr>
          </cx:dataPt>
          <cx:dataPt idx="18">
            <cx:spPr>
              <a:solidFill>
                <a:srgbClr val="70AD47"/>
              </a:solidFill>
            </cx:spPr>
          </cx:dataPt>
          <cx:dataPt idx="19">
            <cx:spPr>
              <a:solidFill>
                <a:srgbClr val="E0E0E0"/>
              </a:solidFill>
            </cx:spPr>
          </cx:dataPt>
          <cx:dataPt idx="22">
            <cx:spPr>
              <a:solidFill>
                <a:srgbClr val="E0E0E0"/>
              </a:solidFill>
            </cx:spPr>
          </cx:dataPt>
          <cx:dataPt idx="24">
            <cx:spPr>
              <a:solidFill>
                <a:srgbClr val="E0E0E0"/>
              </a:solidFill>
            </cx:spPr>
          </cx:dataPt>
          <cx:dataPt idx="26">
            <cx:spPr>
              <a:solidFill>
                <a:srgbClr val="E0E0E0"/>
              </a:solidFill>
            </cx:spPr>
          </cx:dataPt>
          <cx:dataPt idx="28">
            <cx:spPr>
              <a:solidFill>
                <a:srgbClr val="E0E0E0"/>
              </a:solidFill>
            </cx:spPr>
          </cx:dataPt>
          <cx:dataPt idx="30">
            <cx:spPr>
              <a:solidFill>
                <a:srgbClr val="E0E0E0"/>
              </a:solidFill>
            </cx:spPr>
          </cx:dataPt>
          <cx:dataPt idx="35">
            <cx:spPr>
              <a:solidFill>
                <a:srgbClr val="E0E0E0"/>
              </a:solidFill>
            </cx:spPr>
          </cx:dataPt>
          <cx:dataPt idx="38">
            <cx:spPr>
              <a:solidFill>
                <a:srgbClr val="E0E0E0"/>
              </a:solidFill>
            </cx:spPr>
          </cx:dataPt>
          <cx:dataPt idx="41">
            <cx:spPr>
              <a:solidFill>
                <a:srgbClr val="E0E0E0"/>
              </a:solidFill>
            </cx:spPr>
          </cx:dataPt>
          <cx:dataPt idx="42">
            <cx:spPr>
              <a:solidFill>
                <a:srgbClr val="E0E0E0"/>
              </a:solidFill>
            </cx:spPr>
          </cx:dataPt>
          <cx:dataPt idx="43">
            <cx:spPr>
              <a:solidFill>
                <a:srgbClr val="E0E0E0"/>
              </a:solidFill>
            </cx:spPr>
          </cx:dataPt>
          <cx:dataPt idx="45">
            <cx:spPr>
              <a:solidFill>
                <a:srgbClr val="E0E0E0"/>
              </a:solidFill>
            </cx:spPr>
          </cx:dataPt>
          <cx:dataPt idx="46">
            <cx:spPr>
              <a:solidFill>
                <a:srgbClr val="E0E0E0"/>
              </a:solidFill>
            </cx:spPr>
          </cx:dataPt>
          <cx:dataPt idx="49">
            <cx:spPr>
              <a:solidFill>
                <a:srgbClr val="70AD47"/>
              </a:solidFill>
            </cx:spPr>
          </cx:dataPt>
          <cx:dataId val="0"/>
          <cx:layoutPr>
            <cx:geography cultureLanguage="en-US" cultureRegion="US" attribution="Powered by Bing">
              <cx:geoCache provider="{E9337A44-BEBE-4D9F-B70C-5C5E7DAFC167}">
                <cx:binary>BMFRCoAgDADQq4gHcBV9SXUXWTMFdeEG7fi9d6BFbJSms96GRLTTF9U3AggW6klCrzhZOGtA7sA5
VyS4Z/rqeGBb1h2wpKlk3sH1AwAA//8=</cx:binary>
              </cx:geoCache>
            </cx:geography>
          </cx:layoutPr>
        </cx:series>
      </cx:plotAreaRegion>
    </cx:plotArea>
  </cx:chart>
</cx:chartSpace>
</file>

<file path=ppt/charts/chartEx12.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Sheet1!$A$2:$A$52</cx:f>
        <cx:lvl ptCount="51">
          <cx:pt idx="0">Alabama</cx:pt>
          <cx:pt idx="1">Alaska</cx:pt>
          <cx:pt idx="2">Arizona</cx:pt>
          <cx:pt idx="3">Arkansas</cx:pt>
          <cx:pt idx="4">California</cx:pt>
          <cx:pt idx="5">Colorado</cx:pt>
          <cx:pt idx="6">Connecticut</cx:pt>
          <cx:pt idx="7">Delaware</cx:pt>
          <cx:pt idx="8">Florida</cx:pt>
          <cx:pt idx="9">Georgia</cx:pt>
          <cx:pt idx="10">Hawaii</cx:pt>
          <cx:pt idx="11">Idaho</cx:pt>
          <cx:pt idx="12">Illinois</cx:pt>
          <cx:pt idx="13">Indiana</cx:pt>
          <cx:pt idx="14">Iowa</cx:pt>
          <cx:pt idx="15">Kansas</cx:pt>
          <cx:pt idx="16">Kentucky</cx:pt>
          <cx:pt idx="17">Louisiana</cx:pt>
          <cx:pt idx="18">Maine</cx:pt>
          <cx:pt idx="19">Maryland</cx:pt>
          <cx:pt idx="20">Massachusetts</cx:pt>
          <cx:pt idx="21">Michigan</cx:pt>
          <cx:pt idx="22">Minnesota</cx:pt>
          <cx:pt idx="23">Mississippi</cx:pt>
          <cx:pt idx="24">Missouri</cx:pt>
          <cx:pt idx="25">Montana</cx:pt>
          <cx:pt idx="26">Nebraska</cx:pt>
          <cx:pt idx="27">Nevada</cx:pt>
          <cx:pt idx="28">New Hampshire</cx:pt>
          <cx:pt idx="29">New Jersey</cx:pt>
          <cx:pt idx="30">New Mexico</cx:pt>
          <cx:pt idx="31">New York</cx:pt>
          <cx:pt idx="32">North Carolina</cx:pt>
          <cx:pt idx="33">North Dakota</cx:pt>
          <cx:pt idx="34">Ohio</cx:pt>
          <cx:pt idx="35">Oklahoma</cx:pt>
          <cx:pt idx="36">Oregon</cx:pt>
          <cx:pt idx="37">Pennsylvania</cx:pt>
          <cx:pt idx="38">Rhode Island</cx:pt>
          <cx:pt idx="39">South Carolina</cx:pt>
          <cx:pt idx="40">South Dakota</cx:pt>
          <cx:pt idx="41">Tennessee</cx:pt>
          <cx:pt idx="42">Texas</cx:pt>
          <cx:pt idx="43">Utah</cx:pt>
          <cx:pt idx="44">Vermont</cx:pt>
          <cx:pt idx="45">Virginia</cx:pt>
          <cx:pt idx="46">Washington</cx:pt>
          <cx:pt idx="47">West Virginia</cx:pt>
          <cx:pt idx="48">Wisconsin</cx:pt>
          <cx:pt idx="49">Wyoming</cx:pt>
          <cx:pt idx="50">District of Columbia</cx:pt>
        </cx:lvl>
      </cx:strDim>
      <cx:numDim type="colorVal">
        <cx:f>Sheet1!$B$2:$B$52</cx:f>
        <cx:nf>Sheet1!$B$1</cx:nf>
        <cx:lvl ptCount="51" formatCode="General" name="Series1"/>
      </cx:numDim>
    </cx:data>
  </cx:chartData>
  <cx:chart>
    <cx:plotArea>
      <cx:plotAreaRegion>
        <cx:series layoutId="regionMap" uniqueId="{214059CF-8224-429E-87C1-D47B45117C37}">
          <cx:tx>
            <cx:txData>
              <cx:f>Sheet1!$B$1</cx:f>
              <cx:v>Series1</cx:v>
            </cx:txData>
          </cx:tx>
          <cx:dataPt idx="0">
            <cx:spPr>
              <a:solidFill>
                <a:srgbClr val="E0E0E0"/>
              </a:solidFill>
            </cx:spPr>
          </cx:dataPt>
          <cx:dataPt idx="2">
            <cx:spPr>
              <a:solidFill>
                <a:srgbClr val="70AD47"/>
              </a:solidFill>
            </cx:spPr>
          </cx:dataPt>
          <cx:dataPt idx="4">
            <cx:spPr>
              <a:solidFill>
                <a:srgbClr val="E0E0E0"/>
              </a:solidFill>
            </cx:spPr>
          </cx:dataPt>
          <cx:dataPt idx="9">
            <cx:spPr>
              <a:solidFill>
                <a:srgbClr val="70AD47"/>
              </a:solidFill>
            </cx:spPr>
          </cx:dataPt>
          <cx:dataPt idx="15">
            <cx:spPr>
              <a:solidFill>
                <a:srgbClr val="E0E0E0"/>
              </a:solidFill>
            </cx:spPr>
          </cx:dataPt>
          <cx:dataPt idx="16">
            <cx:spPr>
              <a:solidFill>
                <a:srgbClr val="E0E0E0"/>
              </a:solidFill>
            </cx:spPr>
          </cx:dataPt>
          <cx:dataPt idx="19">
            <cx:spPr>
              <a:solidFill>
                <a:srgbClr val="70AD47"/>
              </a:solidFill>
            </cx:spPr>
          </cx:dataPt>
          <cx:dataPt idx="22">
            <cx:spPr>
              <a:solidFill>
                <a:srgbClr val="E0E0E0"/>
              </a:solidFill>
            </cx:spPr>
          </cx:dataPt>
          <cx:dataPt idx="24">
            <cx:spPr>
              <a:solidFill>
                <a:srgbClr val="E0E0E0"/>
              </a:solidFill>
            </cx:spPr>
          </cx:dataPt>
          <cx:dataPt idx="26">
            <cx:spPr>
              <a:solidFill>
                <a:srgbClr val="E0E0E0"/>
              </a:solidFill>
            </cx:spPr>
          </cx:dataPt>
          <cx:dataPt idx="35">
            <cx:spPr>
              <a:solidFill>
                <a:srgbClr val="E0E0E0"/>
              </a:solidFill>
            </cx:spPr>
          </cx:dataPt>
          <cx:dataPt idx="38">
            <cx:spPr>
              <a:solidFill>
                <a:srgbClr val="E0E0E0"/>
              </a:solidFill>
            </cx:spPr>
          </cx:dataPt>
          <cx:dataPt idx="42">
            <cx:spPr>
              <a:solidFill>
                <a:srgbClr val="E0E0E0"/>
              </a:solidFill>
            </cx:spPr>
          </cx:dataPt>
          <cx:dataPt idx="46">
            <cx:spPr>
              <a:solidFill>
                <a:srgbClr val="E0E0E0"/>
              </a:solidFill>
            </cx:spPr>
          </cx:dataPt>
          <cx:dataId val="0"/>
          <cx:layoutPr>
            <cx:geography cultureLanguage="en-US" cultureRegion="US" attribution="Powered by Bing">
              <cx:geoCache provider="{E9337A44-BEBE-4D9F-B70C-5C5E7DAFC167}">
                <cx:binary>BMFRCoAgDADQq4gHcBV9SXUXWTMFdeEG7fi9d6BFbJSms96GRLTTF9U3AggW6klCrzhZOGtA7sA5
VyS4Z/rqeGBb1h2wpKlk3sH1AwAA//8=</cx:binary>
              </cx:geoCache>
            </cx:geography>
          </cx:layoutPr>
        </cx:series>
      </cx:plotAreaRegion>
    </cx:plotArea>
  </cx:chart>
</cx:chartSpace>
</file>

<file path=ppt/charts/chartEx13.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Sheet1!$A$2:$A$52</cx:f>
        <cx:lvl ptCount="51">
          <cx:pt idx="0">Alabama</cx:pt>
          <cx:pt idx="1">Alaska</cx:pt>
          <cx:pt idx="2">Arizona</cx:pt>
          <cx:pt idx="3">Arkansas</cx:pt>
          <cx:pt idx="4">California</cx:pt>
          <cx:pt idx="5">Colorado</cx:pt>
          <cx:pt idx="6">Connecticut</cx:pt>
          <cx:pt idx="7">Delaware</cx:pt>
          <cx:pt idx="8">Florida</cx:pt>
          <cx:pt idx="9">Georgia</cx:pt>
          <cx:pt idx="10">Hawaii</cx:pt>
          <cx:pt idx="11">Idaho</cx:pt>
          <cx:pt idx="12">Illinois</cx:pt>
          <cx:pt idx="13">Indiana</cx:pt>
          <cx:pt idx="14">Iowa</cx:pt>
          <cx:pt idx="15">Kansas</cx:pt>
          <cx:pt idx="16">Kentucky</cx:pt>
          <cx:pt idx="17">Louisiana</cx:pt>
          <cx:pt idx="18">Maine</cx:pt>
          <cx:pt idx="19">Maryland</cx:pt>
          <cx:pt idx="20">Massachusetts</cx:pt>
          <cx:pt idx="21">Michigan</cx:pt>
          <cx:pt idx="22">Minnesota</cx:pt>
          <cx:pt idx="23">Mississippi</cx:pt>
          <cx:pt idx="24">Missouri</cx:pt>
          <cx:pt idx="25">Montana</cx:pt>
          <cx:pt idx="26">Nebraska</cx:pt>
          <cx:pt idx="27">Nevada</cx:pt>
          <cx:pt idx="28">New Hampshire</cx:pt>
          <cx:pt idx="29">New Jersey</cx:pt>
          <cx:pt idx="30">New Mexico</cx:pt>
          <cx:pt idx="31">New York</cx:pt>
          <cx:pt idx="32">North Carolina</cx:pt>
          <cx:pt idx="33">North Dakota</cx:pt>
          <cx:pt idx="34">Ohio</cx:pt>
          <cx:pt idx="35">Oklahoma</cx:pt>
          <cx:pt idx="36">Oregon</cx:pt>
          <cx:pt idx="37">Pennsylvania</cx:pt>
          <cx:pt idx="38">Rhode Island</cx:pt>
          <cx:pt idx="39">South Carolina</cx:pt>
          <cx:pt idx="40">South Dakota</cx:pt>
          <cx:pt idx="41">Tennessee</cx:pt>
          <cx:pt idx="42">Texas</cx:pt>
          <cx:pt idx="43">Utah</cx:pt>
          <cx:pt idx="44">Vermont</cx:pt>
          <cx:pt idx="45">Virginia</cx:pt>
          <cx:pt idx="46">Washington</cx:pt>
          <cx:pt idx="47">West Virginia</cx:pt>
          <cx:pt idx="48">Wisconsin</cx:pt>
          <cx:pt idx="49">Wyoming</cx:pt>
          <cx:pt idx="50">District of Columbia</cx:pt>
        </cx:lvl>
      </cx:strDim>
      <cx:numDim type="colorVal">
        <cx:f>Sheet1!$B$2:$B$52</cx:f>
        <cx:nf>Sheet1!$B$1</cx:nf>
        <cx:lvl ptCount="51" formatCode="General" name="Series1"/>
      </cx:numDim>
    </cx:data>
  </cx:chartData>
  <cx:chart>
    <cx:plotArea>
      <cx:plotAreaRegion>
        <cx:series layoutId="regionMap" uniqueId="{214059CF-8224-429E-87C1-D47B45117C37}">
          <cx:tx>
            <cx:txData>
              <cx:f>Sheet1!$B$1</cx:f>
              <cx:v>Series1</cx:v>
            </cx:txData>
          </cx:tx>
          <cx:dataPt idx="0">
            <cx:spPr>
              <a:solidFill>
                <a:srgbClr val="E0E0E0"/>
              </a:solidFill>
            </cx:spPr>
          </cx:dataPt>
          <cx:dataPt idx="2">
            <cx:spPr>
              <a:solidFill>
                <a:srgbClr val="70AD47"/>
              </a:solidFill>
            </cx:spPr>
          </cx:dataPt>
          <cx:dataPt idx="4">
            <cx:spPr>
              <a:solidFill>
                <a:srgbClr val="E0E0E0"/>
              </a:solidFill>
            </cx:spPr>
          </cx:dataPt>
          <cx:dataPt idx="9">
            <cx:spPr>
              <a:solidFill>
                <a:srgbClr val="70AD47"/>
              </a:solidFill>
            </cx:spPr>
          </cx:dataPt>
          <cx:dataPt idx="15">
            <cx:spPr>
              <a:solidFill>
                <a:srgbClr val="E0E0E0"/>
              </a:solidFill>
            </cx:spPr>
          </cx:dataPt>
          <cx:dataPt idx="16">
            <cx:spPr>
              <a:solidFill>
                <a:srgbClr val="E0E0E0"/>
              </a:solidFill>
            </cx:spPr>
          </cx:dataPt>
          <cx:dataPt idx="19">
            <cx:spPr>
              <a:solidFill>
                <a:srgbClr val="70AD47"/>
              </a:solidFill>
            </cx:spPr>
          </cx:dataPt>
          <cx:dataPt idx="22">
            <cx:spPr>
              <a:solidFill>
                <a:srgbClr val="E0E0E0"/>
              </a:solidFill>
            </cx:spPr>
          </cx:dataPt>
          <cx:dataPt idx="24">
            <cx:spPr>
              <a:solidFill>
                <a:srgbClr val="E0E0E0"/>
              </a:solidFill>
            </cx:spPr>
          </cx:dataPt>
          <cx:dataPt idx="26">
            <cx:spPr>
              <a:solidFill>
                <a:srgbClr val="E0E0E0"/>
              </a:solidFill>
            </cx:spPr>
          </cx:dataPt>
          <cx:dataPt idx="35">
            <cx:spPr>
              <a:solidFill>
                <a:srgbClr val="E0E0E0"/>
              </a:solidFill>
            </cx:spPr>
          </cx:dataPt>
          <cx:dataPt idx="38">
            <cx:spPr>
              <a:solidFill>
                <a:srgbClr val="E0E0E0"/>
              </a:solidFill>
            </cx:spPr>
          </cx:dataPt>
          <cx:dataPt idx="42">
            <cx:spPr>
              <a:solidFill>
                <a:srgbClr val="E0E0E0"/>
              </a:solidFill>
            </cx:spPr>
          </cx:dataPt>
          <cx:dataPt idx="46">
            <cx:spPr>
              <a:solidFill>
                <a:srgbClr val="E0E0E0"/>
              </a:solidFill>
            </cx:spPr>
          </cx:dataPt>
          <cx:dataId val="0"/>
          <cx:layoutPr>
            <cx:geography cultureLanguage="en-US" cultureRegion="US" attribution="Powered by Bing">
              <cx:geoCache provider="{E9337A44-BEBE-4D9F-B70C-5C5E7DAFC167}">
                <cx:binary>BMFRCoAgDADQq4gHcBV9SXUXWTMFdeEG7fi9d6BFbJSms96GRLTTF9U3AggW6klCrzhZOGtA7sA5
VyS4Z/rqeGBb1h2wpKlk3sH1AwAA//8=</cx:binary>
              </cx:geoCache>
            </cx:geography>
          </cx:layoutPr>
        </cx:series>
      </cx:plotAreaRegion>
    </cx:plotArea>
  </cx:chart>
</cx:chartSpace>
</file>

<file path=ppt/charts/chartEx14.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Sheet1!$A$2:$A$52</cx:f>
        <cx:lvl ptCount="51">
          <cx:pt idx="0">Alabama</cx:pt>
          <cx:pt idx="1">Alaska</cx:pt>
          <cx:pt idx="2">Arizona</cx:pt>
          <cx:pt idx="3">Arkansas</cx:pt>
          <cx:pt idx="4">California</cx:pt>
          <cx:pt idx="5">Colorado</cx:pt>
          <cx:pt idx="6">Connecticut</cx:pt>
          <cx:pt idx="7">Delaware</cx:pt>
          <cx:pt idx="8">Florida</cx:pt>
          <cx:pt idx="9">Georgia</cx:pt>
          <cx:pt idx="10">Hawaii</cx:pt>
          <cx:pt idx="11">Idaho</cx:pt>
          <cx:pt idx="12">Illinois</cx:pt>
          <cx:pt idx="13">Indiana</cx:pt>
          <cx:pt idx="14">Iowa</cx:pt>
          <cx:pt idx="15">Kansas</cx:pt>
          <cx:pt idx="16">Kentucky</cx:pt>
          <cx:pt idx="17">Louisiana</cx:pt>
          <cx:pt idx="18">Maine</cx:pt>
          <cx:pt idx="19">Maryland</cx:pt>
          <cx:pt idx="20">Massachusetts</cx:pt>
          <cx:pt idx="21">Michigan</cx:pt>
          <cx:pt idx="22">Minnesota</cx:pt>
          <cx:pt idx="23">Mississippi</cx:pt>
          <cx:pt idx="24">Missouri</cx:pt>
          <cx:pt idx="25">Montana</cx:pt>
          <cx:pt idx="26">Nebraska</cx:pt>
          <cx:pt idx="27">Nevada</cx:pt>
          <cx:pt idx="28">New Hampshire</cx:pt>
          <cx:pt idx="29">New Jersey</cx:pt>
          <cx:pt idx="30">New Mexico</cx:pt>
          <cx:pt idx="31">New York</cx:pt>
          <cx:pt idx="32">North Carolina</cx:pt>
          <cx:pt idx="33">North Dakota</cx:pt>
          <cx:pt idx="34">Ohio</cx:pt>
          <cx:pt idx="35">Oklahoma</cx:pt>
          <cx:pt idx="36">Oregon</cx:pt>
          <cx:pt idx="37">Pennsylvania</cx:pt>
          <cx:pt idx="38">Rhode Island</cx:pt>
          <cx:pt idx="39">South Carolina</cx:pt>
          <cx:pt idx="40">South Dakota</cx:pt>
          <cx:pt idx="41">Tennessee</cx:pt>
          <cx:pt idx="42">Texas</cx:pt>
          <cx:pt idx="43">Utah</cx:pt>
          <cx:pt idx="44">Vermont</cx:pt>
          <cx:pt idx="45">Virginia</cx:pt>
          <cx:pt idx="46">Washington</cx:pt>
          <cx:pt idx="47">West Virginia</cx:pt>
          <cx:pt idx="48">Wisconsin</cx:pt>
          <cx:pt idx="49">Wyoming</cx:pt>
          <cx:pt idx="50">District of Columbia</cx:pt>
        </cx:lvl>
      </cx:strDim>
      <cx:numDim type="colorVal">
        <cx:f>Sheet1!$B$2:$B$52</cx:f>
        <cx:nf>Sheet1!$B$1</cx:nf>
        <cx:lvl ptCount="51" formatCode="General" name="Series1"/>
      </cx:numDim>
    </cx:data>
  </cx:chartData>
  <cx:chart>
    <cx:plotArea>
      <cx:plotAreaRegion>
        <cx:series layoutId="regionMap" uniqueId="{214059CF-8224-429E-87C1-D47B45117C37}">
          <cx:tx>
            <cx:txData>
              <cx:f>Sheet1!$B$1</cx:f>
              <cx:v>Series1</cx:v>
            </cx:txData>
          </cx:tx>
          <cx:dataPt idx="0">
            <cx:spPr>
              <a:solidFill>
                <a:srgbClr val="E0E0E0"/>
              </a:solidFill>
            </cx:spPr>
          </cx:dataPt>
          <cx:dataPt idx="2">
            <cx:spPr>
              <a:solidFill>
                <a:srgbClr val="E0E0E0"/>
              </a:solidFill>
            </cx:spPr>
          </cx:dataPt>
          <cx:dataPt idx="4">
            <cx:spPr>
              <a:solidFill>
                <a:srgbClr val="E0E0E0"/>
              </a:solidFill>
            </cx:spPr>
          </cx:dataPt>
          <cx:dataPt idx="9">
            <cx:spPr>
              <a:solidFill>
                <a:srgbClr val="E0E0E0"/>
              </a:solidFill>
            </cx:spPr>
          </cx:dataPt>
          <cx:dataPt idx="11">
            <cx:spPr>
              <a:solidFill>
                <a:srgbClr val="70AD47"/>
              </a:solidFill>
            </cx:spPr>
          </cx:dataPt>
          <cx:dataPt idx="13">
            <cx:spPr>
              <a:solidFill>
                <a:srgbClr val="FF0000"/>
              </a:solidFill>
            </cx:spPr>
          </cx:dataPt>
          <cx:dataPt idx="15">
            <cx:spPr>
              <a:solidFill>
                <a:srgbClr val="E0E0E0"/>
              </a:solidFill>
            </cx:spPr>
          </cx:dataPt>
          <cx:dataPt idx="16">
            <cx:spPr>
              <a:solidFill>
                <a:srgbClr val="E0E0E0"/>
              </a:solidFill>
            </cx:spPr>
          </cx:dataPt>
          <cx:dataPt idx="18">
            <cx:spPr>
              <a:solidFill>
                <a:srgbClr val="E0E0E0"/>
              </a:solidFill>
            </cx:spPr>
          </cx:dataPt>
          <cx:dataPt idx="19">
            <cx:spPr>
              <a:solidFill>
                <a:srgbClr val="E0E0E0"/>
              </a:solidFill>
            </cx:spPr>
          </cx:dataPt>
          <cx:dataPt idx="22">
            <cx:spPr>
              <a:solidFill>
                <a:srgbClr val="E0E0E0"/>
              </a:solidFill>
            </cx:spPr>
          </cx:dataPt>
          <cx:dataPt idx="24">
            <cx:spPr>
              <a:solidFill>
                <a:srgbClr val="E0E0E0"/>
              </a:solidFill>
            </cx:spPr>
          </cx:dataPt>
          <cx:dataPt idx="26">
            <cx:spPr>
              <a:solidFill>
                <a:srgbClr val="E0E0E0"/>
              </a:solidFill>
            </cx:spPr>
          </cx:dataPt>
          <cx:dataPt idx="28">
            <cx:spPr>
              <a:solidFill>
                <a:srgbClr val="E0E0E0"/>
              </a:solidFill>
            </cx:spPr>
          </cx:dataPt>
          <cx:dataPt idx="30">
            <cx:spPr>
              <a:solidFill>
                <a:srgbClr val="E0E0E0"/>
              </a:solidFill>
            </cx:spPr>
          </cx:dataPt>
          <cx:dataPt idx="35">
            <cx:spPr>
              <a:solidFill>
                <a:srgbClr val="E0E0E0"/>
              </a:solidFill>
            </cx:spPr>
          </cx:dataPt>
          <cx:dataPt idx="38">
            <cx:spPr>
              <a:solidFill>
                <a:srgbClr val="E0E0E0"/>
              </a:solidFill>
            </cx:spPr>
          </cx:dataPt>
          <cx:dataPt idx="41">
            <cx:spPr>
              <a:solidFill>
                <a:srgbClr val="E0E0E0"/>
              </a:solidFill>
            </cx:spPr>
          </cx:dataPt>
          <cx:dataPt idx="42">
            <cx:spPr>
              <a:solidFill>
                <a:srgbClr val="E0E0E0"/>
              </a:solidFill>
            </cx:spPr>
          </cx:dataPt>
          <cx:dataPt idx="43">
            <cx:spPr>
              <a:solidFill>
                <a:srgbClr val="E0E0E0"/>
              </a:solidFill>
            </cx:spPr>
          </cx:dataPt>
          <cx:dataPt idx="44">
            <cx:spPr>
              <a:solidFill>
                <a:srgbClr val="E0E0E0"/>
              </a:solidFill>
            </cx:spPr>
          </cx:dataPt>
          <cx:dataPt idx="45">
            <cx:spPr>
              <a:solidFill>
                <a:srgbClr val="E0E0E0"/>
              </a:solidFill>
            </cx:spPr>
          </cx:dataPt>
          <cx:dataPt idx="46">
            <cx:spPr>
              <a:solidFill>
                <a:srgbClr val="E0E0E0"/>
              </a:solidFill>
            </cx:spPr>
          </cx:dataPt>
          <cx:dataPt idx="47">
            <cx:spPr>
              <a:solidFill>
                <a:srgbClr val="E0E0E0"/>
              </a:solidFill>
            </cx:spPr>
          </cx:dataPt>
          <cx:dataPt idx="49">
            <cx:spPr>
              <a:solidFill>
                <a:srgbClr val="E0E0E0"/>
              </a:solidFill>
            </cx:spPr>
          </cx:dataPt>
          <cx:dataId val="0"/>
          <cx:layoutPr>
            <cx:geography cultureLanguage="en-US" cultureRegion="US" attribution="Powered by Bing">
              <cx:geoCache provider="{E9337A44-BEBE-4D9F-B70C-5C5E7DAFC167}">
                <cx:binary>BMFRCoAgDADQq4gHcBV9SXUXWTMFdeEG7fi9d6BFbJSms96GRLTTF9U3AggW6klCrzhZOGtA7sA5
VyS4Z/rqeGBb1h2wpKlk3sH1AwAA//8=</cx:binary>
              </cx:geoCache>
            </cx:geography>
          </cx:layoutPr>
        </cx:series>
      </cx:plotAreaRegion>
    </cx:plotArea>
  </cx:chart>
</cx:chartSpace>
</file>

<file path=ppt/charts/chartEx15.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Sheet1!$A$2:$A$52</cx:f>
        <cx:lvl ptCount="51">
          <cx:pt idx="0">Alabama</cx:pt>
          <cx:pt idx="1">Alaska</cx:pt>
          <cx:pt idx="2">Arizona</cx:pt>
          <cx:pt idx="3">Arkansas</cx:pt>
          <cx:pt idx="4">California</cx:pt>
          <cx:pt idx="5">Colorado</cx:pt>
          <cx:pt idx="6">Connecticut</cx:pt>
          <cx:pt idx="7">Delaware</cx:pt>
          <cx:pt idx="8">Florida</cx:pt>
          <cx:pt idx="9">Georgia</cx:pt>
          <cx:pt idx="10">Hawaii</cx:pt>
          <cx:pt idx="11">Idaho</cx:pt>
          <cx:pt idx="12">Illinois</cx:pt>
          <cx:pt idx="13">Indiana</cx:pt>
          <cx:pt idx="14">Iowa</cx:pt>
          <cx:pt idx="15">Kansas</cx:pt>
          <cx:pt idx="16">Kentucky</cx:pt>
          <cx:pt idx="17">Louisiana</cx:pt>
          <cx:pt idx="18">Maine</cx:pt>
          <cx:pt idx="19">Maryland</cx:pt>
          <cx:pt idx="20">Massachusetts</cx:pt>
          <cx:pt idx="21">Michigan</cx:pt>
          <cx:pt idx="22">Minnesota</cx:pt>
          <cx:pt idx="23">Mississippi</cx:pt>
          <cx:pt idx="24">Missouri</cx:pt>
          <cx:pt idx="25">Montana</cx:pt>
          <cx:pt idx="26">Nebraska</cx:pt>
          <cx:pt idx="27">Nevada</cx:pt>
          <cx:pt idx="28">New Hampshire</cx:pt>
          <cx:pt idx="29">New Jersey</cx:pt>
          <cx:pt idx="30">New Mexico</cx:pt>
          <cx:pt idx="31">New York</cx:pt>
          <cx:pt idx="32">North Carolina</cx:pt>
          <cx:pt idx="33">North Dakota</cx:pt>
          <cx:pt idx="34">Ohio</cx:pt>
          <cx:pt idx="35">Oklahoma</cx:pt>
          <cx:pt idx="36">Oregon</cx:pt>
          <cx:pt idx="37">Pennsylvania</cx:pt>
          <cx:pt idx="38">Rhode Island</cx:pt>
          <cx:pt idx="39">South Carolina</cx:pt>
          <cx:pt idx="40">South Dakota</cx:pt>
          <cx:pt idx="41">Tennessee</cx:pt>
          <cx:pt idx="42">Texas</cx:pt>
          <cx:pt idx="43">Utah</cx:pt>
          <cx:pt idx="44">Vermont</cx:pt>
          <cx:pt idx="45">Virginia</cx:pt>
          <cx:pt idx="46">Washington</cx:pt>
          <cx:pt idx="47">West Virginia</cx:pt>
          <cx:pt idx="48">Wisconsin</cx:pt>
          <cx:pt idx="49">Wyoming</cx:pt>
          <cx:pt idx="50">District of Columbia</cx:pt>
        </cx:lvl>
      </cx:strDim>
      <cx:numDim type="colorVal">
        <cx:f>Sheet1!$B$2:$B$52</cx:f>
        <cx:nf>Sheet1!$B$1</cx:nf>
        <cx:lvl ptCount="51" formatCode="General" name="Series1"/>
      </cx:numDim>
    </cx:data>
  </cx:chartData>
  <cx:chart>
    <cx:plotArea>
      <cx:plotAreaRegion>
        <cx:series layoutId="regionMap" uniqueId="{214059CF-8224-429E-87C1-D47B45117C37}">
          <cx:tx>
            <cx:txData>
              <cx:f>Sheet1!$B$1</cx:f>
              <cx:v>Series1</cx:v>
            </cx:txData>
          </cx:tx>
          <cx:dataPt idx="0">
            <cx:spPr>
              <a:solidFill>
                <a:srgbClr val="E0E0E0"/>
              </a:solidFill>
            </cx:spPr>
          </cx:dataPt>
          <cx:dataPt idx="2">
            <cx:spPr>
              <a:solidFill>
                <a:srgbClr val="E0E0E0"/>
              </a:solidFill>
            </cx:spPr>
          </cx:dataPt>
          <cx:dataPt idx="4">
            <cx:spPr>
              <a:solidFill>
                <a:srgbClr val="E0E0E0"/>
              </a:solidFill>
            </cx:spPr>
          </cx:dataPt>
          <cx:dataPt idx="9">
            <cx:spPr>
              <a:solidFill>
                <a:srgbClr val="E0E0E0"/>
              </a:solidFill>
            </cx:spPr>
          </cx:dataPt>
          <cx:dataPt idx="15">
            <cx:spPr>
              <a:solidFill>
                <a:srgbClr val="E0E0E0"/>
              </a:solidFill>
            </cx:spPr>
          </cx:dataPt>
          <cx:dataPt idx="16">
            <cx:spPr>
              <a:solidFill>
                <a:srgbClr val="70AD47"/>
              </a:solidFill>
            </cx:spPr>
          </cx:dataPt>
          <cx:dataPt idx="18">
            <cx:spPr>
              <a:solidFill>
                <a:srgbClr val="E0E0E0"/>
              </a:solidFill>
            </cx:spPr>
          </cx:dataPt>
          <cx:dataPt idx="19">
            <cx:spPr>
              <a:solidFill>
                <a:srgbClr val="E0E0E0"/>
              </a:solidFill>
            </cx:spPr>
          </cx:dataPt>
          <cx:dataPt idx="22">
            <cx:spPr>
              <a:solidFill>
                <a:srgbClr val="E0E0E0"/>
              </a:solidFill>
            </cx:spPr>
          </cx:dataPt>
          <cx:dataPt idx="24">
            <cx:spPr>
              <a:solidFill>
                <a:srgbClr val="E0E0E0"/>
              </a:solidFill>
            </cx:spPr>
          </cx:dataPt>
          <cx:dataPt idx="26">
            <cx:spPr>
              <a:solidFill>
                <a:srgbClr val="E0E0E0"/>
              </a:solidFill>
            </cx:spPr>
          </cx:dataPt>
          <cx:dataPt idx="28">
            <cx:spPr>
              <a:solidFill>
                <a:srgbClr val="E0E0E0"/>
              </a:solidFill>
            </cx:spPr>
          </cx:dataPt>
          <cx:dataPt idx="30">
            <cx:spPr>
              <a:solidFill>
                <a:srgbClr val="E0E0E0"/>
              </a:solidFill>
            </cx:spPr>
          </cx:dataPt>
          <cx:dataPt idx="35">
            <cx:spPr>
              <a:solidFill>
                <a:srgbClr val="E0E0E0"/>
              </a:solidFill>
            </cx:spPr>
          </cx:dataPt>
          <cx:dataPt idx="38">
            <cx:spPr>
              <a:solidFill>
                <a:srgbClr val="E0E0E0"/>
              </a:solidFill>
            </cx:spPr>
          </cx:dataPt>
          <cx:dataPt idx="41">
            <cx:spPr>
              <a:solidFill>
                <a:srgbClr val="E0E0E0"/>
              </a:solidFill>
            </cx:spPr>
          </cx:dataPt>
          <cx:dataPt idx="42">
            <cx:spPr>
              <a:solidFill>
                <a:srgbClr val="E0E0E0"/>
              </a:solidFill>
            </cx:spPr>
          </cx:dataPt>
          <cx:dataPt idx="43">
            <cx:spPr>
              <a:solidFill>
                <a:srgbClr val="E0E0E0"/>
              </a:solidFill>
            </cx:spPr>
          </cx:dataPt>
          <cx:dataPt idx="44">
            <cx:spPr>
              <a:solidFill>
                <a:srgbClr val="70AD47"/>
              </a:solidFill>
            </cx:spPr>
          </cx:dataPt>
          <cx:dataPt idx="45">
            <cx:spPr>
              <a:solidFill>
                <a:srgbClr val="E0E0E0"/>
              </a:solidFill>
            </cx:spPr>
          </cx:dataPt>
          <cx:dataPt idx="46">
            <cx:spPr>
              <a:solidFill>
                <a:srgbClr val="E0E0E0"/>
              </a:solidFill>
            </cx:spPr>
          </cx:dataPt>
          <cx:dataPt idx="47">
            <cx:spPr>
              <a:solidFill>
                <a:srgbClr val="70AD47"/>
              </a:solidFill>
            </cx:spPr>
          </cx:dataPt>
          <cx:dataPt idx="49">
            <cx:spPr>
              <a:solidFill>
                <a:srgbClr val="E0E0E0"/>
              </a:solidFill>
            </cx:spPr>
          </cx:dataPt>
          <cx:dataId val="0"/>
          <cx:layoutPr>
            <cx:geography cultureLanguage="en-US" cultureRegion="US" attribution="Powered by Bing">
              <cx:geoCache provider="{E9337A44-BEBE-4D9F-B70C-5C5E7DAFC167}">
                <cx:binary>BMFRCoAgDADQq4gHcBV9SXUXWTMFdeEG7fi9d6BFbJSms96GRLTTF9U3AggW6klCrzhZOGtA7sA5
VyS4Z/rqeGBb1h2wpKlk3sH1AwAA//8=</cx:binary>
              </cx:geoCache>
            </cx:geography>
          </cx:layoutPr>
        </cx:series>
      </cx:plotAreaRegion>
    </cx:plotArea>
  </cx:chart>
</cx:chartSpace>
</file>

<file path=ppt/charts/chartEx2.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Sheet1!$A$2:$A$52</cx:f>
        <cx:lvl ptCount="51">
          <cx:pt idx="0">Alabama</cx:pt>
          <cx:pt idx="1">Alaska</cx:pt>
          <cx:pt idx="2">Arizona</cx:pt>
          <cx:pt idx="3">Arkansas</cx:pt>
          <cx:pt idx="4">California</cx:pt>
          <cx:pt idx="5">Colorado</cx:pt>
          <cx:pt idx="6">Connecticut</cx:pt>
          <cx:pt idx="7">Delaware</cx:pt>
          <cx:pt idx="8">Florida</cx:pt>
          <cx:pt idx="9">Georgia</cx:pt>
          <cx:pt idx="10">Hawaii</cx:pt>
          <cx:pt idx="11">Idaho</cx:pt>
          <cx:pt idx="12">Illinois</cx:pt>
          <cx:pt idx="13">Indiana</cx:pt>
          <cx:pt idx="14">Iowa</cx:pt>
          <cx:pt idx="15">Kansas</cx:pt>
          <cx:pt idx="16">Kentucky</cx:pt>
          <cx:pt idx="17">Louisiana</cx:pt>
          <cx:pt idx="18">Maine</cx:pt>
          <cx:pt idx="19">Maryland</cx:pt>
          <cx:pt idx="20">Massachusetts</cx:pt>
          <cx:pt idx="21">Michigan</cx:pt>
          <cx:pt idx="22">Minnesota</cx:pt>
          <cx:pt idx="23">Mississippi</cx:pt>
          <cx:pt idx="24">Missouri</cx:pt>
          <cx:pt idx="25">Montana</cx:pt>
          <cx:pt idx="26">Nebraska</cx:pt>
          <cx:pt idx="27">Nevada</cx:pt>
          <cx:pt idx="28">New Hampshire</cx:pt>
          <cx:pt idx="29">New Jersey</cx:pt>
          <cx:pt idx="30">New Mexico</cx:pt>
          <cx:pt idx="31">New York</cx:pt>
          <cx:pt idx="32">North Carolina</cx:pt>
          <cx:pt idx="33">North Dakota</cx:pt>
          <cx:pt idx="34">Ohio</cx:pt>
          <cx:pt idx="35">Oklahoma</cx:pt>
          <cx:pt idx="36">Oregon</cx:pt>
          <cx:pt idx="37">Pennsylvania</cx:pt>
          <cx:pt idx="38">Rhode Island</cx:pt>
          <cx:pt idx="39">South Carolina</cx:pt>
          <cx:pt idx="40">South Dakota</cx:pt>
          <cx:pt idx="41">Tennessee</cx:pt>
          <cx:pt idx="42">Texas</cx:pt>
          <cx:pt idx="43">Utah</cx:pt>
          <cx:pt idx="44">Vermont</cx:pt>
          <cx:pt idx="45">Virginia</cx:pt>
          <cx:pt idx="46">Washington</cx:pt>
          <cx:pt idx="47">West Virginia</cx:pt>
          <cx:pt idx="48">Wisconsin</cx:pt>
          <cx:pt idx="49">Wyoming</cx:pt>
          <cx:pt idx="50">District of Columbia</cx:pt>
        </cx:lvl>
      </cx:strDim>
      <cx:numDim type="colorVal">
        <cx:f>Sheet1!$B$2:$B$52</cx:f>
        <cx:nf>Sheet1!$B$1</cx:nf>
        <cx:lvl ptCount="51" formatCode="General" name="Series1"/>
      </cx:numDim>
    </cx:data>
  </cx:chartData>
  <cx:chart>
    <cx:plotArea>
      <cx:plotAreaRegion>
        <cx:series layoutId="regionMap" uniqueId="{214059CF-8224-429E-87C1-D47B45117C37}">
          <cx:tx>
            <cx:txData>
              <cx:f>Sheet1!$B$1</cx:f>
              <cx:v>Series1</cx:v>
            </cx:txData>
          </cx:tx>
          <cx:dataPt idx="0">
            <cx:spPr>
              <a:solidFill>
                <a:srgbClr val="E0E0E0"/>
              </a:solidFill>
            </cx:spPr>
          </cx:dataPt>
          <cx:dataPt idx="2">
            <cx:spPr>
              <a:solidFill>
                <a:srgbClr val="E0E0E0"/>
              </a:solidFill>
            </cx:spPr>
          </cx:dataPt>
          <cx:dataPt idx="4">
            <cx:spPr>
              <a:solidFill>
                <a:srgbClr val="E0E0E0"/>
              </a:solidFill>
            </cx:spPr>
          </cx:dataPt>
          <cx:dataPt idx="9">
            <cx:spPr>
              <a:solidFill>
                <a:srgbClr val="E0E0E0"/>
              </a:solidFill>
            </cx:spPr>
          </cx:dataPt>
          <cx:dataPt idx="15">
            <cx:spPr>
              <a:solidFill>
                <a:srgbClr val="E0E0E0"/>
              </a:solidFill>
            </cx:spPr>
          </cx:dataPt>
          <cx:dataPt idx="16">
            <cx:spPr>
              <a:solidFill>
                <a:srgbClr val="E0E0E0"/>
              </a:solidFill>
            </cx:spPr>
          </cx:dataPt>
          <cx:dataPt idx="19">
            <cx:spPr>
              <a:solidFill>
                <a:srgbClr val="E0E0E0"/>
              </a:solidFill>
            </cx:spPr>
          </cx:dataPt>
          <cx:dataPt idx="22">
            <cx:spPr>
              <a:solidFill>
                <a:srgbClr val="E0E0E0"/>
              </a:solidFill>
            </cx:spPr>
          </cx:dataPt>
          <cx:dataPt idx="24">
            <cx:spPr>
              <a:solidFill>
                <a:srgbClr val="E0E0E0"/>
              </a:solidFill>
            </cx:spPr>
          </cx:dataPt>
          <cx:dataPt idx="26">
            <cx:spPr>
              <a:solidFill>
                <a:srgbClr val="E0E0E0"/>
              </a:solidFill>
            </cx:spPr>
          </cx:dataPt>
          <cx:dataPt idx="28">
            <cx:spPr>
              <a:solidFill>
                <a:srgbClr val="FF0000"/>
              </a:solidFill>
            </cx:spPr>
          </cx:dataPt>
          <cx:dataPt idx="30">
            <cx:spPr>
              <a:solidFill>
                <a:srgbClr val="FF0000"/>
              </a:solidFill>
            </cx:spPr>
          </cx:dataPt>
          <cx:dataPt idx="35">
            <cx:spPr>
              <a:solidFill>
                <a:srgbClr val="E0E0E0"/>
              </a:solidFill>
            </cx:spPr>
          </cx:dataPt>
          <cx:dataPt idx="38">
            <cx:spPr>
              <a:solidFill>
                <a:srgbClr val="E0E0E0"/>
              </a:solidFill>
            </cx:spPr>
          </cx:dataPt>
          <cx:dataPt idx="41">
            <cx:spPr>
              <a:solidFill>
                <a:srgbClr val="E0E0E0"/>
              </a:solidFill>
            </cx:spPr>
          </cx:dataPt>
          <cx:dataPt idx="42">
            <cx:spPr>
              <a:solidFill>
                <a:srgbClr val="E0E0E0"/>
              </a:solidFill>
            </cx:spPr>
          </cx:dataPt>
          <cx:dataPt idx="45">
            <cx:spPr>
              <a:solidFill>
                <a:srgbClr val="E0E0E0"/>
              </a:solidFill>
            </cx:spPr>
          </cx:dataPt>
          <cx:dataPt idx="46">
            <cx:spPr>
              <a:solidFill>
                <a:srgbClr val="E0E0E0"/>
              </a:solidFill>
            </cx:spPr>
          </cx:dataPt>
          <cx:dataId val="0"/>
          <cx:layoutPr>
            <cx:geography cultureLanguage="en-US" cultureRegion="US" attribution="Powered by Bing">
              <cx:geoCache provider="{E9337A44-BEBE-4D9F-B70C-5C5E7DAFC167}">
                <cx:binary>BMFRCoAgDADQq4gHcBV9SXUXWTMFdeEG7fi9d6BFbJSms96GRLTTF9U3AggW6klCrzhZOGtA7sA5
VyS4Z/rqeGBb1h2wpKlk3sH1AwAA//8=</cx:binary>
              </cx:geoCache>
            </cx:geography>
          </cx:layoutPr>
        </cx:series>
      </cx:plotAreaRegion>
    </cx:plotArea>
  </cx:chart>
</cx:chartSpace>
</file>

<file path=ppt/charts/chartEx3.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Sheet1!$A$2:$A$52</cx:f>
        <cx:lvl ptCount="51">
          <cx:pt idx="0">Alabama</cx:pt>
          <cx:pt idx="1">Alaska</cx:pt>
          <cx:pt idx="2">Arizona</cx:pt>
          <cx:pt idx="3">Arkansas</cx:pt>
          <cx:pt idx="4">California</cx:pt>
          <cx:pt idx="5">Colorado</cx:pt>
          <cx:pt idx="6">Connecticut</cx:pt>
          <cx:pt idx="7">Delaware</cx:pt>
          <cx:pt idx="8">Florida</cx:pt>
          <cx:pt idx="9">Georgia</cx:pt>
          <cx:pt idx="10">Hawaii</cx:pt>
          <cx:pt idx="11">Idaho</cx:pt>
          <cx:pt idx="12">Illinois</cx:pt>
          <cx:pt idx="13">Indiana</cx:pt>
          <cx:pt idx="14">Iowa</cx:pt>
          <cx:pt idx="15">Kansas</cx:pt>
          <cx:pt idx="16">Kentucky</cx:pt>
          <cx:pt idx="17">Louisiana</cx:pt>
          <cx:pt idx="18">Maine</cx:pt>
          <cx:pt idx="19">Maryland</cx:pt>
          <cx:pt idx="20">Massachusetts</cx:pt>
          <cx:pt idx="21">Michigan</cx:pt>
          <cx:pt idx="22">Minnesota</cx:pt>
          <cx:pt idx="23">Mississippi</cx:pt>
          <cx:pt idx="24">Missouri</cx:pt>
          <cx:pt idx="25">Montana</cx:pt>
          <cx:pt idx="26">Nebraska</cx:pt>
          <cx:pt idx="27">Nevada</cx:pt>
          <cx:pt idx="28">New Hampshire</cx:pt>
          <cx:pt idx="29">New Jersey</cx:pt>
          <cx:pt idx="30">New Mexico</cx:pt>
          <cx:pt idx="31">New York</cx:pt>
          <cx:pt idx="32">North Carolina</cx:pt>
          <cx:pt idx="33">North Dakota</cx:pt>
          <cx:pt idx="34">Ohio</cx:pt>
          <cx:pt idx="35">Oklahoma</cx:pt>
          <cx:pt idx="36">Oregon</cx:pt>
          <cx:pt idx="37">Pennsylvania</cx:pt>
          <cx:pt idx="38">Rhode Island</cx:pt>
          <cx:pt idx="39">South Carolina</cx:pt>
          <cx:pt idx="40">South Dakota</cx:pt>
          <cx:pt idx="41">Tennessee</cx:pt>
          <cx:pt idx="42">Texas</cx:pt>
          <cx:pt idx="43">Utah</cx:pt>
          <cx:pt idx="44">Vermont</cx:pt>
          <cx:pt idx="45">Virginia</cx:pt>
          <cx:pt idx="46">Washington</cx:pt>
          <cx:pt idx="47">West Virginia</cx:pt>
          <cx:pt idx="48">Wisconsin</cx:pt>
          <cx:pt idx="49">Wyoming</cx:pt>
          <cx:pt idx="50">District of Columbia</cx:pt>
        </cx:lvl>
      </cx:strDim>
      <cx:numDim type="colorVal">
        <cx:f>Sheet1!$B$2:$B$52</cx:f>
        <cx:nf>Sheet1!$B$1</cx:nf>
        <cx:lvl ptCount="51" formatCode="General" name="Series1"/>
      </cx:numDim>
    </cx:data>
  </cx:chartData>
  <cx:chart>
    <cx:plotArea>
      <cx:plotAreaRegion>
        <cx:series layoutId="regionMap" uniqueId="{214059CF-8224-429E-87C1-D47B45117C37}">
          <cx:tx>
            <cx:txData>
              <cx:f>Sheet1!$B$1</cx:f>
              <cx:v>Series1</cx:v>
            </cx:txData>
          </cx:tx>
          <cx:dataPt idx="0">
            <cx:spPr>
              <a:solidFill>
                <a:srgbClr val="E0E0E0"/>
              </a:solidFill>
            </cx:spPr>
          </cx:dataPt>
          <cx:dataPt idx="2">
            <cx:spPr>
              <a:solidFill>
                <a:srgbClr val="E0E0E0"/>
              </a:solidFill>
            </cx:spPr>
          </cx:dataPt>
          <cx:dataPt idx="4">
            <cx:spPr>
              <a:solidFill>
                <a:srgbClr val="E0E0E0"/>
              </a:solidFill>
            </cx:spPr>
          </cx:dataPt>
          <cx:dataPt idx="9">
            <cx:spPr>
              <a:solidFill>
                <a:srgbClr val="E0E0E0"/>
              </a:solidFill>
            </cx:spPr>
          </cx:dataPt>
          <cx:dataPt idx="15">
            <cx:spPr>
              <a:solidFill>
                <a:srgbClr val="E0E0E0"/>
              </a:solidFill>
            </cx:spPr>
          </cx:dataPt>
          <cx:dataPt idx="16">
            <cx:spPr>
              <a:solidFill>
                <a:srgbClr val="70AD47"/>
              </a:solidFill>
            </cx:spPr>
          </cx:dataPt>
          <cx:dataPt idx="19">
            <cx:spPr>
              <a:solidFill>
                <a:srgbClr val="E0E0E0"/>
              </a:solidFill>
            </cx:spPr>
          </cx:dataPt>
          <cx:dataPt idx="22">
            <cx:spPr>
              <a:solidFill>
                <a:srgbClr val="E0E0E0"/>
              </a:solidFill>
            </cx:spPr>
          </cx:dataPt>
          <cx:dataPt idx="24">
            <cx:spPr>
              <a:solidFill>
                <a:srgbClr val="E0E0E0"/>
              </a:solidFill>
            </cx:spPr>
          </cx:dataPt>
          <cx:dataPt idx="26">
            <cx:spPr>
              <a:solidFill>
                <a:srgbClr val="E0E0E0"/>
              </a:solidFill>
            </cx:spPr>
          </cx:dataPt>
          <cx:dataPt idx="35">
            <cx:spPr>
              <a:solidFill>
                <a:srgbClr val="E0E0E0"/>
              </a:solidFill>
            </cx:spPr>
          </cx:dataPt>
          <cx:dataPt idx="38">
            <cx:spPr>
              <a:solidFill>
                <a:srgbClr val="E0E0E0"/>
              </a:solidFill>
            </cx:spPr>
          </cx:dataPt>
          <cx:dataPt idx="42">
            <cx:spPr>
              <a:solidFill>
                <a:srgbClr val="E0E0E0"/>
              </a:solidFill>
            </cx:spPr>
          </cx:dataPt>
          <cx:dataPt idx="45">
            <cx:spPr>
              <a:solidFill>
                <a:srgbClr val="70AD47"/>
              </a:solidFill>
            </cx:spPr>
          </cx:dataPt>
          <cx:dataPt idx="46">
            <cx:spPr>
              <a:solidFill>
                <a:srgbClr val="E0E0E0"/>
              </a:solidFill>
            </cx:spPr>
          </cx:dataPt>
          <cx:dataId val="0"/>
          <cx:layoutPr>
            <cx:geography cultureLanguage="en-US" cultureRegion="US" attribution="Powered by Bing">
              <cx:geoCache provider="{E9337A44-BEBE-4D9F-B70C-5C5E7DAFC167}">
                <cx:binary>BMFRCoAgDADQq4gHcBV9SXUXWTMFdeEG7fi9d6BFbJSms96GRLTTF9U3AggW6klCrzhZOGtA7sA5
VyS4Z/rqeGBb1h2wpKlk3sH1AwAA//8=</cx:binary>
              </cx:geoCache>
            </cx:geography>
          </cx:layoutPr>
        </cx:series>
      </cx:plotAreaRegion>
    </cx:plotArea>
  </cx:chart>
</cx:chartSpace>
</file>

<file path=ppt/charts/chartEx4.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Sheet1!$A$2:$A$52</cx:f>
        <cx:lvl ptCount="51">
          <cx:pt idx="0">Alabama</cx:pt>
          <cx:pt idx="1">Alaska</cx:pt>
          <cx:pt idx="2">Arizona</cx:pt>
          <cx:pt idx="3">Arkansas</cx:pt>
          <cx:pt idx="4">California</cx:pt>
          <cx:pt idx="5">Colorado</cx:pt>
          <cx:pt idx="6">Connecticut</cx:pt>
          <cx:pt idx="7">Delaware</cx:pt>
          <cx:pt idx="8">Florida</cx:pt>
          <cx:pt idx="9">Georgia</cx:pt>
          <cx:pt idx="10">Hawaii</cx:pt>
          <cx:pt idx="11">Idaho</cx:pt>
          <cx:pt idx="12">Illinois</cx:pt>
          <cx:pt idx="13">Indiana</cx:pt>
          <cx:pt idx="14">Iowa</cx:pt>
          <cx:pt idx="15">Kansas</cx:pt>
          <cx:pt idx="16">Kentucky</cx:pt>
          <cx:pt idx="17">Louisiana</cx:pt>
          <cx:pt idx="18">Maine</cx:pt>
          <cx:pt idx="19">Maryland</cx:pt>
          <cx:pt idx="20">Massachusetts</cx:pt>
          <cx:pt idx="21">Michigan</cx:pt>
          <cx:pt idx="22">Minnesota</cx:pt>
          <cx:pt idx="23">Mississippi</cx:pt>
          <cx:pt idx="24">Missouri</cx:pt>
          <cx:pt idx="25">Montana</cx:pt>
          <cx:pt idx="26">Nebraska</cx:pt>
          <cx:pt idx="27">Nevada</cx:pt>
          <cx:pt idx="28">New Hampshire</cx:pt>
          <cx:pt idx="29">New Jersey</cx:pt>
          <cx:pt idx="30">New Mexico</cx:pt>
          <cx:pt idx="31">New York</cx:pt>
          <cx:pt idx="32">North Carolina</cx:pt>
          <cx:pt idx="33">North Dakota</cx:pt>
          <cx:pt idx="34">Ohio</cx:pt>
          <cx:pt idx="35">Oklahoma</cx:pt>
          <cx:pt idx="36">Oregon</cx:pt>
          <cx:pt idx="37">Pennsylvania</cx:pt>
          <cx:pt idx="38">Rhode Island</cx:pt>
          <cx:pt idx="39">South Carolina</cx:pt>
          <cx:pt idx="40">South Dakota</cx:pt>
          <cx:pt idx="41">Tennessee</cx:pt>
          <cx:pt idx="42">Texas</cx:pt>
          <cx:pt idx="43">Utah</cx:pt>
          <cx:pt idx="44">Vermont</cx:pt>
          <cx:pt idx="45">Virginia</cx:pt>
          <cx:pt idx="46">Washington</cx:pt>
          <cx:pt idx="47">West Virginia</cx:pt>
          <cx:pt idx="48">Wisconsin</cx:pt>
          <cx:pt idx="49">Wyoming</cx:pt>
          <cx:pt idx="50">District of Columbia</cx:pt>
        </cx:lvl>
      </cx:strDim>
      <cx:numDim type="colorVal">
        <cx:f>Sheet1!$B$2:$B$52</cx:f>
        <cx:nf>Sheet1!$B$1</cx:nf>
        <cx:lvl ptCount="51" formatCode="General" name="Series1"/>
      </cx:numDim>
    </cx:data>
  </cx:chartData>
  <cx:chart>
    <cx:plotArea>
      <cx:plotAreaRegion>
        <cx:series layoutId="regionMap" uniqueId="{214059CF-8224-429E-87C1-D47B45117C37}">
          <cx:tx>
            <cx:txData>
              <cx:f>Sheet1!$B$1</cx:f>
              <cx:v>Series1</cx:v>
            </cx:txData>
          </cx:tx>
          <cx:dataPt idx="0">
            <cx:spPr>
              <a:solidFill>
                <a:srgbClr val="E0E0E0"/>
              </a:solidFill>
            </cx:spPr>
          </cx:dataPt>
          <cx:dataPt idx="2">
            <cx:spPr>
              <a:solidFill>
                <a:srgbClr val="E0E0E0"/>
              </a:solidFill>
            </cx:spPr>
          </cx:dataPt>
          <cx:dataPt idx="4">
            <cx:spPr>
              <a:solidFill>
                <a:srgbClr val="E0E0E0"/>
              </a:solidFill>
            </cx:spPr>
          </cx:dataPt>
          <cx:dataPt idx="9">
            <cx:spPr>
              <a:solidFill>
                <a:srgbClr val="E0E0E0"/>
              </a:solidFill>
            </cx:spPr>
          </cx:dataPt>
          <cx:dataPt idx="15">
            <cx:spPr>
              <a:solidFill>
                <a:srgbClr val="E0E0E0"/>
              </a:solidFill>
            </cx:spPr>
          </cx:dataPt>
          <cx:dataPt idx="16">
            <cx:spPr>
              <a:solidFill>
                <a:srgbClr val="E0E0E0"/>
              </a:solidFill>
            </cx:spPr>
          </cx:dataPt>
          <cx:dataPt idx="19">
            <cx:spPr>
              <a:solidFill>
                <a:srgbClr val="E0E0E0"/>
              </a:solidFill>
            </cx:spPr>
          </cx:dataPt>
          <cx:dataPt idx="22">
            <cx:spPr>
              <a:solidFill>
                <a:srgbClr val="E0E0E0"/>
              </a:solidFill>
            </cx:spPr>
          </cx:dataPt>
          <cx:dataPt idx="24">
            <cx:spPr>
              <a:solidFill>
                <a:srgbClr val="E0E0E0"/>
              </a:solidFill>
            </cx:spPr>
          </cx:dataPt>
          <cx:dataPt idx="26">
            <cx:spPr>
              <a:solidFill>
                <a:srgbClr val="E0E0E0"/>
              </a:solidFill>
            </cx:spPr>
          </cx:dataPt>
          <cx:dataPt idx="28">
            <cx:spPr>
              <a:solidFill>
                <a:srgbClr val="E0E0E0"/>
              </a:solidFill>
            </cx:spPr>
          </cx:dataPt>
          <cx:dataPt idx="30">
            <cx:spPr>
              <a:solidFill>
                <a:srgbClr val="E0E0E0"/>
              </a:solidFill>
            </cx:spPr>
          </cx:dataPt>
          <cx:dataPt idx="35">
            <cx:spPr>
              <a:solidFill>
                <a:srgbClr val="E0E0E0"/>
              </a:solidFill>
            </cx:spPr>
          </cx:dataPt>
          <cx:dataPt idx="38">
            <cx:spPr>
              <a:solidFill>
                <a:srgbClr val="E0E0E0"/>
              </a:solidFill>
            </cx:spPr>
          </cx:dataPt>
          <cx:dataPt idx="41">
            <cx:spPr>
              <a:solidFill>
                <a:srgbClr val="E0E0E0"/>
              </a:solidFill>
            </cx:spPr>
          </cx:dataPt>
          <cx:dataPt idx="42">
            <cx:spPr>
              <a:solidFill>
                <a:srgbClr val="E0E0E0"/>
              </a:solidFill>
            </cx:spPr>
          </cx:dataPt>
          <cx:dataPt idx="43">
            <cx:spPr>
              <a:solidFill>
                <a:srgbClr val="70AD47"/>
              </a:solidFill>
            </cx:spPr>
          </cx:dataPt>
          <cx:dataPt idx="45">
            <cx:spPr>
              <a:solidFill>
                <a:srgbClr val="E0E0E0"/>
              </a:solidFill>
            </cx:spPr>
          </cx:dataPt>
          <cx:dataPt idx="46">
            <cx:spPr>
              <a:solidFill>
                <a:srgbClr val="E0E0E0"/>
              </a:solidFill>
            </cx:spPr>
          </cx:dataPt>
          <cx:dataId val="0"/>
          <cx:layoutPr>
            <cx:geography cultureLanguage="en-US" cultureRegion="US" attribution="Powered by Bing">
              <cx:geoCache provider="{E9337A44-BEBE-4D9F-B70C-5C5E7DAFC167}">
                <cx:binary>BMFRCoAgDADQq4gHcBV9SXUXWTMFdeEG7fi9d6BFbJSms96GRLTTF9U3AggW6klCrzhZOGtA7sA5
VyS4Z/rqeGBb1h2wpKlk3sH1AwAA//8=</cx:binary>
              </cx:geoCache>
            </cx:geography>
          </cx:layoutPr>
        </cx:series>
      </cx:plotAreaRegion>
    </cx:plotArea>
  </cx:chart>
</cx:chartSpace>
</file>

<file path=ppt/charts/chartEx5.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Sheet1!$A$2:$A$52</cx:f>
        <cx:lvl ptCount="51">
          <cx:pt idx="0">Alabama</cx:pt>
          <cx:pt idx="1">Alaska</cx:pt>
          <cx:pt idx="2">Arizona</cx:pt>
          <cx:pt idx="3">Arkansas</cx:pt>
          <cx:pt idx="4">California</cx:pt>
          <cx:pt idx="5">Colorado</cx:pt>
          <cx:pt idx="6">Connecticut</cx:pt>
          <cx:pt idx="7">Delaware</cx:pt>
          <cx:pt idx="8">Florida</cx:pt>
          <cx:pt idx="9">Georgia</cx:pt>
          <cx:pt idx="10">Hawaii</cx:pt>
          <cx:pt idx="11">Idaho</cx:pt>
          <cx:pt idx="12">Illinois</cx:pt>
          <cx:pt idx="13">Indiana</cx:pt>
          <cx:pt idx="14">Iowa</cx:pt>
          <cx:pt idx="15">Kansas</cx:pt>
          <cx:pt idx="16">Kentucky</cx:pt>
          <cx:pt idx="17">Louisiana</cx:pt>
          <cx:pt idx="18">Maine</cx:pt>
          <cx:pt idx="19">Maryland</cx:pt>
          <cx:pt idx="20">Massachusetts</cx:pt>
          <cx:pt idx="21">Michigan</cx:pt>
          <cx:pt idx="22">Minnesota</cx:pt>
          <cx:pt idx="23">Mississippi</cx:pt>
          <cx:pt idx="24">Missouri</cx:pt>
          <cx:pt idx="25">Montana</cx:pt>
          <cx:pt idx="26">Nebraska</cx:pt>
          <cx:pt idx="27">Nevada</cx:pt>
          <cx:pt idx="28">New Hampshire</cx:pt>
          <cx:pt idx="29">New Jersey</cx:pt>
          <cx:pt idx="30">New Mexico</cx:pt>
          <cx:pt idx="31">New York</cx:pt>
          <cx:pt idx="32">North Carolina</cx:pt>
          <cx:pt idx="33">North Dakota</cx:pt>
          <cx:pt idx="34">Ohio</cx:pt>
          <cx:pt idx="35">Oklahoma</cx:pt>
          <cx:pt idx="36">Oregon</cx:pt>
          <cx:pt idx="37">Pennsylvania</cx:pt>
          <cx:pt idx="38">Rhode Island</cx:pt>
          <cx:pt idx="39">South Carolina</cx:pt>
          <cx:pt idx="40">South Dakota</cx:pt>
          <cx:pt idx="41">Tennessee</cx:pt>
          <cx:pt idx="42">Texas</cx:pt>
          <cx:pt idx="43">Utah</cx:pt>
          <cx:pt idx="44">Vermont</cx:pt>
          <cx:pt idx="45">Virginia</cx:pt>
          <cx:pt idx="46">Washington</cx:pt>
          <cx:pt idx="47">West Virginia</cx:pt>
          <cx:pt idx="48">Wisconsin</cx:pt>
          <cx:pt idx="49">Wyoming</cx:pt>
          <cx:pt idx="50">District of Columbia</cx:pt>
        </cx:lvl>
      </cx:strDim>
      <cx:numDim type="colorVal">
        <cx:f>Sheet1!$B$2:$B$52</cx:f>
        <cx:nf>Sheet1!$B$1</cx:nf>
        <cx:lvl ptCount="51" formatCode="General" name="Series1">
          <cx:pt idx="0">0</cx:pt>
          <cx:pt idx="22">1</cx:pt>
          <cx:pt idx="35">0</cx:pt>
          <cx:pt idx="46">1</cx:pt>
        </cx:lvl>
      </cx:numDim>
    </cx:data>
  </cx:chartData>
  <cx:chart>
    <cx:plotArea>
      <cx:plotAreaRegion>
        <cx:series layoutId="regionMap" uniqueId="{214059CF-8224-429E-87C1-D47B45117C37}">
          <cx:tx>
            <cx:txData>
              <cx:f>Sheet1!$B$1</cx:f>
              <cx:v>Series1</cx:v>
            </cx:txData>
          </cx:tx>
          <cx:dataPt idx="0">
            <cx:spPr>
              <a:solidFill>
                <a:srgbClr val="FF0000"/>
              </a:solidFill>
            </cx:spPr>
          </cx:dataPt>
          <cx:dataPt idx="22">
            <cx:spPr>
              <a:solidFill>
                <a:srgbClr val="70AD47"/>
              </a:solidFill>
            </cx:spPr>
          </cx:dataPt>
          <cx:dataPt idx="35">
            <cx:spPr>
              <a:solidFill>
                <a:srgbClr val="FF0000"/>
              </a:solidFill>
            </cx:spPr>
          </cx:dataPt>
          <cx:dataPt idx="46">
            <cx:spPr>
              <a:solidFill>
                <a:srgbClr val="70AD47"/>
              </a:solidFill>
            </cx:spPr>
          </cx:dataPt>
          <cx:dataId val="0"/>
          <cx:layoutPr>
            <cx:geography cultureLanguage="en-US" cultureRegion="US" attribution="Powered by Bing">
              <cx:geoCache provider="{E9337A44-BEBE-4D9F-B70C-5C5E7DAFC167}">
                <cx:binary>BMFRCoAgDADQq4gHcBV9SXUXWTMFdeEG7fi9d6BFbJSms96GRLTTF9U3AggW6klCrzhZOGtA7sA5
VyS4Z/rqeGBb1h2wpKlk3sH1AwAA//8=</cx:binary>
              </cx:geoCache>
            </cx:geography>
          </cx:layoutPr>
        </cx:series>
      </cx:plotAreaRegion>
    </cx:plotArea>
  </cx:chart>
</cx:chartSpace>
</file>

<file path=ppt/charts/chartEx6.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Sheet1!$A$2:$A$52</cx:f>
        <cx:lvl ptCount="51">
          <cx:pt idx="0">Alabama</cx:pt>
          <cx:pt idx="1">Alaska</cx:pt>
          <cx:pt idx="2">Arizona</cx:pt>
          <cx:pt idx="3">Arkansas</cx:pt>
          <cx:pt idx="4">California</cx:pt>
          <cx:pt idx="5">Colorado</cx:pt>
          <cx:pt idx="6">Connecticut</cx:pt>
          <cx:pt idx="7">Delaware</cx:pt>
          <cx:pt idx="8">Florida</cx:pt>
          <cx:pt idx="9">Georgia</cx:pt>
          <cx:pt idx="10">Hawaii</cx:pt>
          <cx:pt idx="11">Idaho</cx:pt>
          <cx:pt idx="12">Illinois</cx:pt>
          <cx:pt idx="13">Indiana</cx:pt>
          <cx:pt idx="14">Iowa</cx:pt>
          <cx:pt idx="15">Kansas</cx:pt>
          <cx:pt idx="16">Kentucky</cx:pt>
          <cx:pt idx="17">Louisiana</cx:pt>
          <cx:pt idx="18">Maine</cx:pt>
          <cx:pt idx="19">Maryland</cx:pt>
          <cx:pt idx="20">Massachusetts</cx:pt>
          <cx:pt idx="21">Michigan</cx:pt>
          <cx:pt idx="22">Minnesota</cx:pt>
          <cx:pt idx="23">Mississippi</cx:pt>
          <cx:pt idx="24">Missouri</cx:pt>
          <cx:pt idx="25">Montana</cx:pt>
          <cx:pt idx="26">Nebraska</cx:pt>
          <cx:pt idx="27">Nevada</cx:pt>
          <cx:pt idx="28">New Hampshire</cx:pt>
          <cx:pt idx="29">New Jersey</cx:pt>
          <cx:pt idx="30">New Mexico</cx:pt>
          <cx:pt idx="31">New York</cx:pt>
          <cx:pt idx="32">North Carolina</cx:pt>
          <cx:pt idx="33">North Dakota</cx:pt>
          <cx:pt idx="34">Ohio</cx:pt>
          <cx:pt idx="35">Oklahoma</cx:pt>
          <cx:pt idx="36">Oregon</cx:pt>
          <cx:pt idx="37">Pennsylvania</cx:pt>
          <cx:pt idx="38">Rhode Island</cx:pt>
          <cx:pt idx="39">South Carolina</cx:pt>
          <cx:pt idx="40">South Dakota</cx:pt>
          <cx:pt idx="41">Tennessee</cx:pt>
          <cx:pt idx="42">Texas</cx:pt>
          <cx:pt idx="43">Utah</cx:pt>
          <cx:pt idx="44">Vermont</cx:pt>
          <cx:pt idx="45">Virginia</cx:pt>
          <cx:pt idx="46">Washington</cx:pt>
          <cx:pt idx="47">West Virginia</cx:pt>
          <cx:pt idx="48">Wisconsin</cx:pt>
          <cx:pt idx="49">Wyoming</cx:pt>
          <cx:pt idx="50">District of Columbia</cx:pt>
        </cx:lvl>
      </cx:strDim>
      <cx:numDim type="colorVal">
        <cx:f>Sheet1!$B$2:$B$52</cx:f>
        <cx:nf>Sheet1!$B$1</cx:nf>
        <cx:lvl ptCount="51" formatCode="General" name="Series1"/>
      </cx:numDim>
    </cx:data>
  </cx:chartData>
  <cx:chart>
    <cx:plotArea>
      <cx:plotAreaRegion>
        <cx:series layoutId="regionMap" uniqueId="{214059CF-8224-429E-87C1-D47B45117C37}">
          <cx:tx>
            <cx:txData>
              <cx:f>Sheet1!$B$1</cx:f>
              <cx:v>Series1</cx:v>
            </cx:txData>
          </cx:tx>
          <cx:dataPt idx="0">
            <cx:spPr>
              <a:solidFill>
                <a:srgbClr val="E0E0E0"/>
              </a:solidFill>
            </cx:spPr>
          </cx:dataPt>
          <cx:dataPt idx="4">
            <cx:spPr>
              <a:solidFill>
                <a:srgbClr val="E0E0E0"/>
              </a:solidFill>
            </cx:spPr>
          </cx:dataPt>
          <cx:dataPt idx="15">
            <cx:spPr>
              <a:solidFill>
                <a:srgbClr val="E0E0E0"/>
              </a:solidFill>
            </cx:spPr>
          </cx:dataPt>
          <cx:dataPt idx="16">
            <cx:spPr>
              <a:solidFill>
                <a:srgbClr val="70AD47"/>
              </a:solidFill>
            </cx:spPr>
          </cx:dataPt>
          <cx:dataPt idx="19">
            <cx:spPr>
              <a:solidFill>
                <a:srgbClr val="70AD47"/>
              </a:solidFill>
            </cx:spPr>
          </cx:dataPt>
          <cx:dataPt idx="22">
            <cx:spPr>
              <a:solidFill>
                <a:srgbClr val="E0E0E0"/>
              </a:solidFill>
            </cx:spPr>
          </cx:dataPt>
          <cx:dataPt idx="35">
            <cx:spPr>
              <a:solidFill>
                <a:srgbClr val="E0E0E0"/>
              </a:solidFill>
            </cx:spPr>
          </cx:dataPt>
          <cx:dataPt idx="42">
            <cx:spPr>
              <a:solidFill>
                <a:srgbClr val="E0E0E0"/>
              </a:solidFill>
            </cx:spPr>
          </cx:dataPt>
          <cx:dataPt idx="46">
            <cx:spPr>
              <a:solidFill>
                <a:srgbClr val="E0E0E0"/>
              </a:solidFill>
            </cx:spPr>
          </cx:dataPt>
          <cx:dataId val="0"/>
          <cx:layoutPr>
            <cx:geography cultureLanguage="en-US" cultureRegion="US" attribution="Powered by Bing">
              <cx:geoCache provider="{E9337A44-BEBE-4D9F-B70C-5C5E7DAFC167}">
                <cx:binary>BMFRCoAgDADQq4gHcBV9SXUXWTMFdeEG7fi9d6BFbJSms96GRLTTF9U3AggW6klCrzhZOGtA7sA5
VyS4Z/rqeGBb1h2wpKlk3sH1AwAA//8=</cx:binary>
              </cx:geoCache>
            </cx:geography>
          </cx:layoutPr>
        </cx:series>
      </cx:plotAreaRegion>
    </cx:plotArea>
  </cx:chart>
</cx:chartSpace>
</file>

<file path=ppt/charts/chartEx7.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Sheet1!$A$2:$A$52</cx:f>
        <cx:lvl ptCount="51">
          <cx:pt idx="0">Alabama</cx:pt>
          <cx:pt idx="1">Alaska</cx:pt>
          <cx:pt idx="2">Arizona</cx:pt>
          <cx:pt idx="3">Arkansas</cx:pt>
          <cx:pt idx="4">California</cx:pt>
          <cx:pt idx="5">Colorado</cx:pt>
          <cx:pt idx="6">Connecticut</cx:pt>
          <cx:pt idx="7">Delaware</cx:pt>
          <cx:pt idx="8">Florida</cx:pt>
          <cx:pt idx="9">Georgia</cx:pt>
          <cx:pt idx="10">Hawaii</cx:pt>
          <cx:pt idx="11">Idaho</cx:pt>
          <cx:pt idx="12">Illinois</cx:pt>
          <cx:pt idx="13">Indiana</cx:pt>
          <cx:pt idx="14">Iowa</cx:pt>
          <cx:pt idx="15">Kansas</cx:pt>
          <cx:pt idx="16">Kentucky</cx:pt>
          <cx:pt idx="17">Louisiana</cx:pt>
          <cx:pt idx="18">Maine</cx:pt>
          <cx:pt idx="19">Maryland</cx:pt>
          <cx:pt idx="20">Massachusetts</cx:pt>
          <cx:pt idx="21">Michigan</cx:pt>
          <cx:pt idx="22">Minnesota</cx:pt>
          <cx:pt idx="23">Mississippi</cx:pt>
          <cx:pt idx="24">Missouri</cx:pt>
          <cx:pt idx="25">Montana</cx:pt>
          <cx:pt idx="26">Nebraska</cx:pt>
          <cx:pt idx="27">Nevada</cx:pt>
          <cx:pt idx="28">New Hampshire</cx:pt>
          <cx:pt idx="29">New Jersey</cx:pt>
          <cx:pt idx="30">New Mexico</cx:pt>
          <cx:pt idx="31">New York</cx:pt>
          <cx:pt idx="32">North Carolina</cx:pt>
          <cx:pt idx="33">North Dakota</cx:pt>
          <cx:pt idx="34">Ohio</cx:pt>
          <cx:pt idx="35">Oklahoma</cx:pt>
          <cx:pt idx="36">Oregon</cx:pt>
          <cx:pt idx="37">Pennsylvania</cx:pt>
          <cx:pt idx="38">Rhode Island</cx:pt>
          <cx:pt idx="39">South Carolina</cx:pt>
          <cx:pt idx="40">South Dakota</cx:pt>
          <cx:pt idx="41">Tennessee</cx:pt>
          <cx:pt idx="42">Texas</cx:pt>
          <cx:pt idx="43">Utah</cx:pt>
          <cx:pt idx="44">Vermont</cx:pt>
          <cx:pt idx="45">Virginia</cx:pt>
          <cx:pt idx="46">Washington</cx:pt>
          <cx:pt idx="47">West Virginia</cx:pt>
          <cx:pt idx="48">Wisconsin</cx:pt>
          <cx:pt idx="49">Wyoming</cx:pt>
          <cx:pt idx="50">District of Columbia</cx:pt>
        </cx:lvl>
      </cx:strDim>
      <cx:numDim type="colorVal">
        <cx:f>Sheet1!$B$2:$B$52</cx:f>
        <cx:nf>Sheet1!$B$1</cx:nf>
        <cx:lvl ptCount="51" formatCode="General" name="Series1"/>
      </cx:numDim>
    </cx:data>
  </cx:chartData>
  <cx:chart>
    <cx:plotArea>
      <cx:plotAreaRegion>
        <cx:series layoutId="regionMap" uniqueId="{214059CF-8224-429E-87C1-D47B45117C37}">
          <cx:tx>
            <cx:txData>
              <cx:f>Sheet1!$B$1</cx:f>
              <cx:v>Series1</cx:v>
            </cx:txData>
          </cx:tx>
          <cx:dataPt idx="0">
            <cx:spPr>
              <a:solidFill>
                <a:srgbClr val="E0E0E0"/>
              </a:solidFill>
            </cx:spPr>
          </cx:dataPt>
          <cx:dataPt idx="4">
            <cx:spPr>
              <a:solidFill>
                <a:srgbClr val="70AD47"/>
              </a:solidFill>
            </cx:spPr>
          </cx:dataPt>
          <cx:dataPt idx="15">
            <cx:spPr>
              <a:solidFill>
                <a:srgbClr val="E0E0E0"/>
              </a:solidFill>
            </cx:spPr>
          </cx:dataPt>
          <cx:dataPt idx="16">
            <cx:spPr>
              <a:solidFill>
                <a:srgbClr val="E0E0E0"/>
              </a:solidFill>
            </cx:spPr>
          </cx:dataPt>
          <cx:dataPt idx="19">
            <cx:spPr>
              <a:solidFill>
                <a:srgbClr val="E0E0E0"/>
              </a:solidFill>
            </cx:spPr>
          </cx:dataPt>
          <cx:dataPt idx="22">
            <cx:spPr>
              <a:solidFill>
                <a:srgbClr val="E0E0E0"/>
              </a:solidFill>
            </cx:spPr>
          </cx:dataPt>
          <cx:dataPt idx="35">
            <cx:spPr>
              <a:solidFill>
                <a:srgbClr val="E0E0E0"/>
              </a:solidFill>
            </cx:spPr>
          </cx:dataPt>
          <cx:dataPt idx="42">
            <cx:spPr>
              <a:solidFill>
                <a:srgbClr val="E0E0E0"/>
              </a:solidFill>
            </cx:spPr>
          </cx:dataPt>
          <cx:dataPt idx="46">
            <cx:spPr>
              <a:solidFill>
                <a:srgbClr val="E0E0E0"/>
              </a:solidFill>
            </cx:spPr>
          </cx:dataPt>
          <cx:dataId val="0"/>
          <cx:layoutPr>
            <cx:geography cultureLanguage="en-US" cultureRegion="US" attribution="Powered by Bing">
              <cx:geoCache provider="{E9337A44-BEBE-4D9F-B70C-5C5E7DAFC167}">
                <cx:binary>BMFRCoAgDADQq4gHcBV9SXUXWTMFdeEG7fi9d6BFbJSms96GRLTTF9U3AggW6klCrzhZOGtA7sA5
VyS4Z/rqeGBb1h2wpKlk3sH1AwAA//8=</cx:binary>
              </cx:geoCache>
            </cx:geography>
          </cx:layoutPr>
        </cx:series>
      </cx:plotAreaRegion>
    </cx:plotArea>
  </cx:chart>
</cx:chartSpace>
</file>

<file path=ppt/charts/chartEx8.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Sheet1!$A$2:$A$52</cx:f>
        <cx:lvl ptCount="51">
          <cx:pt idx="0">Alabama</cx:pt>
          <cx:pt idx="1">Alaska</cx:pt>
          <cx:pt idx="2">Arizona</cx:pt>
          <cx:pt idx="3">Arkansas</cx:pt>
          <cx:pt idx="4">California</cx:pt>
          <cx:pt idx="5">Colorado</cx:pt>
          <cx:pt idx="6">Connecticut</cx:pt>
          <cx:pt idx="7">Delaware</cx:pt>
          <cx:pt idx="8">Florida</cx:pt>
          <cx:pt idx="9">Georgia</cx:pt>
          <cx:pt idx="10">Hawaii</cx:pt>
          <cx:pt idx="11">Idaho</cx:pt>
          <cx:pt idx="12">Illinois</cx:pt>
          <cx:pt idx="13">Indiana</cx:pt>
          <cx:pt idx="14">Iowa</cx:pt>
          <cx:pt idx="15">Kansas</cx:pt>
          <cx:pt idx="16">Kentucky</cx:pt>
          <cx:pt idx="17">Louisiana</cx:pt>
          <cx:pt idx="18">Maine</cx:pt>
          <cx:pt idx="19">Maryland</cx:pt>
          <cx:pt idx="20">Massachusetts</cx:pt>
          <cx:pt idx="21">Michigan</cx:pt>
          <cx:pt idx="22">Minnesota</cx:pt>
          <cx:pt idx="23">Mississippi</cx:pt>
          <cx:pt idx="24">Missouri</cx:pt>
          <cx:pt idx="25">Montana</cx:pt>
          <cx:pt idx="26">Nebraska</cx:pt>
          <cx:pt idx="27">Nevada</cx:pt>
          <cx:pt idx="28">New Hampshire</cx:pt>
          <cx:pt idx="29">New Jersey</cx:pt>
          <cx:pt idx="30">New Mexico</cx:pt>
          <cx:pt idx="31">New York</cx:pt>
          <cx:pt idx="32">North Carolina</cx:pt>
          <cx:pt idx="33">North Dakota</cx:pt>
          <cx:pt idx="34">Ohio</cx:pt>
          <cx:pt idx="35">Oklahoma</cx:pt>
          <cx:pt idx="36">Oregon</cx:pt>
          <cx:pt idx="37">Pennsylvania</cx:pt>
          <cx:pt idx="38">Rhode Island</cx:pt>
          <cx:pt idx="39">South Carolina</cx:pt>
          <cx:pt idx="40">South Dakota</cx:pt>
          <cx:pt idx="41">Tennessee</cx:pt>
          <cx:pt idx="42">Texas</cx:pt>
          <cx:pt idx="43">Utah</cx:pt>
          <cx:pt idx="44">Vermont</cx:pt>
          <cx:pt idx="45">Virginia</cx:pt>
          <cx:pt idx="46">Washington</cx:pt>
          <cx:pt idx="47">West Virginia</cx:pt>
          <cx:pt idx="48">Wisconsin</cx:pt>
          <cx:pt idx="49">Wyoming</cx:pt>
          <cx:pt idx="50">District of Columbia</cx:pt>
        </cx:lvl>
      </cx:strDim>
      <cx:numDim type="colorVal">
        <cx:f>Sheet1!$B$2:$B$52</cx:f>
        <cx:nf>Sheet1!$B$1</cx:nf>
        <cx:lvl ptCount="51" formatCode="General" name="Series1"/>
      </cx:numDim>
    </cx:data>
  </cx:chartData>
  <cx:chart>
    <cx:plotArea>
      <cx:plotAreaRegion>
        <cx:series layoutId="regionMap" uniqueId="{214059CF-8224-429E-87C1-D47B45117C37}">
          <cx:tx>
            <cx:txData>
              <cx:f>Sheet1!$B$1</cx:f>
              <cx:v>Series1</cx:v>
            </cx:txData>
          </cx:tx>
          <cx:dataPt idx="0">
            <cx:spPr>
              <a:solidFill>
                <a:srgbClr val="E0E0E0"/>
              </a:solidFill>
            </cx:spPr>
          </cx:dataPt>
          <cx:dataPt idx="4">
            <cx:spPr>
              <a:solidFill>
                <a:srgbClr val="E0E0E0"/>
              </a:solidFill>
            </cx:spPr>
          </cx:dataPt>
          <cx:dataPt idx="15">
            <cx:spPr>
              <a:solidFill>
                <a:srgbClr val="E0E0E0"/>
              </a:solidFill>
            </cx:spPr>
          </cx:dataPt>
          <cx:dataPt idx="16">
            <cx:spPr>
              <a:solidFill>
                <a:srgbClr val="E0E0E0"/>
              </a:solidFill>
            </cx:spPr>
          </cx:dataPt>
          <cx:dataPt idx="19">
            <cx:spPr>
              <a:solidFill>
                <a:srgbClr val="E0E0E0"/>
              </a:solidFill>
            </cx:spPr>
          </cx:dataPt>
          <cx:dataPt idx="22">
            <cx:spPr>
              <a:solidFill>
                <a:srgbClr val="E0E0E0"/>
              </a:solidFill>
            </cx:spPr>
          </cx:dataPt>
          <cx:dataPt idx="24">
            <cx:spPr>
              <a:solidFill>
                <a:srgbClr val="70AD47"/>
              </a:solidFill>
            </cx:spPr>
          </cx:dataPt>
          <cx:dataPt idx="26">
            <cx:spPr>
              <a:solidFill>
                <a:srgbClr val="FF0000"/>
              </a:solidFill>
            </cx:spPr>
          </cx:dataPt>
          <cx:dataPt idx="35">
            <cx:spPr>
              <a:solidFill>
                <a:srgbClr val="E0E0E0"/>
              </a:solidFill>
            </cx:spPr>
          </cx:dataPt>
          <cx:dataPt idx="38">
            <cx:spPr>
              <a:solidFill>
                <a:srgbClr val="70AD47"/>
              </a:solidFill>
            </cx:spPr>
          </cx:dataPt>
          <cx:dataPt idx="42">
            <cx:spPr>
              <a:solidFill>
                <a:srgbClr val="E0E0E0"/>
              </a:solidFill>
            </cx:spPr>
          </cx:dataPt>
          <cx:dataPt idx="46">
            <cx:spPr>
              <a:solidFill>
                <a:srgbClr val="E0E0E0"/>
              </a:solidFill>
            </cx:spPr>
          </cx:dataPt>
          <cx:dataId val="0"/>
          <cx:layoutPr>
            <cx:geography cultureLanguage="en-US" cultureRegion="US" attribution="Powered by Bing">
              <cx:geoCache provider="{E9337A44-BEBE-4D9F-B70C-5C5E7DAFC167}">
                <cx:binary>BMFRCoAgDADQq4gHcBV9SXUXWTMFdeEG7fi9d6BFbJSms96GRLTTF9U3AggW6klCrzhZOGtA7sA5
VyS4Z/rqeGBb1h2wpKlk3sH1AwAA//8=</cx:binary>
              </cx:geoCache>
            </cx:geography>
          </cx:layoutPr>
        </cx:series>
      </cx:plotAreaRegion>
    </cx:plotArea>
  </cx:chart>
</cx:chartSpace>
</file>

<file path=ppt/charts/chartEx9.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Sheet1!$A$2:$A$52</cx:f>
        <cx:lvl ptCount="51">
          <cx:pt idx="0">Alabama</cx:pt>
          <cx:pt idx="1">Alaska</cx:pt>
          <cx:pt idx="2">Arizona</cx:pt>
          <cx:pt idx="3">Arkansas</cx:pt>
          <cx:pt idx="4">California</cx:pt>
          <cx:pt idx="5">Colorado</cx:pt>
          <cx:pt idx="6">Connecticut</cx:pt>
          <cx:pt idx="7">Delaware</cx:pt>
          <cx:pt idx="8">Florida</cx:pt>
          <cx:pt idx="9">Georgia</cx:pt>
          <cx:pt idx="10">Hawaii</cx:pt>
          <cx:pt idx="11">Idaho</cx:pt>
          <cx:pt idx="12">Illinois</cx:pt>
          <cx:pt idx="13">Indiana</cx:pt>
          <cx:pt idx="14">Iowa</cx:pt>
          <cx:pt idx="15">Kansas</cx:pt>
          <cx:pt idx="16">Kentucky</cx:pt>
          <cx:pt idx="17">Louisiana</cx:pt>
          <cx:pt idx="18">Maine</cx:pt>
          <cx:pt idx="19">Maryland</cx:pt>
          <cx:pt idx="20">Massachusetts</cx:pt>
          <cx:pt idx="21">Michigan</cx:pt>
          <cx:pt idx="22">Minnesota</cx:pt>
          <cx:pt idx="23">Mississippi</cx:pt>
          <cx:pt idx="24">Missouri</cx:pt>
          <cx:pt idx="25">Montana</cx:pt>
          <cx:pt idx="26">Nebraska</cx:pt>
          <cx:pt idx="27">Nevada</cx:pt>
          <cx:pt idx="28">New Hampshire</cx:pt>
          <cx:pt idx="29">New Jersey</cx:pt>
          <cx:pt idx="30">New Mexico</cx:pt>
          <cx:pt idx="31">New York</cx:pt>
          <cx:pt idx="32">North Carolina</cx:pt>
          <cx:pt idx="33">North Dakota</cx:pt>
          <cx:pt idx="34">Ohio</cx:pt>
          <cx:pt idx="35">Oklahoma</cx:pt>
          <cx:pt idx="36">Oregon</cx:pt>
          <cx:pt idx="37">Pennsylvania</cx:pt>
          <cx:pt idx="38">Rhode Island</cx:pt>
          <cx:pt idx="39">South Carolina</cx:pt>
          <cx:pt idx="40">South Dakota</cx:pt>
          <cx:pt idx="41">Tennessee</cx:pt>
          <cx:pt idx="42">Texas</cx:pt>
          <cx:pt idx="43">Utah</cx:pt>
          <cx:pt idx="44">Vermont</cx:pt>
          <cx:pt idx="45">Virginia</cx:pt>
          <cx:pt idx="46">Washington</cx:pt>
          <cx:pt idx="47">West Virginia</cx:pt>
          <cx:pt idx="48">Wisconsin</cx:pt>
          <cx:pt idx="49">Wyoming</cx:pt>
          <cx:pt idx="50">District of Columbia</cx:pt>
        </cx:lvl>
      </cx:strDim>
      <cx:numDim type="colorVal">
        <cx:f>Sheet1!$B$2:$B$52</cx:f>
        <cx:nf>Sheet1!$B$1</cx:nf>
        <cx:lvl ptCount="51" formatCode="General" name="Series1"/>
      </cx:numDim>
    </cx:data>
  </cx:chartData>
  <cx:chart>
    <cx:plotArea>
      <cx:plotAreaRegion>
        <cx:series layoutId="regionMap" uniqueId="{214059CF-8224-429E-87C1-D47B45117C37}">
          <cx:tx>
            <cx:txData>
              <cx:f>Sheet1!$B$1</cx:f>
              <cx:v>Series1</cx:v>
            </cx:txData>
          </cx:tx>
          <cx:dataPt idx="0">
            <cx:spPr>
              <a:solidFill>
                <a:srgbClr val="E0E0E0"/>
              </a:solidFill>
            </cx:spPr>
          </cx:dataPt>
          <cx:dataPt idx="4">
            <cx:spPr>
              <a:solidFill>
                <a:srgbClr val="E0E0E0"/>
              </a:solidFill>
            </cx:spPr>
          </cx:dataPt>
          <cx:dataPt idx="15">
            <cx:spPr>
              <a:solidFill>
                <a:srgbClr val="E0E0E0"/>
              </a:solidFill>
            </cx:spPr>
          </cx:dataPt>
          <cx:dataPt idx="16">
            <cx:spPr>
              <a:solidFill>
                <a:srgbClr val="E0E0E0"/>
              </a:solidFill>
            </cx:spPr>
          </cx:dataPt>
          <cx:dataPt idx="19">
            <cx:spPr>
              <a:solidFill>
                <a:srgbClr val="E0E0E0"/>
              </a:solidFill>
            </cx:spPr>
          </cx:dataPt>
          <cx:dataPt idx="22">
            <cx:spPr>
              <a:solidFill>
                <a:srgbClr val="E0E0E0"/>
              </a:solidFill>
            </cx:spPr>
          </cx:dataPt>
          <cx:dataPt idx="24">
            <cx:spPr>
              <a:solidFill>
                <a:srgbClr val="70AD47"/>
              </a:solidFill>
            </cx:spPr>
          </cx:dataPt>
          <cx:dataPt idx="26">
            <cx:spPr>
              <a:solidFill>
                <a:srgbClr val="FF0000"/>
              </a:solidFill>
            </cx:spPr>
          </cx:dataPt>
          <cx:dataPt idx="35">
            <cx:spPr>
              <a:solidFill>
                <a:srgbClr val="E0E0E0"/>
              </a:solidFill>
            </cx:spPr>
          </cx:dataPt>
          <cx:dataPt idx="38">
            <cx:spPr>
              <a:solidFill>
                <a:srgbClr val="70AD47"/>
              </a:solidFill>
            </cx:spPr>
          </cx:dataPt>
          <cx:dataPt idx="42">
            <cx:spPr>
              <a:solidFill>
                <a:srgbClr val="E0E0E0"/>
              </a:solidFill>
            </cx:spPr>
          </cx:dataPt>
          <cx:dataPt idx="46">
            <cx:spPr>
              <a:solidFill>
                <a:srgbClr val="E0E0E0"/>
              </a:solidFill>
            </cx:spPr>
          </cx:dataPt>
          <cx:dataId val="0"/>
          <cx:layoutPr>
            <cx:geography cultureLanguage="en-US" cultureRegion="US" attribution="Powered by Bing">
              <cx:geoCache provider="{E9337A44-BEBE-4D9F-B70C-5C5E7DAFC167}">
                <cx:binary>BMFRCoAgDADQq4gHcBV9SXUXWTMFdeEG7fi9d6BFbJSms96GRLTTF9U3AggW6klCrzhZOGtA7sA5
VyS4Z/rqeGBb1h2wpKlk3sH1AwAA//8=</cx:binary>
              </cx:geoCache>
            </cx:geography>
          </cx:layoutPr>
        </cx:series>
      </cx:plotAreaRegion>
    </cx:plotArea>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494">
  <cs:axisTitle>
    <cs:lnRef idx="0"/>
    <cs:fillRef idx="0"/>
    <cs:effectRef idx="0"/>
    <cs:fontRef idx="minor">
      <a:schemeClr val="tx1">
        <a:lumMod val="65000"/>
        <a:lumOff val="35000"/>
      </a:schemeClr>
    </cs:fontRef>
    <cs:defRPr sz="1197"/>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cs:chartArea>
  <cs:dataLabel>
    <cs:lnRef idx="0"/>
    <cs:fillRef idx="0"/>
    <cs:effectRef idx="0"/>
    <cs:fontRef idx="minor">
      <a:schemeClr val="tx1">
        <a:lumMod val="65000"/>
        <a:lumOff val="35000"/>
      </a:schemeClr>
    </cs:fontRef>
    <cs:defRPr sz="1131"/>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bg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862"/>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cs:valueAxis>
  <cs:wall>
    <cs:lnRef idx="0"/>
    <cs:fillRef idx="0"/>
    <cs:effectRef idx="0"/>
    <cs:fontRef idx="minor">
      <a:schemeClr val="tx1"/>
    </cs:fontRef>
  </cs:wall>
</cs:chartStyle>
</file>

<file path=ppt/charts/style10.xml><?xml version="1.0" encoding="utf-8"?>
<cs:chartStyle xmlns:cs="http://schemas.microsoft.com/office/drawing/2012/chartStyle" xmlns:a="http://schemas.openxmlformats.org/drawingml/2006/main" id="494">
  <cs:axisTitle>
    <cs:lnRef idx="0"/>
    <cs:fillRef idx="0"/>
    <cs:effectRef idx="0"/>
    <cs:fontRef idx="minor">
      <a:schemeClr val="tx1">
        <a:lumMod val="65000"/>
        <a:lumOff val="35000"/>
      </a:schemeClr>
    </cs:fontRef>
    <cs:defRPr sz="1197"/>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cs:chartArea>
  <cs:dataLabel>
    <cs:lnRef idx="0"/>
    <cs:fillRef idx="0"/>
    <cs:effectRef idx="0"/>
    <cs:fontRef idx="minor">
      <a:schemeClr val="tx1">
        <a:lumMod val="65000"/>
        <a:lumOff val="35000"/>
      </a:schemeClr>
    </cs:fontRef>
    <cs:defRPr sz="1131"/>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bg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862"/>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cs:valueAxis>
  <cs:wall>
    <cs:lnRef idx="0"/>
    <cs:fillRef idx="0"/>
    <cs:effectRef idx="0"/>
    <cs:fontRef idx="minor">
      <a:schemeClr val="tx1"/>
    </cs:fontRef>
  </cs:wall>
</cs:chartStyle>
</file>

<file path=ppt/charts/style11.xml><?xml version="1.0" encoding="utf-8"?>
<cs:chartStyle xmlns:cs="http://schemas.microsoft.com/office/drawing/2012/chartStyle" xmlns:a="http://schemas.openxmlformats.org/drawingml/2006/main" id="494">
  <cs:axisTitle>
    <cs:lnRef idx="0"/>
    <cs:fillRef idx="0"/>
    <cs:effectRef idx="0"/>
    <cs:fontRef idx="minor">
      <a:schemeClr val="tx1">
        <a:lumMod val="65000"/>
        <a:lumOff val="35000"/>
      </a:schemeClr>
    </cs:fontRef>
    <cs:defRPr sz="1197"/>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cs:chartArea>
  <cs:dataLabel>
    <cs:lnRef idx="0"/>
    <cs:fillRef idx="0"/>
    <cs:effectRef idx="0"/>
    <cs:fontRef idx="minor">
      <a:schemeClr val="tx1">
        <a:lumMod val="65000"/>
        <a:lumOff val="35000"/>
      </a:schemeClr>
    </cs:fontRef>
    <cs:defRPr sz="1131"/>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bg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862"/>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cs:valueAxis>
  <cs:wall>
    <cs:lnRef idx="0"/>
    <cs:fillRef idx="0"/>
    <cs:effectRef idx="0"/>
    <cs:fontRef idx="minor">
      <a:schemeClr val="tx1"/>
    </cs:fontRef>
  </cs:wall>
</cs:chartStyle>
</file>

<file path=ppt/charts/style12.xml><?xml version="1.0" encoding="utf-8"?>
<cs:chartStyle xmlns:cs="http://schemas.microsoft.com/office/drawing/2012/chartStyle" xmlns:a="http://schemas.openxmlformats.org/drawingml/2006/main" id="494">
  <cs:axisTitle>
    <cs:lnRef idx="0"/>
    <cs:fillRef idx="0"/>
    <cs:effectRef idx="0"/>
    <cs:fontRef idx="minor">
      <a:schemeClr val="tx1">
        <a:lumMod val="65000"/>
        <a:lumOff val="35000"/>
      </a:schemeClr>
    </cs:fontRef>
    <cs:defRPr sz="1197"/>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cs:chartArea>
  <cs:dataLabel>
    <cs:lnRef idx="0"/>
    <cs:fillRef idx="0"/>
    <cs:effectRef idx="0"/>
    <cs:fontRef idx="minor">
      <a:schemeClr val="tx1">
        <a:lumMod val="65000"/>
        <a:lumOff val="35000"/>
      </a:schemeClr>
    </cs:fontRef>
    <cs:defRPr sz="1131"/>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bg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862"/>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cs:valueAxis>
  <cs:wall>
    <cs:lnRef idx="0"/>
    <cs:fillRef idx="0"/>
    <cs:effectRef idx="0"/>
    <cs:fontRef idx="minor">
      <a:schemeClr val="tx1"/>
    </cs:fontRef>
  </cs:wall>
</cs:chartStyle>
</file>

<file path=ppt/charts/style13.xml><?xml version="1.0" encoding="utf-8"?>
<cs:chartStyle xmlns:cs="http://schemas.microsoft.com/office/drawing/2012/chartStyle" xmlns:a="http://schemas.openxmlformats.org/drawingml/2006/main" id="494">
  <cs:axisTitle>
    <cs:lnRef idx="0"/>
    <cs:fillRef idx="0"/>
    <cs:effectRef idx="0"/>
    <cs:fontRef idx="minor">
      <a:schemeClr val="tx1">
        <a:lumMod val="65000"/>
        <a:lumOff val="35000"/>
      </a:schemeClr>
    </cs:fontRef>
    <cs:defRPr sz="1197"/>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cs:chartArea>
  <cs:dataLabel>
    <cs:lnRef idx="0"/>
    <cs:fillRef idx="0"/>
    <cs:effectRef idx="0"/>
    <cs:fontRef idx="minor">
      <a:schemeClr val="tx1">
        <a:lumMod val="65000"/>
        <a:lumOff val="35000"/>
      </a:schemeClr>
    </cs:fontRef>
    <cs:defRPr sz="1131"/>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bg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862"/>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cs:valueAxis>
  <cs:wall>
    <cs:lnRef idx="0"/>
    <cs:fillRef idx="0"/>
    <cs:effectRef idx="0"/>
    <cs:fontRef idx="minor">
      <a:schemeClr val="tx1"/>
    </cs:fontRef>
  </cs:wall>
</cs:chartStyle>
</file>

<file path=ppt/charts/style14.xml><?xml version="1.0" encoding="utf-8"?>
<cs:chartStyle xmlns:cs="http://schemas.microsoft.com/office/drawing/2012/chartStyle" xmlns:a="http://schemas.openxmlformats.org/drawingml/2006/main" id="494">
  <cs:axisTitle>
    <cs:lnRef idx="0"/>
    <cs:fillRef idx="0"/>
    <cs:effectRef idx="0"/>
    <cs:fontRef idx="minor">
      <a:schemeClr val="tx1">
        <a:lumMod val="65000"/>
        <a:lumOff val="35000"/>
      </a:schemeClr>
    </cs:fontRef>
    <cs:defRPr sz="1197"/>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cs:chartArea>
  <cs:dataLabel>
    <cs:lnRef idx="0"/>
    <cs:fillRef idx="0"/>
    <cs:effectRef idx="0"/>
    <cs:fontRef idx="minor">
      <a:schemeClr val="tx1">
        <a:lumMod val="65000"/>
        <a:lumOff val="35000"/>
      </a:schemeClr>
    </cs:fontRef>
    <cs:defRPr sz="1131"/>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bg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862"/>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cs:valueAxis>
  <cs:wall>
    <cs:lnRef idx="0"/>
    <cs:fillRef idx="0"/>
    <cs:effectRef idx="0"/>
    <cs:fontRef idx="minor">
      <a:schemeClr val="tx1"/>
    </cs:fontRef>
  </cs:wall>
</cs:chartStyle>
</file>

<file path=ppt/charts/style15.xml><?xml version="1.0" encoding="utf-8"?>
<cs:chartStyle xmlns:cs="http://schemas.microsoft.com/office/drawing/2012/chartStyle" xmlns:a="http://schemas.openxmlformats.org/drawingml/2006/main" id="494">
  <cs:axisTitle>
    <cs:lnRef idx="0"/>
    <cs:fillRef idx="0"/>
    <cs:effectRef idx="0"/>
    <cs:fontRef idx="minor">
      <a:schemeClr val="tx1">
        <a:lumMod val="65000"/>
        <a:lumOff val="35000"/>
      </a:schemeClr>
    </cs:fontRef>
    <cs:defRPr sz="1197"/>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cs:chartArea>
  <cs:dataLabel>
    <cs:lnRef idx="0"/>
    <cs:fillRef idx="0"/>
    <cs:effectRef idx="0"/>
    <cs:fontRef idx="minor">
      <a:schemeClr val="tx1">
        <a:lumMod val="65000"/>
        <a:lumOff val="35000"/>
      </a:schemeClr>
    </cs:fontRef>
    <cs:defRPr sz="1131"/>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bg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862"/>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494">
  <cs:axisTitle>
    <cs:lnRef idx="0"/>
    <cs:fillRef idx="0"/>
    <cs:effectRef idx="0"/>
    <cs:fontRef idx="minor">
      <a:schemeClr val="tx1">
        <a:lumMod val="65000"/>
        <a:lumOff val="35000"/>
      </a:schemeClr>
    </cs:fontRef>
    <cs:defRPr sz="1197"/>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cs:chartArea>
  <cs:dataLabel>
    <cs:lnRef idx="0"/>
    <cs:fillRef idx="0"/>
    <cs:effectRef idx="0"/>
    <cs:fontRef idx="minor">
      <a:schemeClr val="tx1">
        <a:lumMod val="65000"/>
        <a:lumOff val="35000"/>
      </a:schemeClr>
    </cs:fontRef>
    <cs:defRPr sz="1131"/>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bg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862"/>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494">
  <cs:axisTitle>
    <cs:lnRef idx="0"/>
    <cs:fillRef idx="0"/>
    <cs:effectRef idx="0"/>
    <cs:fontRef idx="minor">
      <a:schemeClr val="tx1">
        <a:lumMod val="65000"/>
        <a:lumOff val="35000"/>
      </a:schemeClr>
    </cs:fontRef>
    <cs:defRPr sz="1197"/>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cs:chartArea>
  <cs:dataLabel>
    <cs:lnRef idx="0"/>
    <cs:fillRef idx="0"/>
    <cs:effectRef idx="0"/>
    <cs:fontRef idx="minor">
      <a:schemeClr val="tx1">
        <a:lumMod val="65000"/>
        <a:lumOff val="35000"/>
      </a:schemeClr>
    </cs:fontRef>
    <cs:defRPr sz="1131"/>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bg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862"/>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494">
  <cs:axisTitle>
    <cs:lnRef idx="0"/>
    <cs:fillRef idx="0"/>
    <cs:effectRef idx="0"/>
    <cs:fontRef idx="minor">
      <a:schemeClr val="tx1">
        <a:lumMod val="65000"/>
        <a:lumOff val="35000"/>
      </a:schemeClr>
    </cs:fontRef>
    <cs:defRPr sz="1197"/>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cs:chartArea>
  <cs:dataLabel>
    <cs:lnRef idx="0"/>
    <cs:fillRef idx="0"/>
    <cs:effectRef idx="0"/>
    <cs:fontRef idx="minor">
      <a:schemeClr val="tx1">
        <a:lumMod val="65000"/>
        <a:lumOff val="35000"/>
      </a:schemeClr>
    </cs:fontRef>
    <cs:defRPr sz="1131"/>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bg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862"/>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cs:valueAxis>
  <cs:wall>
    <cs:lnRef idx="0"/>
    <cs:fillRef idx="0"/>
    <cs:effectRef idx="0"/>
    <cs:fontRef idx="minor">
      <a:schemeClr val="tx1"/>
    </cs:fontRef>
  </cs:wall>
</cs:chartStyle>
</file>

<file path=ppt/charts/style5.xml><?xml version="1.0" encoding="utf-8"?>
<cs:chartStyle xmlns:cs="http://schemas.microsoft.com/office/drawing/2012/chartStyle" xmlns:a="http://schemas.openxmlformats.org/drawingml/2006/main" id="494">
  <cs:axisTitle>
    <cs:lnRef idx="0"/>
    <cs:fillRef idx="0"/>
    <cs:effectRef idx="0"/>
    <cs:fontRef idx="minor">
      <a:schemeClr val="tx1">
        <a:lumMod val="65000"/>
        <a:lumOff val="35000"/>
      </a:schemeClr>
    </cs:fontRef>
    <cs:defRPr sz="1197"/>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cs:chartArea>
  <cs:dataLabel>
    <cs:lnRef idx="0"/>
    <cs:fillRef idx="0"/>
    <cs:effectRef idx="0"/>
    <cs:fontRef idx="minor">
      <a:schemeClr val="tx1">
        <a:lumMod val="65000"/>
        <a:lumOff val="35000"/>
      </a:schemeClr>
    </cs:fontRef>
    <cs:defRPr sz="1131"/>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bg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862"/>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cs:valueAxis>
  <cs:wall>
    <cs:lnRef idx="0"/>
    <cs:fillRef idx="0"/>
    <cs:effectRef idx="0"/>
    <cs:fontRef idx="minor">
      <a:schemeClr val="tx1"/>
    </cs:fontRef>
  </cs:wall>
</cs:chartStyle>
</file>

<file path=ppt/charts/style6.xml><?xml version="1.0" encoding="utf-8"?>
<cs:chartStyle xmlns:cs="http://schemas.microsoft.com/office/drawing/2012/chartStyle" xmlns:a="http://schemas.openxmlformats.org/drawingml/2006/main" id="494">
  <cs:axisTitle>
    <cs:lnRef idx="0"/>
    <cs:fillRef idx="0"/>
    <cs:effectRef idx="0"/>
    <cs:fontRef idx="minor">
      <a:schemeClr val="tx1">
        <a:lumMod val="65000"/>
        <a:lumOff val="35000"/>
      </a:schemeClr>
    </cs:fontRef>
    <cs:defRPr sz="1197"/>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cs:chartArea>
  <cs:dataLabel>
    <cs:lnRef idx="0"/>
    <cs:fillRef idx="0"/>
    <cs:effectRef idx="0"/>
    <cs:fontRef idx="minor">
      <a:schemeClr val="tx1">
        <a:lumMod val="65000"/>
        <a:lumOff val="35000"/>
      </a:schemeClr>
    </cs:fontRef>
    <cs:defRPr sz="1131"/>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bg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862"/>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cs:valueAxis>
  <cs:wall>
    <cs:lnRef idx="0"/>
    <cs:fillRef idx="0"/>
    <cs:effectRef idx="0"/>
    <cs:fontRef idx="minor">
      <a:schemeClr val="tx1"/>
    </cs:fontRef>
  </cs:wall>
</cs:chartStyle>
</file>

<file path=ppt/charts/style7.xml><?xml version="1.0" encoding="utf-8"?>
<cs:chartStyle xmlns:cs="http://schemas.microsoft.com/office/drawing/2012/chartStyle" xmlns:a="http://schemas.openxmlformats.org/drawingml/2006/main" id="494">
  <cs:axisTitle>
    <cs:lnRef idx="0"/>
    <cs:fillRef idx="0"/>
    <cs:effectRef idx="0"/>
    <cs:fontRef idx="minor">
      <a:schemeClr val="tx1">
        <a:lumMod val="65000"/>
        <a:lumOff val="35000"/>
      </a:schemeClr>
    </cs:fontRef>
    <cs:defRPr sz="1197"/>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cs:chartArea>
  <cs:dataLabel>
    <cs:lnRef idx="0"/>
    <cs:fillRef idx="0"/>
    <cs:effectRef idx="0"/>
    <cs:fontRef idx="minor">
      <a:schemeClr val="tx1">
        <a:lumMod val="65000"/>
        <a:lumOff val="35000"/>
      </a:schemeClr>
    </cs:fontRef>
    <cs:defRPr sz="1131"/>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bg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862"/>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cs:valueAxis>
  <cs:wall>
    <cs:lnRef idx="0"/>
    <cs:fillRef idx="0"/>
    <cs:effectRef idx="0"/>
    <cs:fontRef idx="minor">
      <a:schemeClr val="tx1"/>
    </cs:fontRef>
  </cs:wall>
</cs:chartStyle>
</file>

<file path=ppt/charts/style8.xml><?xml version="1.0" encoding="utf-8"?>
<cs:chartStyle xmlns:cs="http://schemas.microsoft.com/office/drawing/2012/chartStyle" xmlns:a="http://schemas.openxmlformats.org/drawingml/2006/main" id="494">
  <cs:axisTitle>
    <cs:lnRef idx="0"/>
    <cs:fillRef idx="0"/>
    <cs:effectRef idx="0"/>
    <cs:fontRef idx="minor">
      <a:schemeClr val="tx1">
        <a:lumMod val="65000"/>
        <a:lumOff val="35000"/>
      </a:schemeClr>
    </cs:fontRef>
    <cs:defRPr sz="1197"/>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cs:chartArea>
  <cs:dataLabel>
    <cs:lnRef idx="0"/>
    <cs:fillRef idx="0"/>
    <cs:effectRef idx="0"/>
    <cs:fontRef idx="minor">
      <a:schemeClr val="tx1">
        <a:lumMod val="65000"/>
        <a:lumOff val="35000"/>
      </a:schemeClr>
    </cs:fontRef>
    <cs:defRPr sz="1131"/>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bg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862"/>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cs:valueAxis>
  <cs:wall>
    <cs:lnRef idx="0"/>
    <cs:fillRef idx="0"/>
    <cs:effectRef idx="0"/>
    <cs:fontRef idx="minor">
      <a:schemeClr val="tx1"/>
    </cs:fontRef>
  </cs:wall>
</cs:chartStyle>
</file>

<file path=ppt/charts/style9.xml><?xml version="1.0" encoding="utf-8"?>
<cs:chartStyle xmlns:cs="http://schemas.microsoft.com/office/drawing/2012/chartStyle" xmlns:a="http://schemas.openxmlformats.org/drawingml/2006/main" id="494">
  <cs:axisTitle>
    <cs:lnRef idx="0"/>
    <cs:fillRef idx="0"/>
    <cs:effectRef idx="0"/>
    <cs:fontRef idx="minor">
      <a:schemeClr val="tx1">
        <a:lumMod val="65000"/>
        <a:lumOff val="35000"/>
      </a:schemeClr>
    </cs:fontRef>
    <cs:defRPr sz="1197"/>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cs:chartArea>
  <cs:dataLabel>
    <cs:lnRef idx="0"/>
    <cs:fillRef idx="0"/>
    <cs:effectRef idx="0"/>
    <cs:fontRef idx="minor">
      <a:schemeClr val="tx1">
        <a:lumMod val="65000"/>
        <a:lumOff val="35000"/>
      </a:schemeClr>
    </cs:fontRef>
    <cs:defRPr sz="1131"/>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bg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862"/>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cs:valueAxis>
  <cs:wall>
    <cs:lnRef idx="0"/>
    <cs:fillRef idx="0"/>
    <cs:effectRef idx="0"/>
    <cs:fontRef idx="minor">
      <a:schemeClr val="tx1"/>
    </cs:fontRef>
  </cs:wall>
</cs:chartStyle>
</file>

<file path=ppt/comments/modernComment_779_C8702900.xml><?xml version="1.0" encoding="utf-8"?>
<p188:cmLst xmlns:a="http://schemas.openxmlformats.org/drawingml/2006/main" xmlns:r="http://schemas.openxmlformats.org/officeDocument/2006/relationships" xmlns:p188="http://schemas.microsoft.com/office/powerpoint/2018/8/main">
  <p188:cm id="{E59B2721-958E-4B0B-BEEB-05C952CA3DB9}" authorId="{448FD240-BB73-E25E-0370-F1EDB46FA571}" status="resolved" created="2024-09-17T18:58:55.111" complete="100000">
    <pc:sldMkLst xmlns:pc="http://schemas.microsoft.com/office/powerpoint/2013/main/command">
      <pc:docMk/>
      <pc:sldMk cId="3362793728" sldId="1913"/>
    </pc:sldMkLst>
    <p188:txBody>
      <a:bodyPr/>
      <a:lstStyle/>
      <a:p>
        <a:r>
          <a:rPr lang="en-US"/>
          <a:t>Find something awesome for the header line and steal it.</a:t>
        </a:r>
      </a:p>
    </p188:txBody>
  </p188:cm>
</p188:cmLst>
</file>

<file path=ppt/comments/modernComment_786_39743D38.xml><?xml version="1.0" encoding="utf-8"?>
<p188:cmLst xmlns:a="http://schemas.openxmlformats.org/drawingml/2006/main" xmlns:r="http://schemas.openxmlformats.org/officeDocument/2006/relationships" xmlns:p188="http://schemas.microsoft.com/office/powerpoint/2018/8/main">
  <p188:cm id="{3D6069E9-715E-4B37-B0EF-C1C495FB72F5}" authorId="{448FD240-BB73-E25E-0370-F1EDB46FA571}" status="resolved" created="2024-11-11T04:34:33.045" complete="100000">
    <pc:sldMkLst xmlns:pc="http://schemas.microsoft.com/office/powerpoint/2013/main/command">
      <pc:docMk/>
      <pc:sldMk cId="963919160" sldId="1926"/>
    </pc:sldMkLst>
    <p188:txBody>
      <a:bodyPr/>
      <a:lstStyle/>
      <a:p>
        <a:r>
          <a:rPr lang="en-US"/>
          <a:t>Removed the "10% link individual projects in their STIP to the LRTP" because we incorporated that into the connecting LRTP to STIP or capital plan Q!</a:t>
        </a:r>
      </a:p>
    </p188:txBody>
  </p188:cm>
</p188:cmLst>
</file>

<file path=ppt/comments/modernComment_787_DA11DAB4.xml><?xml version="1.0" encoding="utf-8"?>
<p188:cmLst xmlns:a="http://schemas.openxmlformats.org/drawingml/2006/main" xmlns:r="http://schemas.openxmlformats.org/officeDocument/2006/relationships" xmlns:p188="http://schemas.microsoft.com/office/powerpoint/2018/8/main">
  <p188:cm id="{23C3D348-DB63-49B0-98C3-7C0CDF4D2AFF}" authorId="{448FD240-BB73-E25E-0370-F1EDB46FA571}" status="resolved" created="2024-11-11T04:29:57.345" complete="100000">
    <ac:deMkLst xmlns:ac="http://schemas.microsoft.com/office/drawing/2013/main/command">
      <pc:docMk xmlns:pc="http://schemas.microsoft.com/office/powerpoint/2013/main/command"/>
      <pc:sldMk xmlns:pc="http://schemas.microsoft.com/office/powerpoint/2013/main/command" cId="3658603188" sldId="1927"/>
      <ac:spMk id="11" creationId="{8AEF2CEA-59A0-9E63-063E-299857D88246}"/>
    </ac:deMkLst>
    <p188:txBody>
      <a:bodyPr/>
      <a:lstStyle/>
      <a:p>
        <a:r>
          <a:rPr lang="en-US"/>
          <a:t>Changed this stat to EXCLUDE the "partial" answers (states that called their selection into question)</a:t>
        </a:r>
      </a:p>
    </p188:txBody>
  </p188:cm>
</p188:cmLst>
</file>

<file path=ppt/comments/modernComment_78D_1EBD61BB.xml><?xml version="1.0" encoding="utf-8"?>
<p188:cmLst xmlns:a="http://schemas.openxmlformats.org/drawingml/2006/main" xmlns:r="http://schemas.openxmlformats.org/officeDocument/2006/relationships" xmlns:p188="http://schemas.microsoft.com/office/powerpoint/2018/8/main">
  <p188:cm id="{2C729B0C-008D-4AA1-A432-F74BBE2FBEE2}" authorId="{448FD240-BB73-E25E-0370-F1EDB46FA571}" status="resolved" created="2024-11-11T05:14:21.613" complete="100000">
    <pc:sldMkLst xmlns:pc="http://schemas.microsoft.com/office/powerpoint/2013/main/command">
      <pc:docMk/>
      <pc:sldMk cId="515727803" sldId="1933"/>
    </pc:sldMkLst>
    <p188:txBody>
      <a:bodyPr/>
      <a:lstStyle/>
      <a:p>
        <a:r>
          <a:rPr lang="en-US"/>
          <a:t>Slight re-design on the circles here to check on. As a reminder: the 4% are just Utah and Colorado, which take their LRTPs, look at MPO LRPs, and develop long-range prioritized project listings.</a:t>
        </a:r>
      </a:p>
    </p188:txBody>
  </p188:cm>
</p188:cmLst>
</file>

<file path=ppt/comments/modernComment_792_6C65512B.xml><?xml version="1.0" encoding="utf-8"?>
<p188:cmLst xmlns:a="http://schemas.openxmlformats.org/drawingml/2006/main" xmlns:r="http://schemas.openxmlformats.org/officeDocument/2006/relationships" xmlns:p188="http://schemas.microsoft.com/office/powerpoint/2018/8/main">
  <p188:cm id="{4A14BAEF-F061-4465-90F3-176672E2A676}" authorId="{8571A64D-CE48-6B11-18D1-306D921B3F9D}" status="resolved" created="2024-09-17T18:12:36.767" complete="100000">
    <pc:sldMkLst xmlns:pc="http://schemas.microsoft.com/office/powerpoint/2013/main/command">
      <pc:docMk/>
      <pc:sldMk cId="1818579243" sldId="1938"/>
    </pc:sldMkLst>
    <p188:replyLst>
      <p188:reply id="{8D6F3AF6-91A0-4D74-BCFC-AFBEAE7D18D1}" authorId="{448FD240-BB73-E25E-0370-F1EDB46FA571}" created="2024-09-19T17:08:43.084">
        <p188:txBody>
          <a:bodyPr/>
          <a:lstStyle/>
          <a:p>
            <a:r>
              <a:rPr lang="en-US"/>
              <a:t>Fixed!</a:t>
            </a:r>
          </a:p>
        </p188:txBody>
      </p188:reply>
    </p188:replyLst>
    <p188:txBody>
      <a:bodyPr/>
      <a:lstStyle/>
      <a:p>
        <a:r>
          <a:rPr lang="en-US"/>
          <a:t>Replace comma with |</a:t>
        </a:r>
      </a:p>
    </p188:txBody>
  </p188:cm>
</p188:cmLst>
</file>

<file path=ppt/comments/modernComment_7BF_236B9EC1.xml><?xml version="1.0" encoding="utf-8"?>
<p188:cmLst xmlns:a="http://schemas.openxmlformats.org/drawingml/2006/main" xmlns:r="http://schemas.openxmlformats.org/officeDocument/2006/relationships" xmlns:p188="http://schemas.microsoft.com/office/powerpoint/2018/8/main">
  <p188:cm id="{1D86FDEB-4728-48EA-9BB7-AC9AD9071B83}" authorId="{448FD240-BB73-E25E-0370-F1EDB46FA571}" status="resolved" created="2024-11-11T06:12:16.841" complete="100000">
    <ac:deMkLst xmlns:ac="http://schemas.microsoft.com/office/drawing/2013/main/command">
      <pc:docMk xmlns:pc="http://schemas.microsoft.com/office/powerpoint/2013/main/command"/>
      <pc:sldMk xmlns:pc="http://schemas.microsoft.com/office/powerpoint/2013/main/command" cId="594255553" sldId="1983"/>
      <ac:spMk id="2" creationId="{3272A4DB-9AD9-F7E8-8128-50BDC4731CA4}"/>
    </ac:deMkLst>
    <p188:txBody>
      <a:bodyPr/>
      <a:lstStyle/>
      <a:p>
        <a:r>
          <a:rPr lang="en-US"/>
          <a:t>[@Adie Tomer] Flagging that the left number changed from 41--&gt;67, because we now count groups convened specifically for LRTP development as a "yes" here. May be worth noting in your speech that NOT all of those 2/3 of states have a PERMANENT body.</a:t>
        </a:r>
      </a:p>
    </p188:txBody>
  </p188:cm>
</p188:cmLst>
</file>

<file path=ppt/comments/modernComment_7CB_609B355F.xml><?xml version="1.0" encoding="utf-8"?>
<p188:cmLst xmlns:a="http://schemas.openxmlformats.org/drawingml/2006/main" xmlns:r="http://schemas.openxmlformats.org/officeDocument/2006/relationships" xmlns:p188="http://schemas.microsoft.com/office/powerpoint/2018/8/main">
  <p188:cm id="{24DCCC15-C39A-4D2E-8A11-DAF7F5CD898B}" authorId="{448FD240-BB73-E25E-0370-F1EDB46FA571}" status="resolved" created="2024-11-11T04:26:55.495" complete="100000">
    <ac:deMkLst xmlns:ac="http://schemas.microsoft.com/office/drawing/2013/main/command">
      <pc:docMk xmlns:pc="http://schemas.microsoft.com/office/powerpoint/2013/main/command"/>
      <pc:sldMk xmlns:pc="http://schemas.microsoft.com/office/powerpoint/2013/main/command" cId="1620784479" sldId="1995"/>
      <ac:spMk id="9" creationId="{CAC794D0-FF1D-CC20-586C-5BE342D4D4CC}"/>
    </ac:deMkLst>
    <p188:txBody>
      <a:bodyPr/>
      <a:lstStyle/>
      <a:p>
        <a:r>
          <a:rPr lang="en-US"/>
          <a:t>Made an edit here to change from "publicly connect long-range planning to investment decisions"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3C5DF61-C152-43E4-8DE4-C62586BA6D56}" type="datetimeFigureOut">
              <a:rPr lang="en-US" smtClean="0"/>
              <a:t>2/10/2025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212CB5-1E08-4D07-87BE-2E9F70895A59}" type="slidenum">
              <a:rPr lang="en-US" smtClean="0"/>
              <a:t>‹#›</a:t>
            </a:fld>
            <a:endParaRPr lang="en-US"/>
          </a:p>
        </p:txBody>
      </p:sp>
    </p:spTree>
    <p:extLst>
      <p:ext uri="{BB962C8B-B14F-4D97-AF65-F5344CB8AC3E}">
        <p14:creationId xmlns:p14="http://schemas.microsoft.com/office/powerpoint/2010/main" val="37848049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1" indent="-171450">
              <a:buFont typeface="Calibri"/>
              <a:buChar char="-"/>
            </a:pPr>
            <a:r>
              <a:rPr lang="en-US"/>
              <a:t>President Biden signed the IIJA into law in November 2021, approving more than $850 billion in new infrastructure spending.</a:t>
            </a:r>
          </a:p>
          <a:p>
            <a:pPr marL="171450" lvl="1" indent="-171450">
              <a:buFont typeface="Calibri"/>
              <a:buChar char="-"/>
            </a:pPr>
            <a:r>
              <a:rPr lang="en-US"/>
              <a:t>In 2024 alone, USDOT sent $61 billion to states via formula – 42% of agency spending.</a:t>
            </a:r>
          </a:p>
          <a:p>
            <a:pPr marL="171450" lvl="1" indent="-171450">
              <a:buFont typeface="Calibri"/>
              <a:buChar char="-"/>
            </a:pPr>
            <a:r>
              <a:rPr lang="en-US"/>
              <a:t>States are also investing enormous amounts of their own funds into their transportation network. In 2019, states raised about $145.8 billion in own-source revenues.</a:t>
            </a:r>
          </a:p>
        </p:txBody>
      </p:sp>
      <p:sp>
        <p:nvSpPr>
          <p:cNvPr id="4" name="Slide Number Placeholder 3"/>
          <p:cNvSpPr>
            <a:spLocks noGrp="1"/>
          </p:cNvSpPr>
          <p:nvPr>
            <p:ph type="sldNum" sz="quarter" idx="5"/>
          </p:nvPr>
        </p:nvSpPr>
        <p:spPr/>
        <p:txBody>
          <a:bodyPr/>
          <a:lstStyle/>
          <a:p>
            <a:fld id="{44212CB5-1E08-4D07-87BE-2E9F70895A59}" type="slidenum">
              <a:rPr lang="en-US" smtClean="0"/>
              <a:t>2</a:t>
            </a:fld>
            <a:endParaRPr lang="en-US"/>
          </a:p>
        </p:txBody>
      </p:sp>
    </p:spTree>
    <p:extLst>
      <p:ext uri="{BB962C8B-B14F-4D97-AF65-F5344CB8AC3E}">
        <p14:creationId xmlns:p14="http://schemas.microsoft.com/office/powerpoint/2010/main" val="11436220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Federal law requires collaboration with MPOs, so we judge whether states effectively incorporate the project priorities of their MPOs.</a:t>
            </a:r>
          </a:p>
          <a:p>
            <a:pPr marL="171450" indent="-171450">
              <a:buFont typeface="Calibri"/>
              <a:buChar char="-"/>
            </a:pPr>
            <a:r>
              <a:rPr lang="en-US"/>
              <a:t>Only 2 states do this: Utah and Colorado</a:t>
            </a:r>
          </a:p>
          <a:p>
            <a:pPr marL="171450" indent="-171450">
              <a:buFont typeface="Calibri"/>
              <a:buChar char="-"/>
            </a:pPr>
            <a:r>
              <a:rPr lang="en-US"/>
              <a:t>The remaining states just describe meetings, stakeholder committees, and other ways by which their DOTs communicate with MPOs</a:t>
            </a:r>
            <a:endParaRPr lang="en-US">
              <a:ea typeface="Calibri" panose="020F0502020204030204"/>
              <a:cs typeface="Calibri" panose="020F0502020204030204"/>
            </a:endParaRPr>
          </a:p>
          <a:p>
            <a:endParaRPr lang="en-US"/>
          </a:p>
          <a:p>
            <a:r>
              <a:rPr lang="en-US"/>
              <a:t>As many of you experience, this can be one of the more troubling areas in terms of states throwing their fiscal and legal weight around, pushing MPOs to adjust their LRTPs based on the state’s own goals</a:t>
            </a:r>
          </a:p>
          <a:p>
            <a:endParaRPr lang="en-US">
              <a:ea typeface="Calibri"/>
              <a:cs typeface="Calibri"/>
            </a:endParaRPr>
          </a:p>
          <a:p>
            <a:r>
              <a:rPr lang="en-US"/>
              <a:t>Example:</a:t>
            </a:r>
          </a:p>
          <a:p>
            <a:pPr marL="171450" indent="-171450">
              <a:buFont typeface="Calibri"/>
              <a:buChar char="-"/>
            </a:pPr>
            <a:r>
              <a:rPr lang="en-US"/>
              <a:t>Utah uses a long-range planning process that relies on their MPOs, DOT, and transit agency to generate a long-term, prioritized list of projects using regional recommendations</a:t>
            </a: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44212CB5-1E08-4D07-87BE-2E9F70895A59}" type="slidenum">
              <a:rPr lang="en-US" smtClean="0"/>
              <a:t>15</a:t>
            </a:fld>
            <a:endParaRPr lang="en-US"/>
          </a:p>
        </p:txBody>
      </p:sp>
    </p:spTree>
    <p:extLst>
      <p:ext uri="{BB962C8B-B14F-4D97-AF65-F5344CB8AC3E}">
        <p14:creationId xmlns:p14="http://schemas.microsoft.com/office/powerpoint/2010/main" val="274752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It’s clear that a few outliers pull that average up significantly</a:t>
            </a:r>
          </a:p>
          <a:p>
            <a:pPr marL="285750" lvl="1" indent="-285750">
              <a:buFont typeface="Courier New"/>
              <a:buChar char="○"/>
            </a:pPr>
            <a:endParaRPr lang="en-US"/>
          </a:p>
          <a:p>
            <a:pPr marL="0" lvl="1"/>
            <a:r>
              <a:rPr lang="en-US"/>
              <a:t>(For Rob: we define suballocation as money given directly to regions, cities, counties, and so forth which they have true discretion over)</a:t>
            </a:r>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44212CB5-1E08-4D07-87BE-2E9F70895A59}" type="slidenum">
              <a:rPr lang="en-US" smtClean="0"/>
              <a:t>16</a:t>
            </a:fld>
            <a:endParaRPr lang="en-US"/>
          </a:p>
        </p:txBody>
      </p:sp>
    </p:spTree>
    <p:extLst>
      <p:ext uri="{BB962C8B-B14F-4D97-AF65-F5344CB8AC3E}">
        <p14:creationId xmlns:p14="http://schemas.microsoft.com/office/powerpoint/2010/main" val="42511375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contrast to a 14% average, the median state suballocates about 8% of their budget. Essentially, states hold on tightly to their federal and own-source revenues.</a:t>
            </a:r>
          </a:p>
        </p:txBody>
      </p:sp>
      <p:sp>
        <p:nvSpPr>
          <p:cNvPr id="4" name="Slide Number Placeholder 3"/>
          <p:cNvSpPr>
            <a:spLocks noGrp="1"/>
          </p:cNvSpPr>
          <p:nvPr>
            <p:ph type="sldNum" sz="quarter" idx="5"/>
          </p:nvPr>
        </p:nvSpPr>
        <p:spPr/>
        <p:txBody>
          <a:bodyPr/>
          <a:lstStyle/>
          <a:p>
            <a:fld id="{44212CB5-1E08-4D07-87BE-2E9F70895A59}" type="slidenum">
              <a:rPr lang="en-US" smtClean="0"/>
              <a:t>17</a:t>
            </a:fld>
            <a:endParaRPr lang="en-US"/>
          </a:p>
        </p:txBody>
      </p:sp>
    </p:spTree>
    <p:extLst>
      <p:ext uri="{BB962C8B-B14F-4D97-AF65-F5344CB8AC3E}">
        <p14:creationId xmlns:p14="http://schemas.microsoft.com/office/powerpoint/2010/main" val="38771906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Key highlights: states generally succeed at visualizing their projects for thepublic, but fail to make asset-level condition data for both bridges and pavement available. Without that data, it can be difficult for the public to understand the state's needs.</a:t>
            </a:r>
            <a:endParaRPr lang="en-US"/>
          </a:p>
          <a:p>
            <a:endParaRPr lang="en-US"/>
          </a:p>
          <a:p>
            <a:r>
              <a:rPr lang="en-US"/>
              <a:t>(For Rob: the number on the left shows the proportion of states with each resource, while the number on the right shows how many states have an incomplete, or less than satisfactory, version.)</a:t>
            </a:r>
          </a:p>
          <a:p>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44212CB5-1E08-4D07-87BE-2E9F70895A59}" type="slidenum">
              <a:rPr lang="en-US" smtClean="0"/>
              <a:t>19</a:t>
            </a:fld>
            <a:endParaRPr lang="en-US"/>
          </a:p>
        </p:txBody>
      </p:sp>
    </p:spTree>
    <p:extLst>
      <p:ext uri="{BB962C8B-B14F-4D97-AF65-F5344CB8AC3E}">
        <p14:creationId xmlns:p14="http://schemas.microsoft.com/office/powerpoint/2010/main" val="12489382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several states, the independent body that informs or approves the statewide plan is not permanent, but is instead convened when the plan is due to be updated</a:t>
            </a:r>
          </a:p>
        </p:txBody>
      </p:sp>
      <p:sp>
        <p:nvSpPr>
          <p:cNvPr id="4" name="Slide Number Placeholder 3"/>
          <p:cNvSpPr>
            <a:spLocks noGrp="1"/>
          </p:cNvSpPr>
          <p:nvPr>
            <p:ph type="sldNum" sz="quarter" idx="5"/>
          </p:nvPr>
        </p:nvSpPr>
        <p:spPr/>
        <p:txBody>
          <a:bodyPr/>
          <a:lstStyle/>
          <a:p>
            <a:fld id="{44212CB5-1E08-4D07-87BE-2E9F70895A59}" type="slidenum">
              <a:rPr lang="en-US" smtClean="0"/>
              <a:t>21</a:t>
            </a:fld>
            <a:endParaRPr lang="en-US"/>
          </a:p>
        </p:txBody>
      </p:sp>
    </p:spTree>
    <p:extLst>
      <p:ext uri="{BB962C8B-B14F-4D97-AF65-F5344CB8AC3E}">
        <p14:creationId xmlns:p14="http://schemas.microsoft.com/office/powerpoint/2010/main" val="33778768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legislative mechanisms for each of these recommendations vary significantly.</a:t>
            </a:r>
          </a:p>
          <a:p>
            <a:endParaRPr lang="en-US"/>
          </a:p>
          <a:p>
            <a:r>
              <a:rPr lang="en-US"/>
              <a:t>For example, US Code governing asset management already requires states to monitor their own assets – we propose a simple expansion to include local roadways.</a:t>
            </a:r>
          </a:p>
          <a:p>
            <a:endParaRPr lang="en-US"/>
          </a:p>
          <a:p>
            <a:r>
              <a:rPr lang="en-US"/>
              <a:t>However, an increase in direct regional and local funding could mean expanded suballocation of current programs, or new programmatic funding entirely.</a:t>
            </a:r>
            <a:endParaRPr lang="en-US">
              <a:ea typeface="Calibri" panose="020F0502020204030204"/>
              <a:cs typeface="Calibri" panose="020F0502020204030204"/>
            </a:endParaRPr>
          </a:p>
          <a:p>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44212CB5-1E08-4D07-87BE-2E9F70895A59}" type="slidenum">
              <a:rPr lang="en-US" smtClean="0"/>
              <a:t>23</a:t>
            </a:fld>
            <a:endParaRPr lang="en-US"/>
          </a:p>
        </p:txBody>
      </p:sp>
    </p:spTree>
    <p:extLst>
      <p:ext uri="{BB962C8B-B14F-4D97-AF65-F5344CB8AC3E}">
        <p14:creationId xmlns:p14="http://schemas.microsoft.com/office/powerpoint/2010/main" val="7632726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recommendations for state legislators are </a:t>
            </a:r>
            <a:r>
              <a:rPr lang="en-US" i="1"/>
              <a:t>nearly </a:t>
            </a:r>
            <a:r>
              <a:rPr lang="en-US"/>
              <a:t>the same as those for federal, because states have the authority in so many cases to proactively improve their own processes – the only change is our recommendation that states create independent commissions for increased accountability and engagement.</a:t>
            </a:r>
          </a:p>
          <a:p>
            <a:endParaRPr lang="en-US">
              <a:ea typeface="Calibri"/>
              <a:cs typeface="Calibri"/>
            </a:endParaRPr>
          </a:p>
          <a:p>
            <a:r>
              <a:rPr lang="en-US" i="1">
                <a:ea typeface="Calibri"/>
                <a:cs typeface="Calibri"/>
              </a:rPr>
              <a:t>Our report gives examples of peer states that are succeeding in nearly all of these areas.</a:t>
            </a:r>
          </a:p>
        </p:txBody>
      </p:sp>
      <p:sp>
        <p:nvSpPr>
          <p:cNvPr id="4" name="Slide Number Placeholder 3"/>
          <p:cNvSpPr>
            <a:spLocks noGrp="1"/>
          </p:cNvSpPr>
          <p:nvPr>
            <p:ph type="sldNum" sz="quarter" idx="5"/>
          </p:nvPr>
        </p:nvSpPr>
        <p:spPr/>
        <p:txBody>
          <a:bodyPr/>
          <a:lstStyle/>
          <a:p>
            <a:fld id="{44212CB5-1E08-4D07-87BE-2E9F70895A59}" type="slidenum">
              <a:rPr lang="en-US" smtClean="0"/>
              <a:t>24</a:t>
            </a:fld>
            <a:endParaRPr lang="en-US"/>
          </a:p>
        </p:txBody>
      </p:sp>
    </p:spTree>
    <p:extLst>
      <p:ext uri="{BB962C8B-B14F-4D97-AF65-F5344CB8AC3E}">
        <p14:creationId xmlns:p14="http://schemas.microsoft.com/office/powerpoint/2010/main" val="1361751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There may be political will for a “grand bargain."</a:t>
            </a:r>
          </a:p>
          <a:p>
            <a:pPr marL="228600" indent="-228600">
              <a:buAutoNum type="arabicPeriod"/>
            </a:pPr>
            <a:r>
              <a:rPr lang="en-US"/>
              <a:t>We believe locals need greater discretion to choose projects that serve their residents, communities, and regions</a:t>
            </a:r>
          </a:p>
          <a:p>
            <a:pPr marL="228600" indent="-228600">
              <a:buAutoNum type="arabicPeriod"/>
            </a:pPr>
            <a:r>
              <a:rPr lang="en-US"/>
              <a:t>At the same time, state DOTs have proven their ability to manage funds, bid, contract, engineer, and crucially, build</a:t>
            </a:r>
          </a:p>
          <a:p>
            <a:pPr marL="228600" indent="-228600">
              <a:buAutoNum type="arabicPeriod"/>
            </a:pPr>
            <a:r>
              <a:rPr lang="en-US"/>
              <a:t>Allowing state DOTs to lead on construction of locally selected projects may address the issues of state-local collaboration</a:t>
            </a:r>
            <a:endParaRPr lang="en-US">
              <a:ea typeface="Calibri" panose="020F0502020204030204"/>
              <a:cs typeface="Calibri" panose="020F0502020204030204"/>
            </a:endParaRPr>
          </a:p>
          <a:p>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44212CB5-1E08-4D07-87BE-2E9F70895A59}" type="slidenum">
              <a:rPr lang="en-US" smtClean="0"/>
              <a:t>25</a:t>
            </a:fld>
            <a:endParaRPr lang="en-US"/>
          </a:p>
        </p:txBody>
      </p:sp>
    </p:spTree>
    <p:extLst>
      <p:ext uri="{BB962C8B-B14F-4D97-AF65-F5344CB8AC3E}">
        <p14:creationId xmlns:p14="http://schemas.microsoft.com/office/powerpoint/2010/main" val="14644506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OK + AL: Goals are strictly in-line with federal goals</a:t>
            </a:r>
          </a:p>
          <a:p>
            <a:r>
              <a:rPr lang="en-US"/>
              <a:t>WA + MN: Hard-wires goals into state code</a:t>
            </a:r>
          </a:p>
        </p:txBody>
      </p:sp>
      <p:sp>
        <p:nvSpPr>
          <p:cNvPr id="4" name="Slide Number Placeholder 3"/>
          <p:cNvSpPr>
            <a:spLocks noGrp="1"/>
          </p:cNvSpPr>
          <p:nvPr>
            <p:ph type="sldNum" sz="quarter" idx="5"/>
          </p:nvPr>
        </p:nvSpPr>
        <p:spPr/>
        <p:txBody>
          <a:bodyPr/>
          <a:lstStyle/>
          <a:p>
            <a:fld id="{44212CB5-1E08-4D07-87BE-2E9F70895A59}" type="slidenum">
              <a:rPr lang="en-US" smtClean="0"/>
              <a:t>27</a:t>
            </a:fld>
            <a:endParaRPr lang="en-US"/>
          </a:p>
        </p:txBody>
      </p:sp>
    </p:spTree>
    <p:extLst>
      <p:ext uri="{BB962C8B-B14F-4D97-AF65-F5344CB8AC3E}">
        <p14:creationId xmlns:p14="http://schemas.microsoft.com/office/powerpoint/2010/main" val="15609830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Speaker Note (to say to crowd): Many of these slides have no red states—because they’re bad due to the absence of anything. Find some smooth way to say that.</a:t>
            </a:r>
          </a:p>
          <a:p>
            <a:endParaRPr lang="en-US"/>
          </a:p>
          <a:p>
            <a:r>
              <a:rPr lang="en-US"/>
              <a:t>KY + MD: Includes multiple tasks and action steps around each goal area, plus clear responsibilities</a:t>
            </a:r>
          </a:p>
        </p:txBody>
      </p:sp>
      <p:sp>
        <p:nvSpPr>
          <p:cNvPr id="4" name="Slide Number Placeholder 3"/>
          <p:cNvSpPr>
            <a:spLocks noGrp="1"/>
          </p:cNvSpPr>
          <p:nvPr>
            <p:ph type="sldNum" sz="quarter" idx="5"/>
          </p:nvPr>
        </p:nvSpPr>
        <p:spPr/>
        <p:txBody>
          <a:bodyPr/>
          <a:lstStyle/>
          <a:p>
            <a:fld id="{44212CB5-1E08-4D07-87BE-2E9F70895A59}" type="slidenum">
              <a:rPr lang="en-US" smtClean="0"/>
              <a:t>28</a:t>
            </a:fld>
            <a:endParaRPr lang="en-US"/>
          </a:p>
        </p:txBody>
      </p:sp>
    </p:spTree>
    <p:extLst>
      <p:ext uri="{BB962C8B-B14F-4D97-AF65-F5344CB8AC3E}">
        <p14:creationId xmlns:p14="http://schemas.microsoft.com/office/powerpoint/2010/main" val="25572137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4212CB5-1E08-4D07-87BE-2E9F70895A59}" type="slidenum">
              <a:rPr lang="en-US" smtClean="0"/>
              <a:t>5</a:t>
            </a:fld>
            <a:endParaRPr lang="en-US"/>
          </a:p>
        </p:txBody>
      </p:sp>
    </p:spTree>
    <p:extLst>
      <p:ext uri="{BB962C8B-B14F-4D97-AF65-F5344CB8AC3E}">
        <p14:creationId xmlns:p14="http://schemas.microsoft.com/office/powerpoint/2010/main" val="4842391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CA: For the ____ goal areas—Equity, Climate, Accessibility, and Quality of Life / Public Health—there are multiple action items. But the real kicker is how they track progress. </a:t>
            </a:r>
          </a:p>
        </p:txBody>
      </p:sp>
      <p:sp>
        <p:nvSpPr>
          <p:cNvPr id="4" name="Slide Number Placeholder 3"/>
          <p:cNvSpPr>
            <a:spLocks noGrp="1"/>
          </p:cNvSpPr>
          <p:nvPr>
            <p:ph type="sldNum" sz="quarter" idx="5"/>
          </p:nvPr>
        </p:nvSpPr>
        <p:spPr/>
        <p:txBody>
          <a:bodyPr/>
          <a:lstStyle/>
          <a:p>
            <a:fld id="{44212CB5-1E08-4D07-87BE-2E9F70895A59}" type="slidenum">
              <a:rPr lang="en-US" smtClean="0"/>
              <a:t>29</a:t>
            </a:fld>
            <a:endParaRPr lang="en-US"/>
          </a:p>
        </p:txBody>
      </p:sp>
    </p:spTree>
    <p:extLst>
      <p:ext uri="{BB962C8B-B14F-4D97-AF65-F5344CB8AC3E}">
        <p14:creationId xmlns:p14="http://schemas.microsoft.com/office/powerpoint/2010/main" val="23989103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4212CB5-1E08-4D07-87BE-2E9F70895A59}" type="slidenum">
              <a:rPr lang="en-US" smtClean="0"/>
              <a:t>30</a:t>
            </a:fld>
            <a:endParaRPr lang="en-US"/>
          </a:p>
        </p:txBody>
      </p:sp>
    </p:spTree>
    <p:extLst>
      <p:ext uri="{BB962C8B-B14F-4D97-AF65-F5344CB8AC3E}">
        <p14:creationId xmlns:p14="http://schemas.microsoft.com/office/powerpoint/2010/main" val="30320067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4212CB5-1E08-4D07-87BE-2E9F70895A59}" type="slidenum">
              <a:rPr lang="en-US" smtClean="0"/>
              <a:t>31</a:t>
            </a:fld>
            <a:endParaRPr lang="en-US"/>
          </a:p>
        </p:txBody>
      </p:sp>
    </p:spTree>
    <p:extLst>
      <p:ext uri="{BB962C8B-B14F-4D97-AF65-F5344CB8AC3E}">
        <p14:creationId xmlns:p14="http://schemas.microsoft.com/office/powerpoint/2010/main" val="31769010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DC: Allows direct reporting of assets in need of maintenance</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ME: Accepts comments on specific projects, shows where active meetings are happening, and provides more background info</a:t>
            </a:r>
          </a:p>
          <a:p>
            <a:r>
              <a:rPr lang="en-US"/>
              <a:t>WY: Allows direct commentary on STIP projects</a:t>
            </a:r>
          </a:p>
        </p:txBody>
      </p:sp>
      <p:sp>
        <p:nvSpPr>
          <p:cNvPr id="4" name="Slide Number Placeholder 3"/>
          <p:cNvSpPr>
            <a:spLocks noGrp="1"/>
          </p:cNvSpPr>
          <p:nvPr>
            <p:ph type="sldNum" sz="quarter" idx="5"/>
          </p:nvPr>
        </p:nvSpPr>
        <p:spPr/>
        <p:txBody>
          <a:bodyPr/>
          <a:lstStyle/>
          <a:p>
            <a:fld id="{44212CB5-1E08-4D07-87BE-2E9F70895A59}" type="slidenum">
              <a:rPr lang="en-US" smtClean="0"/>
              <a:t>33</a:t>
            </a:fld>
            <a:endParaRPr lang="en-US"/>
          </a:p>
        </p:txBody>
      </p:sp>
    </p:spTree>
    <p:extLst>
      <p:ext uri="{BB962C8B-B14F-4D97-AF65-F5344CB8AC3E}">
        <p14:creationId xmlns:p14="http://schemas.microsoft.com/office/powerpoint/2010/main" val="18251978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Macro Stat: Reminder, we’re not even into specific projects. This is just the broader capital plan: is there any public-facing system where the macro approach is informed by published goals</a:t>
            </a:r>
          </a:p>
          <a:p>
            <a:endParaRPr lang="en-US"/>
          </a:p>
          <a:p>
            <a:r>
              <a:rPr lang="en-US"/>
              <a:t>MD: For each major project, there is a Project Information Form (PIF). Each PIF contains a description of the project, its status, its justification, its compliance status with smart growth, and a brief explanation of how it fits with the goals of the MTP.</a:t>
            </a:r>
          </a:p>
        </p:txBody>
      </p:sp>
      <p:sp>
        <p:nvSpPr>
          <p:cNvPr id="4" name="Slide Number Placeholder 3"/>
          <p:cNvSpPr>
            <a:spLocks noGrp="1"/>
          </p:cNvSpPr>
          <p:nvPr>
            <p:ph type="sldNum" sz="quarter" idx="5"/>
          </p:nvPr>
        </p:nvSpPr>
        <p:spPr/>
        <p:txBody>
          <a:bodyPr/>
          <a:lstStyle/>
          <a:p>
            <a:fld id="{44212CB5-1E08-4D07-87BE-2E9F70895A59}" type="slidenum">
              <a:rPr lang="en-US" smtClean="0"/>
              <a:t>34</a:t>
            </a:fld>
            <a:endParaRPr lang="en-US"/>
          </a:p>
        </p:txBody>
      </p:sp>
    </p:spTree>
    <p:extLst>
      <p:ext uri="{BB962C8B-B14F-4D97-AF65-F5344CB8AC3E}">
        <p14:creationId xmlns:p14="http://schemas.microsoft.com/office/powerpoint/2010/main" val="19188692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GA: Legally requires their investment strategy to connect back to goals</a:t>
            </a:r>
          </a:p>
          <a:p>
            <a:endParaRPr lang="en-US"/>
          </a:p>
          <a:p>
            <a:r>
              <a:rPr lang="en-US"/>
              <a:t>Senate Bill 200 (SB 200), as passed during the 2009 legislative session, required the creation of an SSTP, which is to serve as the official, intermodal, comprehensive, fiscally constrained transportation plan which includes programs and other activities to support implementation of the state’s strategic transportation goals and policies. The SSTP sets the strategic direction and makes the business case for increased transportation investment within the state. The current SSTP has a “horizon year” of 2050. The SSTP is required to be updated every two years.</a:t>
            </a:r>
          </a:p>
        </p:txBody>
      </p:sp>
      <p:sp>
        <p:nvSpPr>
          <p:cNvPr id="4" name="Slide Number Placeholder 3"/>
          <p:cNvSpPr>
            <a:spLocks noGrp="1"/>
          </p:cNvSpPr>
          <p:nvPr>
            <p:ph type="sldNum" sz="quarter" idx="5"/>
          </p:nvPr>
        </p:nvSpPr>
        <p:spPr/>
        <p:txBody>
          <a:bodyPr/>
          <a:lstStyle/>
          <a:p>
            <a:fld id="{44212CB5-1E08-4D07-87BE-2E9F70895A59}" type="slidenum">
              <a:rPr lang="en-US" smtClean="0"/>
              <a:t>35</a:t>
            </a:fld>
            <a:endParaRPr lang="en-US"/>
          </a:p>
        </p:txBody>
      </p:sp>
    </p:spTree>
    <p:extLst>
      <p:ext uri="{BB962C8B-B14F-4D97-AF65-F5344CB8AC3E}">
        <p14:creationId xmlns:p14="http://schemas.microsoft.com/office/powerpoint/2010/main" val="26627510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ID: 	</a:t>
            </a:r>
          </a:p>
          <a:p>
            <a:endParaRPr lang="en-US"/>
          </a:p>
          <a:p>
            <a:r>
              <a:rPr lang="en-US"/>
              <a:t>IN: </a:t>
            </a:r>
          </a:p>
        </p:txBody>
      </p:sp>
      <p:sp>
        <p:nvSpPr>
          <p:cNvPr id="4" name="Slide Number Placeholder 3"/>
          <p:cNvSpPr>
            <a:spLocks noGrp="1"/>
          </p:cNvSpPr>
          <p:nvPr>
            <p:ph type="sldNum" sz="quarter" idx="5"/>
          </p:nvPr>
        </p:nvSpPr>
        <p:spPr/>
        <p:txBody>
          <a:bodyPr/>
          <a:lstStyle/>
          <a:p>
            <a:fld id="{44212CB5-1E08-4D07-87BE-2E9F70895A59}" type="slidenum">
              <a:rPr lang="en-US" smtClean="0"/>
              <a:t>36</a:t>
            </a:fld>
            <a:endParaRPr lang="en-US"/>
          </a:p>
        </p:txBody>
      </p:sp>
    </p:spTree>
    <p:extLst>
      <p:ext uri="{BB962C8B-B14F-4D97-AF65-F5344CB8AC3E}">
        <p14:creationId xmlns:p14="http://schemas.microsoft.com/office/powerpoint/2010/main" val="22974199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WV: Makes it easy to see all NHS conditions</a:t>
            </a:r>
          </a:p>
          <a:p>
            <a:endParaRPr lang="en-US"/>
          </a:p>
          <a:p>
            <a:r>
              <a:rPr lang="en-US"/>
              <a:t>VT: Shows all projects</a:t>
            </a:r>
          </a:p>
          <a:p>
            <a:r>
              <a:rPr lang="en-US"/>
              <a:t>KY: Shows all projects, including connections back to the SHIFT program we showed you earlier</a:t>
            </a:r>
          </a:p>
        </p:txBody>
      </p:sp>
      <p:sp>
        <p:nvSpPr>
          <p:cNvPr id="4" name="Slide Number Placeholder 3"/>
          <p:cNvSpPr>
            <a:spLocks noGrp="1"/>
          </p:cNvSpPr>
          <p:nvPr>
            <p:ph type="sldNum" sz="quarter" idx="5"/>
          </p:nvPr>
        </p:nvSpPr>
        <p:spPr/>
        <p:txBody>
          <a:bodyPr/>
          <a:lstStyle/>
          <a:p>
            <a:fld id="{44212CB5-1E08-4D07-87BE-2E9F70895A59}" type="slidenum">
              <a:rPr lang="en-US" smtClean="0"/>
              <a:t>37</a:t>
            </a:fld>
            <a:endParaRPr lang="en-US"/>
          </a:p>
        </p:txBody>
      </p:sp>
    </p:spTree>
    <p:extLst>
      <p:ext uri="{BB962C8B-B14F-4D97-AF65-F5344CB8AC3E}">
        <p14:creationId xmlns:p14="http://schemas.microsoft.com/office/powerpoint/2010/main" val="828971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found that states generally plan well. Vast majorities of DOTs include goals beyond those federally required, and even more include some strategies or actions they’ll take to implement those goals. However, states generally fail to build in accountability to their plans.</a:t>
            </a:r>
          </a:p>
          <a:p>
            <a:endParaRPr lang="en-US">
              <a:ea typeface="Calibri"/>
              <a:cs typeface="Calibri"/>
            </a:endParaRPr>
          </a:p>
          <a:p>
            <a:r>
              <a:rPr lang="en-US">
                <a:ea typeface="Calibri"/>
                <a:cs typeface="Calibri"/>
              </a:rPr>
              <a:t>Examples:</a:t>
            </a:r>
            <a:endParaRPr lang="en-US"/>
          </a:p>
          <a:p>
            <a:pPr marL="171450" indent="-171450">
              <a:buFont typeface="Calibri"/>
              <a:buChar char="-"/>
            </a:pPr>
            <a:r>
              <a:rPr lang="en-US" b="1"/>
              <a:t>Goals:</a:t>
            </a:r>
            <a:r>
              <a:rPr lang="en-US"/>
              <a:t> Minnesota and Washington state actually put their transportation goals in statute</a:t>
            </a:r>
          </a:p>
          <a:p>
            <a:pPr marL="171450" indent="-171450">
              <a:buFont typeface="Calibri"/>
              <a:buChar char="-"/>
            </a:pPr>
            <a:r>
              <a:rPr lang="en-US" b="1"/>
              <a:t>Implementation:</a:t>
            </a:r>
            <a:r>
              <a:rPr lang="en-US"/>
              <a:t> Maryland and Kentucky both produced lists of specific steps to implement their long-range plans, including the agency or department responsible for each action</a:t>
            </a:r>
          </a:p>
          <a:p>
            <a:pPr marL="171450" indent="-171450">
              <a:buFont typeface="Calibri"/>
              <a:buChar char="-"/>
            </a:pPr>
            <a:r>
              <a:rPr lang="en-US" b="1"/>
              <a:t>Implementation: </a:t>
            </a:r>
            <a:r>
              <a:rPr lang="en-US"/>
              <a:t>Caltrans has a website tracking progress for each implementation action</a:t>
            </a:r>
          </a:p>
          <a:p>
            <a:pPr marL="171450" indent="-171450">
              <a:buFont typeface="Calibri"/>
              <a:buChar char="-"/>
            </a:pPr>
            <a:r>
              <a:rPr lang="en-US" b="1"/>
              <a:t>Performance measurement: </a:t>
            </a:r>
            <a:r>
              <a:rPr lang="en-US"/>
              <a:t>Rhode Island includes 20-year targets for each performance metric</a:t>
            </a:r>
          </a:p>
          <a:p>
            <a:pPr marL="171450" indent="-171450">
              <a:buFont typeface="Calibri"/>
              <a:buChar char="-"/>
            </a:pPr>
            <a:r>
              <a:rPr lang="en-US" b="1"/>
              <a:t>Performance measurement: </a:t>
            </a:r>
            <a:r>
              <a:rPr lang="en-US"/>
              <a:t>Missouri's performance tracker website lets the public understand where the agency is and isn't meeting its targets</a:t>
            </a:r>
            <a:endParaRPr lang="en-US">
              <a:ea typeface="Calibri" panose="020F0502020204030204"/>
              <a:cs typeface="Calibri" panose="020F0502020204030204"/>
            </a:endParaRPr>
          </a:p>
          <a:p>
            <a:pPr marL="171450" indent="-171450">
              <a:buFont typeface="Calibri"/>
              <a:buChar char="-"/>
            </a:pPr>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44212CB5-1E08-4D07-87BE-2E9F70895A59}" type="slidenum">
              <a:rPr lang="en-US" smtClean="0"/>
              <a:t>7</a:t>
            </a:fld>
            <a:endParaRPr lang="en-US"/>
          </a:p>
        </p:txBody>
      </p:sp>
    </p:spTree>
    <p:extLst>
      <p:ext uri="{BB962C8B-B14F-4D97-AF65-F5344CB8AC3E}">
        <p14:creationId xmlns:p14="http://schemas.microsoft.com/office/powerpoint/2010/main" val="11759245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Stress: We didn’t qualify the “good” examples as perfect. Instead, each of these do something that’s admirable and replicable.</a:t>
            </a:r>
          </a:p>
        </p:txBody>
      </p:sp>
      <p:sp>
        <p:nvSpPr>
          <p:cNvPr id="4" name="Slide Number Placeholder 3"/>
          <p:cNvSpPr>
            <a:spLocks noGrp="1"/>
          </p:cNvSpPr>
          <p:nvPr>
            <p:ph type="sldNum" sz="quarter" idx="5"/>
          </p:nvPr>
        </p:nvSpPr>
        <p:spPr/>
        <p:txBody>
          <a:bodyPr/>
          <a:lstStyle/>
          <a:p>
            <a:fld id="{44212CB5-1E08-4D07-87BE-2E9F70895A59}" type="slidenum">
              <a:rPr lang="en-US" smtClean="0"/>
              <a:t>8</a:t>
            </a:fld>
            <a:endParaRPr lang="en-US"/>
          </a:p>
        </p:txBody>
      </p:sp>
    </p:spTree>
    <p:extLst>
      <p:ext uri="{BB962C8B-B14F-4D97-AF65-F5344CB8AC3E}">
        <p14:creationId xmlns:p14="http://schemas.microsoft.com/office/powerpoint/2010/main" val="17620436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Less than half of states have a process, plan, or strategy that meaningfully connects long-range planning to capital planning. This makes it difficult for stakeholders, not just the general public, to understand what motivates state investment decisions</a:t>
            </a:r>
          </a:p>
          <a:p>
            <a:endParaRPr lang="en-US" i="1">
              <a:ea typeface="Calibri"/>
              <a:cs typeface="Calibri"/>
            </a:endParaRPr>
          </a:p>
          <a:p>
            <a:pPr>
              <a:buFont typeface="Symbol"/>
            </a:pPr>
            <a:r>
              <a:rPr lang="en-US">
                <a:ea typeface="Calibri"/>
                <a:cs typeface="Calibri"/>
              </a:rPr>
              <a:t>Examples:</a:t>
            </a:r>
          </a:p>
          <a:p>
            <a:pPr marL="171450" indent="-171450">
              <a:buFont typeface="Calibri"/>
              <a:buChar char="-"/>
            </a:pPr>
            <a:r>
              <a:rPr lang="en-US">
                <a:ea typeface="Calibri"/>
                <a:cs typeface="Calibri"/>
              </a:rPr>
              <a:t>Arizona</a:t>
            </a:r>
            <a:r>
              <a:rPr lang="en-US"/>
              <a:t> state code requires clear prioritization criteria, based on their long-range goals, when selecting projects on the state highway system</a:t>
            </a:r>
            <a:endParaRPr lang="en-US" i="1"/>
          </a:p>
          <a:p>
            <a:pPr marL="171450" indent="-171450">
              <a:buFont typeface="Calibri"/>
              <a:buChar char="-"/>
            </a:pPr>
            <a:r>
              <a:rPr lang="en-US"/>
              <a:t>Georgia DOT creates an investment strategy based on their long-range plan every time the LRTP is updated</a:t>
            </a:r>
            <a:endParaRPr lang="en-US" i="1"/>
          </a:p>
          <a:p>
            <a:pPr marL="171450" indent="-171450">
              <a:buFont typeface="Calibri"/>
              <a:buChar char="-"/>
            </a:pPr>
            <a:r>
              <a:rPr lang="en-US"/>
              <a:t>Maryland DOT lists which long-range plan goals each major project in their capital plan will advance</a:t>
            </a:r>
            <a:endParaRPr lang="en-US" i="1">
              <a:ea typeface="Calibri" panose="020F0502020204030204"/>
              <a:cs typeface="Calibri" panose="020F0502020204030204"/>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44212CB5-1E08-4D07-87BE-2E9F70895A59}" type="slidenum">
              <a:rPr lang="en-US" smtClean="0"/>
              <a:t>9</a:t>
            </a:fld>
            <a:endParaRPr lang="en-US"/>
          </a:p>
        </p:txBody>
      </p:sp>
    </p:spTree>
    <p:extLst>
      <p:ext uri="{BB962C8B-B14F-4D97-AF65-F5344CB8AC3E}">
        <p14:creationId xmlns:p14="http://schemas.microsoft.com/office/powerpoint/2010/main" val="21462789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Most of the states without a public process (as described in the previous slide) reference their long-range planning in capital plans. This is federally required. The examples from New Mexico and New Hampshire show that these references are often cursory – and their capital plans lack the detail to confirm the stated LRTP-STIP connections</a:t>
            </a:r>
          </a:p>
          <a:p>
            <a:endParaRPr lang="en-US"/>
          </a:p>
          <a:p>
            <a:r>
              <a:rPr lang="en-US"/>
              <a:t>Example: </a:t>
            </a:r>
          </a:p>
          <a:p>
            <a:pPr marL="171450" indent="-171450">
              <a:buFont typeface="Calibri"/>
              <a:buChar char="-"/>
            </a:pPr>
            <a:r>
              <a:rPr lang="en-US"/>
              <a:t>New Mexico says that their STIP incorporates federal goals and performance measures and aligns with their own state long-range plan, but they don’t show their work</a:t>
            </a:r>
          </a:p>
          <a:p>
            <a:pPr marL="171450" indent="-171450">
              <a:buFont typeface="Calibri"/>
              <a:buChar char="-"/>
            </a:pPr>
            <a:r>
              <a:rPr lang="en-US"/>
              <a:t>There’s no project evaluation criteria and project in the STIP aren’t connected to long-range goals</a:t>
            </a:r>
            <a:endParaRPr lang="en-US">
              <a:ea typeface="Calibri" panose="020F0502020204030204"/>
              <a:cs typeface="Calibri" panose="020F0502020204030204"/>
            </a:endParaRPr>
          </a:p>
          <a:p>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44212CB5-1E08-4D07-87BE-2E9F70895A59}" type="slidenum">
              <a:rPr lang="en-US" smtClean="0"/>
              <a:t>10</a:t>
            </a:fld>
            <a:endParaRPr lang="en-US"/>
          </a:p>
        </p:txBody>
      </p:sp>
    </p:spTree>
    <p:extLst>
      <p:ext uri="{BB962C8B-B14F-4D97-AF65-F5344CB8AC3E}">
        <p14:creationId xmlns:p14="http://schemas.microsoft.com/office/powerpoint/2010/main" val="9475583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Most transportation stakeholders know about SMART SCALE, but nearly 1/3 states have some project selection process. </a:t>
            </a:r>
            <a:endParaRPr lang="en-US">
              <a:ea typeface="Calibri" panose="020F0502020204030204"/>
              <a:cs typeface="Calibri" panose="020F0502020204030204"/>
            </a:endParaRPr>
          </a:p>
          <a:p>
            <a:endParaRPr lang="en-US"/>
          </a:p>
          <a:p>
            <a:r>
              <a:rPr lang="en-US">
                <a:ea typeface="Calibri"/>
                <a:cs typeface="Calibri"/>
              </a:rPr>
              <a:t>Example:</a:t>
            </a:r>
            <a:endParaRPr lang="en-US"/>
          </a:p>
          <a:p>
            <a:pPr marL="171450" indent="-171450">
              <a:buFont typeface="Calibri"/>
              <a:buChar char="-"/>
            </a:pPr>
            <a:r>
              <a:rPr lang="en-US"/>
              <a:t>Kentucky’s SHIFT process is a </a:t>
            </a:r>
            <a:r>
              <a:rPr lang="en-US" b="1"/>
              <a:t>public </a:t>
            </a:r>
            <a:r>
              <a:rPr lang="en-US"/>
              <a:t>system that lets them compare capital projects in a constrained environment by splitting out maintenance work, local government projects, and dedicated federal work.</a:t>
            </a:r>
          </a:p>
          <a:p>
            <a:pPr marL="171450" indent="-171450">
              <a:buFont typeface="Calibri"/>
              <a:buChar char="-"/>
            </a:pPr>
            <a:r>
              <a:rPr lang="en-US"/>
              <a:t>Their evaluation criteria and project scores are available on their website</a:t>
            </a:r>
          </a:p>
          <a:p>
            <a:pPr marL="171450" indent="-171450">
              <a:buFont typeface="Calibri"/>
              <a:buChar char="-"/>
            </a:pPr>
            <a:r>
              <a:rPr lang="en-US"/>
              <a:t>Whether the system delivers remains to be seen</a:t>
            </a:r>
            <a:endParaRPr lang="en-US">
              <a:ea typeface="Calibri" panose="020F0502020204030204"/>
              <a:cs typeface="Calibri" panose="020F0502020204030204"/>
            </a:endParaRPr>
          </a:p>
          <a:p>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44212CB5-1E08-4D07-87BE-2E9F70895A59}" type="slidenum">
              <a:rPr lang="en-US" smtClean="0"/>
              <a:t>11</a:t>
            </a:fld>
            <a:endParaRPr lang="en-US"/>
          </a:p>
        </p:txBody>
      </p:sp>
    </p:spTree>
    <p:extLst>
      <p:ext uri="{BB962C8B-B14F-4D97-AF65-F5344CB8AC3E}">
        <p14:creationId xmlns:p14="http://schemas.microsoft.com/office/powerpoint/2010/main" val="21110890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enables so-called “zombie projects,” projects prioritized in state plans so long ago that the original justification is no longer relevant</a:t>
            </a:r>
          </a:p>
        </p:txBody>
      </p:sp>
      <p:sp>
        <p:nvSpPr>
          <p:cNvPr id="4" name="Slide Number Placeholder 3"/>
          <p:cNvSpPr>
            <a:spLocks noGrp="1"/>
          </p:cNvSpPr>
          <p:nvPr>
            <p:ph type="sldNum" sz="quarter" idx="5"/>
          </p:nvPr>
        </p:nvSpPr>
        <p:spPr/>
        <p:txBody>
          <a:bodyPr/>
          <a:lstStyle/>
          <a:p>
            <a:fld id="{44212CB5-1E08-4D07-87BE-2E9F70895A59}" type="slidenum">
              <a:rPr lang="en-US" smtClean="0"/>
              <a:t>12</a:t>
            </a:fld>
            <a:endParaRPr lang="en-US"/>
          </a:p>
        </p:txBody>
      </p:sp>
    </p:spTree>
    <p:extLst>
      <p:ext uri="{BB962C8B-B14F-4D97-AF65-F5344CB8AC3E}">
        <p14:creationId xmlns:p14="http://schemas.microsoft.com/office/powerpoint/2010/main" val="14462459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a:t>When the feds make a policy, it works!</a:t>
            </a:r>
            <a:endParaRPr lang="en-US"/>
          </a:p>
          <a:p>
            <a:endParaRPr lang="en-US"/>
          </a:p>
          <a:p>
            <a:r>
              <a:rPr lang="en-US"/>
              <a:t>Though states are generally in deficit in their justifications of investments and project selection processes, the asset management requirements of MAP-21 have made these principles core to DOT operations. </a:t>
            </a:r>
            <a:endParaRPr lang="en-US" i="1">
              <a:ea typeface="Calibri" panose="020F0502020204030204"/>
              <a:cs typeface="Calibri" panose="020F0502020204030204"/>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44212CB5-1E08-4D07-87BE-2E9F70895A59}" type="slidenum">
              <a:rPr lang="en-US" smtClean="0"/>
              <a:t>13</a:t>
            </a:fld>
            <a:endParaRPr lang="en-US"/>
          </a:p>
        </p:txBody>
      </p:sp>
    </p:spTree>
    <p:extLst>
      <p:ext uri="{BB962C8B-B14F-4D97-AF65-F5344CB8AC3E}">
        <p14:creationId xmlns:p14="http://schemas.microsoft.com/office/powerpoint/2010/main" val="3601408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DE70F-552D-75AB-B66D-930C8842134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57F6BD9-D818-4156-F8B1-E89F4941B74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8F7C09F-1758-263F-7F8D-54FCAB6583DC}"/>
              </a:ext>
            </a:extLst>
          </p:cNvPr>
          <p:cNvSpPr>
            <a:spLocks noGrp="1"/>
          </p:cNvSpPr>
          <p:nvPr>
            <p:ph type="dt" sz="half" idx="10"/>
          </p:nvPr>
        </p:nvSpPr>
        <p:spPr/>
        <p:txBody>
          <a:bodyPr/>
          <a:lstStyle/>
          <a:p>
            <a:fld id="{8E06A17E-AC81-4CFD-A2CF-B1A0A87CF170}" type="datetimeFigureOut">
              <a:rPr lang="en-US" smtClean="0"/>
              <a:t>2/10/2025</a:t>
            </a:fld>
            <a:endParaRPr lang="en-US"/>
          </a:p>
        </p:txBody>
      </p:sp>
      <p:sp>
        <p:nvSpPr>
          <p:cNvPr id="5" name="Footer Placeholder 4">
            <a:extLst>
              <a:ext uri="{FF2B5EF4-FFF2-40B4-BE49-F238E27FC236}">
                <a16:creationId xmlns:a16="http://schemas.microsoft.com/office/drawing/2014/main" id="{B6294585-11F3-ACD9-4CEF-CFC5476FE9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8FE291-3E42-2970-C3CA-A9C850F18089}"/>
              </a:ext>
            </a:extLst>
          </p:cNvPr>
          <p:cNvSpPr>
            <a:spLocks noGrp="1"/>
          </p:cNvSpPr>
          <p:nvPr>
            <p:ph type="sldNum" sz="quarter" idx="12"/>
          </p:nvPr>
        </p:nvSpPr>
        <p:spPr/>
        <p:txBody>
          <a:bodyPr/>
          <a:lstStyle/>
          <a:p>
            <a:fld id="{31AF1F5F-022A-4D3C-9773-BF60B92A82EF}" type="slidenum">
              <a:rPr lang="en-US" smtClean="0"/>
              <a:t>‹#›</a:t>
            </a:fld>
            <a:endParaRPr lang="en-US"/>
          </a:p>
        </p:txBody>
      </p:sp>
    </p:spTree>
    <p:extLst>
      <p:ext uri="{BB962C8B-B14F-4D97-AF65-F5344CB8AC3E}">
        <p14:creationId xmlns:p14="http://schemas.microsoft.com/office/powerpoint/2010/main" val="8814388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0D44D-B250-A000-4500-279C2AB301E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1189208-D1BB-511B-E293-D25A32B03E6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CD2D47-7286-C716-28F2-FEFE6588B2FE}"/>
              </a:ext>
            </a:extLst>
          </p:cNvPr>
          <p:cNvSpPr>
            <a:spLocks noGrp="1"/>
          </p:cNvSpPr>
          <p:nvPr>
            <p:ph type="dt" sz="half" idx="10"/>
          </p:nvPr>
        </p:nvSpPr>
        <p:spPr/>
        <p:txBody>
          <a:bodyPr/>
          <a:lstStyle/>
          <a:p>
            <a:fld id="{8E06A17E-AC81-4CFD-A2CF-B1A0A87CF170}" type="datetimeFigureOut">
              <a:rPr lang="en-US" smtClean="0"/>
              <a:t>2/10/2025</a:t>
            </a:fld>
            <a:endParaRPr lang="en-US"/>
          </a:p>
        </p:txBody>
      </p:sp>
      <p:sp>
        <p:nvSpPr>
          <p:cNvPr id="5" name="Footer Placeholder 4">
            <a:extLst>
              <a:ext uri="{FF2B5EF4-FFF2-40B4-BE49-F238E27FC236}">
                <a16:creationId xmlns:a16="http://schemas.microsoft.com/office/drawing/2014/main" id="{D868DF8A-D579-1CF2-4536-2FA13E6F7E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BC41EA-DFB4-DD3A-E9E2-147D10B5D1B6}"/>
              </a:ext>
            </a:extLst>
          </p:cNvPr>
          <p:cNvSpPr>
            <a:spLocks noGrp="1"/>
          </p:cNvSpPr>
          <p:nvPr>
            <p:ph type="sldNum" sz="quarter" idx="12"/>
          </p:nvPr>
        </p:nvSpPr>
        <p:spPr/>
        <p:txBody>
          <a:bodyPr/>
          <a:lstStyle/>
          <a:p>
            <a:fld id="{31AF1F5F-022A-4D3C-9773-BF60B92A82EF}" type="slidenum">
              <a:rPr lang="en-US" smtClean="0"/>
              <a:t>‹#›</a:t>
            </a:fld>
            <a:endParaRPr lang="en-US"/>
          </a:p>
        </p:txBody>
      </p:sp>
    </p:spTree>
    <p:extLst>
      <p:ext uri="{BB962C8B-B14F-4D97-AF65-F5344CB8AC3E}">
        <p14:creationId xmlns:p14="http://schemas.microsoft.com/office/powerpoint/2010/main" val="31881422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EF2F4DF-B27F-83A9-D266-734FD8CE405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6D332C7-3561-07C9-FF89-2DC774D159E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D7F614-AF62-318D-1887-9967C7294E91}"/>
              </a:ext>
            </a:extLst>
          </p:cNvPr>
          <p:cNvSpPr>
            <a:spLocks noGrp="1"/>
          </p:cNvSpPr>
          <p:nvPr>
            <p:ph type="dt" sz="half" idx="10"/>
          </p:nvPr>
        </p:nvSpPr>
        <p:spPr/>
        <p:txBody>
          <a:bodyPr/>
          <a:lstStyle/>
          <a:p>
            <a:fld id="{8E06A17E-AC81-4CFD-A2CF-B1A0A87CF170}" type="datetimeFigureOut">
              <a:rPr lang="en-US" smtClean="0"/>
              <a:t>2/10/2025</a:t>
            </a:fld>
            <a:endParaRPr lang="en-US"/>
          </a:p>
        </p:txBody>
      </p:sp>
      <p:sp>
        <p:nvSpPr>
          <p:cNvPr id="5" name="Footer Placeholder 4">
            <a:extLst>
              <a:ext uri="{FF2B5EF4-FFF2-40B4-BE49-F238E27FC236}">
                <a16:creationId xmlns:a16="http://schemas.microsoft.com/office/drawing/2014/main" id="{7CF6C97C-6AAB-F586-21F2-9E42B3A31B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51BD74-70E1-3FF8-49A6-25A6D05824B4}"/>
              </a:ext>
            </a:extLst>
          </p:cNvPr>
          <p:cNvSpPr>
            <a:spLocks noGrp="1"/>
          </p:cNvSpPr>
          <p:nvPr>
            <p:ph type="sldNum" sz="quarter" idx="12"/>
          </p:nvPr>
        </p:nvSpPr>
        <p:spPr/>
        <p:txBody>
          <a:bodyPr/>
          <a:lstStyle/>
          <a:p>
            <a:fld id="{31AF1F5F-022A-4D3C-9773-BF60B92A82EF}" type="slidenum">
              <a:rPr lang="en-US" smtClean="0"/>
              <a:t>‹#›</a:t>
            </a:fld>
            <a:endParaRPr lang="en-US"/>
          </a:p>
        </p:txBody>
      </p:sp>
    </p:spTree>
    <p:extLst>
      <p:ext uri="{BB962C8B-B14F-4D97-AF65-F5344CB8AC3E}">
        <p14:creationId xmlns:p14="http://schemas.microsoft.com/office/powerpoint/2010/main" val="35906955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DFA57-3055-9B17-C4E0-238C9B9A6E8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DD8FF0E-2B14-DE48-19AD-A10B3E5A467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A194F9-B8DE-2842-29E1-6D430CC464B1}"/>
              </a:ext>
            </a:extLst>
          </p:cNvPr>
          <p:cNvSpPr>
            <a:spLocks noGrp="1"/>
          </p:cNvSpPr>
          <p:nvPr>
            <p:ph type="dt" sz="half" idx="10"/>
          </p:nvPr>
        </p:nvSpPr>
        <p:spPr/>
        <p:txBody>
          <a:bodyPr/>
          <a:lstStyle/>
          <a:p>
            <a:fld id="{8E06A17E-AC81-4CFD-A2CF-B1A0A87CF170}" type="datetimeFigureOut">
              <a:rPr lang="en-US" smtClean="0"/>
              <a:t>2/10/2025</a:t>
            </a:fld>
            <a:endParaRPr lang="en-US"/>
          </a:p>
        </p:txBody>
      </p:sp>
      <p:sp>
        <p:nvSpPr>
          <p:cNvPr id="5" name="Footer Placeholder 4">
            <a:extLst>
              <a:ext uri="{FF2B5EF4-FFF2-40B4-BE49-F238E27FC236}">
                <a16:creationId xmlns:a16="http://schemas.microsoft.com/office/drawing/2014/main" id="{A0324E50-0EC0-56F0-426D-72F3C85F73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3607FB-FD8B-67E8-8478-502A1FF8203D}"/>
              </a:ext>
            </a:extLst>
          </p:cNvPr>
          <p:cNvSpPr>
            <a:spLocks noGrp="1"/>
          </p:cNvSpPr>
          <p:nvPr>
            <p:ph type="sldNum" sz="quarter" idx="12"/>
          </p:nvPr>
        </p:nvSpPr>
        <p:spPr/>
        <p:txBody>
          <a:bodyPr/>
          <a:lstStyle/>
          <a:p>
            <a:fld id="{31AF1F5F-022A-4D3C-9773-BF60B92A82EF}" type="slidenum">
              <a:rPr lang="en-US" smtClean="0"/>
              <a:t>‹#›</a:t>
            </a:fld>
            <a:endParaRPr lang="en-US"/>
          </a:p>
        </p:txBody>
      </p:sp>
    </p:spTree>
    <p:extLst>
      <p:ext uri="{BB962C8B-B14F-4D97-AF65-F5344CB8AC3E}">
        <p14:creationId xmlns:p14="http://schemas.microsoft.com/office/powerpoint/2010/main" val="5539496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20087-7ACF-848A-7DB2-A69C8FC6680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E32EFF7-9484-3A0C-08F3-B51D0694E19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43AE7C0-7BC9-1A3D-F759-C44AC7C884FC}"/>
              </a:ext>
            </a:extLst>
          </p:cNvPr>
          <p:cNvSpPr>
            <a:spLocks noGrp="1"/>
          </p:cNvSpPr>
          <p:nvPr>
            <p:ph type="dt" sz="half" idx="10"/>
          </p:nvPr>
        </p:nvSpPr>
        <p:spPr/>
        <p:txBody>
          <a:bodyPr/>
          <a:lstStyle/>
          <a:p>
            <a:fld id="{8E06A17E-AC81-4CFD-A2CF-B1A0A87CF170}" type="datetimeFigureOut">
              <a:rPr lang="en-US" smtClean="0"/>
              <a:t>2/10/2025</a:t>
            </a:fld>
            <a:endParaRPr lang="en-US"/>
          </a:p>
        </p:txBody>
      </p:sp>
      <p:sp>
        <p:nvSpPr>
          <p:cNvPr id="5" name="Footer Placeholder 4">
            <a:extLst>
              <a:ext uri="{FF2B5EF4-FFF2-40B4-BE49-F238E27FC236}">
                <a16:creationId xmlns:a16="http://schemas.microsoft.com/office/drawing/2014/main" id="{30F35D2E-8B8E-196F-9451-7219D16E04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447FB1-BF19-7C1D-D712-74E9A3EF02B6}"/>
              </a:ext>
            </a:extLst>
          </p:cNvPr>
          <p:cNvSpPr>
            <a:spLocks noGrp="1"/>
          </p:cNvSpPr>
          <p:nvPr>
            <p:ph type="sldNum" sz="quarter" idx="12"/>
          </p:nvPr>
        </p:nvSpPr>
        <p:spPr/>
        <p:txBody>
          <a:bodyPr/>
          <a:lstStyle/>
          <a:p>
            <a:fld id="{31AF1F5F-022A-4D3C-9773-BF60B92A82EF}" type="slidenum">
              <a:rPr lang="en-US" smtClean="0"/>
              <a:t>‹#›</a:t>
            </a:fld>
            <a:endParaRPr lang="en-US"/>
          </a:p>
        </p:txBody>
      </p:sp>
    </p:spTree>
    <p:extLst>
      <p:ext uri="{BB962C8B-B14F-4D97-AF65-F5344CB8AC3E}">
        <p14:creationId xmlns:p14="http://schemas.microsoft.com/office/powerpoint/2010/main" val="2837168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1063D-AD9D-C3A3-D3D5-29F2662860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4BFC385-3186-9B44-8B3C-07BBAEFF984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CE64525-07D7-09F9-50A9-A43A84B2563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C3A4D16-05BA-1F14-99D1-D0C3A9DF8C51}"/>
              </a:ext>
            </a:extLst>
          </p:cNvPr>
          <p:cNvSpPr>
            <a:spLocks noGrp="1"/>
          </p:cNvSpPr>
          <p:nvPr>
            <p:ph type="dt" sz="half" idx="10"/>
          </p:nvPr>
        </p:nvSpPr>
        <p:spPr/>
        <p:txBody>
          <a:bodyPr/>
          <a:lstStyle/>
          <a:p>
            <a:fld id="{8E06A17E-AC81-4CFD-A2CF-B1A0A87CF170}" type="datetimeFigureOut">
              <a:rPr lang="en-US" smtClean="0"/>
              <a:t>2/10/2025</a:t>
            </a:fld>
            <a:endParaRPr lang="en-US"/>
          </a:p>
        </p:txBody>
      </p:sp>
      <p:sp>
        <p:nvSpPr>
          <p:cNvPr id="6" name="Footer Placeholder 5">
            <a:extLst>
              <a:ext uri="{FF2B5EF4-FFF2-40B4-BE49-F238E27FC236}">
                <a16:creationId xmlns:a16="http://schemas.microsoft.com/office/drawing/2014/main" id="{BC72D958-C874-7DB0-47EE-23E1CD19A01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402EF49-581E-69FA-7822-6394AE98E006}"/>
              </a:ext>
            </a:extLst>
          </p:cNvPr>
          <p:cNvSpPr>
            <a:spLocks noGrp="1"/>
          </p:cNvSpPr>
          <p:nvPr>
            <p:ph type="sldNum" sz="quarter" idx="12"/>
          </p:nvPr>
        </p:nvSpPr>
        <p:spPr/>
        <p:txBody>
          <a:bodyPr/>
          <a:lstStyle/>
          <a:p>
            <a:fld id="{31AF1F5F-022A-4D3C-9773-BF60B92A82EF}" type="slidenum">
              <a:rPr lang="en-US" smtClean="0"/>
              <a:t>‹#›</a:t>
            </a:fld>
            <a:endParaRPr lang="en-US"/>
          </a:p>
        </p:txBody>
      </p:sp>
    </p:spTree>
    <p:extLst>
      <p:ext uri="{BB962C8B-B14F-4D97-AF65-F5344CB8AC3E}">
        <p14:creationId xmlns:p14="http://schemas.microsoft.com/office/powerpoint/2010/main" val="3173428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CF07E-3B63-1B7F-FE7C-A94C1CB1D7C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5956C9A-447E-85F9-C91C-0D4AA098792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455FFEE-FBEB-6A19-23B9-38A24474A7F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7D01A8B-FBD3-5F4F-A295-E4784F4249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3AC39DD-F33A-F089-5647-490D9B2676B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D4ECEFD-4F78-E261-8395-AE3EDDE07680}"/>
              </a:ext>
            </a:extLst>
          </p:cNvPr>
          <p:cNvSpPr>
            <a:spLocks noGrp="1"/>
          </p:cNvSpPr>
          <p:nvPr>
            <p:ph type="dt" sz="half" idx="10"/>
          </p:nvPr>
        </p:nvSpPr>
        <p:spPr/>
        <p:txBody>
          <a:bodyPr/>
          <a:lstStyle/>
          <a:p>
            <a:fld id="{8E06A17E-AC81-4CFD-A2CF-B1A0A87CF170}" type="datetimeFigureOut">
              <a:rPr lang="en-US" smtClean="0"/>
              <a:t>2/10/2025</a:t>
            </a:fld>
            <a:endParaRPr lang="en-US"/>
          </a:p>
        </p:txBody>
      </p:sp>
      <p:sp>
        <p:nvSpPr>
          <p:cNvPr id="8" name="Footer Placeholder 7">
            <a:extLst>
              <a:ext uri="{FF2B5EF4-FFF2-40B4-BE49-F238E27FC236}">
                <a16:creationId xmlns:a16="http://schemas.microsoft.com/office/drawing/2014/main" id="{84824956-5311-3FB0-1D5D-626A069FA39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8765B86-EB1E-C728-3AD4-8C72B32E10C7}"/>
              </a:ext>
            </a:extLst>
          </p:cNvPr>
          <p:cNvSpPr>
            <a:spLocks noGrp="1"/>
          </p:cNvSpPr>
          <p:nvPr>
            <p:ph type="sldNum" sz="quarter" idx="12"/>
          </p:nvPr>
        </p:nvSpPr>
        <p:spPr/>
        <p:txBody>
          <a:bodyPr/>
          <a:lstStyle/>
          <a:p>
            <a:fld id="{31AF1F5F-022A-4D3C-9773-BF60B92A82EF}" type="slidenum">
              <a:rPr lang="en-US" smtClean="0"/>
              <a:t>‹#›</a:t>
            </a:fld>
            <a:endParaRPr lang="en-US"/>
          </a:p>
        </p:txBody>
      </p:sp>
    </p:spTree>
    <p:extLst>
      <p:ext uri="{BB962C8B-B14F-4D97-AF65-F5344CB8AC3E}">
        <p14:creationId xmlns:p14="http://schemas.microsoft.com/office/powerpoint/2010/main" val="8006102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3EBFF-026D-C7B1-C039-4DF4AB7B352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213C1ED-FEA3-0EF1-3A49-01020A251476}"/>
              </a:ext>
            </a:extLst>
          </p:cNvPr>
          <p:cNvSpPr>
            <a:spLocks noGrp="1"/>
          </p:cNvSpPr>
          <p:nvPr>
            <p:ph type="dt" sz="half" idx="10"/>
          </p:nvPr>
        </p:nvSpPr>
        <p:spPr/>
        <p:txBody>
          <a:bodyPr/>
          <a:lstStyle/>
          <a:p>
            <a:fld id="{8E06A17E-AC81-4CFD-A2CF-B1A0A87CF170}" type="datetimeFigureOut">
              <a:rPr lang="en-US" smtClean="0"/>
              <a:t>2/10/2025</a:t>
            </a:fld>
            <a:endParaRPr lang="en-US"/>
          </a:p>
        </p:txBody>
      </p:sp>
      <p:sp>
        <p:nvSpPr>
          <p:cNvPr id="4" name="Footer Placeholder 3">
            <a:extLst>
              <a:ext uri="{FF2B5EF4-FFF2-40B4-BE49-F238E27FC236}">
                <a16:creationId xmlns:a16="http://schemas.microsoft.com/office/drawing/2014/main" id="{B8742CE3-ABFC-6196-1743-7086900013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8B70177-B254-519F-E19A-BC1CACC8682B}"/>
              </a:ext>
            </a:extLst>
          </p:cNvPr>
          <p:cNvSpPr>
            <a:spLocks noGrp="1"/>
          </p:cNvSpPr>
          <p:nvPr>
            <p:ph type="sldNum" sz="quarter" idx="12"/>
          </p:nvPr>
        </p:nvSpPr>
        <p:spPr/>
        <p:txBody>
          <a:bodyPr/>
          <a:lstStyle/>
          <a:p>
            <a:fld id="{31AF1F5F-022A-4D3C-9773-BF60B92A82EF}" type="slidenum">
              <a:rPr lang="en-US" smtClean="0"/>
              <a:t>‹#›</a:t>
            </a:fld>
            <a:endParaRPr lang="en-US"/>
          </a:p>
        </p:txBody>
      </p:sp>
    </p:spTree>
    <p:extLst>
      <p:ext uri="{BB962C8B-B14F-4D97-AF65-F5344CB8AC3E}">
        <p14:creationId xmlns:p14="http://schemas.microsoft.com/office/powerpoint/2010/main" val="24050138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DF9D004-BA3B-5899-D73C-35558D030EB3}"/>
              </a:ext>
            </a:extLst>
          </p:cNvPr>
          <p:cNvSpPr>
            <a:spLocks noGrp="1"/>
          </p:cNvSpPr>
          <p:nvPr>
            <p:ph type="dt" sz="half" idx="10"/>
          </p:nvPr>
        </p:nvSpPr>
        <p:spPr/>
        <p:txBody>
          <a:bodyPr/>
          <a:lstStyle/>
          <a:p>
            <a:fld id="{8E06A17E-AC81-4CFD-A2CF-B1A0A87CF170}" type="datetimeFigureOut">
              <a:rPr lang="en-US" smtClean="0"/>
              <a:t>2/10/2025</a:t>
            </a:fld>
            <a:endParaRPr lang="en-US"/>
          </a:p>
        </p:txBody>
      </p:sp>
      <p:sp>
        <p:nvSpPr>
          <p:cNvPr id="3" name="Footer Placeholder 2">
            <a:extLst>
              <a:ext uri="{FF2B5EF4-FFF2-40B4-BE49-F238E27FC236}">
                <a16:creationId xmlns:a16="http://schemas.microsoft.com/office/drawing/2014/main" id="{367F6233-7F6A-E87B-655A-2E0F4A60A0F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941517-3D8E-E516-72CE-A60A26318E82}"/>
              </a:ext>
            </a:extLst>
          </p:cNvPr>
          <p:cNvSpPr>
            <a:spLocks noGrp="1"/>
          </p:cNvSpPr>
          <p:nvPr>
            <p:ph type="sldNum" sz="quarter" idx="12"/>
          </p:nvPr>
        </p:nvSpPr>
        <p:spPr/>
        <p:txBody>
          <a:bodyPr/>
          <a:lstStyle/>
          <a:p>
            <a:fld id="{31AF1F5F-022A-4D3C-9773-BF60B92A82EF}" type="slidenum">
              <a:rPr lang="en-US" smtClean="0"/>
              <a:t>‹#›</a:t>
            </a:fld>
            <a:endParaRPr lang="en-US"/>
          </a:p>
        </p:txBody>
      </p:sp>
    </p:spTree>
    <p:extLst>
      <p:ext uri="{BB962C8B-B14F-4D97-AF65-F5344CB8AC3E}">
        <p14:creationId xmlns:p14="http://schemas.microsoft.com/office/powerpoint/2010/main" val="59484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E9301-8783-5649-66AD-D616B946EB8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3BA3AE3-9BE0-1159-A9DE-73CD90D7B7F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4AFC4E2-9F76-56A5-9F9C-331A3CFA70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2CDAB2-B54A-9113-CC9A-9A302D7A2410}"/>
              </a:ext>
            </a:extLst>
          </p:cNvPr>
          <p:cNvSpPr>
            <a:spLocks noGrp="1"/>
          </p:cNvSpPr>
          <p:nvPr>
            <p:ph type="dt" sz="half" idx="10"/>
          </p:nvPr>
        </p:nvSpPr>
        <p:spPr/>
        <p:txBody>
          <a:bodyPr/>
          <a:lstStyle/>
          <a:p>
            <a:fld id="{8E06A17E-AC81-4CFD-A2CF-B1A0A87CF170}" type="datetimeFigureOut">
              <a:rPr lang="en-US" smtClean="0"/>
              <a:t>2/10/2025</a:t>
            </a:fld>
            <a:endParaRPr lang="en-US"/>
          </a:p>
        </p:txBody>
      </p:sp>
      <p:sp>
        <p:nvSpPr>
          <p:cNvPr id="6" name="Footer Placeholder 5">
            <a:extLst>
              <a:ext uri="{FF2B5EF4-FFF2-40B4-BE49-F238E27FC236}">
                <a16:creationId xmlns:a16="http://schemas.microsoft.com/office/drawing/2014/main" id="{29F12807-A78C-74A9-086A-68E6EB62DB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7D73A55-1A27-0A20-D9EA-F9530A45DF32}"/>
              </a:ext>
            </a:extLst>
          </p:cNvPr>
          <p:cNvSpPr>
            <a:spLocks noGrp="1"/>
          </p:cNvSpPr>
          <p:nvPr>
            <p:ph type="sldNum" sz="quarter" idx="12"/>
          </p:nvPr>
        </p:nvSpPr>
        <p:spPr/>
        <p:txBody>
          <a:bodyPr/>
          <a:lstStyle/>
          <a:p>
            <a:fld id="{31AF1F5F-022A-4D3C-9773-BF60B92A82EF}" type="slidenum">
              <a:rPr lang="en-US" smtClean="0"/>
              <a:t>‹#›</a:t>
            </a:fld>
            <a:endParaRPr lang="en-US"/>
          </a:p>
        </p:txBody>
      </p:sp>
    </p:spTree>
    <p:extLst>
      <p:ext uri="{BB962C8B-B14F-4D97-AF65-F5344CB8AC3E}">
        <p14:creationId xmlns:p14="http://schemas.microsoft.com/office/powerpoint/2010/main" val="967351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4466F-576E-1184-8DAD-EC7B64D079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0224245-1F35-7731-37C0-FE40AC1C78B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739E173-3E98-3F00-B984-D0455AA5A7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9D03BC3-73F7-6119-4A93-0307E2D14068}"/>
              </a:ext>
            </a:extLst>
          </p:cNvPr>
          <p:cNvSpPr>
            <a:spLocks noGrp="1"/>
          </p:cNvSpPr>
          <p:nvPr>
            <p:ph type="dt" sz="half" idx="10"/>
          </p:nvPr>
        </p:nvSpPr>
        <p:spPr/>
        <p:txBody>
          <a:bodyPr/>
          <a:lstStyle/>
          <a:p>
            <a:fld id="{8E06A17E-AC81-4CFD-A2CF-B1A0A87CF170}" type="datetimeFigureOut">
              <a:rPr lang="en-US" smtClean="0"/>
              <a:t>2/10/2025</a:t>
            </a:fld>
            <a:endParaRPr lang="en-US"/>
          </a:p>
        </p:txBody>
      </p:sp>
      <p:sp>
        <p:nvSpPr>
          <p:cNvPr id="6" name="Footer Placeholder 5">
            <a:extLst>
              <a:ext uri="{FF2B5EF4-FFF2-40B4-BE49-F238E27FC236}">
                <a16:creationId xmlns:a16="http://schemas.microsoft.com/office/drawing/2014/main" id="{C2C9AB7C-17FC-8789-2BFD-71BF52A7E0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A166BD4-7EA0-1C6E-7805-24E3E45E8044}"/>
              </a:ext>
            </a:extLst>
          </p:cNvPr>
          <p:cNvSpPr>
            <a:spLocks noGrp="1"/>
          </p:cNvSpPr>
          <p:nvPr>
            <p:ph type="sldNum" sz="quarter" idx="12"/>
          </p:nvPr>
        </p:nvSpPr>
        <p:spPr/>
        <p:txBody>
          <a:bodyPr/>
          <a:lstStyle/>
          <a:p>
            <a:fld id="{31AF1F5F-022A-4D3C-9773-BF60B92A82EF}" type="slidenum">
              <a:rPr lang="en-US" smtClean="0"/>
              <a:t>‹#›</a:t>
            </a:fld>
            <a:endParaRPr lang="en-US"/>
          </a:p>
        </p:txBody>
      </p:sp>
    </p:spTree>
    <p:extLst>
      <p:ext uri="{BB962C8B-B14F-4D97-AF65-F5344CB8AC3E}">
        <p14:creationId xmlns:p14="http://schemas.microsoft.com/office/powerpoint/2010/main" val="24366065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0947C74-E53E-9835-29D8-5C068CA263A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73DC784-DFEE-3EF8-D544-77724D93A4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7EF6FF-06A0-D401-21D8-360F379F41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06A17E-AC81-4CFD-A2CF-B1A0A87CF170}" type="datetimeFigureOut">
              <a:rPr lang="en-US" smtClean="0"/>
              <a:t>2/10/2025</a:t>
            </a:fld>
            <a:endParaRPr lang="en-US"/>
          </a:p>
        </p:txBody>
      </p:sp>
      <p:sp>
        <p:nvSpPr>
          <p:cNvPr id="5" name="Footer Placeholder 4">
            <a:extLst>
              <a:ext uri="{FF2B5EF4-FFF2-40B4-BE49-F238E27FC236}">
                <a16:creationId xmlns:a16="http://schemas.microsoft.com/office/drawing/2014/main" id="{08871142-D4B7-72B7-2062-FCAF7216157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098FA7F-7C1D-A9F7-1030-BC886E595C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AF1F5F-022A-4D3C-9773-BF60B92A82EF}" type="slidenum">
              <a:rPr lang="en-US" smtClean="0"/>
              <a:t>‹#›</a:t>
            </a:fld>
            <a:endParaRPr lang="en-US"/>
          </a:p>
        </p:txBody>
      </p:sp>
    </p:spTree>
    <p:extLst>
      <p:ext uri="{BB962C8B-B14F-4D97-AF65-F5344CB8AC3E}">
        <p14:creationId xmlns:p14="http://schemas.microsoft.com/office/powerpoint/2010/main" val="7897220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microsoft.com/office/2014/relationships/chartEx" Target="../charts/chartEx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microsoft.com/office/2018/10/relationships/comments" Target="../comments/modernComment_787_DA11DAB4.xml"/><Relationship Id="rId7"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5.png"/><Relationship Id="rId4" Type="http://schemas.microsoft.com/office/2014/relationships/chartEx" Target="../charts/chartEx3.xml"/></Relationships>
</file>

<file path=ppt/slides/_rels/slide12.xml.rels><?xml version="1.0" encoding="UTF-8" standalone="yes"?>
<Relationships xmlns="http://schemas.openxmlformats.org/package/2006/relationships"><Relationship Id="rId3" Type="http://schemas.microsoft.com/office/2018/10/relationships/comments" Target="../comments/modernComment_786_39743D38.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microsoft.com/office/2018/10/relationships/comments" Target="../comments/modernComment_78D_1EBD61BB.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5.png"/><Relationship Id="rId5" Type="http://schemas.microsoft.com/office/2014/relationships/chartEx" Target="../charts/chartEx4.xml"/><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image" Target="../media/image23.jpeg"/><Relationship Id="rId3" Type="http://schemas.microsoft.com/office/2018/10/relationships/comments" Target="../comments/modernComment_792_6C65512B.xml"/><Relationship Id="rId7" Type="http://schemas.openxmlformats.org/officeDocument/2006/relationships/image" Target="../media/image22.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microsoft.com/office/2018/10/relationships/comments" Target="../comments/modernComment_7BF_236B9EC1.xml"/><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25.jpeg"/><Relationship Id="rId4" Type="http://schemas.openxmlformats.org/officeDocument/2006/relationships/image" Target="../media/image24.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8.png"/><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29.png"/></Relationships>
</file>

<file path=ppt/slides/_rels/slide2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3.png"/><Relationship Id="rId7"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5.png"/><Relationship Id="rId5" Type="http://schemas.microsoft.com/office/2014/relationships/chartEx" Target="../charts/chartEx5.xml"/><Relationship Id="rId4" Type="http://schemas.openxmlformats.org/officeDocument/2006/relationships/image" Target="../media/image34.png"/></Relationships>
</file>

<file path=ppt/slides/_rels/slide28.xml.rels><?xml version="1.0" encoding="UTF-8" standalone="yes"?>
<Relationships xmlns="http://schemas.openxmlformats.org/package/2006/relationships"><Relationship Id="rId3" Type="http://schemas.microsoft.com/office/2018/10/relationships/comments" Target="../comments/modernComment_779_C8702900.xml"/><Relationship Id="rId7" Type="http://schemas.openxmlformats.org/officeDocument/2006/relationships/image" Target="../media/image38.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5.png"/><Relationship Id="rId4" Type="http://schemas.microsoft.com/office/2014/relationships/chartEx" Target="../charts/chartEx6.xml"/></Relationships>
</file>

<file path=ppt/slides/_rels/slide29.xml.rels><?xml version="1.0" encoding="UTF-8" standalone="yes"?>
<Relationships xmlns="http://schemas.openxmlformats.org/package/2006/relationships"><Relationship Id="rId3" Type="http://schemas.microsoft.com/office/2014/relationships/chartEx" Target="../charts/chartEx7.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microsoft.com/office/2014/relationships/chartEx" Target="../charts/chartEx8.xml"/><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microsoft.com/office/2014/relationships/chartEx" Target="../charts/chartEx9.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microsoft.com/office/2014/relationships/chartEx" Target="../charts/chartEx10.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33.xml.rels><?xml version="1.0" encoding="UTF-8" standalone="yes"?>
<Relationships xmlns="http://schemas.openxmlformats.org/package/2006/relationships"><Relationship Id="rId8" Type="http://schemas.openxmlformats.org/officeDocument/2006/relationships/image" Target="../media/image22.jpeg"/><Relationship Id="rId3" Type="http://schemas.microsoft.com/office/2014/relationships/chartEx" Target="../charts/chartEx11.xml"/><Relationship Id="rId7" Type="http://schemas.openxmlformats.org/officeDocument/2006/relationships/image" Target="../media/image46.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5.png"/><Relationship Id="rId9" Type="http://schemas.openxmlformats.org/officeDocument/2006/relationships/image" Target="../media/image23.jpeg"/></Relationships>
</file>

<file path=ppt/slides/_rels/slide34.xml.rels><?xml version="1.0" encoding="UTF-8" standalone="yes"?>
<Relationships xmlns="http://schemas.openxmlformats.org/package/2006/relationships"><Relationship Id="rId3" Type="http://schemas.microsoft.com/office/2018/10/relationships/comments" Target="../comments/modernComment_7CB_609B355F.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png"/><Relationship Id="rId4" Type="http://schemas.microsoft.com/office/2014/relationships/chartEx" Target="../charts/chartEx12.xml"/></Relationships>
</file>

<file path=ppt/slides/_rels/slide35.xml.rels><?xml version="1.0" encoding="UTF-8" standalone="yes"?>
<Relationships xmlns="http://schemas.openxmlformats.org/package/2006/relationships"><Relationship Id="rId3" Type="http://schemas.microsoft.com/office/2014/relationships/chartEx" Target="../charts/chartEx13.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microsoft.com/office/2014/relationships/chartEx" Target="../charts/chartEx14.xml"/><Relationship Id="rId7" Type="http://schemas.openxmlformats.org/officeDocument/2006/relationships/image" Target="../media/image19.jpe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21.jpeg"/><Relationship Id="rId7" Type="http://schemas.openxmlformats.org/officeDocument/2006/relationships/image" Target="../media/image50.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5.png"/><Relationship Id="rId4" Type="http://schemas.microsoft.com/office/2014/relationships/chartEx" Target="../charts/chartEx15.xml"/><Relationship Id="rId9" Type="http://schemas.openxmlformats.org/officeDocument/2006/relationships/image" Target="../media/image20.jpeg"/></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14/relationships/chartEx" Target="../charts/chartEx1.xml"/><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Sixth Street Tours - Book Now | Expedia">
            <a:extLst>
              <a:ext uri="{FF2B5EF4-FFF2-40B4-BE49-F238E27FC236}">
                <a16:creationId xmlns:a16="http://schemas.microsoft.com/office/drawing/2014/main" id="{0BC71753-2DE9-EDBA-5BC8-0B1DF5AFF6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DFCC0B7A-C1BA-16E9-5402-E26496C94887}"/>
              </a:ext>
            </a:extLst>
          </p:cNvPr>
          <p:cNvSpPr/>
          <p:nvPr/>
        </p:nvSpPr>
        <p:spPr>
          <a:xfrm>
            <a:off x="0" y="0"/>
            <a:ext cx="12192002" cy="6858000"/>
          </a:xfrm>
          <a:prstGeom prst="rect">
            <a:avLst/>
          </a:prstGeom>
          <a:solidFill>
            <a:srgbClr val="003A70">
              <a:alpha val="85098"/>
            </a:srgbClr>
          </a:solidFill>
          <a:ln>
            <a:solidFill>
              <a:srgbClr val="003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40B9E615-2F92-DF83-6598-2AE83F3C4D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9842" y="594019"/>
            <a:ext cx="2794057" cy="397481"/>
          </a:xfrm>
          <a:prstGeom prst="rect">
            <a:avLst/>
          </a:prstGeom>
        </p:spPr>
      </p:pic>
      <p:sp>
        <p:nvSpPr>
          <p:cNvPr id="3" name="Rectangle 131">
            <a:extLst>
              <a:ext uri="{FF2B5EF4-FFF2-40B4-BE49-F238E27FC236}">
                <a16:creationId xmlns:a16="http://schemas.microsoft.com/office/drawing/2014/main" id="{C87BB187-A55C-DA33-F2A7-7266E7994A23}"/>
              </a:ext>
            </a:extLst>
          </p:cNvPr>
          <p:cNvSpPr/>
          <p:nvPr/>
        </p:nvSpPr>
        <p:spPr>
          <a:xfrm>
            <a:off x="7369629" y="6367830"/>
            <a:ext cx="4735286" cy="400110"/>
          </a:xfrm>
          <a:custGeom>
            <a:avLst/>
            <a:gdLst>
              <a:gd name="connsiteX0" fmla="*/ 0 w 10510887"/>
              <a:gd name="connsiteY0" fmla="*/ 0 h 1754326"/>
              <a:gd name="connsiteX1" fmla="*/ 10510887 w 10510887"/>
              <a:gd name="connsiteY1" fmla="*/ 0 h 1754326"/>
              <a:gd name="connsiteX2" fmla="*/ 10510887 w 10510887"/>
              <a:gd name="connsiteY2" fmla="*/ 1754326 h 1754326"/>
              <a:gd name="connsiteX3" fmla="*/ 0 w 10510887"/>
              <a:gd name="connsiteY3" fmla="*/ 1754326 h 1754326"/>
              <a:gd name="connsiteX4" fmla="*/ 0 w 10510887"/>
              <a:gd name="connsiteY4" fmla="*/ 0 h 1754326"/>
              <a:gd name="connsiteX0" fmla="*/ 0 w 10510887"/>
              <a:gd name="connsiteY0" fmla="*/ 0 h 1754326"/>
              <a:gd name="connsiteX1" fmla="*/ 10510887 w 10510887"/>
              <a:gd name="connsiteY1" fmla="*/ 0 h 1754326"/>
              <a:gd name="connsiteX2" fmla="*/ 9233072 w 10510887"/>
              <a:gd name="connsiteY2" fmla="*/ 1754326 h 1754326"/>
              <a:gd name="connsiteX3" fmla="*/ 0 w 10510887"/>
              <a:gd name="connsiteY3" fmla="*/ 1754326 h 1754326"/>
              <a:gd name="connsiteX4" fmla="*/ 0 w 10510887"/>
              <a:gd name="connsiteY4" fmla="*/ 0 h 1754326"/>
              <a:gd name="connsiteX0" fmla="*/ 0 w 10510887"/>
              <a:gd name="connsiteY0" fmla="*/ 0 h 1754326"/>
              <a:gd name="connsiteX1" fmla="*/ 10510887 w 10510887"/>
              <a:gd name="connsiteY1" fmla="*/ 0 h 1754326"/>
              <a:gd name="connsiteX2" fmla="*/ 9385472 w 10510887"/>
              <a:gd name="connsiteY2" fmla="*/ 1754326 h 1754326"/>
              <a:gd name="connsiteX3" fmla="*/ 0 w 10510887"/>
              <a:gd name="connsiteY3" fmla="*/ 1754326 h 1754326"/>
              <a:gd name="connsiteX4" fmla="*/ 0 w 10510887"/>
              <a:gd name="connsiteY4" fmla="*/ 0 h 1754326"/>
              <a:gd name="connsiteX0" fmla="*/ 0 w 10159195"/>
              <a:gd name="connsiteY0" fmla="*/ 11723 h 1766049"/>
              <a:gd name="connsiteX1" fmla="*/ 10159195 w 10159195"/>
              <a:gd name="connsiteY1" fmla="*/ 0 h 1766049"/>
              <a:gd name="connsiteX2" fmla="*/ 9385472 w 10159195"/>
              <a:gd name="connsiteY2" fmla="*/ 1766049 h 1766049"/>
              <a:gd name="connsiteX3" fmla="*/ 0 w 10159195"/>
              <a:gd name="connsiteY3" fmla="*/ 1766049 h 1766049"/>
              <a:gd name="connsiteX4" fmla="*/ 0 w 10159195"/>
              <a:gd name="connsiteY4" fmla="*/ 11723 h 1766049"/>
              <a:gd name="connsiteX0" fmla="*/ 0 w 10159195"/>
              <a:gd name="connsiteY0" fmla="*/ 11723 h 1766049"/>
              <a:gd name="connsiteX1" fmla="*/ 10159195 w 10159195"/>
              <a:gd name="connsiteY1" fmla="*/ 0 h 1766049"/>
              <a:gd name="connsiteX2" fmla="*/ 9385472 w 10159195"/>
              <a:gd name="connsiteY2" fmla="*/ 1766049 h 1766049"/>
              <a:gd name="connsiteX3" fmla="*/ 0 w 10159195"/>
              <a:gd name="connsiteY3" fmla="*/ 1766049 h 1766049"/>
              <a:gd name="connsiteX4" fmla="*/ 0 w 10159195"/>
              <a:gd name="connsiteY4" fmla="*/ 11723 h 1766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59195" h="1766049">
                <a:moveTo>
                  <a:pt x="0" y="11723"/>
                </a:moveTo>
                <a:lnTo>
                  <a:pt x="10159195" y="0"/>
                </a:lnTo>
                <a:lnTo>
                  <a:pt x="9385472" y="1766049"/>
                </a:lnTo>
                <a:lnTo>
                  <a:pt x="0" y="1766049"/>
                </a:lnTo>
                <a:lnTo>
                  <a:pt x="0" y="11723"/>
                </a:lnTo>
                <a:close/>
              </a:path>
            </a:pathLst>
          </a:custGeom>
          <a:noFill/>
          <a:ln>
            <a:noFill/>
          </a:ln>
        </p:spPr>
        <p:txBody>
          <a:bodyPr wrap="square">
            <a:spAutoFit/>
          </a:bodyPr>
          <a:lstStyle/>
          <a:p>
            <a:pPr algn="r"/>
            <a:r>
              <a:rPr lang="en-US" sz="2000" b="1">
                <a:solidFill>
                  <a:schemeClr val="bg1"/>
                </a:solidFill>
                <a:latin typeface="Franklin Gothic Medium Cond" panose="020B0606030402020204" pitchFamily="34" charset="0"/>
                <a:ea typeface="Roboto" panose="02000000000000000000" pitchFamily="2" charset="0"/>
                <a:cs typeface="Roboto" panose="02000000000000000000" pitchFamily="2" charset="0"/>
              </a:rPr>
              <a:t>November 2024</a:t>
            </a:r>
            <a:endParaRPr lang="en-US" sz="2000">
              <a:solidFill>
                <a:schemeClr val="bg1"/>
              </a:solidFill>
              <a:latin typeface="Franklin Gothic Medium Cond" panose="020B0606030402020204" pitchFamily="34" charset="0"/>
              <a:ea typeface="Roboto" panose="02000000000000000000" pitchFamily="2" charset="0"/>
              <a:cs typeface="Roboto" panose="02000000000000000000" pitchFamily="2" charset="0"/>
            </a:endParaRPr>
          </a:p>
        </p:txBody>
      </p:sp>
      <p:sp>
        <p:nvSpPr>
          <p:cNvPr id="5" name="Rectangle 131">
            <a:extLst>
              <a:ext uri="{FF2B5EF4-FFF2-40B4-BE49-F238E27FC236}">
                <a16:creationId xmlns:a16="http://schemas.microsoft.com/office/drawing/2014/main" id="{5917B427-3EDC-D2BE-C2C3-C3AB3BF16DC8}"/>
              </a:ext>
            </a:extLst>
          </p:cNvPr>
          <p:cNvSpPr/>
          <p:nvPr/>
        </p:nvSpPr>
        <p:spPr>
          <a:xfrm>
            <a:off x="1135528" y="2987268"/>
            <a:ext cx="10159195" cy="1661993"/>
          </a:xfrm>
          <a:custGeom>
            <a:avLst/>
            <a:gdLst>
              <a:gd name="connsiteX0" fmla="*/ 0 w 10510887"/>
              <a:gd name="connsiteY0" fmla="*/ 0 h 1754326"/>
              <a:gd name="connsiteX1" fmla="*/ 10510887 w 10510887"/>
              <a:gd name="connsiteY1" fmla="*/ 0 h 1754326"/>
              <a:gd name="connsiteX2" fmla="*/ 10510887 w 10510887"/>
              <a:gd name="connsiteY2" fmla="*/ 1754326 h 1754326"/>
              <a:gd name="connsiteX3" fmla="*/ 0 w 10510887"/>
              <a:gd name="connsiteY3" fmla="*/ 1754326 h 1754326"/>
              <a:gd name="connsiteX4" fmla="*/ 0 w 10510887"/>
              <a:gd name="connsiteY4" fmla="*/ 0 h 1754326"/>
              <a:gd name="connsiteX0" fmla="*/ 0 w 10510887"/>
              <a:gd name="connsiteY0" fmla="*/ 0 h 1754326"/>
              <a:gd name="connsiteX1" fmla="*/ 10510887 w 10510887"/>
              <a:gd name="connsiteY1" fmla="*/ 0 h 1754326"/>
              <a:gd name="connsiteX2" fmla="*/ 9233072 w 10510887"/>
              <a:gd name="connsiteY2" fmla="*/ 1754326 h 1754326"/>
              <a:gd name="connsiteX3" fmla="*/ 0 w 10510887"/>
              <a:gd name="connsiteY3" fmla="*/ 1754326 h 1754326"/>
              <a:gd name="connsiteX4" fmla="*/ 0 w 10510887"/>
              <a:gd name="connsiteY4" fmla="*/ 0 h 1754326"/>
              <a:gd name="connsiteX0" fmla="*/ 0 w 10510887"/>
              <a:gd name="connsiteY0" fmla="*/ 0 h 1754326"/>
              <a:gd name="connsiteX1" fmla="*/ 10510887 w 10510887"/>
              <a:gd name="connsiteY1" fmla="*/ 0 h 1754326"/>
              <a:gd name="connsiteX2" fmla="*/ 9385472 w 10510887"/>
              <a:gd name="connsiteY2" fmla="*/ 1754326 h 1754326"/>
              <a:gd name="connsiteX3" fmla="*/ 0 w 10510887"/>
              <a:gd name="connsiteY3" fmla="*/ 1754326 h 1754326"/>
              <a:gd name="connsiteX4" fmla="*/ 0 w 10510887"/>
              <a:gd name="connsiteY4" fmla="*/ 0 h 1754326"/>
              <a:gd name="connsiteX0" fmla="*/ 0 w 10159195"/>
              <a:gd name="connsiteY0" fmla="*/ 11723 h 1766049"/>
              <a:gd name="connsiteX1" fmla="*/ 10159195 w 10159195"/>
              <a:gd name="connsiteY1" fmla="*/ 0 h 1766049"/>
              <a:gd name="connsiteX2" fmla="*/ 9385472 w 10159195"/>
              <a:gd name="connsiteY2" fmla="*/ 1766049 h 1766049"/>
              <a:gd name="connsiteX3" fmla="*/ 0 w 10159195"/>
              <a:gd name="connsiteY3" fmla="*/ 1766049 h 1766049"/>
              <a:gd name="connsiteX4" fmla="*/ 0 w 10159195"/>
              <a:gd name="connsiteY4" fmla="*/ 11723 h 1766049"/>
              <a:gd name="connsiteX0" fmla="*/ 0 w 10159195"/>
              <a:gd name="connsiteY0" fmla="*/ 11723 h 1766049"/>
              <a:gd name="connsiteX1" fmla="*/ 10159195 w 10159195"/>
              <a:gd name="connsiteY1" fmla="*/ 0 h 1766049"/>
              <a:gd name="connsiteX2" fmla="*/ 9385472 w 10159195"/>
              <a:gd name="connsiteY2" fmla="*/ 1766049 h 1766049"/>
              <a:gd name="connsiteX3" fmla="*/ 0 w 10159195"/>
              <a:gd name="connsiteY3" fmla="*/ 1766049 h 1766049"/>
              <a:gd name="connsiteX4" fmla="*/ 0 w 10159195"/>
              <a:gd name="connsiteY4" fmla="*/ 11723 h 1766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59195" h="1766049">
                <a:moveTo>
                  <a:pt x="0" y="11723"/>
                </a:moveTo>
                <a:lnTo>
                  <a:pt x="10159195" y="0"/>
                </a:lnTo>
                <a:lnTo>
                  <a:pt x="9385472" y="1766049"/>
                </a:lnTo>
                <a:lnTo>
                  <a:pt x="0" y="1766049"/>
                </a:lnTo>
                <a:lnTo>
                  <a:pt x="0" y="11723"/>
                </a:lnTo>
                <a:close/>
              </a:path>
            </a:pathLst>
          </a:custGeom>
          <a:noFill/>
          <a:ln>
            <a:noFill/>
          </a:ln>
        </p:spPr>
        <p:txBody>
          <a:bodyPr wrap="square">
            <a:spAutoFit/>
          </a:bodyPr>
          <a:lstStyle/>
          <a:p>
            <a:r>
              <a:rPr lang="en-US" sz="3800" b="1">
                <a:solidFill>
                  <a:srgbClr val="FF9E1B"/>
                </a:solidFill>
                <a:latin typeface="Roboto" panose="02000000000000000000" pitchFamily="2" charset="0"/>
                <a:ea typeface="Roboto" panose="02000000000000000000" pitchFamily="2" charset="0"/>
                <a:cs typeface="Roboto" panose="02000000000000000000" pitchFamily="2" charset="0"/>
              </a:rPr>
              <a:t>Dissecting the State Transportation Labyrinth</a:t>
            </a:r>
          </a:p>
          <a:p>
            <a:r>
              <a:rPr lang="en-US" sz="3200">
                <a:solidFill>
                  <a:srgbClr val="FF9E1B"/>
                </a:solidFill>
                <a:latin typeface="Roboto" panose="02000000000000000000" pitchFamily="2" charset="0"/>
                <a:ea typeface="Roboto" panose="02000000000000000000" pitchFamily="2" charset="0"/>
                <a:cs typeface="Roboto" panose="02000000000000000000" pitchFamily="2" charset="0"/>
              </a:rPr>
              <a:t>An inventory of state accountability practices—and what those results mean for federal reauthorization</a:t>
            </a:r>
          </a:p>
        </p:txBody>
      </p:sp>
      <p:cxnSp>
        <p:nvCxnSpPr>
          <p:cNvPr id="6" name="Straight Connector 5">
            <a:extLst>
              <a:ext uri="{FF2B5EF4-FFF2-40B4-BE49-F238E27FC236}">
                <a16:creationId xmlns:a16="http://schemas.microsoft.com/office/drawing/2014/main" id="{580370E5-7A3C-E64D-32E0-58AAAA7A8CC9}"/>
              </a:ext>
            </a:extLst>
          </p:cNvPr>
          <p:cNvCxnSpPr>
            <a:cxnSpLocks/>
          </p:cNvCxnSpPr>
          <p:nvPr/>
        </p:nvCxnSpPr>
        <p:spPr>
          <a:xfrm>
            <a:off x="729842" y="2774479"/>
            <a:ext cx="0" cy="2118351"/>
          </a:xfrm>
          <a:prstGeom prst="line">
            <a:avLst/>
          </a:prstGeom>
          <a:ln w="38100">
            <a:solidFill>
              <a:srgbClr val="FF9E1B"/>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419330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FDF025DB-8368-4EB2-E5A9-31C54BBF8F57}"/>
              </a:ext>
            </a:extLst>
          </p:cNvPr>
          <p:cNvGrpSpPr/>
          <p:nvPr/>
        </p:nvGrpSpPr>
        <p:grpSpPr>
          <a:xfrm>
            <a:off x="8515349" y="-169663"/>
            <a:ext cx="3524250" cy="3298222"/>
            <a:chOff x="1625597" y="-231359"/>
            <a:chExt cx="8940800" cy="7184019"/>
          </a:xfrm>
        </p:grpSpPr>
        <mc:AlternateContent xmlns:mc="http://schemas.openxmlformats.org/markup-compatibility/2006" xmlns:cx4="http://schemas.microsoft.com/office/drawing/2016/5/10/chartex">
          <mc:Choice Requires="cx4">
            <p:graphicFrame>
              <p:nvGraphicFramePr>
                <p:cNvPr id="5" name="Chart 4">
                  <a:extLst>
                    <a:ext uri="{FF2B5EF4-FFF2-40B4-BE49-F238E27FC236}">
                      <a16:creationId xmlns:a16="http://schemas.microsoft.com/office/drawing/2014/main" id="{062EA499-EC94-F347-E709-8B31BCC3C685}"/>
                    </a:ext>
                  </a:extLst>
                </p:cNvPr>
                <p:cNvGraphicFramePr/>
                <p:nvPr>
                  <p:extLst>
                    <p:ext uri="{D42A27DB-BD31-4B8C-83A1-F6EECF244321}">
                      <p14:modId xmlns:p14="http://schemas.microsoft.com/office/powerpoint/2010/main" val="3636404473"/>
                    </p:ext>
                  </p:extLst>
                </p:nvPr>
              </p:nvGraphicFramePr>
              <p:xfrm>
                <a:off x="1625597" y="-231359"/>
                <a:ext cx="8940800" cy="6858000"/>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5" name="Chart 4">
                  <a:extLst>
                    <a:ext uri="{FF2B5EF4-FFF2-40B4-BE49-F238E27FC236}">
                      <a16:creationId xmlns:a16="http://schemas.microsoft.com/office/drawing/2014/main" id="{062EA499-EC94-F347-E709-8B31BCC3C685}"/>
                    </a:ext>
                  </a:extLst>
                </p:cNvPr>
                <p:cNvPicPr>
                  <a:picLocks noGrp="1" noRot="1" noChangeAspect="1" noMove="1" noResize="1" noEditPoints="1" noAdjustHandles="1" noChangeArrowheads="1" noChangeShapeType="1"/>
                </p:cNvPicPr>
                <p:nvPr/>
              </p:nvPicPr>
              <p:blipFill>
                <a:blip r:embed="rId4"/>
                <a:stretch>
                  <a:fillRect/>
                </a:stretch>
              </p:blipFill>
              <p:spPr>
                <a:xfrm>
                  <a:off x="8515349" y="-169663"/>
                  <a:ext cx="3524250" cy="3148545"/>
                </a:xfrm>
                <a:prstGeom prst="rect">
                  <a:avLst/>
                </a:prstGeom>
              </p:spPr>
            </p:pic>
          </mc:Fallback>
        </mc:AlternateContent>
        <p:sp>
          <p:nvSpPr>
            <p:cNvPr id="6" name="Rectangle 5">
              <a:extLst>
                <a:ext uri="{FF2B5EF4-FFF2-40B4-BE49-F238E27FC236}">
                  <a16:creationId xmlns:a16="http://schemas.microsoft.com/office/drawing/2014/main" id="{8FA5814F-F15A-09AD-42C6-4DB620851D4E}"/>
                </a:ext>
              </a:extLst>
            </p:cNvPr>
            <p:cNvSpPr/>
            <p:nvPr/>
          </p:nvSpPr>
          <p:spPr>
            <a:xfrm>
              <a:off x="5860686" y="5952835"/>
              <a:ext cx="4705710" cy="999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Picture 3">
            <a:extLst>
              <a:ext uri="{FF2B5EF4-FFF2-40B4-BE49-F238E27FC236}">
                <a16:creationId xmlns:a16="http://schemas.microsoft.com/office/drawing/2014/main" id="{DEA05789-5A5C-232C-3439-E845FF3F9B3B}"/>
              </a:ext>
            </a:extLst>
          </p:cNvPr>
          <p:cNvPicPr>
            <a:picLocks noChangeAspect="1"/>
          </p:cNvPicPr>
          <p:nvPr/>
        </p:nvPicPr>
        <p:blipFill>
          <a:blip r:embed="rId5"/>
          <a:stretch>
            <a:fillRect/>
          </a:stretch>
        </p:blipFill>
        <p:spPr>
          <a:xfrm>
            <a:off x="5101178" y="2987615"/>
            <a:ext cx="6176423" cy="2980141"/>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9" name="Picture 8" descr="A document with text and images&#10;&#10;Description automatically generated">
            <a:extLst>
              <a:ext uri="{FF2B5EF4-FFF2-40B4-BE49-F238E27FC236}">
                <a16:creationId xmlns:a16="http://schemas.microsoft.com/office/drawing/2014/main" id="{A1FB66A6-DD3C-93EA-A254-E8B6D19F4C6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30836" y="2508274"/>
            <a:ext cx="2906838" cy="3761791"/>
          </a:xfrm>
          <a:prstGeom prst="rect">
            <a:avLst/>
          </a:prstGeom>
          <a:ln>
            <a:solidFill>
              <a:schemeClr val="bg1">
                <a:lumMod val="75000"/>
              </a:schemeClr>
            </a:solidFill>
          </a:ln>
          <a:effectLst>
            <a:outerShdw blurRad="50800" dist="38100" dir="2700000" algn="tl" rotWithShape="0">
              <a:prstClr val="black">
                <a:alpha val="40000"/>
              </a:prstClr>
            </a:outerShdw>
          </a:effectLst>
        </p:spPr>
      </p:pic>
      <p:sp>
        <p:nvSpPr>
          <p:cNvPr id="10" name="Rectangle 9">
            <a:extLst>
              <a:ext uri="{FF2B5EF4-FFF2-40B4-BE49-F238E27FC236}">
                <a16:creationId xmlns:a16="http://schemas.microsoft.com/office/drawing/2014/main" id="{805F3113-F979-8948-1F06-D1BD8A899EEB}"/>
              </a:ext>
            </a:extLst>
          </p:cNvPr>
          <p:cNvSpPr/>
          <p:nvPr/>
        </p:nvSpPr>
        <p:spPr>
          <a:xfrm>
            <a:off x="1030835" y="2508274"/>
            <a:ext cx="2906837" cy="3761790"/>
          </a:xfrm>
          <a:prstGeom prst="rect">
            <a:avLst/>
          </a:prstGeom>
          <a:solidFill>
            <a:srgbClr val="FF9E1B">
              <a:alpha val="85000"/>
            </a:srgb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a:solidFill>
                  <a:srgbClr val="002060"/>
                </a:solidFill>
                <a:latin typeface="Franklin Gothic Medium Cond" panose="020B0606030402020204" pitchFamily="34" charset="0"/>
              </a:rPr>
              <a:t>“Every Ten-Year Plan is developed to be consistent with the framework established in the NH Long Range Plan Transportation Plan (LRTP) 2010-2030.”</a:t>
            </a:r>
          </a:p>
        </p:txBody>
      </p:sp>
      <p:sp>
        <p:nvSpPr>
          <p:cNvPr id="13" name="Rectangle 12">
            <a:extLst>
              <a:ext uri="{FF2B5EF4-FFF2-40B4-BE49-F238E27FC236}">
                <a16:creationId xmlns:a16="http://schemas.microsoft.com/office/drawing/2014/main" id="{2F2BB2E6-F978-3F6D-927A-F7F46A53537C}"/>
              </a:ext>
            </a:extLst>
          </p:cNvPr>
          <p:cNvSpPr/>
          <p:nvPr/>
        </p:nvSpPr>
        <p:spPr>
          <a:xfrm>
            <a:off x="5108573" y="2990149"/>
            <a:ext cx="6169027" cy="2986340"/>
          </a:xfrm>
          <a:prstGeom prst="rect">
            <a:avLst/>
          </a:prstGeom>
          <a:solidFill>
            <a:srgbClr val="002060">
              <a:alpha val="85000"/>
            </a:srgb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a:solidFill>
                  <a:srgbClr val="FF9E1B"/>
                </a:solidFill>
                <a:latin typeface="Franklin Gothic Medium Cond" panose="020B0606030402020204" pitchFamily="34" charset="0"/>
              </a:rPr>
              <a:t>“The STIP is created through a cooperative and comprehensive process that […] aligns with the NMDOT’s Long Range Planning document.”</a:t>
            </a:r>
          </a:p>
        </p:txBody>
      </p:sp>
      <p:sp>
        <p:nvSpPr>
          <p:cNvPr id="2" name="TextBox 1">
            <a:extLst>
              <a:ext uri="{FF2B5EF4-FFF2-40B4-BE49-F238E27FC236}">
                <a16:creationId xmlns:a16="http://schemas.microsoft.com/office/drawing/2014/main" id="{9F0DF61F-E56E-CD9F-20B8-A12FB8B2AF05}"/>
              </a:ext>
            </a:extLst>
          </p:cNvPr>
          <p:cNvSpPr txBox="1"/>
          <p:nvPr/>
        </p:nvSpPr>
        <p:spPr>
          <a:xfrm>
            <a:off x="0" y="-354048"/>
            <a:ext cx="4102102" cy="2862322"/>
          </a:xfrm>
          <a:prstGeom prst="rect">
            <a:avLst/>
          </a:prstGeom>
          <a:noFill/>
        </p:spPr>
        <p:txBody>
          <a:bodyPr wrap="square" anchor="ctr">
            <a:spAutoFit/>
          </a:bodyPr>
          <a:lstStyle/>
          <a:p>
            <a:pPr algn="ctr"/>
            <a:r>
              <a:rPr kumimoji="0" lang="en-US" sz="18000" b="0" i="0" u="none" strike="noStrike" kern="1200" cap="none" spc="0" normalizeH="0" baseline="0" noProof="0">
                <a:ln>
                  <a:noFill/>
                </a:ln>
                <a:solidFill>
                  <a:srgbClr val="002060"/>
                </a:solidFill>
                <a:effectLst/>
                <a:uLnTx/>
                <a:uFillTx/>
                <a:latin typeface="Franklin Gothic Medium Cond" panose="020B0606030402020204" pitchFamily="34" charset="0"/>
                <a:ea typeface="+mn-ea"/>
                <a:cs typeface="+mn-cs"/>
              </a:rPr>
              <a:t>45</a:t>
            </a:r>
            <a:r>
              <a:rPr kumimoji="0" lang="en-US" sz="9600" b="0" i="0" u="none" strike="noStrike" kern="1200" cap="none" spc="0" normalizeH="0" baseline="0" noProof="0">
                <a:ln>
                  <a:noFill/>
                </a:ln>
                <a:solidFill>
                  <a:srgbClr val="002060"/>
                </a:solidFill>
                <a:effectLst/>
                <a:uLnTx/>
                <a:uFillTx/>
                <a:latin typeface="Franklin Gothic Medium Cond" panose="020B0606030402020204" pitchFamily="34" charset="0"/>
                <a:ea typeface="+mn-ea"/>
                <a:cs typeface="+mn-cs"/>
              </a:rPr>
              <a:t>%</a:t>
            </a:r>
            <a:endParaRPr lang="en-US" sz="18000">
              <a:solidFill>
                <a:srgbClr val="002060"/>
              </a:solidFill>
            </a:endParaRPr>
          </a:p>
        </p:txBody>
      </p:sp>
      <p:sp>
        <p:nvSpPr>
          <p:cNvPr id="7" name="TextBox 18">
            <a:extLst>
              <a:ext uri="{FF2B5EF4-FFF2-40B4-BE49-F238E27FC236}">
                <a16:creationId xmlns:a16="http://schemas.microsoft.com/office/drawing/2014/main" id="{1513A8DF-F0FB-E85D-683B-9E60F113D6BF}"/>
              </a:ext>
            </a:extLst>
          </p:cNvPr>
          <p:cNvSpPr txBox="1"/>
          <p:nvPr/>
        </p:nvSpPr>
        <p:spPr>
          <a:xfrm>
            <a:off x="4102101" y="357156"/>
            <a:ext cx="3897086" cy="166199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828800"/>
            <a:r>
              <a:rPr lang="en-US" sz="3400">
                <a:solidFill>
                  <a:srgbClr val="002060"/>
                </a:solidFill>
                <a:latin typeface="Franklin Gothic Medium Cond" panose="020B0606030402020204" pitchFamily="34" charset="0"/>
              </a:rPr>
              <a:t>reference their long-range planning in their STIP or capital plan</a:t>
            </a:r>
          </a:p>
        </p:txBody>
      </p:sp>
      <p:cxnSp>
        <p:nvCxnSpPr>
          <p:cNvPr id="8" name="Straight Connector 7">
            <a:extLst>
              <a:ext uri="{FF2B5EF4-FFF2-40B4-BE49-F238E27FC236}">
                <a16:creationId xmlns:a16="http://schemas.microsoft.com/office/drawing/2014/main" id="{74FD9E53-087F-DB9E-1AA3-673C85FCF4D4}"/>
              </a:ext>
            </a:extLst>
          </p:cNvPr>
          <p:cNvCxnSpPr>
            <a:cxnSpLocks/>
          </p:cNvCxnSpPr>
          <p:nvPr/>
        </p:nvCxnSpPr>
        <p:spPr>
          <a:xfrm>
            <a:off x="3897085" y="371123"/>
            <a:ext cx="0" cy="1634057"/>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8028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FDF025DB-8368-4EB2-E5A9-31C54BBF8F57}"/>
              </a:ext>
            </a:extLst>
          </p:cNvPr>
          <p:cNvGrpSpPr/>
          <p:nvPr/>
        </p:nvGrpSpPr>
        <p:grpSpPr>
          <a:xfrm>
            <a:off x="8515349" y="-169663"/>
            <a:ext cx="3524250" cy="3298222"/>
            <a:chOff x="1625597" y="-231359"/>
            <a:chExt cx="8940800" cy="7184019"/>
          </a:xfrm>
        </p:grpSpPr>
        <mc:AlternateContent xmlns:mc="http://schemas.openxmlformats.org/markup-compatibility/2006" xmlns:cx4="http://schemas.microsoft.com/office/drawing/2016/5/10/chartex">
          <mc:Choice Requires="cx4">
            <p:graphicFrame>
              <p:nvGraphicFramePr>
                <p:cNvPr id="5" name="Chart 4">
                  <a:extLst>
                    <a:ext uri="{FF2B5EF4-FFF2-40B4-BE49-F238E27FC236}">
                      <a16:creationId xmlns:a16="http://schemas.microsoft.com/office/drawing/2014/main" id="{062EA499-EC94-F347-E709-8B31BCC3C685}"/>
                    </a:ext>
                  </a:extLst>
                </p:cNvPr>
                <p:cNvGraphicFramePr/>
                <p:nvPr>
                  <p:extLst>
                    <p:ext uri="{D42A27DB-BD31-4B8C-83A1-F6EECF244321}">
                      <p14:modId xmlns:p14="http://schemas.microsoft.com/office/powerpoint/2010/main" val="3892280217"/>
                    </p:ext>
                  </p:extLst>
                </p:nvPr>
              </p:nvGraphicFramePr>
              <p:xfrm>
                <a:off x="1625597" y="-231359"/>
                <a:ext cx="8940800" cy="6858000"/>
              </p:xfrm>
              <a:graphic>
                <a:graphicData uri="http://schemas.microsoft.com/office/drawing/2014/chartex">
                  <cx:chart xmlns:cx="http://schemas.microsoft.com/office/drawing/2014/chartex" xmlns:r="http://schemas.openxmlformats.org/officeDocument/2006/relationships" r:id="rId4"/>
                </a:graphicData>
              </a:graphic>
            </p:graphicFrame>
          </mc:Choice>
          <mc:Fallback xmlns="">
            <p:pic>
              <p:nvPicPr>
                <p:cNvPr id="5" name="Chart 4">
                  <a:extLst>
                    <a:ext uri="{FF2B5EF4-FFF2-40B4-BE49-F238E27FC236}">
                      <a16:creationId xmlns:a16="http://schemas.microsoft.com/office/drawing/2014/main" id="{062EA499-EC94-F347-E709-8B31BCC3C685}"/>
                    </a:ext>
                  </a:extLst>
                </p:cNvPr>
                <p:cNvPicPr>
                  <a:picLocks noGrp="1" noRot="1" noChangeAspect="1" noMove="1" noResize="1" noEditPoints="1" noAdjustHandles="1" noChangeArrowheads="1" noChangeShapeType="1"/>
                </p:cNvPicPr>
                <p:nvPr/>
              </p:nvPicPr>
              <p:blipFill>
                <a:blip r:embed="rId5"/>
                <a:stretch>
                  <a:fillRect/>
                </a:stretch>
              </p:blipFill>
              <p:spPr>
                <a:xfrm>
                  <a:off x="8515349" y="-169663"/>
                  <a:ext cx="3524250" cy="3148545"/>
                </a:xfrm>
                <a:prstGeom prst="rect">
                  <a:avLst/>
                </a:prstGeom>
              </p:spPr>
            </p:pic>
          </mc:Fallback>
        </mc:AlternateContent>
        <p:sp>
          <p:nvSpPr>
            <p:cNvPr id="6" name="Rectangle 5">
              <a:extLst>
                <a:ext uri="{FF2B5EF4-FFF2-40B4-BE49-F238E27FC236}">
                  <a16:creationId xmlns:a16="http://schemas.microsoft.com/office/drawing/2014/main" id="{8FA5814F-F15A-09AD-42C6-4DB620851D4E}"/>
                </a:ext>
              </a:extLst>
            </p:cNvPr>
            <p:cNvSpPr/>
            <p:nvPr/>
          </p:nvSpPr>
          <p:spPr>
            <a:xfrm>
              <a:off x="5860686" y="5952835"/>
              <a:ext cx="4705710" cy="999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36" name="Picture 12" descr="Proposed Changes to SMART SCALE Program Unveiled - Virginia Association of  Counties">
            <a:extLst>
              <a:ext uri="{FF2B5EF4-FFF2-40B4-BE49-F238E27FC236}">
                <a16:creationId xmlns:a16="http://schemas.microsoft.com/office/drawing/2014/main" id="{1F18F895-C37F-1236-8752-4B050DA75B3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2024" y="3345778"/>
            <a:ext cx="5015837" cy="2007897"/>
          </a:xfrm>
          <a:prstGeom prst="rect">
            <a:avLst/>
          </a:prstGeom>
          <a:noFill/>
          <a:ln>
            <a:solidFill>
              <a:schemeClr val="bg1">
                <a:lumMod val="75000"/>
              </a:schemeClr>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8AEF2CEA-59A0-9E63-063E-299857D88246}"/>
              </a:ext>
            </a:extLst>
          </p:cNvPr>
          <p:cNvSpPr txBox="1"/>
          <p:nvPr/>
        </p:nvSpPr>
        <p:spPr>
          <a:xfrm>
            <a:off x="0" y="-354048"/>
            <a:ext cx="4102102" cy="2862322"/>
          </a:xfrm>
          <a:prstGeom prst="rect">
            <a:avLst/>
          </a:prstGeom>
          <a:noFill/>
        </p:spPr>
        <p:txBody>
          <a:bodyPr wrap="square" anchor="ctr">
            <a:spAutoFit/>
          </a:bodyPr>
          <a:lstStyle/>
          <a:p>
            <a:pPr algn="ctr"/>
            <a:r>
              <a:rPr kumimoji="0" lang="en-US" sz="18000" b="0" i="0" u="none" strike="noStrike" kern="1200" cap="none" spc="0" normalizeH="0" baseline="0" noProof="0">
                <a:ln>
                  <a:noFill/>
                </a:ln>
                <a:solidFill>
                  <a:srgbClr val="002060"/>
                </a:solidFill>
                <a:effectLst/>
                <a:uLnTx/>
                <a:uFillTx/>
                <a:latin typeface="Franklin Gothic Medium Cond" panose="020B0606030402020204" pitchFamily="34" charset="0"/>
                <a:ea typeface="+mn-ea"/>
                <a:cs typeface="+mn-cs"/>
              </a:rPr>
              <a:t>29</a:t>
            </a:r>
            <a:r>
              <a:rPr kumimoji="0" lang="en-US" sz="9600" b="0" i="0" u="none" strike="noStrike" kern="1200" cap="none" spc="0" normalizeH="0" baseline="0" noProof="0">
                <a:ln>
                  <a:noFill/>
                </a:ln>
                <a:solidFill>
                  <a:srgbClr val="002060"/>
                </a:solidFill>
                <a:effectLst/>
                <a:uLnTx/>
                <a:uFillTx/>
                <a:latin typeface="Franklin Gothic Medium Cond" panose="020B0606030402020204" pitchFamily="34" charset="0"/>
                <a:ea typeface="+mn-ea"/>
                <a:cs typeface="+mn-cs"/>
              </a:rPr>
              <a:t>%</a:t>
            </a:r>
            <a:endParaRPr lang="en-US" sz="18000">
              <a:solidFill>
                <a:srgbClr val="002060"/>
              </a:solidFill>
            </a:endParaRPr>
          </a:p>
        </p:txBody>
      </p:sp>
      <p:sp>
        <p:nvSpPr>
          <p:cNvPr id="12" name="TextBox 18">
            <a:extLst>
              <a:ext uri="{FF2B5EF4-FFF2-40B4-BE49-F238E27FC236}">
                <a16:creationId xmlns:a16="http://schemas.microsoft.com/office/drawing/2014/main" id="{D02A19C2-CF0D-17B7-F588-70828FA27BEE}"/>
              </a:ext>
            </a:extLst>
          </p:cNvPr>
          <p:cNvSpPr txBox="1"/>
          <p:nvPr/>
        </p:nvSpPr>
        <p:spPr>
          <a:xfrm>
            <a:off x="4102101" y="357156"/>
            <a:ext cx="4102102" cy="166199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828800"/>
            <a:r>
              <a:rPr lang="en-US" sz="3400">
                <a:solidFill>
                  <a:srgbClr val="002060"/>
                </a:solidFill>
                <a:latin typeface="Franklin Gothic Medium Cond" panose="020B0606030402020204" pitchFamily="34" charset="0"/>
              </a:rPr>
              <a:t>have some public project selection process</a:t>
            </a:r>
          </a:p>
        </p:txBody>
      </p:sp>
      <p:cxnSp>
        <p:nvCxnSpPr>
          <p:cNvPr id="13" name="Straight Connector 12">
            <a:extLst>
              <a:ext uri="{FF2B5EF4-FFF2-40B4-BE49-F238E27FC236}">
                <a16:creationId xmlns:a16="http://schemas.microsoft.com/office/drawing/2014/main" id="{B725FD84-4A76-42F0-0FDF-EEAF4DB7F503}"/>
              </a:ext>
            </a:extLst>
          </p:cNvPr>
          <p:cNvCxnSpPr>
            <a:cxnSpLocks/>
          </p:cNvCxnSpPr>
          <p:nvPr/>
        </p:nvCxnSpPr>
        <p:spPr>
          <a:xfrm>
            <a:off x="3897085" y="371123"/>
            <a:ext cx="0" cy="1634057"/>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pic>
        <p:nvPicPr>
          <p:cNvPr id="1026" name="Picture 2">
            <a:extLst>
              <a:ext uri="{FF2B5EF4-FFF2-40B4-BE49-F238E27FC236}">
                <a16:creationId xmlns:a16="http://schemas.microsoft.com/office/drawing/2014/main" id="{C0D3EAEE-5F13-785C-74C5-56E41E96136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04141" y="3409256"/>
            <a:ext cx="5015837" cy="1880939"/>
          </a:xfrm>
          <a:prstGeom prst="rect">
            <a:avLst/>
          </a:prstGeom>
          <a:noFill/>
          <a:ln>
            <a:solidFill>
              <a:schemeClr val="bg1">
                <a:lumMod val="75000"/>
              </a:schemeClr>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86031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D535BA32-3395-DB3B-D09B-A44701318CB9}"/>
              </a:ext>
            </a:extLst>
          </p:cNvPr>
          <p:cNvGrpSpPr/>
          <p:nvPr/>
        </p:nvGrpSpPr>
        <p:grpSpPr>
          <a:xfrm>
            <a:off x="3183280" y="590277"/>
            <a:ext cx="5677446" cy="5677446"/>
            <a:chOff x="3673469" y="854068"/>
            <a:chExt cx="5677446" cy="5677446"/>
          </a:xfrm>
        </p:grpSpPr>
        <p:sp>
          <p:nvSpPr>
            <p:cNvPr id="12" name="Oval 11">
              <a:extLst>
                <a:ext uri="{FF2B5EF4-FFF2-40B4-BE49-F238E27FC236}">
                  <a16:creationId xmlns:a16="http://schemas.microsoft.com/office/drawing/2014/main" id="{842301A5-CC1F-F9CA-4B14-E499BD67AC79}"/>
                </a:ext>
              </a:extLst>
            </p:cNvPr>
            <p:cNvSpPr/>
            <p:nvPr/>
          </p:nvSpPr>
          <p:spPr>
            <a:xfrm>
              <a:off x="3673469" y="854068"/>
              <a:ext cx="5677446" cy="5677446"/>
            </a:xfrm>
            <a:prstGeom prst="ellipse">
              <a:avLst/>
            </a:prstGeom>
            <a:solidFill>
              <a:srgbClr val="002060">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00" b="1">
                <a:solidFill>
                  <a:schemeClr val="tx1"/>
                </a:solidFill>
                <a:latin typeface="Myriad Pro" panose="020B0503030403020204"/>
                <a:cs typeface="Arial" panose="020B0604020202020204" pitchFamily="34" charset="0"/>
              </a:endParaRPr>
            </a:p>
          </p:txBody>
        </p:sp>
        <p:grpSp>
          <p:nvGrpSpPr>
            <p:cNvPr id="13" name="Group 12">
              <a:extLst>
                <a:ext uri="{FF2B5EF4-FFF2-40B4-BE49-F238E27FC236}">
                  <a16:creationId xmlns:a16="http://schemas.microsoft.com/office/drawing/2014/main" id="{1565BF19-18EE-130C-40C1-985A4EB10BBD}"/>
                </a:ext>
              </a:extLst>
            </p:cNvPr>
            <p:cNvGrpSpPr/>
            <p:nvPr/>
          </p:nvGrpSpPr>
          <p:grpSpPr>
            <a:xfrm>
              <a:off x="4415687" y="1600521"/>
              <a:ext cx="4193010" cy="3608775"/>
              <a:chOff x="4263286" y="2197893"/>
              <a:chExt cx="4193010" cy="3608775"/>
            </a:xfrm>
          </p:grpSpPr>
          <p:sp>
            <p:nvSpPr>
              <p:cNvPr id="14" name="TextBox 18">
                <a:extLst>
                  <a:ext uri="{FF2B5EF4-FFF2-40B4-BE49-F238E27FC236}">
                    <a16:creationId xmlns:a16="http://schemas.microsoft.com/office/drawing/2014/main" id="{5DE685A6-0D24-8E08-7AB3-A9174F4A2E7A}"/>
                  </a:ext>
                </a:extLst>
              </p:cNvPr>
              <p:cNvSpPr txBox="1"/>
              <p:nvPr/>
            </p:nvSpPr>
            <p:spPr>
              <a:xfrm>
                <a:off x="4263286" y="4667895"/>
                <a:ext cx="4193010" cy="113877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1828800"/>
                <a:r>
                  <a:rPr lang="en-US" sz="3400">
                    <a:solidFill>
                      <a:srgbClr val="FF9E1B"/>
                    </a:solidFill>
                    <a:latin typeface="Franklin Gothic Medium Cond" panose="020B0606030402020204" pitchFamily="34" charset="0"/>
                  </a:rPr>
                  <a:t>say when projects were added to their STIP</a:t>
                </a:r>
              </a:p>
            </p:txBody>
          </p:sp>
          <p:sp>
            <p:nvSpPr>
              <p:cNvPr id="15" name="TextBox 14">
                <a:extLst>
                  <a:ext uri="{FF2B5EF4-FFF2-40B4-BE49-F238E27FC236}">
                    <a16:creationId xmlns:a16="http://schemas.microsoft.com/office/drawing/2014/main" id="{D0ED9959-5E15-D62E-69B0-003F7D97F472}"/>
                  </a:ext>
                </a:extLst>
              </p:cNvPr>
              <p:cNvSpPr txBox="1"/>
              <p:nvPr/>
            </p:nvSpPr>
            <p:spPr>
              <a:xfrm>
                <a:off x="4308740" y="2197893"/>
                <a:ext cx="4102102" cy="2862322"/>
              </a:xfrm>
              <a:prstGeom prst="rect">
                <a:avLst/>
              </a:prstGeom>
              <a:noFill/>
            </p:spPr>
            <p:txBody>
              <a:bodyPr wrap="square">
                <a:spAutoFit/>
              </a:bodyPr>
              <a:lstStyle/>
              <a:p>
                <a:pPr algn="ctr"/>
                <a:r>
                  <a:rPr kumimoji="0" lang="en-US" sz="18000" b="0" i="0" u="none" strike="noStrike" kern="1200" cap="none" spc="0" normalizeH="0" baseline="0" noProof="0">
                    <a:ln>
                      <a:noFill/>
                    </a:ln>
                    <a:solidFill>
                      <a:srgbClr val="FF9E1B"/>
                    </a:solidFill>
                    <a:effectLst/>
                    <a:uLnTx/>
                    <a:uFillTx/>
                    <a:latin typeface="Franklin Gothic Medium Cond" panose="020B0606030402020204" pitchFamily="34" charset="0"/>
                    <a:ea typeface="+mn-ea"/>
                    <a:cs typeface="+mn-cs"/>
                  </a:rPr>
                  <a:t>6</a:t>
                </a:r>
                <a:r>
                  <a:rPr kumimoji="0" lang="en-US" sz="12500" b="0" i="0" u="none" strike="noStrike" kern="1200" cap="none" spc="0" normalizeH="0" baseline="0" noProof="0">
                    <a:ln>
                      <a:noFill/>
                    </a:ln>
                    <a:solidFill>
                      <a:srgbClr val="FF9E1B"/>
                    </a:solidFill>
                    <a:effectLst/>
                    <a:uLnTx/>
                    <a:uFillTx/>
                    <a:latin typeface="Franklin Gothic Medium Cond" panose="020B0606030402020204" pitchFamily="34" charset="0"/>
                    <a:ea typeface="+mn-ea"/>
                    <a:cs typeface="+mn-cs"/>
                  </a:rPr>
                  <a:t>%</a:t>
                </a:r>
                <a:endParaRPr lang="en-US" sz="18000">
                  <a:solidFill>
                    <a:srgbClr val="FF9E1B"/>
                  </a:solidFill>
                </a:endParaRPr>
              </a:p>
            </p:txBody>
          </p:sp>
        </p:grpSp>
      </p:grpSp>
    </p:spTree>
    <p:extLst>
      <p:ext uri="{BB962C8B-B14F-4D97-AF65-F5344CB8AC3E}">
        <p14:creationId xmlns:p14="http://schemas.microsoft.com/office/powerpoint/2010/main" val="963919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What Is Asphalt Fatigue Cracking? | Alpha Paving Industries">
            <a:extLst>
              <a:ext uri="{FF2B5EF4-FFF2-40B4-BE49-F238E27FC236}">
                <a16:creationId xmlns:a16="http://schemas.microsoft.com/office/drawing/2014/main" id="{6184C2AD-D879-47C6-FBE4-8511219CD5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1726" b="19282"/>
          <a:stretch/>
        </p:blipFill>
        <p:spPr bwMode="auto">
          <a:xfrm>
            <a:off x="-53358" y="0"/>
            <a:ext cx="6149358"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Eads Bridge - Wikipedia">
            <a:extLst>
              <a:ext uri="{FF2B5EF4-FFF2-40B4-BE49-F238E27FC236}">
                <a16:creationId xmlns:a16="http://schemas.microsoft.com/office/drawing/2014/main" id="{2CB974A5-70CC-0120-B7EF-2E7AAC316F9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1131"/>
          <a:stretch/>
        </p:blipFill>
        <p:spPr bwMode="auto">
          <a:xfrm>
            <a:off x="6096000" y="0"/>
            <a:ext cx="6096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a:extLst>
              <a:ext uri="{FF2B5EF4-FFF2-40B4-BE49-F238E27FC236}">
                <a16:creationId xmlns:a16="http://schemas.microsoft.com/office/drawing/2014/main" id="{0EDB4884-1B5A-470F-A029-38359D78FF19}"/>
              </a:ext>
            </a:extLst>
          </p:cNvPr>
          <p:cNvSpPr/>
          <p:nvPr/>
        </p:nvSpPr>
        <p:spPr>
          <a:xfrm>
            <a:off x="-53358" y="0"/>
            <a:ext cx="12249150" cy="6869801"/>
          </a:xfrm>
          <a:prstGeom prst="rect">
            <a:avLst/>
          </a:prstGeom>
          <a:solidFill>
            <a:schemeClr val="tx1">
              <a:alpha val="6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a:extLst>
              <a:ext uri="{FF2B5EF4-FFF2-40B4-BE49-F238E27FC236}">
                <a16:creationId xmlns:a16="http://schemas.microsoft.com/office/drawing/2014/main" id="{93269D91-F843-CD68-9DF1-AB5C11C4BB84}"/>
              </a:ext>
            </a:extLst>
          </p:cNvPr>
          <p:cNvGrpSpPr/>
          <p:nvPr/>
        </p:nvGrpSpPr>
        <p:grpSpPr>
          <a:xfrm>
            <a:off x="3187072" y="590277"/>
            <a:ext cx="5768290" cy="5677446"/>
            <a:chOff x="3192838" y="590277"/>
            <a:chExt cx="5768290" cy="5677446"/>
          </a:xfrm>
        </p:grpSpPr>
        <p:sp>
          <p:nvSpPr>
            <p:cNvPr id="25" name="Oval 24">
              <a:extLst>
                <a:ext uri="{FF2B5EF4-FFF2-40B4-BE49-F238E27FC236}">
                  <a16:creationId xmlns:a16="http://schemas.microsoft.com/office/drawing/2014/main" id="{84B5E607-DC7A-4FC3-B78C-BE70A76DCFD0}"/>
                </a:ext>
              </a:extLst>
            </p:cNvPr>
            <p:cNvSpPr/>
            <p:nvPr/>
          </p:nvSpPr>
          <p:spPr>
            <a:xfrm>
              <a:off x="3192838" y="590277"/>
              <a:ext cx="5677446" cy="5677446"/>
            </a:xfrm>
            <a:prstGeom prst="ellipse">
              <a:avLst/>
            </a:prstGeom>
            <a:solidFill>
              <a:srgbClr val="FF9E1B">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00" b="1">
                <a:solidFill>
                  <a:schemeClr val="tx1"/>
                </a:solidFill>
                <a:latin typeface="Myriad Pro" panose="020B0503030403020204"/>
                <a:cs typeface="Arial" panose="020B0604020202020204" pitchFamily="34" charset="0"/>
              </a:endParaRPr>
            </a:p>
          </p:txBody>
        </p:sp>
        <p:sp>
          <p:nvSpPr>
            <p:cNvPr id="7" name="TextBox 18">
              <a:extLst>
                <a:ext uri="{FF2B5EF4-FFF2-40B4-BE49-F238E27FC236}">
                  <a16:creationId xmlns:a16="http://schemas.microsoft.com/office/drawing/2014/main" id="{93C016B5-44B6-98F5-2D8E-9B028B6C1EBB}"/>
                </a:ext>
              </a:extLst>
            </p:cNvPr>
            <p:cNvSpPr txBox="1"/>
            <p:nvPr/>
          </p:nvSpPr>
          <p:spPr>
            <a:xfrm>
              <a:off x="3601494" y="4008694"/>
              <a:ext cx="4981427" cy="113877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1828800"/>
              <a:r>
                <a:rPr lang="en-US" sz="3400">
                  <a:solidFill>
                    <a:srgbClr val="F6F6F6"/>
                  </a:solidFill>
                  <a:latin typeface="Franklin Gothic Medium Cond" panose="020B0606030402020204" pitchFamily="34" charset="0"/>
                </a:rPr>
                <a:t>Select projects using asset management principles</a:t>
              </a:r>
            </a:p>
          </p:txBody>
        </p:sp>
        <p:sp>
          <p:nvSpPr>
            <p:cNvPr id="8" name="TextBox 7">
              <a:extLst>
                <a:ext uri="{FF2B5EF4-FFF2-40B4-BE49-F238E27FC236}">
                  <a16:creationId xmlns:a16="http://schemas.microsoft.com/office/drawing/2014/main" id="{F2CDDC4B-6D5B-F456-5226-CAFAFF4E0314}"/>
                </a:ext>
              </a:extLst>
            </p:cNvPr>
            <p:cNvSpPr txBox="1"/>
            <p:nvPr/>
          </p:nvSpPr>
          <p:spPr>
            <a:xfrm>
              <a:off x="3223286" y="1710533"/>
              <a:ext cx="5737842" cy="2862322"/>
            </a:xfrm>
            <a:prstGeom prst="rect">
              <a:avLst/>
            </a:prstGeom>
            <a:noFill/>
          </p:spPr>
          <p:txBody>
            <a:bodyPr wrap="square">
              <a:spAutoFit/>
            </a:bodyPr>
            <a:lstStyle/>
            <a:p>
              <a:pPr algn="ctr"/>
              <a:r>
                <a:rPr kumimoji="0" lang="en-US" sz="18000" b="0" i="0" u="none" strike="noStrike" kern="1200" cap="none" spc="0" normalizeH="0" baseline="0" noProof="0">
                  <a:ln>
                    <a:noFill/>
                  </a:ln>
                  <a:solidFill>
                    <a:srgbClr val="F6F6F6"/>
                  </a:solidFill>
                  <a:effectLst/>
                  <a:uLnTx/>
                  <a:uFillTx/>
                  <a:latin typeface="Franklin Gothic Medium Cond" panose="020B0606030402020204" pitchFamily="34" charset="0"/>
                  <a:ea typeface="+mn-ea"/>
                  <a:cs typeface="+mn-cs"/>
                </a:rPr>
                <a:t>100</a:t>
              </a:r>
              <a:r>
                <a:rPr kumimoji="0" lang="en-US" sz="12500" b="0" i="0" u="none" strike="noStrike" kern="1200" cap="none" spc="0" normalizeH="0" baseline="0" noProof="0">
                  <a:ln>
                    <a:noFill/>
                  </a:ln>
                  <a:solidFill>
                    <a:srgbClr val="F6F6F6"/>
                  </a:solidFill>
                  <a:effectLst/>
                  <a:uLnTx/>
                  <a:uFillTx/>
                  <a:latin typeface="Franklin Gothic Medium Cond" panose="020B0606030402020204" pitchFamily="34" charset="0"/>
                  <a:ea typeface="+mn-ea"/>
                  <a:cs typeface="+mn-cs"/>
                </a:rPr>
                <a:t>%</a:t>
              </a:r>
              <a:endParaRPr lang="en-US" sz="18000">
                <a:solidFill>
                  <a:srgbClr val="F6F6F6"/>
                </a:solidFill>
              </a:endParaRPr>
            </a:p>
          </p:txBody>
        </p:sp>
      </p:grpSp>
    </p:spTree>
    <p:extLst>
      <p:ext uri="{BB962C8B-B14F-4D97-AF65-F5344CB8AC3E}">
        <p14:creationId xmlns:p14="http://schemas.microsoft.com/office/powerpoint/2010/main" val="893180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6D02AC7-06CE-30E4-74F9-12BB508919D3}"/>
              </a:ext>
            </a:extLst>
          </p:cNvPr>
          <p:cNvGrpSpPr/>
          <p:nvPr/>
        </p:nvGrpSpPr>
        <p:grpSpPr>
          <a:xfrm>
            <a:off x="595312" y="1982450"/>
            <a:ext cx="11901487" cy="2893099"/>
            <a:chOff x="595312" y="2490282"/>
            <a:chExt cx="11901487" cy="2893099"/>
          </a:xfrm>
        </p:grpSpPr>
        <p:cxnSp>
          <p:nvCxnSpPr>
            <p:cNvPr id="9" name="Straight Connector 8">
              <a:extLst>
                <a:ext uri="{FF2B5EF4-FFF2-40B4-BE49-F238E27FC236}">
                  <a16:creationId xmlns:a16="http://schemas.microsoft.com/office/drawing/2014/main" id="{217A677E-1C10-75E9-F5E7-328C3188AFC4}"/>
                </a:ext>
              </a:extLst>
            </p:cNvPr>
            <p:cNvCxnSpPr>
              <a:cxnSpLocks/>
            </p:cNvCxnSpPr>
            <p:nvPr/>
          </p:nvCxnSpPr>
          <p:spPr>
            <a:xfrm>
              <a:off x="595312" y="2717800"/>
              <a:ext cx="0" cy="2665581"/>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6D5BDD65-47E9-5C7B-7091-74BD141A648C}"/>
                </a:ext>
              </a:extLst>
            </p:cNvPr>
            <p:cNvSpPr/>
            <p:nvPr/>
          </p:nvSpPr>
          <p:spPr>
            <a:xfrm>
              <a:off x="696816" y="4059942"/>
              <a:ext cx="10245012" cy="1323439"/>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a:solidFill>
                    <a:srgbClr val="002060"/>
                  </a:solidFill>
                  <a:latin typeface="Franklin Gothic Medium Cond" panose="020B0606030402020204" pitchFamily="34" charset="0"/>
                  <a:ea typeface="Calibri" panose="020F0502020204030204" pitchFamily="34" charset="0"/>
                </a:rPr>
                <a:t>States rarely plan or invest in ways that meet the needs of regional and municipal partners</a:t>
              </a:r>
            </a:p>
          </p:txBody>
        </p:sp>
        <p:sp>
          <p:nvSpPr>
            <p:cNvPr id="7" name="TextBox 6">
              <a:extLst>
                <a:ext uri="{FF2B5EF4-FFF2-40B4-BE49-F238E27FC236}">
                  <a16:creationId xmlns:a16="http://schemas.microsoft.com/office/drawing/2014/main" id="{00A006FC-4F61-7E19-EC02-A371637BCB0E}"/>
                </a:ext>
              </a:extLst>
            </p:cNvPr>
            <p:cNvSpPr txBox="1"/>
            <p:nvPr/>
          </p:nvSpPr>
          <p:spPr>
            <a:xfrm>
              <a:off x="696816" y="2490282"/>
              <a:ext cx="11799983" cy="1569660"/>
            </a:xfrm>
            <a:prstGeom prst="rect">
              <a:avLst/>
            </a:prstGeom>
            <a:noFill/>
          </p:spPr>
          <p:txBody>
            <a:bodyPr wrap="square">
              <a:spAutoFit/>
            </a:bodyPr>
            <a:lstStyle/>
            <a:p>
              <a:r>
                <a:rPr kumimoji="0" lang="en-US" sz="9600" b="1" i="0" u="none" strike="noStrike" kern="1200" cap="none" spc="0" normalizeH="0" baseline="0" noProof="0">
                  <a:ln>
                    <a:noFill/>
                  </a:ln>
                  <a:solidFill>
                    <a:srgbClr val="FF9E1B"/>
                  </a:solidFill>
                  <a:effectLst/>
                  <a:uLnTx/>
                  <a:uFillTx/>
                  <a:latin typeface="Franklin Gothic Medium Cond" panose="020B0606030402020204" pitchFamily="34" charset="0"/>
                  <a:ea typeface="Calibri" panose="020F0502020204030204" pitchFamily="34" charset="0"/>
                  <a:cs typeface="+mn-cs"/>
                </a:rPr>
                <a:t>Approach to Localities</a:t>
              </a:r>
              <a:endParaRPr lang="en-US" sz="9600" b="1">
                <a:solidFill>
                  <a:srgbClr val="FF9E1B"/>
                </a:solidFill>
              </a:endParaRPr>
            </a:p>
          </p:txBody>
        </p:sp>
      </p:grpSp>
    </p:spTree>
    <p:extLst>
      <p:ext uri="{BB962C8B-B14F-4D97-AF65-F5344CB8AC3E}">
        <p14:creationId xmlns:p14="http://schemas.microsoft.com/office/powerpoint/2010/main" val="27731734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B715693E-E691-22E2-6069-A42DEFFF2A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7548" y="602593"/>
            <a:ext cx="5864794" cy="5652814"/>
          </a:xfrm>
          <a:prstGeom prst="rect">
            <a:avLst/>
          </a:prstGeom>
          <a:noFill/>
          <a:ln>
            <a:solidFill>
              <a:schemeClr val="bg1">
                <a:lumMod val="75000"/>
              </a:schemeClr>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nvGrpSpPr>
          <p:cNvPr id="21" name="Group 20">
            <a:extLst>
              <a:ext uri="{FF2B5EF4-FFF2-40B4-BE49-F238E27FC236}">
                <a16:creationId xmlns:a16="http://schemas.microsoft.com/office/drawing/2014/main" id="{ED0CFF97-5744-55EC-DEBA-061BA3DA2FDF}"/>
              </a:ext>
            </a:extLst>
          </p:cNvPr>
          <p:cNvGrpSpPr/>
          <p:nvPr/>
        </p:nvGrpSpPr>
        <p:grpSpPr>
          <a:xfrm>
            <a:off x="8515349" y="-169663"/>
            <a:ext cx="3524250" cy="3298222"/>
            <a:chOff x="1625597" y="-231359"/>
            <a:chExt cx="8940800" cy="7184019"/>
          </a:xfrm>
        </p:grpSpPr>
        <mc:AlternateContent xmlns:mc="http://schemas.openxmlformats.org/markup-compatibility/2006" xmlns:cx4="http://schemas.microsoft.com/office/drawing/2016/5/10/chartex">
          <mc:Choice Requires="cx4">
            <p:graphicFrame>
              <p:nvGraphicFramePr>
                <p:cNvPr id="22" name="Chart 21">
                  <a:extLst>
                    <a:ext uri="{FF2B5EF4-FFF2-40B4-BE49-F238E27FC236}">
                      <a16:creationId xmlns:a16="http://schemas.microsoft.com/office/drawing/2014/main" id="{1393128B-029D-7551-F198-BB5FB477FA3D}"/>
                    </a:ext>
                  </a:extLst>
                </p:cNvPr>
                <p:cNvGraphicFramePr/>
                <p:nvPr>
                  <p:extLst>
                    <p:ext uri="{D42A27DB-BD31-4B8C-83A1-F6EECF244321}">
                      <p14:modId xmlns:p14="http://schemas.microsoft.com/office/powerpoint/2010/main" val="1019791471"/>
                    </p:ext>
                  </p:extLst>
                </p:nvPr>
              </p:nvGraphicFramePr>
              <p:xfrm>
                <a:off x="1625597" y="-231359"/>
                <a:ext cx="8940800" cy="6858000"/>
              </p:xfrm>
              <a:graphic>
                <a:graphicData uri="http://schemas.microsoft.com/office/drawing/2014/chartex">
                  <cx:chart xmlns:cx="http://schemas.microsoft.com/office/drawing/2014/chartex" xmlns:r="http://schemas.openxmlformats.org/officeDocument/2006/relationships" r:id="rId5"/>
                </a:graphicData>
              </a:graphic>
            </p:graphicFrame>
          </mc:Choice>
          <mc:Fallback xmlns="">
            <p:pic>
              <p:nvPicPr>
                <p:cNvPr id="22" name="Chart 21">
                  <a:extLst>
                    <a:ext uri="{FF2B5EF4-FFF2-40B4-BE49-F238E27FC236}">
                      <a16:creationId xmlns:a16="http://schemas.microsoft.com/office/drawing/2014/main" id="{1393128B-029D-7551-F198-BB5FB477FA3D}"/>
                    </a:ext>
                  </a:extLst>
                </p:cNvPr>
                <p:cNvPicPr>
                  <a:picLocks noGrp="1" noRot="1" noChangeAspect="1" noMove="1" noResize="1" noEditPoints="1" noAdjustHandles="1" noChangeArrowheads="1" noChangeShapeType="1"/>
                </p:cNvPicPr>
                <p:nvPr/>
              </p:nvPicPr>
              <p:blipFill>
                <a:blip r:embed="rId6"/>
                <a:stretch>
                  <a:fillRect/>
                </a:stretch>
              </p:blipFill>
              <p:spPr>
                <a:xfrm>
                  <a:off x="8515349" y="-169663"/>
                  <a:ext cx="3524250" cy="3148545"/>
                </a:xfrm>
                <a:prstGeom prst="rect">
                  <a:avLst/>
                </a:prstGeom>
              </p:spPr>
            </p:pic>
          </mc:Fallback>
        </mc:AlternateContent>
        <p:sp>
          <p:nvSpPr>
            <p:cNvPr id="23" name="Rectangle 22">
              <a:extLst>
                <a:ext uri="{FF2B5EF4-FFF2-40B4-BE49-F238E27FC236}">
                  <a16:creationId xmlns:a16="http://schemas.microsoft.com/office/drawing/2014/main" id="{12E8C606-503F-77CE-6556-FA539919D7B9}"/>
                </a:ext>
              </a:extLst>
            </p:cNvPr>
            <p:cNvSpPr/>
            <p:nvPr/>
          </p:nvSpPr>
          <p:spPr>
            <a:xfrm>
              <a:off x="5860686" y="5952835"/>
              <a:ext cx="4705710" cy="999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Oval 1">
            <a:extLst>
              <a:ext uri="{FF2B5EF4-FFF2-40B4-BE49-F238E27FC236}">
                <a16:creationId xmlns:a16="http://schemas.microsoft.com/office/drawing/2014/main" id="{C3C96517-F46D-8D4D-EF1D-740046E69EF8}"/>
              </a:ext>
            </a:extLst>
          </p:cNvPr>
          <p:cNvSpPr/>
          <p:nvPr/>
        </p:nvSpPr>
        <p:spPr>
          <a:xfrm>
            <a:off x="7133214" y="2669534"/>
            <a:ext cx="3637983" cy="3637984"/>
          </a:xfrm>
          <a:prstGeom prst="ellipse">
            <a:avLst/>
          </a:prstGeom>
          <a:solidFill>
            <a:srgbClr val="FF9E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00" b="1">
              <a:solidFill>
                <a:schemeClr val="tx1"/>
              </a:solidFill>
              <a:latin typeface="Myriad Pro" panose="020B0503030403020204"/>
              <a:cs typeface="Arial" panose="020B0604020202020204" pitchFamily="34" charset="0"/>
            </a:endParaRPr>
          </a:p>
        </p:txBody>
      </p:sp>
      <p:sp>
        <p:nvSpPr>
          <p:cNvPr id="8" name="TextBox 18">
            <a:extLst>
              <a:ext uri="{FF2B5EF4-FFF2-40B4-BE49-F238E27FC236}">
                <a16:creationId xmlns:a16="http://schemas.microsoft.com/office/drawing/2014/main" id="{3DF04367-7010-CE85-2301-2B7793944532}"/>
              </a:ext>
            </a:extLst>
          </p:cNvPr>
          <p:cNvSpPr txBox="1"/>
          <p:nvPr/>
        </p:nvSpPr>
        <p:spPr>
          <a:xfrm>
            <a:off x="7375836" y="3879119"/>
            <a:ext cx="2279025" cy="120032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1828800"/>
            <a:r>
              <a:rPr lang="en-US" sz="2400">
                <a:solidFill>
                  <a:schemeClr val="bg1"/>
                </a:solidFill>
                <a:latin typeface="Franklin Gothic Medium Cond" panose="020B0606030402020204" pitchFamily="34" charset="0"/>
              </a:rPr>
              <a:t>84% collaborate with MPOs on LRTPs in some way</a:t>
            </a:r>
          </a:p>
        </p:txBody>
      </p:sp>
      <p:grpSp>
        <p:nvGrpSpPr>
          <p:cNvPr id="3" name="Group 2">
            <a:extLst>
              <a:ext uri="{FF2B5EF4-FFF2-40B4-BE49-F238E27FC236}">
                <a16:creationId xmlns:a16="http://schemas.microsoft.com/office/drawing/2014/main" id="{A78D33BC-F843-8331-AB2A-161F5253D5B9}"/>
              </a:ext>
            </a:extLst>
          </p:cNvPr>
          <p:cNvGrpSpPr/>
          <p:nvPr/>
        </p:nvGrpSpPr>
        <p:grpSpPr>
          <a:xfrm>
            <a:off x="9753865" y="3359794"/>
            <a:ext cx="2250891" cy="2250888"/>
            <a:chOff x="9753865" y="3517756"/>
            <a:chExt cx="2250891" cy="2250888"/>
          </a:xfrm>
        </p:grpSpPr>
        <p:sp>
          <p:nvSpPr>
            <p:cNvPr id="7" name="Oval 6">
              <a:extLst>
                <a:ext uri="{FF2B5EF4-FFF2-40B4-BE49-F238E27FC236}">
                  <a16:creationId xmlns:a16="http://schemas.microsoft.com/office/drawing/2014/main" id="{E87B7B69-E49C-1B16-AE5E-E2E5D97BD9C7}"/>
                </a:ext>
              </a:extLst>
            </p:cNvPr>
            <p:cNvSpPr>
              <a:spLocks noChangeAspect="1"/>
            </p:cNvSpPr>
            <p:nvPr/>
          </p:nvSpPr>
          <p:spPr>
            <a:xfrm>
              <a:off x="9753865" y="3517756"/>
              <a:ext cx="2250891" cy="2250888"/>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00" b="1">
                <a:solidFill>
                  <a:schemeClr val="tx1"/>
                </a:solidFill>
                <a:latin typeface="Myriad Pro" panose="020B0503030403020204"/>
                <a:cs typeface="Arial" panose="020B0604020202020204" pitchFamily="34" charset="0"/>
              </a:endParaRPr>
            </a:p>
          </p:txBody>
        </p:sp>
        <p:sp>
          <p:nvSpPr>
            <p:cNvPr id="17" name="TextBox 16">
              <a:extLst>
                <a:ext uri="{FF2B5EF4-FFF2-40B4-BE49-F238E27FC236}">
                  <a16:creationId xmlns:a16="http://schemas.microsoft.com/office/drawing/2014/main" id="{8AFDC3D3-3999-7CF8-48AD-27444879BA09}"/>
                </a:ext>
              </a:extLst>
            </p:cNvPr>
            <p:cNvSpPr txBox="1"/>
            <p:nvPr/>
          </p:nvSpPr>
          <p:spPr>
            <a:xfrm>
              <a:off x="9951870" y="4043035"/>
              <a:ext cx="1854879" cy="1200329"/>
            </a:xfrm>
            <a:prstGeom prst="rect">
              <a:avLst/>
            </a:prstGeom>
            <a:noFill/>
          </p:spPr>
          <p:txBody>
            <a:bodyPr wrap="square">
              <a:spAutoFit/>
            </a:bodyPr>
            <a:lstStyle/>
            <a:p>
              <a:pPr algn="ctr"/>
              <a:r>
                <a:rPr lang="en-US" sz="2400">
                  <a:solidFill>
                    <a:schemeClr val="bg1"/>
                  </a:solidFill>
                  <a:latin typeface="Franklin Gothic Medium Cond" panose="020B0606030402020204" pitchFamily="34" charset="0"/>
                </a:rPr>
                <a:t>4</a:t>
              </a:r>
              <a:r>
                <a:rPr kumimoji="0" lang="en-US" sz="2400" b="0" i="0" u="none" strike="noStrike" kern="1200" cap="none" spc="0" normalizeH="0" baseline="0" noProof="0">
                  <a:ln>
                    <a:noFill/>
                  </a:ln>
                  <a:solidFill>
                    <a:schemeClr val="bg1"/>
                  </a:solidFill>
                  <a:effectLst/>
                  <a:uLnTx/>
                  <a:uFillTx/>
                  <a:latin typeface="Franklin Gothic Medium Cond" panose="020B0606030402020204" pitchFamily="34" charset="0"/>
                  <a:ea typeface="+mn-ea"/>
                  <a:cs typeface="+mn-cs"/>
                </a:rPr>
                <a:t>% draw on MPO project priorities</a:t>
              </a:r>
              <a:endParaRPr lang="en-US" sz="2400">
                <a:solidFill>
                  <a:schemeClr val="bg1"/>
                </a:solidFill>
              </a:endParaRPr>
            </a:p>
          </p:txBody>
        </p:sp>
      </p:grpSp>
    </p:spTree>
    <p:extLst>
      <p:ext uri="{BB962C8B-B14F-4D97-AF65-F5344CB8AC3E}">
        <p14:creationId xmlns:p14="http://schemas.microsoft.com/office/powerpoint/2010/main" val="5157278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18">
            <a:extLst>
              <a:ext uri="{FF2B5EF4-FFF2-40B4-BE49-F238E27FC236}">
                <a16:creationId xmlns:a16="http://schemas.microsoft.com/office/drawing/2014/main" id="{921BFBF2-871C-D644-CCA4-9DDD890A8FC1}"/>
              </a:ext>
            </a:extLst>
          </p:cNvPr>
          <p:cNvSpPr txBox="1"/>
          <p:nvPr/>
        </p:nvSpPr>
        <p:spPr>
          <a:xfrm>
            <a:off x="459994" y="3428999"/>
            <a:ext cx="2857500" cy="218521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828800"/>
            <a:r>
              <a:rPr lang="en-US" sz="3400">
                <a:solidFill>
                  <a:srgbClr val="FFC000"/>
                </a:solidFill>
                <a:latin typeface="Franklin Gothic Medium Cond" panose="020B0606030402020204" pitchFamily="34" charset="0"/>
              </a:rPr>
              <a:t>               </a:t>
            </a:r>
            <a:r>
              <a:rPr lang="en-US" sz="800">
                <a:solidFill>
                  <a:srgbClr val="FFC000"/>
                </a:solidFill>
                <a:latin typeface="Franklin Gothic Medium Cond" panose="020B0606030402020204" pitchFamily="34" charset="0"/>
              </a:rPr>
              <a:t>     </a:t>
            </a:r>
            <a:r>
              <a:rPr lang="en-US" sz="3400">
                <a:solidFill>
                  <a:srgbClr val="002060"/>
                </a:solidFill>
                <a:latin typeface="Franklin Gothic Medium Cond" panose="020B0606030402020204" pitchFamily="34" charset="0"/>
              </a:rPr>
              <a:t>amount suballocated in a state DOT’s budget</a:t>
            </a:r>
          </a:p>
        </p:txBody>
      </p:sp>
      <p:grpSp>
        <p:nvGrpSpPr>
          <p:cNvPr id="14" name="Group 13">
            <a:extLst>
              <a:ext uri="{FF2B5EF4-FFF2-40B4-BE49-F238E27FC236}">
                <a16:creationId xmlns:a16="http://schemas.microsoft.com/office/drawing/2014/main" id="{A2186B72-4F4B-7190-2BD4-2F258ABAB89E}"/>
              </a:ext>
            </a:extLst>
          </p:cNvPr>
          <p:cNvGrpSpPr/>
          <p:nvPr/>
        </p:nvGrpSpPr>
        <p:grpSpPr>
          <a:xfrm>
            <a:off x="285750" y="1086305"/>
            <a:ext cx="4102102" cy="2967389"/>
            <a:chOff x="457200" y="690953"/>
            <a:chExt cx="4102102" cy="2967389"/>
          </a:xfrm>
        </p:grpSpPr>
        <p:sp>
          <p:nvSpPr>
            <p:cNvPr id="5" name="TextBox 4">
              <a:extLst>
                <a:ext uri="{FF2B5EF4-FFF2-40B4-BE49-F238E27FC236}">
                  <a16:creationId xmlns:a16="http://schemas.microsoft.com/office/drawing/2014/main" id="{DDEE3312-586E-E993-EC63-1EDBA8BAF083}"/>
                </a:ext>
              </a:extLst>
            </p:cNvPr>
            <p:cNvSpPr txBox="1"/>
            <p:nvPr/>
          </p:nvSpPr>
          <p:spPr>
            <a:xfrm>
              <a:off x="457200" y="690953"/>
              <a:ext cx="4102102" cy="2862322"/>
            </a:xfrm>
            <a:prstGeom prst="rect">
              <a:avLst/>
            </a:prstGeom>
            <a:noFill/>
          </p:spPr>
          <p:txBody>
            <a:bodyPr wrap="square" anchor="ctr">
              <a:spAutoFit/>
            </a:bodyPr>
            <a:lstStyle/>
            <a:p>
              <a:r>
                <a:rPr kumimoji="0" lang="en-US" sz="18000" b="0" i="0" u="none" strike="noStrike" kern="1200" cap="none" spc="0" normalizeH="0" baseline="0" noProof="0">
                  <a:ln>
                    <a:noFill/>
                  </a:ln>
                  <a:solidFill>
                    <a:srgbClr val="002060"/>
                  </a:solidFill>
                  <a:effectLst/>
                  <a:uLnTx/>
                  <a:uFillTx/>
                  <a:latin typeface="Franklin Gothic Medium Cond" panose="020B0606030402020204" pitchFamily="34" charset="0"/>
                  <a:ea typeface="+mn-ea"/>
                  <a:cs typeface="+mn-cs"/>
                </a:rPr>
                <a:t>14</a:t>
              </a:r>
              <a:r>
                <a:rPr kumimoji="0" lang="en-US" sz="9600" b="0" i="0" u="none" strike="noStrike" kern="1200" cap="none" spc="0" normalizeH="0" baseline="0" noProof="0">
                  <a:ln>
                    <a:noFill/>
                  </a:ln>
                  <a:solidFill>
                    <a:srgbClr val="002060"/>
                  </a:solidFill>
                  <a:effectLst/>
                  <a:uLnTx/>
                  <a:uFillTx/>
                  <a:latin typeface="Franklin Gothic Medium Cond" panose="020B0606030402020204" pitchFamily="34" charset="0"/>
                  <a:ea typeface="+mn-ea"/>
                  <a:cs typeface="+mn-cs"/>
                </a:rPr>
                <a:t>%</a:t>
              </a:r>
              <a:endParaRPr lang="en-US" sz="18000">
                <a:solidFill>
                  <a:srgbClr val="002060"/>
                </a:solidFill>
              </a:endParaRPr>
            </a:p>
          </p:txBody>
        </p:sp>
        <p:sp>
          <p:nvSpPr>
            <p:cNvPr id="6" name="TextBox 18">
              <a:extLst>
                <a:ext uri="{FF2B5EF4-FFF2-40B4-BE49-F238E27FC236}">
                  <a16:creationId xmlns:a16="http://schemas.microsoft.com/office/drawing/2014/main" id="{83D50B01-7CAE-122C-9519-111E889E8998}"/>
                </a:ext>
              </a:extLst>
            </p:cNvPr>
            <p:cNvSpPr txBox="1"/>
            <p:nvPr/>
          </p:nvSpPr>
          <p:spPr>
            <a:xfrm>
              <a:off x="622301" y="3042789"/>
              <a:ext cx="1460499" cy="61555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828800"/>
              <a:r>
                <a:rPr lang="en-US" sz="3400">
                  <a:solidFill>
                    <a:srgbClr val="FF9E1B"/>
                  </a:solidFill>
                  <a:latin typeface="Franklin Gothic Medium Cond" panose="020B0606030402020204" pitchFamily="34" charset="0"/>
                </a:rPr>
                <a:t>average</a:t>
              </a:r>
            </a:p>
          </p:txBody>
        </p:sp>
      </p:grpSp>
      <p:cxnSp>
        <p:nvCxnSpPr>
          <p:cNvPr id="15" name="Straight Connector 14">
            <a:extLst>
              <a:ext uri="{FF2B5EF4-FFF2-40B4-BE49-F238E27FC236}">
                <a16:creationId xmlns:a16="http://schemas.microsoft.com/office/drawing/2014/main" id="{C7DDC60B-B71F-1622-01F9-9C10003F9F21}"/>
              </a:ext>
            </a:extLst>
          </p:cNvPr>
          <p:cNvCxnSpPr>
            <a:cxnSpLocks/>
          </p:cNvCxnSpPr>
          <p:nvPr/>
        </p:nvCxnSpPr>
        <p:spPr>
          <a:xfrm flipH="1" flipV="1">
            <a:off x="3937002" y="757890"/>
            <a:ext cx="12700" cy="5342219"/>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pic>
        <p:nvPicPr>
          <p:cNvPr id="7" name="Picture 6" descr="A map of the united states&#10;&#10;Description automatically generated">
            <a:extLst>
              <a:ext uri="{FF2B5EF4-FFF2-40B4-BE49-F238E27FC236}">
                <a16:creationId xmlns:a16="http://schemas.microsoft.com/office/drawing/2014/main" id="{226FCFCB-F8B9-7B34-6032-03063059B5F8}"/>
              </a:ext>
            </a:extLst>
          </p:cNvPr>
          <p:cNvPicPr>
            <a:picLocks noChangeAspect="1"/>
          </p:cNvPicPr>
          <p:nvPr/>
        </p:nvPicPr>
        <p:blipFill>
          <a:blip r:embed="rId3">
            <a:extLst>
              <a:ext uri="{28A0092B-C50C-407E-A947-70E740481C1C}">
                <a14:useLocalDpi xmlns:a14="http://schemas.microsoft.com/office/drawing/2010/main" val="0"/>
              </a:ext>
            </a:extLst>
          </a:blip>
          <a:srcRect t="5628" b="12675"/>
          <a:stretch/>
        </p:blipFill>
        <p:spPr>
          <a:xfrm>
            <a:off x="4621100" y="558792"/>
            <a:ext cx="6836008" cy="5740415"/>
          </a:xfrm>
          <a:prstGeom prst="rect">
            <a:avLst/>
          </a:prstGeom>
        </p:spPr>
      </p:pic>
      <p:sp>
        <p:nvSpPr>
          <p:cNvPr id="2" name="Rectangle 1">
            <a:extLst>
              <a:ext uri="{FF2B5EF4-FFF2-40B4-BE49-F238E27FC236}">
                <a16:creationId xmlns:a16="http://schemas.microsoft.com/office/drawing/2014/main" id="{A6EDD082-61A9-605D-80C6-1C7548D8A12A}"/>
              </a:ext>
            </a:extLst>
          </p:cNvPr>
          <p:cNvSpPr/>
          <p:nvPr/>
        </p:nvSpPr>
        <p:spPr>
          <a:xfrm>
            <a:off x="9329355" y="5967135"/>
            <a:ext cx="2464068" cy="6641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4DFFD6E-71D1-079B-7DFE-A8EA7C38A45A}"/>
              </a:ext>
            </a:extLst>
          </p:cNvPr>
          <p:cNvSpPr/>
          <p:nvPr/>
        </p:nvSpPr>
        <p:spPr>
          <a:xfrm>
            <a:off x="4580547" y="5967135"/>
            <a:ext cx="2464068" cy="6641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315515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graph of a number of people&#10;&#10;Description automatically generated">
            <a:extLst>
              <a:ext uri="{FF2B5EF4-FFF2-40B4-BE49-F238E27FC236}">
                <a16:creationId xmlns:a16="http://schemas.microsoft.com/office/drawing/2014/main" id="{DFC9C0F4-E73F-60A8-F6A7-71DD52E809A1}"/>
              </a:ext>
            </a:extLst>
          </p:cNvPr>
          <p:cNvPicPr>
            <a:picLocks noChangeAspect="1"/>
          </p:cNvPicPr>
          <p:nvPr/>
        </p:nvPicPr>
        <p:blipFill>
          <a:blip r:embed="rId3">
            <a:extLst>
              <a:ext uri="{28A0092B-C50C-407E-A947-70E740481C1C}">
                <a14:useLocalDpi xmlns:a14="http://schemas.microsoft.com/office/drawing/2010/main" val="0"/>
              </a:ext>
            </a:extLst>
          </a:blip>
          <a:srcRect t="7071"/>
          <a:stretch/>
        </p:blipFill>
        <p:spPr>
          <a:xfrm>
            <a:off x="4453512" y="1277517"/>
            <a:ext cx="7171184" cy="5342219"/>
          </a:xfrm>
          <a:prstGeom prst="rect">
            <a:avLst/>
          </a:prstGeom>
        </p:spPr>
      </p:pic>
      <p:cxnSp>
        <p:nvCxnSpPr>
          <p:cNvPr id="15" name="Straight Connector 14">
            <a:extLst>
              <a:ext uri="{FF2B5EF4-FFF2-40B4-BE49-F238E27FC236}">
                <a16:creationId xmlns:a16="http://schemas.microsoft.com/office/drawing/2014/main" id="{C7DDC60B-B71F-1622-01F9-9C10003F9F21}"/>
              </a:ext>
            </a:extLst>
          </p:cNvPr>
          <p:cNvCxnSpPr>
            <a:cxnSpLocks/>
          </p:cNvCxnSpPr>
          <p:nvPr/>
        </p:nvCxnSpPr>
        <p:spPr>
          <a:xfrm flipH="1" flipV="1">
            <a:off x="3937002" y="757890"/>
            <a:ext cx="12700" cy="5342219"/>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78257C66-399D-3E86-B515-76A9765F81BC}"/>
              </a:ext>
            </a:extLst>
          </p:cNvPr>
          <p:cNvSpPr/>
          <p:nvPr/>
        </p:nvSpPr>
        <p:spPr>
          <a:xfrm>
            <a:off x="9192126" y="5881036"/>
            <a:ext cx="2464068" cy="6641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EE0950B-9D70-C673-4F8F-D8F2EB6B3E6B}"/>
              </a:ext>
            </a:extLst>
          </p:cNvPr>
          <p:cNvSpPr/>
          <p:nvPr/>
        </p:nvSpPr>
        <p:spPr>
          <a:xfrm>
            <a:off x="4287883" y="5787878"/>
            <a:ext cx="2464068" cy="6641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8">
            <a:extLst>
              <a:ext uri="{FF2B5EF4-FFF2-40B4-BE49-F238E27FC236}">
                <a16:creationId xmlns:a16="http://schemas.microsoft.com/office/drawing/2014/main" id="{37158566-6DB3-1251-5BB2-CF9BC293F4BB}"/>
              </a:ext>
            </a:extLst>
          </p:cNvPr>
          <p:cNvSpPr txBox="1"/>
          <p:nvPr/>
        </p:nvSpPr>
        <p:spPr>
          <a:xfrm>
            <a:off x="459994" y="3428999"/>
            <a:ext cx="2857500" cy="218521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828800"/>
            <a:r>
              <a:rPr lang="en-US" sz="3400">
                <a:solidFill>
                  <a:srgbClr val="FFC000"/>
                </a:solidFill>
                <a:latin typeface="Franklin Gothic Medium Cond" panose="020B0606030402020204" pitchFamily="34" charset="0"/>
              </a:rPr>
              <a:t>               </a:t>
            </a:r>
            <a:r>
              <a:rPr lang="en-US" sz="800">
                <a:solidFill>
                  <a:srgbClr val="FFC000"/>
                </a:solidFill>
                <a:latin typeface="Franklin Gothic Medium Cond" panose="020B0606030402020204" pitchFamily="34" charset="0"/>
              </a:rPr>
              <a:t>     </a:t>
            </a:r>
            <a:r>
              <a:rPr lang="en-US" sz="3400">
                <a:solidFill>
                  <a:srgbClr val="002060"/>
                </a:solidFill>
                <a:latin typeface="Franklin Gothic Medium Cond" panose="020B0606030402020204" pitchFamily="34" charset="0"/>
              </a:rPr>
              <a:t>amount suballocated in a state DOT’s budget</a:t>
            </a:r>
          </a:p>
        </p:txBody>
      </p:sp>
      <p:grpSp>
        <p:nvGrpSpPr>
          <p:cNvPr id="21" name="Group 20">
            <a:extLst>
              <a:ext uri="{FF2B5EF4-FFF2-40B4-BE49-F238E27FC236}">
                <a16:creationId xmlns:a16="http://schemas.microsoft.com/office/drawing/2014/main" id="{5A8ABADE-E016-81E0-CE28-565E95759502}"/>
              </a:ext>
            </a:extLst>
          </p:cNvPr>
          <p:cNvGrpSpPr/>
          <p:nvPr/>
        </p:nvGrpSpPr>
        <p:grpSpPr>
          <a:xfrm>
            <a:off x="285750" y="1086305"/>
            <a:ext cx="4102102" cy="2967389"/>
            <a:chOff x="457200" y="690953"/>
            <a:chExt cx="4102102" cy="2967389"/>
          </a:xfrm>
        </p:grpSpPr>
        <p:sp>
          <p:nvSpPr>
            <p:cNvPr id="22" name="TextBox 21">
              <a:extLst>
                <a:ext uri="{FF2B5EF4-FFF2-40B4-BE49-F238E27FC236}">
                  <a16:creationId xmlns:a16="http://schemas.microsoft.com/office/drawing/2014/main" id="{AE43D2E3-41F1-6A64-D716-BAB2B4975C33}"/>
                </a:ext>
              </a:extLst>
            </p:cNvPr>
            <p:cNvSpPr txBox="1"/>
            <p:nvPr/>
          </p:nvSpPr>
          <p:spPr>
            <a:xfrm>
              <a:off x="457200" y="690953"/>
              <a:ext cx="4102102" cy="2862322"/>
            </a:xfrm>
            <a:prstGeom prst="rect">
              <a:avLst/>
            </a:prstGeom>
            <a:noFill/>
          </p:spPr>
          <p:txBody>
            <a:bodyPr wrap="square" anchor="ctr">
              <a:spAutoFit/>
            </a:bodyPr>
            <a:lstStyle/>
            <a:p>
              <a:r>
                <a:rPr kumimoji="0" lang="en-US" sz="18000" b="0" i="0" u="none" strike="noStrike" kern="1200" cap="none" spc="0" normalizeH="0" baseline="0" noProof="0">
                  <a:ln>
                    <a:noFill/>
                  </a:ln>
                  <a:solidFill>
                    <a:srgbClr val="002060"/>
                  </a:solidFill>
                  <a:effectLst/>
                  <a:uLnTx/>
                  <a:uFillTx/>
                  <a:latin typeface="Franklin Gothic Medium Cond" panose="020B0606030402020204" pitchFamily="34" charset="0"/>
                  <a:ea typeface="+mn-ea"/>
                  <a:cs typeface="+mn-cs"/>
                </a:rPr>
                <a:t>8</a:t>
              </a:r>
              <a:r>
                <a:rPr kumimoji="0" lang="en-US" sz="9600" b="0" i="0" u="none" strike="noStrike" kern="1200" cap="none" spc="0" normalizeH="0" baseline="0" noProof="0">
                  <a:ln>
                    <a:noFill/>
                  </a:ln>
                  <a:solidFill>
                    <a:srgbClr val="002060"/>
                  </a:solidFill>
                  <a:effectLst/>
                  <a:uLnTx/>
                  <a:uFillTx/>
                  <a:latin typeface="Franklin Gothic Medium Cond" panose="020B0606030402020204" pitchFamily="34" charset="0"/>
                  <a:ea typeface="+mn-ea"/>
                  <a:cs typeface="+mn-cs"/>
                </a:rPr>
                <a:t>%</a:t>
              </a:r>
              <a:endParaRPr lang="en-US" sz="18000">
                <a:solidFill>
                  <a:srgbClr val="002060"/>
                </a:solidFill>
              </a:endParaRPr>
            </a:p>
          </p:txBody>
        </p:sp>
        <p:sp>
          <p:nvSpPr>
            <p:cNvPr id="23" name="TextBox 18">
              <a:extLst>
                <a:ext uri="{FF2B5EF4-FFF2-40B4-BE49-F238E27FC236}">
                  <a16:creationId xmlns:a16="http://schemas.microsoft.com/office/drawing/2014/main" id="{12E7BF36-AC8F-F672-9D4F-E849CF0ACCDA}"/>
                </a:ext>
              </a:extLst>
            </p:cNvPr>
            <p:cNvSpPr txBox="1"/>
            <p:nvPr/>
          </p:nvSpPr>
          <p:spPr>
            <a:xfrm>
              <a:off x="622301" y="3042789"/>
              <a:ext cx="1460499" cy="61555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828800"/>
              <a:r>
                <a:rPr lang="en-US" sz="3400">
                  <a:solidFill>
                    <a:srgbClr val="FF9E1B"/>
                  </a:solidFill>
                  <a:latin typeface="Franklin Gothic Medium Cond" panose="020B0606030402020204" pitchFamily="34" charset="0"/>
                </a:rPr>
                <a:t>median</a:t>
              </a:r>
            </a:p>
          </p:txBody>
        </p:sp>
      </p:grpSp>
      <p:sp>
        <p:nvSpPr>
          <p:cNvPr id="2" name="TextBox 18">
            <a:extLst>
              <a:ext uri="{FF2B5EF4-FFF2-40B4-BE49-F238E27FC236}">
                <a16:creationId xmlns:a16="http://schemas.microsoft.com/office/drawing/2014/main" id="{B43359DA-C624-94A4-FB2A-3F9ADA396453}"/>
              </a:ext>
            </a:extLst>
          </p:cNvPr>
          <p:cNvSpPr txBox="1"/>
          <p:nvPr/>
        </p:nvSpPr>
        <p:spPr>
          <a:xfrm>
            <a:off x="5358592" y="787930"/>
            <a:ext cx="5361023"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1828800"/>
            <a:r>
              <a:rPr lang="en-US" sz="2400" u="sng">
                <a:solidFill>
                  <a:srgbClr val="003A70"/>
                </a:solidFill>
                <a:latin typeface="Franklin Gothic Medium Cond" panose="020B0606030402020204" pitchFamily="34" charset="0"/>
              </a:rPr>
              <a:t>Count of states by suballocated funding share</a:t>
            </a:r>
          </a:p>
        </p:txBody>
      </p:sp>
    </p:spTree>
    <p:extLst>
      <p:ext uri="{BB962C8B-B14F-4D97-AF65-F5344CB8AC3E}">
        <p14:creationId xmlns:p14="http://schemas.microsoft.com/office/powerpoint/2010/main" val="40363081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6D02AC7-06CE-30E4-74F9-12BB508919D3}"/>
              </a:ext>
            </a:extLst>
          </p:cNvPr>
          <p:cNvGrpSpPr/>
          <p:nvPr/>
        </p:nvGrpSpPr>
        <p:grpSpPr>
          <a:xfrm>
            <a:off x="595312" y="1674674"/>
            <a:ext cx="11901487" cy="3508652"/>
            <a:chOff x="595312" y="2490282"/>
            <a:chExt cx="11901487" cy="3508652"/>
          </a:xfrm>
        </p:grpSpPr>
        <p:cxnSp>
          <p:nvCxnSpPr>
            <p:cNvPr id="9" name="Straight Connector 8">
              <a:extLst>
                <a:ext uri="{FF2B5EF4-FFF2-40B4-BE49-F238E27FC236}">
                  <a16:creationId xmlns:a16="http://schemas.microsoft.com/office/drawing/2014/main" id="{217A677E-1C10-75E9-F5E7-328C3188AFC4}"/>
                </a:ext>
              </a:extLst>
            </p:cNvPr>
            <p:cNvCxnSpPr>
              <a:cxnSpLocks/>
            </p:cNvCxnSpPr>
            <p:nvPr/>
          </p:nvCxnSpPr>
          <p:spPr>
            <a:xfrm>
              <a:off x="595312" y="2717800"/>
              <a:ext cx="0" cy="3176844"/>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6D5BDD65-47E9-5C7B-7091-74BD141A648C}"/>
                </a:ext>
              </a:extLst>
            </p:cNvPr>
            <p:cNvSpPr/>
            <p:nvPr/>
          </p:nvSpPr>
          <p:spPr>
            <a:xfrm>
              <a:off x="696816" y="4059942"/>
              <a:ext cx="10245012" cy="1938992"/>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a:solidFill>
                    <a:srgbClr val="002060"/>
                  </a:solidFill>
                  <a:latin typeface="Franklin Gothic Medium Cond" panose="020B0606030402020204" pitchFamily="34" charset="0"/>
                  <a:ea typeface="Calibri" panose="020F0502020204030204" pitchFamily="34" charset="0"/>
                </a:rPr>
                <a:t>States can do more to educate nongovernmental stakeholders and enhance their participation in transportation planning and investment</a:t>
              </a:r>
            </a:p>
          </p:txBody>
        </p:sp>
        <p:sp>
          <p:nvSpPr>
            <p:cNvPr id="7" name="TextBox 6">
              <a:extLst>
                <a:ext uri="{FF2B5EF4-FFF2-40B4-BE49-F238E27FC236}">
                  <a16:creationId xmlns:a16="http://schemas.microsoft.com/office/drawing/2014/main" id="{00A006FC-4F61-7E19-EC02-A371637BCB0E}"/>
                </a:ext>
              </a:extLst>
            </p:cNvPr>
            <p:cNvSpPr txBox="1"/>
            <p:nvPr/>
          </p:nvSpPr>
          <p:spPr>
            <a:xfrm>
              <a:off x="696816" y="2490282"/>
              <a:ext cx="11799983" cy="1569660"/>
            </a:xfrm>
            <a:prstGeom prst="rect">
              <a:avLst/>
            </a:prstGeom>
            <a:noFill/>
          </p:spPr>
          <p:txBody>
            <a:bodyPr wrap="square">
              <a:spAutoFit/>
            </a:bodyPr>
            <a:lstStyle/>
            <a:p>
              <a:r>
                <a:rPr kumimoji="0" lang="en-US" sz="9600" b="1" i="0" u="none" strike="noStrike" kern="1200" cap="none" spc="0" normalizeH="0" baseline="0" noProof="0">
                  <a:ln>
                    <a:noFill/>
                  </a:ln>
                  <a:solidFill>
                    <a:srgbClr val="FF9E1B"/>
                  </a:solidFill>
                  <a:effectLst/>
                  <a:uLnTx/>
                  <a:uFillTx/>
                  <a:latin typeface="Franklin Gothic Medium Cond" panose="020B0606030402020204" pitchFamily="34" charset="0"/>
                  <a:ea typeface="Calibri" panose="020F0502020204030204" pitchFamily="34" charset="0"/>
                  <a:cs typeface="+mn-cs"/>
                </a:rPr>
                <a:t>Public Involvement</a:t>
              </a:r>
              <a:endParaRPr lang="en-US" sz="9600" b="1">
                <a:solidFill>
                  <a:srgbClr val="FF9E1B"/>
                </a:solidFill>
              </a:endParaRPr>
            </a:p>
          </p:txBody>
        </p:sp>
      </p:grpSp>
    </p:spTree>
    <p:extLst>
      <p:ext uri="{BB962C8B-B14F-4D97-AF65-F5344CB8AC3E}">
        <p14:creationId xmlns:p14="http://schemas.microsoft.com/office/powerpoint/2010/main" val="27672705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D0B82B39-364B-450E-80C4-B5C6759BB233}"/>
              </a:ext>
            </a:extLst>
          </p:cNvPr>
          <p:cNvGrpSpPr/>
          <p:nvPr/>
        </p:nvGrpSpPr>
        <p:grpSpPr>
          <a:xfrm>
            <a:off x="660681" y="3694176"/>
            <a:ext cx="3153551" cy="2042825"/>
            <a:chOff x="4524497" y="3694286"/>
            <a:chExt cx="3153551" cy="2042825"/>
          </a:xfrm>
        </p:grpSpPr>
        <p:grpSp>
          <p:nvGrpSpPr>
            <p:cNvPr id="25" name="Group 24">
              <a:extLst>
                <a:ext uri="{FF2B5EF4-FFF2-40B4-BE49-F238E27FC236}">
                  <a16:creationId xmlns:a16="http://schemas.microsoft.com/office/drawing/2014/main" id="{BD18362E-3EF2-768A-24AD-2F0D26A563F0}"/>
                </a:ext>
              </a:extLst>
            </p:cNvPr>
            <p:cNvGrpSpPr/>
            <p:nvPr/>
          </p:nvGrpSpPr>
          <p:grpSpPr>
            <a:xfrm>
              <a:off x="4524497" y="3694286"/>
              <a:ext cx="3153551" cy="2042825"/>
              <a:chOff x="4526671" y="2759736"/>
              <a:chExt cx="3153551" cy="2042825"/>
            </a:xfrm>
          </p:grpSpPr>
          <p:pic>
            <p:nvPicPr>
              <p:cNvPr id="4105" name="Picture 9" descr="An aerial view of a neighborhood with lots of houses photo – Houses Image  on Unsplash">
                <a:extLst>
                  <a:ext uri="{FF2B5EF4-FFF2-40B4-BE49-F238E27FC236}">
                    <a16:creationId xmlns:a16="http://schemas.microsoft.com/office/drawing/2014/main" id="{B5C3C0BB-530B-62E1-BE45-6AC0568B0A7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3538"/>
              <a:stretch/>
            </p:blipFill>
            <p:spPr bwMode="auto">
              <a:xfrm>
                <a:off x="4529979" y="2759736"/>
                <a:ext cx="3150243" cy="2042825"/>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23">
                <a:extLst>
                  <a:ext uri="{FF2B5EF4-FFF2-40B4-BE49-F238E27FC236}">
                    <a16:creationId xmlns:a16="http://schemas.microsoft.com/office/drawing/2014/main" id="{3E8FD56E-393E-04D6-FDF9-BC4BDA964837}"/>
                  </a:ext>
                </a:extLst>
              </p:cNvPr>
              <p:cNvSpPr/>
              <p:nvPr/>
            </p:nvSpPr>
            <p:spPr>
              <a:xfrm>
                <a:off x="4526671" y="2759736"/>
                <a:ext cx="3150243" cy="2042820"/>
              </a:xfrm>
              <a:prstGeom prst="rect">
                <a:avLst/>
              </a:prstGeom>
              <a:solidFill>
                <a:schemeClr val="tx1">
                  <a:lumMod val="95000"/>
                  <a:lumOff val="5000"/>
                  <a:alpha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38415095-38CC-3509-114D-594FD5FA0101}"/>
                  </a:ext>
                </a:extLst>
              </p:cNvPr>
              <p:cNvSpPr txBox="1"/>
              <p:nvPr/>
            </p:nvSpPr>
            <p:spPr>
              <a:xfrm>
                <a:off x="4576382" y="2962068"/>
                <a:ext cx="3043478" cy="1200329"/>
              </a:xfrm>
              <a:prstGeom prst="rect">
                <a:avLst/>
              </a:prstGeom>
              <a:noFill/>
            </p:spPr>
            <p:txBody>
              <a:bodyPr wrap="square" rtlCol="0">
                <a:spAutoFit/>
              </a:bodyPr>
              <a:lstStyle/>
              <a:p>
                <a:pPr algn="ctr" defTabSz="1828800"/>
                <a:r>
                  <a:rPr lang="en-US" sz="2400">
                    <a:solidFill>
                      <a:schemeClr val="bg1"/>
                    </a:solidFill>
                    <a:latin typeface="Franklin Gothic Medium Cond" panose="020B0606030402020204" pitchFamily="34" charset="0"/>
                  </a:rPr>
                  <a:t>Visual explaining planning and programming processes?</a:t>
                </a:r>
              </a:p>
            </p:txBody>
          </p:sp>
        </p:grpSp>
        <p:grpSp>
          <p:nvGrpSpPr>
            <p:cNvPr id="21" name="Group 20">
              <a:extLst>
                <a:ext uri="{FF2B5EF4-FFF2-40B4-BE49-F238E27FC236}">
                  <a16:creationId xmlns:a16="http://schemas.microsoft.com/office/drawing/2014/main" id="{79A623C0-1AD8-ECB9-8AB8-69CCB181307B}"/>
                </a:ext>
              </a:extLst>
            </p:cNvPr>
            <p:cNvGrpSpPr/>
            <p:nvPr/>
          </p:nvGrpSpPr>
          <p:grpSpPr>
            <a:xfrm>
              <a:off x="4628003" y="5060408"/>
              <a:ext cx="2941354" cy="615553"/>
              <a:chOff x="748222" y="2759736"/>
              <a:chExt cx="2941354" cy="615553"/>
            </a:xfrm>
          </p:grpSpPr>
          <p:sp>
            <p:nvSpPr>
              <p:cNvPr id="22" name="TextBox 21">
                <a:extLst>
                  <a:ext uri="{FF2B5EF4-FFF2-40B4-BE49-F238E27FC236}">
                    <a16:creationId xmlns:a16="http://schemas.microsoft.com/office/drawing/2014/main" id="{6E24F2CB-1D70-E8CE-50F0-A282BFFC193D}"/>
                  </a:ext>
                </a:extLst>
              </p:cNvPr>
              <p:cNvSpPr txBox="1"/>
              <p:nvPr/>
            </p:nvSpPr>
            <p:spPr>
              <a:xfrm>
                <a:off x="748222" y="2759736"/>
                <a:ext cx="2941354" cy="615553"/>
              </a:xfrm>
              <a:prstGeom prst="rect">
                <a:avLst/>
              </a:prstGeom>
              <a:noFill/>
            </p:spPr>
            <p:txBody>
              <a:bodyPr wrap="square" rtlCol="0">
                <a:spAutoFit/>
              </a:bodyPr>
              <a:lstStyle/>
              <a:p>
                <a:pPr algn="ctr" defTabSz="1828800"/>
                <a:r>
                  <a:rPr lang="en-US" sz="3400">
                    <a:solidFill>
                      <a:schemeClr val="bg1"/>
                    </a:solidFill>
                    <a:latin typeface="Franklin Gothic Medium Cond" panose="020B0606030402020204" pitchFamily="34" charset="0"/>
                  </a:rPr>
                  <a:t>45%    33%</a:t>
                </a:r>
              </a:p>
            </p:txBody>
          </p:sp>
          <p:cxnSp>
            <p:nvCxnSpPr>
              <p:cNvPr id="23" name="Straight Connector 22">
                <a:extLst>
                  <a:ext uri="{FF2B5EF4-FFF2-40B4-BE49-F238E27FC236}">
                    <a16:creationId xmlns:a16="http://schemas.microsoft.com/office/drawing/2014/main" id="{74978415-856A-060E-B11B-8E7FD6B2800D}"/>
                  </a:ext>
                </a:extLst>
              </p:cNvPr>
              <p:cNvCxnSpPr>
                <a:cxnSpLocks/>
              </p:cNvCxnSpPr>
              <p:nvPr/>
            </p:nvCxnSpPr>
            <p:spPr>
              <a:xfrm>
                <a:off x="2222074" y="2890229"/>
                <a:ext cx="0" cy="38319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27" name="Group 26">
            <a:extLst>
              <a:ext uri="{FF2B5EF4-FFF2-40B4-BE49-F238E27FC236}">
                <a16:creationId xmlns:a16="http://schemas.microsoft.com/office/drawing/2014/main" id="{D5AC5FF5-7A23-0AC1-1825-A5D71D359E40}"/>
              </a:ext>
            </a:extLst>
          </p:cNvPr>
          <p:cNvGrpSpPr/>
          <p:nvPr/>
        </p:nvGrpSpPr>
        <p:grpSpPr>
          <a:xfrm>
            <a:off x="8378787" y="1120889"/>
            <a:ext cx="3153497" cy="2042820"/>
            <a:chOff x="8378787" y="1120889"/>
            <a:chExt cx="3153497" cy="2042820"/>
          </a:xfrm>
        </p:grpSpPr>
        <p:pic>
          <p:nvPicPr>
            <p:cNvPr id="4107" name="Picture 11" descr="What Does a Construction Engineer Do? (With Salary) | Indeed.com">
              <a:extLst>
                <a:ext uri="{FF2B5EF4-FFF2-40B4-BE49-F238E27FC236}">
                  <a16:creationId xmlns:a16="http://schemas.microsoft.com/office/drawing/2014/main" id="{02412DD4-DBC2-6265-1D60-37DE8122AE6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12674"/>
            <a:stretch/>
          </p:blipFill>
          <p:spPr bwMode="auto">
            <a:xfrm>
              <a:off x="8394757" y="1120889"/>
              <a:ext cx="3137527" cy="2030257"/>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a:extLst>
                <a:ext uri="{FF2B5EF4-FFF2-40B4-BE49-F238E27FC236}">
                  <a16:creationId xmlns:a16="http://schemas.microsoft.com/office/drawing/2014/main" id="{F77BFDA1-DAC1-B087-8CAC-A13A9FA0134B}"/>
                </a:ext>
              </a:extLst>
            </p:cNvPr>
            <p:cNvSpPr/>
            <p:nvPr/>
          </p:nvSpPr>
          <p:spPr>
            <a:xfrm>
              <a:off x="8378787" y="1120889"/>
              <a:ext cx="3150243" cy="2042820"/>
            </a:xfrm>
            <a:prstGeom prst="rect">
              <a:avLst/>
            </a:prstGeom>
            <a:solidFill>
              <a:schemeClr val="tx1">
                <a:lumMod val="95000"/>
                <a:lumOff val="5000"/>
                <a:alpha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26619672-BF6A-EA60-A87B-A44DFF8B04AB}"/>
                </a:ext>
              </a:extLst>
            </p:cNvPr>
            <p:cNvGrpSpPr/>
            <p:nvPr/>
          </p:nvGrpSpPr>
          <p:grpSpPr>
            <a:xfrm>
              <a:off x="8483231" y="2480727"/>
              <a:ext cx="2941354" cy="615553"/>
              <a:chOff x="748222" y="2759736"/>
              <a:chExt cx="2941354" cy="615553"/>
            </a:xfrm>
          </p:grpSpPr>
          <p:sp>
            <p:nvSpPr>
              <p:cNvPr id="17" name="TextBox 16">
                <a:extLst>
                  <a:ext uri="{FF2B5EF4-FFF2-40B4-BE49-F238E27FC236}">
                    <a16:creationId xmlns:a16="http://schemas.microsoft.com/office/drawing/2014/main" id="{69E809D8-36E3-EF2A-9620-B320EA961E57}"/>
                  </a:ext>
                </a:extLst>
              </p:cNvPr>
              <p:cNvSpPr txBox="1"/>
              <p:nvPr/>
            </p:nvSpPr>
            <p:spPr>
              <a:xfrm>
                <a:off x="748222" y="2759736"/>
                <a:ext cx="2941354" cy="615553"/>
              </a:xfrm>
              <a:prstGeom prst="rect">
                <a:avLst/>
              </a:prstGeom>
              <a:noFill/>
            </p:spPr>
            <p:txBody>
              <a:bodyPr wrap="square" rtlCol="0">
                <a:spAutoFit/>
              </a:bodyPr>
              <a:lstStyle/>
              <a:p>
                <a:pPr algn="ctr" defTabSz="1828800"/>
                <a:r>
                  <a:rPr lang="en-US" sz="3400">
                    <a:solidFill>
                      <a:schemeClr val="bg1"/>
                    </a:solidFill>
                    <a:latin typeface="Franklin Gothic Medium Cond" panose="020B0606030402020204" pitchFamily="34" charset="0"/>
                  </a:rPr>
                  <a:t>86%    10%</a:t>
                </a:r>
              </a:p>
            </p:txBody>
          </p:sp>
          <p:cxnSp>
            <p:nvCxnSpPr>
              <p:cNvPr id="18" name="Straight Connector 17">
                <a:extLst>
                  <a:ext uri="{FF2B5EF4-FFF2-40B4-BE49-F238E27FC236}">
                    <a16:creationId xmlns:a16="http://schemas.microsoft.com/office/drawing/2014/main" id="{E0217BD6-21A7-C613-439A-8805A0D54F95}"/>
                  </a:ext>
                </a:extLst>
              </p:cNvPr>
              <p:cNvCxnSpPr>
                <a:cxnSpLocks/>
              </p:cNvCxnSpPr>
              <p:nvPr/>
            </p:nvCxnSpPr>
            <p:spPr>
              <a:xfrm>
                <a:off x="2222074" y="2890229"/>
                <a:ext cx="0" cy="38319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9" name="TextBox 28">
              <a:extLst>
                <a:ext uri="{FF2B5EF4-FFF2-40B4-BE49-F238E27FC236}">
                  <a16:creationId xmlns:a16="http://schemas.microsoft.com/office/drawing/2014/main" id="{33C1BBD5-7CC4-644F-3A05-31849A676044}"/>
                </a:ext>
              </a:extLst>
            </p:cNvPr>
            <p:cNvSpPr txBox="1"/>
            <p:nvPr/>
          </p:nvSpPr>
          <p:spPr>
            <a:xfrm>
              <a:off x="8394757" y="1508653"/>
              <a:ext cx="3121556" cy="830997"/>
            </a:xfrm>
            <a:prstGeom prst="rect">
              <a:avLst/>
            </a:prstGeom>
            <a:noFill/>
          </p:spPr>
          <p:txBody>
            <a:bodyPr wrap="square" rtlCol="0">
              <a:spAutoFit/>
            </a:bodyPr>
            <a:lstStyle/>
            <a:p>
              <a:pPr algn="ctr" defTabSz="1828800"/>
              <a:r>
                <a:rPr lang="en-US" sz="2400">
                  <a:solidFill>
                    <a:schemeClr val="bg1"/>
                  </a:solidFill>
                  <a:latin typeface="Franklin Gothic Medium Cond" panose="020B0606030402020204" pitchFamily="34" charset="0"/>
                </a:rPr>
                <a:t>Portal displaying programmed projects?</a:t>
              </a:r>
            </a:p>
          </p:txBody>
        </p:sp>
      </p:grpSp>
      <p:grpSp>
        <p:nvGrpSpPr>
          <p:cNvPr id="20" name="Group 19">
            <a:extLst>
              <a:ext uri="{FF2B5EF4-FFF2-40B4-BE49-F238E27FC236}">
                <a16:creationId xmlns:a16="http://schemas.microsoft.com/office/drawing/2014/main" id="{09D79807-B924-E06D-EA2F-A373E1487526}"/>
              </a:ext>
            </a:extLst>
          </p:cNvPr>
          <p:cNvGrpSpPr/>
          <p:nvPr/>
        </p:nvGrpSpPr>
        <p:grpSpPr>
          <a:xfrm>
            <a:off x="8396986" y="3694286"/>
            <a:ext cx="3138655" cy="2030258"/>
            <a:chOff x="8396986" y="3694286"/>
            <a:chExt cx="3138655" cy="2030258"/>
          </a:xfrm>
        </p:grpSpPr>
        <p:pic>
          <p:nvPicPr>
            <p:cNvPr id="4109" name="Picture 13" descr="California potholes: Is it illegal to fill them on your own?">
              <a:extLst>
                <a:ext uri="{FF2B5EF4-FFF2-40B4-BE49-F238E27FC236}">
                  <a16:creationId xmlns:a16="http://schemas.microsoft.com/office/drawing/2014/main" id="{01DAF38F-3598-62B0-F8D4-0D81727316A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13030"/>
            <a:stretch/>
          </p:blipFill>
          <p:spPr bwMode="auto">
            <a:xfrm>
              <a:off x="8397011" y="3694576"/>
              <a:ext cx="3138607" cy="2029968"/>
            </a:xfrm>
            <a:prstGeom prst="rect">
              <a:avLst/>
            </a:prstGeom>
            <a:noFill/>
            <a:extLst>
              <a:ext uri="{909E8E84-426E-40DD-AFC4-6F175D3DCCD1}">
                <a14:hiddenFill xmlns:a14="http://schemas.microsoft.com/office/drawing/2010/main">
                  <a:solidFill>
                    <a:srgbClr val="FFFFFF"/>
                  </a:solidFill>
                </a14:hiddenFill>
              </a:ext>
            </a:extLst>
          </p:spPr>
        </p:pic>
        <p:sp>
          <p:nvSpPr>
            <p:cNvPr id="31" name="Rectangle 30">
              <a:extLst>
                <a:ext uri="{FF2B5EF4-FFF2-40B4-BE49-F238E27FC236}">
                  <a16:creationId xmlns:a16="http://schemas.microsoft.com/office/drawing/2014/main" id="{A7C1050F-1955-2F4C-ABC6-0CA1CFA6221C}"/>
                </a:ext>
              </a:extLst>
            </p:cNvPr>
            <p:cNvSpPr/>
            <p:nvPr/>
          </p:nvSpPr>
          <p:spPr>
            <a:xfrm>
              <a:off x="8396986" y="3694286"/>
              <a:ext cx="3138655" cy="2030258"/>
            </a:xfrm>
            <a:prstGeom prst="rect">
              <a:avLst/>
            </a:prstGeom>
            <a:solidFill>
              <a:schemeClr val="tx1">
                <a:lumMod val="95000"/>
                <a:lumOff val="5000"/>
                <a:alpha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C11EE4E4-CEA9-E69E-7344-328FAF1AA8C8}"/>
                </a:ext>
              </a:extLst>
            </p:cNvPr>
            <p:cNvSpPr txBox="1"/>
            <p:nvPr/>
          </p:nvSpPr>
          <p:spPr>
            <a:xfrm>
              <a:off x="8492333" y="3896618"/>
              <a:ext cx="2941355" cy="1200329"/>
            </a:xfrm>
            <a:prstGeom prst="rect">
              <a:avLst/>
            </a:prstGeom>
            <a:noFill/>
          </p:spPr>
          <p:txBody>
            <a:bodyPr wrap="square" rtlCol="0">
              <a:spAutoFit/>
            </a:bodyPr>
            <a:lstStyle/>
            <a:p>
              <a:pPr algn="ctr" defTabSz="1828800"/>
              <a:r>
                <a:rPr lang="en-US" sz="2400">
                  <a:solidFill>
                    <a:schemeClr val="bg1"/>
                  </a:solidFill>
                  <a:latin typeface="Franklin Gothic Medium Cond" panose="020B0606030402020204" pitchFamily="34" charset="0"/>
                </a:rPr>
                <a:t>Granular geospatial dataset of pavement and bridge condition?</a:t>
              </a:r>
            </a:p>
          </p:txBody>
        </p:sp>
        <p:grpSp>
          <p:nvGrpSpPr>
            <p:cNvPr id="39" name="Group 38">
              <a:extLst>
                <a:ext uri="{FF2B5EF4-FFF2-40B4-BE49-F238E27FC236}">
                  <a16:creationId xmlns:a16="http://schemas.microsoft.com/office/drawing/2014/main" id="{C07AAADB-0242-1FEA-6CE2-1595947EB83F}"/>
                </a:ext>
              </a:extLst>
            </p:cNvPr>
            <p:cNvGrpSpPr/>
            <p:nvPr/>
          </p:nvGrpSpPr>
          <p:grpSpPr>
            <a:xfrm>
              <a:off x="8492334" y="5054125"/>
              <a:ext cx="2941354" cy="615553"/>
              <a:chOff x="748222" y="2759736"/>
              <a:chExt cx="2941354" cy="615553"/>
            </a:xfrm>
          </p:grpSpPr>
          <p:sp>
            <p:nvSpPr>
              <p:cNvPr id="40" name="TextBox 39">
                <a:extLst>
                  <a:ext uri="{FF2B5EF4-FFF2-40B4-BE49-F238E27FC236}">
                    <a16:creationId xmlns:a16="http://schemas.microsoft.com/office/drawing/2014/main" id="{0556D095-B4F1-5B70-3CD0-0E3DBE962846}"/>
                  </a:ext>
                </a:extLst>
              </p:cNvPr>
              <p:cNvSpPr txBox="1"/>
              <p:nvPr/>
            </p:nvSpPr>
            <p:spPr>
              <a:xfrm>
                <a:off x="748222" y="2759736"/>
                <a:ext cx="2941354" cy="615553"/>
              </a:xfrm>
              <a:prstGeom prst="rect">
                <a:avLst/>
              </a:prstGeom>
              <a:noFill/>
            </p:spPr>
            <p:txBody>
              <a:bodyPr wrap="square" rtlCol="0">
                <a:spAutoFit/>
              </a:bodyPr>
              <a:lstStyle/>
              <a:p>
                <a:pPr algn="ctr" defTabSz="1828800"/>
                <a:r>
                  <a:rPr lang="en-US" sz="3400">
                    <a:solidFill>
                      <a:schemeClr val="bg1"/>
                    </a:solidFill>
                    <a:latin typeface="Franklin Gothic Medium Cond" panose="020B0606030402020204" pitchFamily="34" charset="0"/>
                  </a:rPr>
                  <a:t>43%    33%</a:t>
                </a:r>
              </a:p>
            </p:txBody>
          </p:sp>
          <p:cxnSp>
            <p:nvCxnSpPr>
              <p:cNvPr id="41" name="Straight Connector 40">
                <a:extLst>
                  <a:ext uri="{FF2B5EF4-FFF2-40B4-BE49-F238E27FC236}">
                    <a16:creationId xmlns:a16="http://schemas.microsoft.com/office/drawing/2014/main" id="{7F4C8CB1-0800-F33A-D821-2D191AB2D118}"/>
                  </a:ext>
                </a:extLst>
              </p:cNvPr>
              <p:cNvCxnSpPr>
                <a:cxnSpLocks/>
              </p:cNvCxnSpPr>
              <p:nvPr/>
            </p:nvCxnSpPr>
            <p:spPr>
              <a:xfrm>
                <a:off x="2222074" y="2890229"/>
                <a:ext cx="0" cy="38319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8" name="Group 7">
            <a:extLst>
              <a:ext uri="{FF2B5EF4-FFF2-40B4-BE49-F238E27FC236}">
                <a16:creationId xmlns:a16="http://schemas.microsoft.com/office/drawing/2014/main" id="{D63090AC-80F9-6178-466E-CA3D67E63AD5}"/>
              </a:ext>
            </a:extLst>
          </p:cNvPr>
          <p:cNvGrpSpPr/>
          <p:nvPr/>
        </p:nvGrpSpPr>
        <p:grpSpPr>
          <a:xfrm>
            <a:off x="4536083" y="1125146"/>
            <a:ext cx="3138657" cy="2030258"/>
            <a:chOff x="656364" y="1125146"/>
            <a:chExt cx="3138657" cy="2030258"/>
          </a:xfrm>
        </p:grpSpPr>
        <p:pic>
          <p:nvPicPr>
            <p:cNvPr id="2" name="Picture 1" descr="A body of water&#10;&#10;Description automatically generated">
              <a:extLst>
                <a:ext uri="{FF2B5EF4-FFF2-40B4-BE49-F238E27FC236}">
                  <a16:creationId xmlns:a16="http://schemas.microsoft.com/office/drawing/2014/main" id="{5DCC749B-E02E-BD1A-390B-3F310C8404EE}"/>
                </a:ext>
              </a:extLst>
            </p:cNvPr>
            <p:cNvPicPr>
              <a:picLocks noChangeAspect="1"/>
            </p:cNvPicPr>
            <p:nvPr/>
          </p:nvPicPr>
          <p:blipFill rotWithShape="1">
            <a:blip r:embed="rId7">
              <a:extLst>
                <a:ext uri="{28A0092B-C50C-407E-A947-70E740481C1C}">
                  <a14:useLocalDpi xmlns:a14="http://schemas.microsoft.com/office/drawing/2010/main" val="0"/>
                </a:ext>
              </a:extLst>
            </a:blip>
            <a:srcRect t="8238" r="1036"/>
            <a:stretch/>
          </p:blipFill>
          <p:spPr>
            <a:xfrm>
              <a:off x="656365" y="1125147"/>
              <a:ext cx="3138656" cy="2030257"/>
            </a:xfrm>
            <a:prstGeom prst="rect">
              <a:avLst/>
            </a:prstGeom>
            <a:ln>
              <a:noFill/>
            </a:ln>
          </p:spPr>
        </p:pic>
        <p:sp>
          <p:nvSpPr>
            <p:cNvPr id="5" name="Rectangle 4">
              <a:extLst>
                <a:ext uri="{FF2B5EF4-FFF2-40B4-BE49-F238E27FC236}">
                  <a16:creationId xmlns:a16="http://schemas.microsoft.com/office/drawing/2014/main" id="{B7FD3346-58EE-33DD-AA49-36C7DAF2B327}"/>
                </a:ext>
              </a:extLst>
            </p:cNvPr>
            <p:cNvSpPr/>
            <p:nvPr/>
          </p:nvSpPr>
          <p:spPr>
            <a:xfrm>
              <a:off x="656364" y="1125146"/>
              <a:ext cx="3138655" cy="2027422"/>
            </a:xfrm>
            <a:prstGeom prst="rect">
              <a:avLst/>
            </a:prstGeom>
            <a:solidFill>
              <a:schemeClr val="tx1">
                <a:lumMod val="95000"/>
                <a:lumOff val="5000"/>
                <a:alpha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991BEB6D-69B7-D57A-1FFE-D833BF943941}"/>
                </a:ext>
              </a:extLst>
            </p:cNvPr>
            <p:cNvSpPr txBox="1"/>
            <p:nvPr/>
          </p:nvSpPr>
          <p:spPr>
            <a:xfrm>
              <a:off x="751760" y="1322746"/>
              <a:ext cx="2941354" cy="1200329"/>
            </a:xfrm>
            <a:prstGeom prst="rect">
              <a:avLst/>
            </a:prstGeom>
            <a:noFill/>
          </p:spPr>
          <p:txBody>
            <a:bodyPr wrap="square" rtlCol="0">
              <a:spAutoFit/>
            </a:bodyPr>
            <a:lstStyle/>
            <a:p>
              <a:pPr algn="ctr" defTabSz="1828800"/>
              <a:r>
                <a:rPr lang="en-US" sz="2400">
                  <a:solidFill>
                    <a:schemeClr val="bg1"/>
                  </a:solidFill>
                  <a:latin typeface="Franklin Gothic Medium Cond" panose="020B0606030402020204" pitchFamily="34" charset="0"/>
                </a:rPr>
                <a:t>Portal to submit climate-vulnerable infrastructure?</a:t>
              </a:r>
            </a:p>
          </p:txBody>
        </p:sp>
        <p:grpSp>
          <p:nvGrpSpPr>
            <p:cNvPr id="11" name="Group 10">
              <a:extLst>
                <a:ext uri="{FF2B5EF4-FFF2-40B4-BE49-F238E27FC236}">
                  <a16:creationId xmlns:a16="http://schemas.microsoft.com/office/drawing/2014/main" id="{787384FC-FE0F-1913-1700-5C12E3BD8C4D}"/>
                </a:ext>
              </a:extLst>
            </p:cNvPr>
            <p:cNvGrpSpPr/>
            <p:nvPr/>
          </p:nvGrpSpPr>
          <p:grpSpPr>
            <a:xfrm>
              <a:off x="755014" y="2486140"/>
              <a:ext cx="2941354" cy="615553"/>
              <a:chOff x="748222" y="2759736"/>
              <a:chExt cx="2941354" cy="615553"/>
            </a:xfrm>
          </p:grpSpPr>
          <p:sp>
            <p:nvSpPr>
              <p:cNvPr id="12" name="TextBox 11">
                <a:extLst>
                  <a:ext uri="{FF2B5EF4-FFF2-40B4-BE49-F238E27FC236}">
                    <a16:creationId xmlns:a16="http://schemas.microsoft.com/office/drawing/2014/main" id="{ACAAD306-D653-E7C4-7F5F-8C46F34A71CE}"/>
                  </a:ext>
                </a:extLst>
              </p:cNvPr>
              <p:cNvSpPr txBox="1"/>
              <p:nvPr/>
            </p:nvSpPr>
            <p:spPr>
              <a:xfrm>
                <a:off x="748222" y="2759736"/>
                <a:ext cx="2941354" cy="615553"/>
              </a:xfrm>
              <a:prstGeom prst="rect">
                <a:avLst/>
              </a:prstGeom>
              <a:noFill/>
            </p:spPr>
            <p:txBody>
              <a:bodyPr wrap="square" rtlCol="0">
                <a:spAutoFit/>
              </a:bodyPr>
              <a:lstStyle/>
              <a:p>
                <a:pPr algn="ctr" defTabSz="1828800"/>
                <a:r>
                  <a:rPr lang="en-US" sz="3400">
                    <a:solidFill>
                      <a:schemeClr val="bg1"/>
                    </a:solidFill>
                    <a:latin typeface="Franklin Gothic Medium Cond" panose="020B0606030402020204" pitchFamily="34" charset="0"/>
                  </a:rPr>
                  <a:t>14%    18%</a:t>
                </a:r>
              </a:p>
            </p:txBody>
          </p:sp>
          <p:cxnSp>
            <p:nvCxnSpPr>
              <p:cNvPr id="4" name="Straight Connector 3">
                <a:extLst>
                  <a:ext uri="{FF2B5EF4-FFF2-40B4-BE49-F238E27FC236}">
                    <a16:creationId xmlns:a16="http://schemas.microsoft.com/office/drawing/2014/main" id="{FAF6049A-0DCD-7591-ECDF-0580C64C12C1}"/>
                  </a:ext>
                </a:extLst>
              </p:cNvPr>
              <p:cNvCxnSpPr>
                <a:cxnSpLocks/>
              </p:cNvCxnSpPr>
              <p:nvPr/>
            </p:nvCxnSpPr>
            <p:spPr>
              <a:xfrm>
                <a:off x="2222074" y="2890229"/>
                <a:ext cx="0" cy="38319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10" name="Group 9">
            <a:extLst>
              <a:ext uri="{FF2B5EF4-FFF2-40B4-BE49-F238E27FC236}">
                <a16:creationId xmlns:a16="http://schemas.microsoft.com/office/drawing/2014/main" id="{674F093D-6C90-3A6E-83DD-C4D5A6910058}"/>
              </a:ext>
            </a:extLst>
          </p:cNvPr>
          <p:cNvGrpSpPr/>
          <p:nvPr/>
        </p:nvGrpSpPr>
        <p:grpSpPr>
          <a:xfrm>
            <a:off x="4533595" y="3694286"/>
            <a:ext cx="3138662" cy="2042820"/>
            <a:chOff x="656358" y="3683146"/>
            <a:chExt cx="3138662" cy="2042820"/>
          </a:xfrm>
        </p:grpSpPr>
        <p:pic>
          <p:nvPicPr>
            <p:cNvPr id="4103" name="Picture 7" descr="City Council Meetings | City of Loveland">
              <a:extLst>
                <a:ext uri="{FF2B5EF4-FFF2-40B4-BE49-F238E27FC236}">
                  <a16:creationId xmlns:a16="http://schemas.microsoft.com/office/drawing/2014/main" id="{EFFF77DC-7CDD-193C-531A-57C7152CC023}"/>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8627" r="3323"/>
            <a:stretch/>
          </p:blipFill>
          <p:spPr bwMode="auto">
            <a:xfrm>
              <a:off x="656364" y="3695709"/>
              <a:ext cx="3138656" cy="2030257"/>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114EB15B-E650-810A-57F7-3DB746097333}"/>
                </a:ext>
              </a:extLst>
            </p:cNvPr>
            <p:cNvSpPr/>
            <p:nvPr/>
          </p:nvSpPr>
          <p:spPr>
            <a:xfrm>
              <a:off x="656365" y="3683146"/>
              <a:ext cx="3138655" cy="2042820"/>
            </a:xfrm>
            <a:prstGeom prst="rect">
              <a:avLst/>
            </a:prstGeom>
            <a:solidFill>
              <a:schemeClr val="tx1">
                <a:lumMod val="95000"/>
                <a:lumOff val="5000"/>
                <a:alpha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B662A179-65ED-639A-99C3-9AE05A8EC705}"/>
                </a:ext>
              </a:extLst>
            </p:cNvPr>
            <p:cNvSpPr txBox="1"/>
            <p:nvPr/>
          </p:nvSpPr>
          <p:spPr>
            <a:xfrm>
              <a:off x="656358" y="4079462"/>
              <a:ext cx="3138606" cy="830997"/>
            </a:xfrm>
            <a:prstGeom prst="rect">
              <a:avLst/>
            </a:prstGeom>
            <a:noFill/>
          </p:spPr>
          <p:txBody>
            <a:bodyPr wrap="square" rtlCol="0">
              <a:spAutoFit/>
            </a:bodyPr>
            <a:lstStyle/>
            <a:p>
              <a:pPr algn="ctr" defTabSz="1828800"/>
              <a:r>
                <a:rPr lang="en-US" sz="2400">
                  <a:solidFill>
                    <a:schemeClr val="bg1"/>
                  </a:solidFill>
                  <a:latin typeface="Franklin Gothic Medium Cond" panose="020B0606030402020204" pitchFamily="34" charset="0"/>
                </a:rPr>
                <a:t>Public involvement portal?</a:t>
              </a:r>
            </a:p>
          </p:txBody>
        </p:sp>
        <p:grpSp>
          <p:nvGrpSpPr>
            <p:cNvPr id="43" name="Group 42">
              <a:extLst>
                <a:ext uri="{FF2B5EF4-FFF2-40B4-BE49-F238E27FC236}">
                  <a16:creationId xmlns:a16="http://schemas.microsoft.com/office/drawing/2014/main" id="{12FA6421-612A-5E71-BA92-B34DED1F2EF8}"/>
                </a:ext>
              </a:extLst>
            </p:cNvPr>
            <p:cNvGrpSpPr/>
            <p:nvPr/>
          </p:nvGrpSpPr>
          <p:grpSpPr>
            <a:xfrm>
              <a:off x="758189" y="5093163"/>
              <a:ext cx="2941354" cy="615553"/>
              <a:chOff x="748222" y="2759736"/>
              <a:chExt cx="2941354" cy="615553"/>
            </a:xfrm>
          </p:grpSpPr>
          <p:sp>
            <p:nvSpPr>
              <p:cNvPr id="44" name="TextBox 43">
                <a:extLst>
                  <a:ext uri="{FF2B5EF4-FFF2-40B4-BE49-F238E27FC236}">
                    <a16:creationId xmlns:a16="http://schemas.microsoft.com/office/drawing/2014/main" id="{41AEDD5F-6F46-FC67-920C-2B78B9D8318B}"/>
                  </a:ext>
                </a:extLst>
              </p:cNvPr>
              <p:cNvSpPr txBox="1"/>
              <p:nvPr/>
            </p:nvSpPr>
            <p:spPr>
              <a:xfrm>
                <a:off x="748222" y="2759736"/>
                <a:ext cx="2941354" cy="615553"/>
              </a:xfrm>
              <a:prstGeom prst="rect">
                <a:avLst/>
              </a:prstGeom>
              <a:noFill/>
            </p:spPr>
            <p:txBody>
              <a:bodyPr wrap="square" rtlCol="0">
                <a:spAutoFit/>
              </a:bodyPr>
              <a:lstStyle/>
              <a:p>
                <a:pPr algn="ctr" defTabSz="1828800"/>
                <a:r>
                  <a:rPr lang="en-US" sz="3400">
                    <a:solidFill>
                      <a:schemeClr val="bg1"/>
                    </a:solidFill>
                    <a:latin typeface="Franklin Gothic Medium Cond" panose="020B0606030402020204" pitchFamily="34" charset="0"/>
                  </a:rPr>
                  <a:t>37%    53%</a:t>
                </a:r>
              </a:p>
            </p:txBody>
          </p:sp>
          <p:cxnSp>
            <p:nvCxnSpPr>
              <p:cNvPr id="45" name="Straight Connector 44">
                <a:extLst>
                  <a:ext uri="{FF2B5EF4-FFF2-40B4-BE49-F238E27FC236}">
                    <a16:creationId xmlns:a16="http://schemas.microsoft.com/office/drawing/2014/main" id="{3160CFFD-C2BA-807F-0B91-7D32EC32E876}"/>
                  </a:ext>
                </a:extLst>
              </p:cNvPr>
              <p:cNvCxnSpPr>
                <a:cxnSpLocks/>
              </p:cNvCxnSpPr>
              <p:nvPr/>
            </p:nvCxnSpPr>
            <p:spPr>
              <a:xfrm>
                <a:off x="2222074" y="2890229"/>
                <a:ext cx="0" cy="38319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grpSp>
      <p:sp>
        <p:nvSpPr>
          <p:cNvPr id="49" name="Rectangle 48">
            <a:extLst>
              <a:ext uri="{FF2B5EF4-FFF2-40B4-BE49-F238E27FC236}">
                <a16:creationId xmlns:a16="http://schemas.microsoft.com/office/drawing/2014/main" id="{C7FD7299-B2F2-7FC4-12CA-15D4FC1B267E}"/>
              </a:ext>
            </a:extLst>
          </p:cNvPr>
          <p:cNvSpPr/>
          <p:nvPr/>
        </p:nvSpPr>
        <p:spPr>
          <a:xfrm>
            <a:off x="558557" y="1912184"/>
            <a:ext cx="2822818" cy="1323439"/>
          </a:xfrm>
          <a:prstGeom prst="rect">
            <a:avLst/>
          </a:prstGeom>
        </p:spPr>
        <p:txBody>
          <a:bodyPr wrap="square"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rgbClr val="002060"/>
                </a:solidFill>
                <a:latin typeface="Franklin Gothic Medium Cond" panose="020B0606030402020204" pitchFamily="34" charset="0"/>
                <a:ea typeface="Calibri" panose="020F0502020204030204" pitchFamily="34" charset="0"/>
              </a:rPr>
              <a:t>Does the state have a…</a:t>
            </a:r>
            <a:endParaRPr lang="en-US" sz="4000">
              <a:solidFill>
                <a:srgbClr val="002060"/>
              </a:solidFill>
              <a:latin typeface="Franklin Gothic Medium Cond" panose="020B0606030402020204" pitchFamily="34" charset="0"/>
              <a:ea typeface="Calibri" panose="020F0502020204030204" pitchFamily="34" charset="0"/>
            </a:endParaRPr>
          </a:p>
        </p:txBody>
      </p:sp>
    </p:spTree>
    <p:extLst>
      <p:ext uri="{BB962C8B-B14F-4D97-AF65-F5344CB8AC3E}">
        <p14:creationId xmlns:p14="http://schemas.microsoft.com/office/powerpoint/2010/main" val="18185792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standing around a desk&#10;&#10;Description automatically generated">
            <a:extLst>
              <a:ext uri="{FF2B5EF4-FFF2-40B4-BE49-F238E27FC236}">
                <a16:creationId xmlns:a16="http://schemas.microsoft.com/office/drawing/2014/main" id="{09BCDC70-9D9D-ED49-6857-275FDC677B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9746" cy="6858000"/>
          </a:xfrm>
          <a:prstGeom prst="rect">
            <a:avLst/>
          </a:prstGeom>
        </p:spPr>
      </p:pic>
    </p:spTree>
    <p:extLst>
      <p:ext uri="{BB962C8B-B14F-4D97-AF65-F5344CB8AC3E}">
        <p14:creationId xmlns:p14="http://schemas.microsoft.com/office/powerpoint/2010/main" val="17849880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6D02AC7-06CE-30E4-74F9-12BB508919D3}"/>
              </a:ext>
            </a:extLst>
          </p:cNvPr>
          <p:cNvGrpSpPr/>
          <p:nvPr/>
        </p:nvGrpSpPr>
        <p:grpSpPr>
          <a:xfrm>
            <a:off x="595312" y="1982450"/>
            <a:ext cx="11901487" cy="2893099"/>
            <a:chOff x="595312" y="2490282"/>
            <a:chExt cx="11901487" cy="2893099"/>
          </a:xfrm>
        </p:grpSpPr>
        <p:cxnSp>
          <p:nvCxnSpPr>
            <p:cNvPr id="9" name="Straight Connector 8">
              <a:extLst>
                <a:ext uri="{FF2B5EF4-FFF2-40B4-BE49-F238E27FC236}">
                  <a16:creationId xmlns:a16="http://schemas.microsoft.com/office/drawing/2014/main" id="{217A677E-1C10-75E9-F5E7-328C3188AFC4}"/>
                </a:ext>
              </a:extLst>
            </p:cNvPr>
            <p:cNvCxnSpPr>
              <a:cxnSpLocks/>
            </p:cNvCxnSpPr>
            <p:nvPr/>
          </p:nvCxnSpPr>
          <p:spPr>
            <a:xfrm>
              <a:off x="595312" y="2717800"/>
              <a:ext cx="0" cy="2665581"/>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6D5BDD65-47E9-5C7B-7091-74BD141A648C}"/>
                </a:ext>
              </a:extLst>
            </p:cNvPr>
            <p:cNvSpPr/>
            <p:nvPr/>
          </p:nvSpPr>
          <p:spPr>
            <a:xfrm>
              <a:off x="696816" y="4059942"/>
              <a:ext cx="10245012" cy="1323439"/>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0" i="0" u="none" strike="noStrike">
                  <a:solidFill>
                    <a:srgbClr val="002060"/>
                  </a:solidFill>
                  <a:effectLst/>
                  <a:latin typeface="Franklin Gothic Medium Cond" panose="020B0606030402020204" pitchFamily="34" charset="0"/>
                </a:rPr>
                <a:t>Most states establish commissions, but their governance structures and legal authority vary widely</a:t>
              </a:r>
              <a:endParaRPr lang="en-US" sz="4000">
                <a:solidFill>
                  <a:srgbClr val="002060"/>
                </a:solidFill>
                <a:latin typeface="Franklin Gothic Medium Cond" panose="020B0606030402020204" pitchFamily="34" charset="0"/>
                <a:ea typeface="Calibri" panose="020F0502020204030204" pitchFamily="34" charset="0"/>
              </a:endParaRPr>
            </a:p>
          </p:txBody>
        </p:sp>
        <p:sp>
          <p:nvSpPr>
            <p:cNvPr id="7" name="TextBox 6">
              <a:extLst>
                <a:ext uri="{FF2B5EF4-FFF2-40B4-BE49-F238E27FC236}">
                  <a16:creationId xmlns:a16="http://schemas.microsoft.com/office/drawing/2014/main" id="{00A006FC-4F61-7E19-EC02-A371637BCB0E}"/>
                </a:ext>
              </a:extLst>
            </p:cNvPr>
            <p:cNvSpPr txBox="1"/>
            <p:nvPr/>
          </p:nvSpPr>
          <p:spPr>
            <a:xfrm>
              <a:off x="696816" y="2490282"/>
              <a:ext cx="11799983" cy="1569660"/>
            </a:xfrm>
            <a:prstGeom prst="rect">
              <a:avLst/>
            </a:prstGeom>
            <a:noFill/>
          </p:spPr>
          <p:txBody>
            <a:bodyPr wrap="square">
              <a:spAutoFit/>
            </a:bodyPr>
            <a:lstStyle/>
            <a:p>
              <a:r>
                <a:rPr kumimoji="0" lang="en-US" sz="9600" b="1" i="0" u="none" strike="noStrike" kern="1200" cap="none" spc="0" normalizeH="0" baseline="0" noProof="0">
                  <a:ln>
                    <a:noFill/>
                  </a:ln>
                  <a:solidFill>
                    <a:srgbClr val="FF9E1B"/>
                  </a:solidFill>
                  <a:effectLst/>
                  <a:uLnTx/>
                  <a:uFillTx/>
                  <a:latin typeface="Franklin Gothic Medium Cond" panose="020B0606030402020204" pitchFamily="34" charset="0"/>
                  <a:ea typeface="Calibri" panose="020F0502020204030204" pitchFamily="34" charset="0"/>
                  <a:cs typeface="+mn-cs"/>
                </a:rPr>
                <a:t>Independent Bodies</a:t>
              </a:r>
              <a:endParaRPr lang="en-US" sz="9600" b="1">
                <a:solidFill>
                  <a:srgbClr val="FF9E1B"/>
                </a:solidFill>
              </a:endParaRPr>
            </a:p>
          </p:txBody>
        </p:sp>
      </p:grpSp>
    </p:spTree>
    <p:extLst>
      <p:ext uri="{BB962C8B-B14F-4D97-AF65-F5344CB8AC3E}">
        <p14:creationId xmlns:p14="http://schemas.microsoft.com/office/powerpoint/2010/main" val="17185736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Transportation For America USDOT, explained - Community Connectors -  Transportation For America">
            <a:extLst>
              <a:ext uri="{FF2B5EF4-FFF2-40B4-BE49-F238E27FC236}">
                <a16:creationId xmlns:a16="http://schemas.microsoft.com/office/drawing/2014/main" id="{49F16784-FF73-CA1D-EA7C-4A625D67534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7031" r="2969"/>
          <a:stretch/>
        </p:blipFill>
        <p:spPr bwMode="auto">
          <a:xfrm>
            <a:off x="0" y="0"/>
            <a:ext cx="6096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Michigan Legislature's Dem majority to adjourn for year over GOP objections  | Bridge Michigan">
            <a:extLst>
              <a:ext uri="{FF2B5EF4-FFF2-40B4-BE49-F238E27FC236}">
                <a16:creationId xmlns:a16="http://schemas.microsoft.com/office/drawing/2014/main" id="{BC5F7F13-1DB1-27BB-B1A5-2CF87C1812E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4819" r="28411"/>
          <a:stretch/>
        </p:blipFill>
        <p:spPr bwMode="auto">
          <a:xfrm>
            <a:off x="6096000" y="0"/>
            <a:ext cx="6096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3272A4DB-9AD9-F7E8-8128-50BDC4731CA4}"/>
              </a:ext>
            </a:extLst>
          </p:cNvPr>
          <p:cNvSpPr/>
          <p:nvPr/>
        </p:nvSpPr>
        <p:spPr>
          <a:xfrm>
            <a:off x="0" y="0"/>
            <a:ext cx="12195792" cy="6869801"/>
          </a:xfrm>
          <a:prstGeom prst="rect">
            <a:avLst/>
          </a:prstGeom>
          <a:solidFill>
            <a:schemeClr val="tx1">
              <a:alpha val="6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52C2163D-4532-7A20-02A4-F55F9B5651C4}"/>
              </a:ext>
            </a:extLst>
          </p:cNvPr>
          <p:cNvGrpSpPr/>
          <p:nvPr/>
        </p:nvGrpSpPr>
        <p:grpSpPr>
          <a:xfrm>
            <a:off x="-400295" y="2646139"/>
            <a:ext cx="6069291" cy="4058712"/>
            <a:chOff x="2882203" y="1598811"/>
            <a:chExt cx="6069291" cy="4058712"/>
          </a:xfrm>
        </p:grpSpPr>
        <p:sp>
          <p:nvSpPr>
            <p:cNvPr id="4" name="TextBox 18">
              <a:extLst>
                <a:ext uri="{FF2B5EF4-FFF2-40B4-BE49-F238E27FC236}">
                  <a16:creationId xmlns:a16="http://schemas.microsoft.com/office/drawing/2014/main" id="{7880C1D6-341C-0BEB-EB20-7AE2D5D94EC0}"/>
                </a:ext>
              </a:extLst>
            </p:cNvPr>
            <p:cNvSpPr txBox="1"/>
            <p:nvPr/>
          </p:nvSpPr>
          <p:spPr>
            <a:xfrm>
              <a:off x="3415103" y="3995530"/>
              <a:ext cx="5536391" cy="166199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828800"/>
              <a:r>
                <a:rPr lang="en-US" sz="3400">
                  <a:solidFill>
                    <a:schemeClr val="bg1"/>
                  </a:solidFill>
                  <a:latin typeface="Franklin Gothic Medium Cond" panose="020B0606030402020204" pitchFamily="34" charset="0"/>
                </a:rPr>
                <a:t>of</a:t>
              </a:r>
              <a:r>
                <a:rPr lang="en-US" sz="3400">
                  <a:solidFill>
                    <a:srgbClr val="FFC000"/>
                  </a:solidFill>
                  <a:latin typeface="Franklin Gothic Medium Cond" panose="020B0606030402020204" pitchFamily="34" charset="0"/>
                </a:rPr>
                <a:t> </a:t>
              </a:r>
              <a:r>
                <a:rPr lang="en-US" sz="3400">
                  <a:solidFill>
                    <a:srgbClr val="FF9E1B"/>
                  </a:solidFill>
                  <a:latin typeface="Franklin Gothic Medium Cond" panose="020B0606030402020204" pitchFamily="34" charset="0"/>
                </a:rPr>
                <a:t>state DOTs</a:t>
              </a:r>
              <a:r>
                <a:rPr lang="en-US" sz="3400">
                  <a:solidFill>
                    <a:schemeClr val="bg1"/>
                  </a:solidFill>
                  <a:latin typeface="Franklin Gothic Medium Cond" panose="020B0606030402020204" pitchFamily="34" charset="0"/>
                </a:rPr>
                <a:t> have some independent body that informs or approves their statewide plan</a:t>
              </a:r>
            </a:p>
          </p:txBody>
        </p:sp>
        <p:sp>
          <p:nvSpPr>
            <p:cNvPr id="5" name="TextBox 4">
              <a:extLst>
                <a:ext uri="{FF2B5EF4-FFF2-40B4-BE49-F238E27FC236}">
                  <a16:creationId xmlns:a16="http://schemas.microsoft.com/office/drawing/2014/main" id="{649360D9-0B32-19F1-A27C-2C2E3C46A323}"/>
                </a:ext>
              </a:extLst>
            </p:cNvPr>
            <p:cNvSpPr txBox="1"/>
            <p:nvPr/>
          </p:nvSpPr>
          <p:spPr>
            <a:xfrm>
              <a:off x="2882203" y="1598811"/>
              <a:ext cx="4102102" cy="2862322"/>
            </a:xfrm>
            <a:prstGeom prst="rect">
              <a:avLst/>
            </a:prstGeom>
            <a:noFill/>
          </p:spPr>
          <p:txBody>
            <a:bodyPr wrap="square">
              <a:spAutoFit/>
            </a:bodyPr>
            <a:lstStyle/>
            <a:p>
              <a:pPr algn="ctr"/>
              <a:r>
                <a:rPr kumimoji="0" lang="en-US" sz="18000" b="0" i="0" u="none" strike="noStrike" kern="1200" cap="none" spc="0" normalizeH="0" baseline="0" noProof="0">
                  <a:ln>
                    <a:noFill/>
                  </a:ln>
                  <a:solidFill>
                    <a:schemeClr val="bg1"/>
                  </a:solidFill>
                  <a:effectLst/>
                  <a:uLnTx/>
                  <a:uFillTx/>
                  <a:latin typeface="Franklin Gothic Medium Cond" panose="020B0606030402020204" pitchFamily="34" charset="0"/>
                  <a:ea typeface="+mn-ea"/>
                  <a:cs typeface="+mn-cs"/>
                </a:rPr>
                <a:t>67</a:t>
              </a:r>
              <a:r>
                <a:rPr kumimoji="0" lang="en-US" sz="9600" b="0" i="0" u="none" strike="noStrike" kern="1200" cap="none" spc="0" normalizeH="0" baseline="0" noProof="0">
                  <a:ln>
                    <a:noFill/>
                  </a:ln>
                  <a:solidFill>
                    <a:schemeClr val="bg1"/>
                  </a:solidFill>
                  <a:effectLst/>
                  <a:uLnTx/>
                  <a:uFillTx/>
                  <a:latin typeface="Franklin Gothic Medium Cond" panose="020B0606030402020204" pitchFamily="34" charset="0"/>
                  <a:ea typeface="+mn-ea"/>
                  <a:cs typeface="+mn-cs"/>
                </a:rPr>
                <a:t>%</a:t>
              </a:r>
              <a:endParaRPr lang="en-US" sz="18000">
                <a:solidFill>
                  <a:schemeClr val="bg1"/>
                </a:solidFill>
              </a:endParaRPr>
            </a:p>
          </p:txBody>
        </p:sp>
      </p:grpSp>
      <p:sp>
        <p:nvSpPr>
          <p:cNvPr id="7" name="TextBox 18">
            <a:extLst>
              <a:ext uri="{FF2B5EF4-FFF2-40B4-BE49-F238E27FC236}">
                <a16:creationId xmlns:a16="http://schemas.microsoft.com/office/drawing/2014/main" id="{2E3FE93D-ECC4-28C6-74C1-C0CA83699EFD}"/>
              </a:ext>
            </a:extLst>
          </p:cNvPr>
          <p:cNvSpPr txBox="1"/>
          <p:nvPr/>
        </p:nvSpPr>
        <p:spPr>
          <a:xfrm>
            <a:off x="6263723" y="5046795"/>
            <a:ext cx="5760553" cy="166199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828800"/>
            <a:r>
              <a:rPr lang="en-US" sz="3400">
                <a:solidFill>
                  <a:schemeClr val="bg1"/>
                </a:solidFill>
                <a:latin typeface="Franklin Gothic Medium Cond" panose="020B0606030402020204" pitchFamily="34" charset="0"/>
              </a:rPr>
              <a:t>of </a:t>
            </a:r>
            <a:r>
              <a:rPr lang="en-US" sz="3400">
                <a:solidFill>
                  <a:srgbClr val="FF9E1B"/>
                </a:solidFill>
                <a:latin typeface="Franklin Gothic Medium Cond" panose="020B0606030402020204" pitchFamily="34" charset="0"/>
              </a:rPr>
              <a:t>state legislatures </a:t>
            </a:r>
            <a:r>
              <a:rPr lang="en-US" sz="3400">
                <a:solidFill>
                  <a:schemeClr val="bg1"/>
                </a:solidFill>
                <a:latin typeface="Franklin Gothic Medium Cond" panose="020B0606030402020204" pitchFamily="34" charset="0"/>
              </a:rPr>
              <a:t>have an independent body that advises their spending</a:t>
            </a:r>
          </a:p>
        </p:txBody>
      </p:sp>
      <p:sp>
        <p:nvSpPr>
          <p:cNvPr id="8" name="TextBox 7">
            <a:extLst>
              <a:ext uri="{FF2B5EF4-FFF2-40B4-BE49-F238E27FC236}">
                <a16:creationId xmlns:a16="http://schemas.microsoft.com/office/drawing/2014/main" id="{2B028698-8688-05E1-6417-AEA6ACB8751C}"/>
              </a:ext>
            </a:extLst>
          </p:cNvPr>
          <p:cNvSpPr txBox="1"/>
          <p:nvPr/>
        </p:nvSpPr>
        <p:spPr>
          <a:xfrm>
            <a:off x="6109771" y="2646139"/>
            <a:ext cx="4102102" cy="2862322"/>
          </a:xfrm>
          <a:prstGeom prst="rect">
            <a:avLst/>
          </a:prstGeom>
          <a:noFill/>
        </p:spPr>
        <p:txBody>
          <a:bodyPr wrap="square">
            <a:spAutoFit/>
          </a:bodyPr>
          <a:lstStyle/>
          <a:p>
            <a:r>
              <a:rPr kumimoji="0" lang="en-US" sz="18000" b="0" i="0" u="none" strike="noStrike" kern="1200" cap="none" spc="0" normalizeH="0" baseline="0" noProof="0">
                <a:ln>
                  <a:noFill/>
                </a:ln>
                <a:solidFill>
                  <a:schemeClr val="bg1"/>
                </a:solidFill>
                <a:effectLst/>
                <a:uLnTx/>
                <a:uFillTx/>
                <a:latin typeface="Franklin Gothic Medium Cond" panose="020B0606030402020204" pitchFamily="34" charset="0"/>
                <a:ea typeface="+mn-ea"/>
                <a:cs typeface="+mn-cs"/>
              </a:rPr>
              <a:t>78</a:t>
            </a:r>
            <a:r>
              <a:rPr kumimoji="0" lang="en-US" sz="9600" b="0" i="0" u="none" strike="noStrike" kern="1200" cap="none" spc="0" normalizeH="0" baseline="0" noProof="0">
                <a:ln>
                  <a:noFill/>
                </a:ln>
                <a:solidFill>
                  <a:schemeClr val="bg1"/>
                </a:solidFill>
                <a:effectLst/>
                <a:uLnTx/>
                <a:uFillTx/>
                <a:latin typeface="Franklin Gothic Medium Cond" panose="020B0606030402020204" pitchFamily="34" charset="0"/>
                <a:ea typeface="+mn-ea"/>
                <a:cs typeface="+mn-cs"/>
              </a:rPr>
              <a:t>%</a:t>
            </a:r>
            <a:endParaRPr lang="en-US" sz="9600">
              <a:solidFill>
                <a:schemeClr val="bg1"/>
              </a:solidFill>
            </a:endParaRPr>
          </a:p>
        </p:txBody>
      </p:sp>
      <p:cxnSp>
        <p:nvCxnSpPr>
          <p:cNvPr id="10" name="Straight Connector 9">
            <a:extLst>
              <a:ext uri="{FF2B5EF4-FFF2-40B4-BE49-F238E27FC236}">
                <a16:creationId xmlns:a16="http://schemas.microsoft.com/office/drawing/2014/main" id="{D8743732-658D-B01A-C550-2E150B3C2E86}"/>
              </a:ext>
            </a:extLst>
          </p:cNvPr>
          <p:cNvCxnSpPr>
            <a:cxnSpLocks/>
          </p:cNvCxnSpPr>
          <p:nvPr/>
        </p:nvCxnSpPr>
        <p:spPr>
          <a:xfrm>
            <a:off x="6096000" y="0"/>
            <a:ext cx="0" cy="6869801"/>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4255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F15EF5-6E4A-FB13-A1C5-61BA0C9289FA}"/>
            </a:ext>
          </a:extLst>
        </p:cNvPr>
        <p:cNvGrpSpPr/>
        <p:nvPr/>
      </p:nvGrpSpPr>
      <p:grpSpPr>
        <a:xfrm>
          <a:off x="0" y="0"/>
          <a:ext cx="0" cy="0"/>
          <a:chOff x="0" y="0"/>
          <a:chExt cx="0" cy="0"/>
        </a:xfrm>
      </p:grpSpPr>
      <p:grpSp>
        <p:nvGrpSpPr>
          <p:cNvPr id="10" name="Group 9">
            <a:extLst>
              <a:ext uri="{FF2B5EF4-FFF2-40B4-BE49-F238E27FC236}">
                <a16:creationId xmlns:a16="http://schemas.microsoft.com/office/drawing/2014/main" id="{748DD8E2-3831-4465-155F-CB45AC5670A9}"/>
              </a:ext>
            </a:extLst>
          </p:cNvPr>
          <p:cNvGrpSpPr/>
          <p:nvPr/>
        </p:nvGrpSpPr>
        <p:grpSpPr>
          <a:xfrm>
            <a:off x="595312" y="2209968"/>
            <a:ext cx="11901487" cy="2665581"/>
            <a:chOff x="595312" y="2717800"/>
            <a:chExt cx="11901487" cy="2665581"/>
          </a:xfrm>
        </p:grpSpPr>
        <p:cxnSp>
          <p:nvCxnSpPr>
            <p:cNvPr id="9" name="Straight Connector 8">
              <a:extLst>
                <a:ext uri="{FF2B5EF4-FFF2-40B4-BE49-F238E27FC236}">
                  <a16:creationId xmlns:a16="http://schemas.microsoft.com/office/drawing/2014/main" id="{DD221430-9ED6-1D96-696C-EBAE9E4F1537}"/>
                </a:ext>
              </a:extLst>
            </p:cNvPr>
            <p:cNvCxnSpPr>
              <a:cxnSpLocks/>
            </p:cNvCxnSpPr>
            <p:nvPr/>
          </p:nvCxnSpPr>
          <p:spPr>
            <a:xfrm>
              <a:off x="595312" y="2717800"/>
              <a:ext cx="0" cy="2665581"/>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E9EF41D6-987B-DCE7-2408-FC5662FD118D}"/>
                </a:ext>
              </a:extLst>
            </p:cNvPr>
            <p:cNvSpPr txBox="1"/>
            <p:nvPr/>
          </p:nvSpPr>
          <p:spPr>
            <a:xfrm>
              <a:off x="696816" y="3152002"/>
              <a:ext cx="11799983" cy="1569660"/>
            </a:xfrm>
            <a:prstGeom prst="rect">
              <a:avLst/>
            </a:prstGeom>
            <a:noFill/>
          </p:spPr>
          <p:txBody>
            <a:bodyPr wrap="square">
              <a:spAutoFit/>
            </a:bodyPr>
            <a:lstStyle/>
            <a:p>
              <a:r>
                <a:rPr kumimoji="0" lang="en-US" sz="9600" b="1" i="0" u="none" strike="noStrike" kern="1200" cap="none" spc="0" normalizeH="0" baseline="0" noProof="0">
                  <a:ln>
                    <a:noFill/>
                  </a:ln>
                  <a:solidFill>
                    <a:srgbClr val="FF9E1B"/>
                  </a:solidFill>
                  <a:effectLst/>
                  <a:uLnTx/>
                  <a:uFillTx/>
                  <a:latin typeface="Franklin Gothic Medium Cond" panose="020B0606030402020204" pitchFamily="34" charset="0"/>
                  <a:ea typeface="Calibri" panose="020F0502020204030204" pitchFamily="34" charset="0"/>
                  <a:cs typeface="+mn-cs"/>
                </a:rPr>
                <a:t>Recommendations</a:t>
              </a:r>
              <a:endParaRPr lang="en-US" sz="9600" b="1">
                <a:solidFill>
                  <a:srgbClr val="FF9E1B"/>
                </a:solidFill>
              </a:endParaRPr>
            </a:p>
          </p:txBody>
        </p:sp>
      </p:grpSp>
    </p:spTree>
    <p:extLst>
      <p:ext uri="{BB962C8B-B14F-4D97-AF65-F5344CB8AC3E}">
        <p14:creationId xmlns:p14="http://schemas.microsoft.com/office/powerpoint/2010/main" val="2556425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E42C3050-6FAE-A91B-403C-D2984BDFE8FA}"/>
              </a:ext>
            </a:extLst>
          </p:cNvPr>
          <p:cNvSpPr/>
          <p:nvPr/>
        </p:nvSpPr>
        <p:spPr>
          <a:xfrm>
            <a:off x="6547416" y="1025786"/>
            <a:ext cx="4401178" cy="2403214"/>
          </a:xfrm>
          <a:prstGeom prst="roundRect">
            <a:avLst/>
          </a:prstGeom>
          <a:solidFill>
            <a:schemeClr val="bg1">
              <a:lumMod val="9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finger touching a piece of paper with a gear&#10;&#10;Description automatically generated">
            <a:extLst>
              <a:ext uri="{FF2B5EF4-FFF2-40B4-BE49-F238E27FC236}">
                <a16:creationId xmlns:a16="http://schemas.microsoft.com/office/drawing/2014/main" id="{036E201E-5BB7-5353-B867-5E83C2040F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5082" y="1474382"/>
            <a:ext cx="1501168" cy="1501168"/>
          </a:xfrm>
          <a:prstGeom prst="rect">
            <a:avLst/>
          </a:prstGeom>
        </p:spPr>
      </p:pic>
      <p:sp>
        <p:nvSpPr>
          <p:cNvPr id="5" name="Rectangle: Rounded Corners 4">
            <a:extLst>
              <a:ext uri="{FF2B5EF4-FFF2-40B4-BE49-F238E27FC236}">
                <a16:creationId xmlns:a16="http://schemas.microsoft.com/office/drawing/2014/main" id="{0A6A014A-066B-AD2E-81B7-846C99BC168A}"/>
              </a:ext>
            </a:extLst>
          </p:cNvPr>
          <p:cNvSpPr/>
          <p:nvPr/>
        </p:nvSpPr>
        <p:spPr>
          <a:xfrm>
            <a:off x="1243406" y="1025786"/>
            <a:ext cx="4401178" cy="2403214"/>
          </a:xfrm>
          <a:prstGeom prst="roundRect">
            <a:avLst/>
          </a:prstGeom>
          <a:solidFill>
            <a:schemeClr val="bg1">
              <a:lumMod val="9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4B21A702-91EB-BABD-2BC3-9136970F1C5E}"/>
              </a:ext>
            </a:extLst>
          </p:cNvPr>
          <p:cNvPicPr>
            <a:picLocks noChangeAspect="1"/>
          </p:cNvPicPr>
          <p:nvPr/>
        </p:nvPicPr>
        <p:blipFill>
          <a:blip r:embed="rId4"/>
          <a:stretch>
            <a:fillRect/>
          </a:stretch>
        </p:blipFill>
        <p:spPr>
          <a:xfrm>
            <a:off x="1545617" y="1474382"/>
            <a:ext cx="1501168" cy="1501168"/>
          </a:xfrm>
          <a:prstGeom prst="rect">
            <a:avLst/>
          </a:prstGeom>
        </p:spPr>
      </p:pic>
      <p:sp>
        <p:nvSpPr>
          <p:cNvPr id="3" name="TextBox 2">
            <a:extLst>
              <a:ext uri="{FF2B5EF4-FFF2-40B4-BE49-F238E27FC236}">
                <a16:creationId xmlns:a16="http://schemas.microsoft.com/office/drawing/2014/main" id="{48FE10F4-72F4-180D-33C4-A34060F100DD}"/>
              </a:ext>
            </a:extLst>
          </p:cNvPr>
          <p:cNvSpPr txBox="1"/>
          <p:nvPr/>
        </p:nvSpPr>
        <p:spPr>
          <a:xfrm>
            <a:off x="4059534" y="19199"/>
            <a:ext cx="8132466" cy="707886"/>
          </a:xfrm>
          <a:prstGeom prst="rect">
            <a:avLst/>
          </a:prstGeom>
          <a:noFill/>
        </p:spPr>
        <p:txBody>
          <a:bodyPr wrap="square">
            <a:spAutoFit/>
          </a:bodyPr>
          <a:lstStyle/>
          <a:p>
            <a:r>
              <a:rPr kumimoji="0" lang="en-US" sz="4000" b="0" i="0" u="none" strike="noStrike" kern="1200" cap="none" spc="0" normalizeH="0" baseline="0" noProof="0">
                <a:ln>
                  <a:noFill/>
                </a:ln>
                <a:solidFill>
                  <a:srgbClr val="002060"/>
                </a:solidFill>
                <a:effectLst/>
                <a:uLnTx/>
                <a:uFillTx/>
                <a:latin typeface="Franklin Gothic Medium Cond" panose="020B0606030402020204" pitchFamily="34" charset="0"/>
                <a:ea typeface="Calibri" panose="020F0502020204030204" pitchFamily="34" charset="0"/>
                <a:cs typeface="+mn-cs"/>
              </a:rPr>
              <a:t>Congress</a:t>
            </a:r>
            <a:endParaRPr lang="en-US"/>
          </a:p>
        </p:txBody>
      </p:sp>
      <p:sp>
        <p:nvSpPr>
          <p:cNvPr id="4" name="Rectangle 3">
            <a:extLst>
              <a:ext uri="{FF2B5EF4-FFF2-40B4-BE49-F238E27FC236}">
                <a16:creationId xmlns:a16="http://schemas.microsoft.com/office/drawing/2014/main" id="{428D73BC-5334-AF34-4530-4830564AD1C2}"/>
              </a:ext>
            </a:extLst>
          </p:cNvPr>
          <p:cNvSpPr/>
          <p:nvPr/>
        </p:nvSpPr>
        <p:spPr>
          <a:xfrm>
            <a:off x="0" y="0"/>
            <a:ext cx="4300695" cy="707886"/>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rgbClr val="002060"/>
                </a:solidFill>
                <a:latin typeface="Franklin Gothic Medium Cond" panose="020B0606030402020204" pitchFamily="34" charset="0"/>
                <a:ea typeface="Calibri" panose="020F0502020204030204" pitchFamily="34" charset="0"/>
              </a:rPr>
              <a:t>Recommendations </a:t>
            </a:r>
            <a:r>
              <a:rPr lang="en-US" sz="4000">
                <a:solidFill>
                  <a:srgbClr val="002060"/>
                </a:solidFill>
                <a:latin typeface="Franklin Gothic Medium Cond" panose="020B0606030402020204" pitchFamily="34" charset="0"/>
                <a:ea typeface="Calibri" panose="020F0502020204030204" pitchFamily="34" charset="0"/>
              </a:rPr>
              <a:t>|</a:t>
            </a:r>
            <a:r>
              <a:rPr lang="en-US" sz="4000" b="1">
                <a:solidFill>
                  <a:srgbClr val="002060"/>
                </a:solidFill>
                <a:latin typeface="Franklin Gothic Medium Cond" panose="020B0606030402020204" pitchFamily="34" charset="0"/>
                <a:ea typeface="Calibri" panose="020F0502020204030204" pitchFamily="34" charset="0"/>
              </a:rPr>
              <a:t> </a:t>
            </a:r>
            <a:endParaRPr lang="en-US" sz="4000">
              <a:solidFill>
                <a:srgbClr val="002060"/>
              </a:solidFill>
              <a:latin typeface="Franklin Gothic Medium Cond" panose="020B0606030402020204" pitchFamily="34" charset="0"/>
              <a:ea typeface="Calibri" panose="020F0502020204030204" pitchFamily="34" charset="0"/>
            </a:endParaRPr>
          </a:p>
        </p:txBody>
      </p:sp>
      <p:sp>
        <p:nvSpPr>
          <p:cNvPr id="6" name="TextBox 5">
            <a:extLst>
              <a:ext uri="{FF2B5EF4-FFF2-40B4-BE49-F238E27FC236}">
                <a16:creationId xmlns:a16="http://schemas.microsoft.com/office/drawing/2014/main" id="{AF521D09-7444-C36F-42F6-CF04404F98E9}"/>
              </a:ext>
            </a:extLst>
          </p:cNvPr>
          <p:cNvSpPr txBox="1"/>
          <p:nvPr/>
        </p:nvSpPr>
        <p:spPr>
          <a:xfrm>
            <a:off x="3348996" y="1409358"/>
            <a:ext cx="1958832" cy="1631216"/>
          </a:xfrm>
          <a:prstGeom prst="rect">
            <a:avLst/>
          </a:prstGeom>
          <a:noFill/>
        </p:spPr>
        <p:txBody>
          <a:bodyPr wrap="square" anchor="ctr">
            <a:spAutoFit/>
          </a:bodyPr>
          <a:lstStyle/>
          <a:p>
            <a:pPr algn="ctr"/>
            <a:r>
              <a:rPr kumimoji="0" lang="en-US" sz="2500" b="0" i="0" u="none" strike="noStrike" kern="1200" cap="none" spc="0" normalizeH="0" baseline="0" noProof="0">
                <a:ln>
                  <a:noFill/>
                </a:ln>
                <a:solidFill>
                  <a:srgbClr val="002060"/>
                </a:solidFill>
                <a:effectLst/>
                <a:uLnTx/>
                <a:uFillTx/>
                <a:latin typeface="Franklin Gothic Medium Cond" panose="020B0606030402020204" pitchFamily="34" charset="0"/>
                <a:ea typeface="Calibri" panose="020F0502020204030204" pitchFamily="34" charset="0"/>
                <a:cs typeface="+mn-cs"/>
              </a:rPr>
              <a:t>Increase direct regional and local funding via formula</a:t>
            </a:r>
            <a:endParaRPr lang="en-US" sz="2500"/>
          </a:p>
        </p:txBody>
      </p:sp>
      <p:sp>
        <p:nvSpPr>
          <p:cNvPr id="7" name="Rectangle: Rounded Corners 6">
            <a:extLst>
              <a:ext uri="{FF2B5EF4-FFF2-40B4-BE49-F238E27FC236}">
                <a16:creationId xmlns:a16="http://schemas.microsoft.com/office/drawing/2014/main" id="{F155A23D-C4A6-F09A-E997-EFCD68C7A324}"/>
              </a:ext>
            </a:extLst>
          </p:cNvPr>
          <p:cNvSpPr/>
          <p:nvPr/>
        </p:nvSpPr>
        <p:spPr>
          <a:xfrm>
            <a:off x="1173439" y="3899469"/>
            <a:ext cx="4401178" cy="2403214"/>
          </a:xfrm>
          <a:prstGeom prst="roundRect">
            <a:avLst/>
          </a:prstGeom>
          <a:solidFill>
            <a:schemeClr val="bg1">
              <a:lumMod val="9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4DC513F4-B284-46F7-7C1C-C75D44EE9509}"/>
              </a:ext>
            </a:extLst>
          </p:cNvPr>
          <p:cNvSpPr/>
          <p:nvPr/>
        </p:nvSpPr>
        <p:spPr>
          <a:xfrm>
            <a:off x="6617384" y="3899469"/>
            <a:ext cx="4401178" cy="2403214"/>
          </a:xfrm>
          <a:prstGeom prst="roundRect">
            <a:avLst/>
          </a:prstGeom>
          <a:solidFill>
            <a:schemeClr val="bg1">
              <a:lumMod val="9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0D50BE28-DFDB-ACEE-0844-8B2935AAD081}"/>
              </a:ext>
            </a:extLst>
          </p:cNvPr>
          <p:cNvSpPr txBox="1"/>
          <p:nvPr/>
        </p:nvSpPr>
        <p:spPr>
          <a:xfrm>
            <a:off x="8547245" y="4475190"/>
            <a:ext cx="2017416" cy="1246495"/>
          </a:xfrm>
          <a:prstGeom prst="rect">
            <a:avLst/>
          </a:prstGeom>
          <a:noFill/>
        </p:spPr>
        <p:txBody>
          <a:bodyPr wrap="square" anchor="ctr">
            <a:spAutoFit/>
          </a:bodyPr>
          <a:lstStyle/>
          <a:p>
            <a:pPr algn="ctr"/>
            <a:r>
              <a:rPr kumimoji="0" lang="en-US" sz="2500" b="0" i="0" u="none" strike="noStrike" kern="1200" cap="none" spc="0" normalizeH="0" baseline="0" noProof="0">
                <a:ln>
                  <a:noFill/>
                </a:ln>
                <a:solidFill>
                  <a:srgbClr val="002060"/>
                </a:solidFill>
                <a:effectLst/>
                <a:uLnTx/>
                <a:uFillTx/>
                <a:latin typeface="Franklin Gothic Medium Cond" panose="020B0606030402020204" pitchFamily="34" charset="0"/>
                <a:ea typeface="Calibri" panose="020F0502020204030204" pitchFamily="34" charset="0"/>
                <a:cs typeface="+mn-cs"/>
              </a:rPr>
              <a:t>Widen TAMP laws to monitor all roadways</a:t>
            </a:r>
            <a:endParaRPr lang="en-US" sz="2500"/>
          </a:p>
        </p:txBody>
      </p:sp>
      <p:sp>
        <p:nvSpPr>
          <p:cNvPr id="15" name="TextBox 14">
            <a:extLst>
              <a:ext uri="{FF2B5EF4-FFF2-40B4-BE49-F238E27FC236}">
                <a16:creationId xmlns:a16="http://schemas.microsoft.com/office/drawing/2014/main" id="{EA678927-1B45-FE22-D53D-DDBDE6355964}"/>
              </a:ext>
            </a:extLst>
          </p:cNvPr>
          <p:cNvSpPr txBox="1"/>
          <p:nvPr/>
        </p:nvSpPr>
        <p:spPr>
          <a:xfrm>
            <a:off x="8386218" y="1406038"/>
            <a:ext cx="2339471" cy="1631216"/>
          </a:xfrm>
          <a:prstGeom prst="rect">
            <a:avLst/>
          </a:prstGeom>
          <a:noFill/>
        </p:spPr>
        <p:txBody>
          <a:bodyPr wrap="square" anchor="ctr">
            <a:spAutoFit/>
          </a:bodyPr>
          <a:lstStyle/>
          <a:p>
            <a:pPr algn="ctr"/>
            <a:r>
              <a:rPr kumimoji="0" lang="en-US" sz="2500" b="0" i="0" u="none" strike="noStrike" kern="1200" cap="none" spc="0" normalizeH="0" baseline="0" noProof="0">
                <a:ln>
                  <a:noFill/>
                </a:ln>
                <a:solidFill>
                  <a:srgbClr val="002060"/>
                </a:solidFill>
                <a:effectLst/>
                <a:uLnTx/>
                <a:uFillTx/>
                <a:latin typeface="Franklin Gothic Medium Cond" panose="020B0606030402020204" pitchFamily="34" charset="0"/>
                <a:ea typeface="Calibri" panose="020F0502020204030204" pitchFamily="34" charset="0"/>
                <a:cs typeface="+mn-cs"/>
              </a:rPr>
              <a:t>Require every STIP to include clear project selection methods</a:t>
            </a:r>
            <a:endParaRPr lang="en-US" sz="2500"/>
          </a:p>
        </p:txBody>
      </p:sp>
      <p:sp>
        <p:nvSpPr>
          <p:cNvPr id="16" name="TextBox 15">
            <a:extLst>
              <a:ext uri="{FF2B5EF4-FFF2-40B4-BE49-F238E27FC236}">
                <a16:creationId xmlns:a16="http://schemas.microsoft.com/office/drawing/2014/main" id="{C9B7E2E6-ADEA-F0EB-2569-2B8F6D9A75A9}"/>
              </a:ext>
            </a:extLst>
          </p:cNvPr>
          <p:cNvSpPr txBox="1"/>
          <p:nvPr/>
        </p:nvSpPr>
        <p:spPr>
          <a:xfrm>
            <a:off x="3130959" y="4283041"/>
            <a:ext cx="2339471" cy="1631216"/>
          </a:xfrm>
          <a:prstGeom prst="rect">
            <a:avLst/>
          </a:prstGeom>
          <a:noFill/>
        </p:spPr>
        <p:txBody>
          <a:bodyPr wrap="square" anchor="ctr">
            <a:spAutoFit/>
          </a:bodyPr>
          <a:lstStyle/>
          <a:p>
            <a:pPr algn="ctr"/>
            <a:r>
              <a:rPr kumimoji="0" lang="en-US" sz="2500" b="0" i="0" u="none" strike="noStrike" kern="1200" cap="none" spc="0" normalizeH="0" baseline="0" noProof="0">
                <a:ln>
                  <a:noFill/>
                </a:ln>
                <a:solidFill>
                  <a:srgbClr val="002060"/>
                </a:solidFill>
                <a:effectLst/>
                <a:uLnTx/>
                <a:uFillTx/>
                <a:latin typeface="Franklin Gothic Medium Cond" panose="020B0606030402020204" pitchFamily="34" charset="0"/>
                <a:ea typeface="Calibri" panose="020F0502020204030204" pitchFamily="34" charset="0"/>
                <a:cs typeface="+mn-cs"/>
              </a:rPr>
              <a:t>Improve LRTPs via implementation plans and </a:t>
            </a:r>
            <a:r>
              <a:rPr kumimoji="0" lang="en-US" sz="2500" b="0" i="0" u="none" strike="noStrike" kern="1200" cap="none" spc="0" normalizeH="0" baseline="0" noProof="0" err="1">
                <a:ln>
                  <a:noFill/>
                </a:ln>
                <a:solidFill>
                  <a:srgbClr val="002060"/>
                </a:solidFill>
                <a:effectLst/>
                <a:uLnTx/>
                <a:uFillTx/>
                <a:latin typeface="Franklin Gothic Medium Cond" panose="020B0606030402020204" pitchFamily="34" charset="0"/>
                <a:ea typeface="Calibri" panose="020F0502020204030204" pitchFamily="34" charset="0"/>
                <a:cs typeface="+mn-cs"/>
              </a:rPr>
              <a:t>req’d</a:t>
            </a:r>
            <a:r>
              <a:rPr kumimoji="0" lang="en-US" sz="2500" b="0" i="0" u="none" strike="noStrike" kern="1200" cap="none" spc="0" normalizeH="0" baseline="0" noProof="0">
                <a:ln>
                  <a:noFill/>
                </a:ln>
                <a:solidFill>
                  <a:srgbClr val="002060"/>
                </a:solidFill>
                <a:effectLst/>
                <a:uLnTx/>
                <a:uFillTx/>
                <a:latin typeface="Franklin Gothic Medium Cond" panose="020B0606030402020204" pitchFamily="34" charset="0"/>
                <a:ea typeface="Calibri" panose="020F0502020204030204" pitchFamily="34" charset="0"/>
                <a:cs typeface="+mn-cs"/>
              </a:rPr>
              <a:t> local partnerships</a:t>
            </a:r>
            <a:endParaRPr lang="en-US" sz="2500"/>
          </a:p>
        </p:txBody>
      </p:sp>
      <p:pic>
        <p:nvPicPr>
          <p:cNvPr id="23" name="Picture 22" descr="A graphic of a chart and a clock&#10;&#10;Description automatically generated">
            <a:extLst>
              <a:ext uri="{FF2B5EF4-FFF2-40B4-BE49-F238E27FC236}">
                <a16:creationId xmlns:a16="http://schemas.microsoft.com/office/drawing/2014/main" id="{8767643C-0E4F-4F20-5B42-D4393A38D6D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45616" y="4350701"/>
            <a:ext cx="1501169" cy="1501169"/>
          </a:xfrm>
          <a:prstGeom prst="rect">
            <a:avLst/>
          </a:prstGeom>
        </p:spPr>
      </p:pic>
      <p:sp>
        <p:nvSpPr>
          <p:cNvPr id="24" name="TextBox 23">
            <a:extLst>
              <a:ext uri="{FF2B5EF4-FFF2-40B4-BE49-F238E27FC236}">
                <a16:creationId xmlns:a16="http://schemas.microsoft.com/office/drawing/2014/main" id="{6CDD0ACA-7B33-7477-6A96-D92B71191E8C}"/>
              </a:ext>
            </a:extLst>
          </p:cNvPr>
          <p:cNvSpPr txBox="1"/>
          <p:nvPr/>
        </p:nvSpPr>
        <p:spPr>
          <a:xfrm>
            <a:off x="3130960" y="4282830"/>
            <a:ext cx="2339471" cy="1631216"/>
          </a:xfrm>
          <a:prstGeom prst="rect">
            <a:avLst/>
          </a:prstGeom>
          <a:noFill/>
        </p:spPr>
        <p:txBody>
          <a:bodyPr wrap="square" anchor="ctr">
            <a:spAutoFit/>
          </a:bodyPr>
          <a:lstStyle/>
          <a:p>
            <a:pPr algn="ctr"/>
            <a:r>
              <a:rPr kumimoji="0" lang="en-US" sz="2500" b="0" i="0" u="none" strike="noStrike" kern="1200" cap="none" spc="0" normalizeH="0" baseline="0" noProof="0">
                <a:ln>
                  <a:noFill/>
                </a:ln>
                <a:solidFill>
                  <a:srgbClr val="002060"/>
                </a:solidFill>
                <a:effectLst/>
                <a:uLnTx/>
                <a:uFillTx/>
                <a:latin typeface="Franklin Gothic Medium Cond" panose="020B0606030402020204" pitchFamily="34" charset="0"/>
                <a:ea typeface="Calibri" panose="020F0502020204030204" pitchFamily="34" charset="0"/>
                <a:cs typeface="+mn-cs"/>
              </a:rPr>
              <a:t>Improve LRTPs via implementation plans and </a:t>
            </a:r>
            <a:r>
              <a:rPr kumimoji="0" lang="en-US" sz="2500" b="0" i="0" u="none" strike="noStrike" kern="1200" cap="none" spc="0" normalizeH="0" baseline="0" noProof="0" err="1">
                <a:ln>
                  <a:noFill/>
                </a:ln>
                <a:solidFill>
                  <a:srgbClr val="002060"/>
                </a:solidFill>
                <a:effectLst/>
                <a:uLnTx/>
                <a:uFillTx/>
                <a:latin typeface="Franklin Gothic Medium Cond" panose="020B0606030402020204" pitchFamily="34" charset="0"/>
                <a:ea typeface="Calibri" panose="020F0502020204030204" pitchFamily="34" charset="0"/>
                <a:cs typeface="+mn-cs"/>
              </a:rPr>
              <a:t>req’d</a:t>
            </a:r>
            <a:r>
              <a:rPr kumimoji="0" lang="en-US" sz="2500" b="0" i="0" u="none" strike="noStrike" kern="1200" cap="none" spc="0" normalizeH="0" baseline="0" noProof="0">
                <a:ln>
                  <a:noFill/>
                </a:ln>
                <a:solidFill>
                  <a:srgbClr val="002060"/>
                </a:solidFill>
                <a:effectLst/>
                <a:uLnTx/>
                <a:uFillTx/>
                <a:latin typeface="Franklin Gothic Medium Cond" panose="020B0606030402020204" pitchFamily="34" charset="0"/>
                <a:ea typeface="Calibri" panose="020F0502020204030204" pitchFamily="34" charset="0"/>
                <a:cs typeface="+mn-cs"/>
              </a:rPr>
              <a:t> local partnerships</a:t>
            </a:r>
            <a:endParaRPr lang="en-US" sz="2500"/>
          </a:p>
        </p:txBody>
      </p:sp>
      <p:pic>
        <p:nvPicPr>
          <p:cNvPr id="25" name="Picture 24" descr="A graphic of a chart and a clock&#10;&#10;Description automatically generated">
            <a:extLst>
              <a:ext uri="{FF2B5EF4-FFF2-40B4-BE49-F238E27FC236}">
                <a16:creationId xmlns:a16="http://schemas.microsoft.com/office/drawing/2014/main" id="{2CD9AEB5-DB63-6E2D-AFFD-C8C096638A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45617" y="4350490"/>
            <a:ext cx="1501169" cy="1501169"/>
          </a:xfrm>
          <a:prstGeom prst="rect">
            <a:avLst/>
          </a:prstGeom>
        </p:spPr>
      </p:pic>
      <p:pic>
        <p:nvPicPr>
          <p:cNvPr id="27" name="Picture 26" descr="A magnifying glass with a yellow triangle and a red exclamation mark&#10;&#10;Description automatically generated">
            <a:extLst>
              <a:ext uri="{FF2B5EF4-FFF2-40B4-BE49-F238E27FC236}">
                <a16:creationId xmlns:a16="http://schemas.microsoft.com/office/drawing/2014/main" id="{6FFE12B3-6BAA-A579-3944-12B4C5502F6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31730" y="4282830"/>
            <a:ext cx="1501169" cy="1501169"/>
          </a:xfrm>
          <a:prstGeom prst="rect">
            <a:avLst/>
          </a:prstGeom>
        </p:spPr>
      </p:pic>
    </p:spTree>
    <p:extLst>
      <p:ext uri="{BB962C8B-B14F-4D97-AF65-F5344CB8AC3E}">
        <p14:creationId xmlns:p14="http://schemas.microsoft.com/office/powerpoint/2010/main" val="3106737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6F9514-1A93-16E2-8873-D2048066D99E}"/>
            </a:ext>
          </a:extLst>
        </p:cNvPr>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71D4E1B7-07B5-1D24-8E92-5CB6C5253B5B}"/>
              </a:ext>
            </a:extLst>
          </p:cNvPr>
          <p:cNvSpPr/>
          <p:nvPr/>
        </p:nvSpPr>
        <p:spPr>
          <a:xfrm>
            <a:off x="6547416" y="1025786"/>
            <a:ext cx="4401178" cy="2403214"/>
          </a:xfrm>
          <a:prstGeom prst="roundRect">
            <a:avLst/>
          </a:prstGeom>
          <a:solidFill>
            <a:schemeClr val="bg1">
              <a:lumMod val="9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finger touching a piece of paper with a gear&#10;&#10;Description automatically generated">
            <a:extLst>
              <a:ext uri="{FF2B5EF4-FFF2-40B4-BE49-F238E27FC236}">
                <a16:creationId xmlns:a16="http://schemas.microsoft.com/office/drawing/2014/main" id="{625DB1B4-0B2C-35EC-1782-C36EE28E54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5082" y="1474382"/>
            <a:ext cx="1501168" cy="1501168"/>
          </a:xfrm>
          <a:prstGeom prst="rect">
            <a:avLst/>
          </a:prstGeom>
        </p:spPr>
      </p:pic>
      <p:sp>
        <p:nvSpPr>
          <p:cNvPr id="5" name="Rectangle: Rounded Corners 4">
            <a:extLst>
              <a:ext uri="{FF2B5EF4-FFF2-40B4-BE49-F238E27FC236}">
                <a16:creationId xmlns:a16="http://schemas.microsoft.com/office/drawing/2014/main" id="{63F9F79D-7070-426A-A1AC-CF9C09B0611D}"/>
              </a:ext>
            </a:extLst>
          </p:cNvPr>
          <p:cNvSpPr/>
          <p:nvPr/>
        </p:nvSpPr>
        <p:spPr>
          <a:xfrm>
            <a:off x="1243406" y="1025786"/>
            <a:ext cx="4401178" cy="2403214"/>
          </a:xfrm>
          <a:prstGeom prst="roundRect">
            <a:avLst/>
          </a:prstGeom>
          <a:solidFill>
            <a:schemeClr val="bg1">
              <a:lumMod val="9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D4ABA267-FAE8-BA50-362E-89D8AC9E8E3D}"/>
              </a:ext>
            </a:extLst>
          </p:cNvPr>
          <p:cNvPicPr>
            <a:picLocks noChangeAspect="1"/>
          </p:cNvPicPr>
          <p:nvPr/>
        </p:nvPicPr>
        <p:blipFill>
          <a:blip r:embed="rId4"/>
          <a:stretch>
            <a:fillRect/>
          </a:stretch>
        </p:blipFill>
        <p:spPr>
          <a:xfrm>
            <a:off x="1545617" y="1474382"/>
            <a:ext cx="1501168" cy="1501168"/>
          </a:xfrm>
          <a:prstGeom prst="rect">
            <a:avLst/>
          </a:prstGeom>
        </p:spPr>
      </p:pic>
      <p:sp>
        <p:nvSpPr>
          <p:cNvPr id="3" name="TextBox 2">
            <a:extLst>
              <a:ext uri="{FF2B5EF4-FFF2-40B4-BE49-F238E27FC236}">
                <a16:creationId xmlns:a16="http://schemas.microsoft.com/office/drawing/2014/main" id="{DF9C5197-B4AC-1CBD-8819-2B0E2242B31C}"/>
              </a:ext>
            </a:extLst>
          </p:cNvPr>
          <p:cNvSpPr txBox="1"/>
          <p:nvPr/>
        </p:nvSpPr>
        <p:spPr>
          <a:xfrm>
            <a:off x="4059534" y="19199"/>
            <a:ext cx="8132466" cy="707886"/>
          </a:xfrm>
          <a:prstGeom prst="rect">
            <a:avLst/>
          </a:prstGeom>
          <a:noFill/>
        </p:spPr>
        <p:txBody>
          <a:bodyPr wrap="square">
            <a:spAutoFit/>
          </a:bodyPr>
          <a:lstStyle/>
          <a:p>
            <a:r>
              <a:rPr kumimoji="0" lang="en-US" sz="4000" b="0" i="0" u="none" strike="noStrike" kern="1200" cap="none" spc="0" normalizeH="0" baseline="0" noProof="0">
                <a:ln>
                  <a:noFill/>
                </a:ln>
                <a:solidFill>
                  <a:srgbClr val="002060"/>
                </a:solidFill>
                <a:effectLst/>
                <a:uLnTx/>
                <a:uFillTx/>
                <a:latin typeface="Franklin Gothic Medium Cond" panose="020B0606030402020204" pitchFamily="34" charset="0"/>
                <a:ea typeface="Calibri" panose="020F0502020204030204" pitchFamily="34" charset="0"/>
                <a:cs typeface="+mn-cs"/>
              </a:rPr>
              <a:t>Governors and State Legislators</a:t>
            </a:r>
            <a:endParaRPr lang="en-US" sz="4000"/>
          </a:p>
        </p:txBody>
      </p:sp>
      <p:sp>
        <p:nvSpPr>
          <p:cNvPr id="4" name="Rectangle 3">
            <a:extLst>
              <a:ext uri="{FF2B5EF4-FFF2-40B4-BE49-F238E27FC236}">
                <a16:creationId xmlns:a16="http://schemas.microsoft.com/office/drawing/2014/main" id="{BB2FBB4A-CF20-8A36-B91A-A676F49663BA}"/>
              </a:ext>
            </a:extLst>
          </p:cNvPr>
          <p:cNvSpPr/>
          <p:nvPr/>
        </p:nvSpPr>
        <p:spPr>
          <a:xfrm>
            <a:off x="0" y="0"/>
            <a:ext cx="4300695" cy="707886"/>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rgbClr val="002060"/>
                </a:solidFill>
                <a:latin typeface="Franklin Gothic Medium Cond" panose="020B0606030402020204" pitchFamily="34" charset="0"/>
                <a:ea typeface="Calibri" panose="020F0502020204030204" pitchFamily="34" charset="0"/>
              </a:rPr>
              <a:t>Recommendations </a:t>
            </a:r>
            <a:r>
              <a:rPr lang="en-US" sz="4000">
                <a:solidFill>
                  <a:srgbClr val="002060"/>
                </a:solidFill>
                <a:latin typeface="Franklin Gothic Medium Cond" panose="020B0606030402020204" pitchFamily="34" charset="0"/>
                <a:ea typeface="Calibri" panose="020F0502020204030204" pitchFamily="34" charset="0"/>
              </a:rPr>
              <a:t>|</a:t>
            </a:r>
            <a:r>
              <a:rPr lang="en-US" sz="4000" b="1">
                <a:solidFill>
                  <a:srgbClr val="002060"/>
                </a:solidFill>
                <a:latin typeface="Franklin Gothic Medium Cond" panose="020B0606030402020204" pitchFamily="34" charset="0"/>
                <a:ea typeface="Calibri" panose="020F0502020204030204" pitchFamily="34" charset="0"/>
              </a:rPr>
              <a:t> </a:t>
            </a:r>
            <a:endParaRPr lang="en-US" sz="4000">
              <a:solidFill>
                <a:srgbClr val="002060"/>
              </a:solidFill>
              <a:latin typeface="Franklin Gothic Medium Cond" panose="020B0606030402020204" pitchFamily="34" charset="0"/>
              <a:ea typeface="Calibri" panose="020F0502020204030204" pitchFamily="34" charset="0"/>
            </a:endParaRPr>
          </a:p>
        </p:txBody>
      </p:sp>
      <p:sp>
        <p:nvSpPr>
          <p:cNvPr id="6" name="TextBox 5">
            <a:extLst>
              <a:ext uri="{FF2B5EF4-FFF2-40B4-BE49-F238E27FC236}">
                <a16:creationId xmlns:a16="http://schemas.microsoft.com/office/drawing/2014/main" id="{98E6E1FB-31FD-1ED7-2BE5-79510C702846}"/>
              </a:ext>
            </a:extLst>
          </p:cNvPr>
          <p:cNvSpPr txBox="1"/>
          <p:nvPr/>
        </p:nvSpPr>
        <p:spPr>
          <a:xfrm>
            <a:off x="3348996" y="1409358"/>
            <a:ext cx="1958832" cy="1631216"/>
          </a:xfrm>
          <a:prstGeom prst="rect">
            <a:avLst/>
          </a:prstGeom>
          <a:noFill/>
        </p:spPr>
        <p:txBody>
          <a:bodyPr wrap="square" anchor="ctr">
            <a:spAutoFit/>
          </a:bodyPr>
          <a:lstStyle/>
          <a:p>
            <a:pPr algn="ctr"/>
            <a:r>
              <a:rPr kumimoji="0" lang="en-US" sz="2500" b="0" i="0" u="none" strike="noStrike" kern="1200" cap="none" spc="0" normalizeH="0" baseline="0" noProof="0">
                <a:ln>
                  <a:noFill/>
                </a:ln>
                <a:solidFill>
                  <a:srgbClr val="002060"/>
                </a:solidFill>
                <a:effectLst/>
                <a:uLnTx/>
                <a:uFillTx/>
                <a:latin typeface="Franklin Gothic Medium Cond" panose="020B0606030402020204" pitchFamily="34" charset="0"/>
                <a:ea typeface="Calibri" panose="020F0502020204030204" pitchFamily="34" charset="0"/>
                <a:cs typeface="+mn-cs"/>
              </a:rPr>
              <a:t>Increase direct regional and local funding via formula</a:t>
            </a:r>
            <a:endParaRPr lang="en-US" sz="2500"/>
          </a:p>
        </p:txBody>
      </p:sp>
      <p:sp>
        <p:nvSpPr>
          <p:cNvPr id="7" name="Rectangle: Rounded Corners 6">
            <a:extLst>
              <a:ext uri="{FF2B5EF4-FFF2-40B4-BE49-F238E27FC236}">
                <a16:creationId xmlns:a16="http://schemas.microsoft.com/office/drawing/2014/main" id="{585A18D1-B4D8-3BBF-376E-E4F6FD0F77BA}"/>
              </a:ext>
            </a:extLst>
          </p:cNvPr>
          <p:cNvSpPr/>
          <p:nvPr/>
        </p:nvSpPr>
        <p:spPr>
          <a:xfrm>
            <a:off x="1173439" y="3899469"/>
            <a:ext cx="4401178" cy="2403214"/>
          </a:xfrm>
          <a:prstGeom prst="roundRect">
            <a:avLst/>
          </a:prstGeom>
          <a:solidFill>
            <a:schemeClr val="bg1">
              <a:lumMod val="9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365C6327-236D-2AFA-ACE9-A3D4E665B51D}"/>
              </a:ext>
            </a:extLst>
          </p:cNvPr>
          <p:cNvSpPr/>
          <p:nvPr/>
        </p:nvSpPr>
        <p:spPr>
          <a:xfrm>
            <a:off x="6617384" y="3899469"/>
            <a:ext cx="4401178" cy="2403214"/>
          </a:xfrm>
          <a:prstGeom prst="roundRect">
            <a:avLst/>
          </a:prstGeom>
          <a:solidFill>
            <a:schemeClr val="bg1">
              <a:lumMod val="9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7C080FAA-ECE8-CB74-0E35-F007B2D0F6DF}"/>
              </a:ext>
            </a:extLst>
          </p:cNvPr>
          <p:cNvSpPr txBox="1"/>
          <p:nvPr/>
        </p:nvSpPr>
        <p:spPr>
          <a:xfrm>
            <a:off x="8547245" y="4282830"/>
            <a:ext cx="2017416" cy="1631216"/>
          </a:xfrm>
          <a:prstGeom prst="rect">
            <a:avLst/>
          </a:prstGeom>
          <a:noFill/>
        </p:spPr>
        <p:txBody>
          <a:bodyPr wrap="square" anchor="ctr">
            <a:spAutoFit/>
          </a:bodyPr>
          <a:lstStyle/>
          <a:p>
            <a:pPr algn="ctr"/>
            <a:r>
              <a:rPr kumimoji="0" lang="en-US" sz="2500" b="0" i="0" u="none" strike="noStrike" kern="1200" cap="none" spc="0" normalizeH="0" baseline="0" noProof="0">
                <a:ln>
                  <a:noFill/>
                </a:ln>
                <a:solidFill>
                  <a:srgbClr val="002060"/>
                </a:solidFill>
                <a:effectLst/>
                <a:uLnTx/>
                <a:uFillTx/>
                <a:latin typeface="Franklin Gothic Medium Cond" panose="020B0606030402020204" pitchFamily="34" charset="0"/>
                <a:ea typeface="Calibri" panose="020F0502020204030204" pitchFamily="34" charset="0"/>
                <a:cs typeface="+mn-cs"/>
              </a:rPr>
              <a:t>Push for the creation of independent commissions</a:t>
            </a:r>
            <a:endParaRPr lang="en-US" sz="2500"/>
          </a:p>
        </p:txBody>
      </p:sp>
      <p:sp>
        <p:nvSpPr>
          <p:cNvPr id="15" name="TextBox 14">
            <a:extLst>
              <a:ext uri="{FF2B5EF4-FFF2-40B4-BE49-F238E27FC236}">
                <a16:creationId xmlns:a16="http://schemas.microsoft.com/office/drawing/2014/main" id="{AAC88023-D927-650A-D3F4-5383B298B2BD}"/>
              </a:ext>
            </a:extLst>
          </p:cNvPr>
          <p:cNvSpPr txBox="1"/>
          <p:nvPr/>
        </p:nvSpPr>
        <p:spPr>
          <a:xfrm>
            <a:off x="8386218" y="1406038"/>
            <a:ext cx="2339471" cy="1631216"/>
          </a:xfrm>
          <a:prstGeom prst="rect">
            <a:avLst/>
          </a:prstGeom>
          <a:noFill/>
        </p:spPr>
        <p:txBody>
          <a:bodyPr wrap="square" anchor="ctr">
            <a:spAutoFit/>
          </a:bodyPr>
          <a:lstStyle/>
          <a:p>
            <a:pPr algn="ctr"/>
            <a:r>
              <a:rPr kumimoji="0" lang="en-US" sz="2500" b="0" i="0" u="none" strike="noStrike" kern="1200" cap="none" spc="0" normalizeH="0" baseline="0" noProof="0">
                <a:ln>
                  <a:noFill/>
                </a:ln>
                <a:solidFill>
                  <a:srgbClr val="002060"/>
                </a:solidFill>
                <a:effectLst/>
                <a:uLnTx/>
                <a:uFillTx/>
                <a:latin typeface="Franklin Gothic Medium Cond" panose="020B0606030402020204" pitchFamily="34" charset="0"/>
                <a:ea typeface="Calibri" panose="020F0502020204030204" pitchFamily="34" charset="0"/>
                <a:cs typeface="+mn-cs"/>
              </a:rPr>
              <a:t>Require every STIP to include clear project selection methods</a:t>
            </a:r>
            <a:endParaRPr lang="en-US" sz="2500"/>
          </a:p>
        </p:txBody>
      </p:sp>
      <p:sp>
        <p:nvSpPr>
          <p:cNvPr id="16" name="TextBox 15">
            <a:extLst>
              <a:ext uri="{FF2B5EF4-FFF2-40B4-BE49-F238E27FC236}">
                <a16:creationId xmlns:a16="http://schemas.microsoft.com/office/drawing/2014/main" id="{5B8988A4-B313-3A3E-B422-D11626645C65}"/>
              </a:ext>
            </a:extLst>
          </p:cNvPr>
          <p:cNvSpPr txBox="1"/>
          <p:nvPr/>
        </p:nvSpPr>
        <p:spPr>
          <a:xfrm>
            <a:off x="3130959" y="4283041"/>
            <a:ext cx="2339471" cy="1631216"/>
          </a:xfrm>
          <a:prstGeom prst="rect">
            <a:avLst/>
          </a:prstGeom>
          <a:noFill/>
        </p:spPr>
        <p:txBody>
          <a:bodyPr wrap="square" anchor="ctr">
            <a:spAutoFit/>
          </a:bodyPr>
          <a:lstStyle/>
          <a:p>
            <a:pPr algn="ctr"/>
            <a:r>
              <a:rPr kumimoji="0" lang="en-US" sz="2500" b="0" i="0" u="none" strike="noStrike" kern="1200" cap="none" spc="0" normalizeH="0" baseline="0" noProof="0">
                <a:ln>
                  <a:noFill/>
                </a:ln>
                <a:solidFill>
                  <a:srgbClr val="002060"/>
                </a:solidFill>
                <a:effectLst/>
                <a:uLnTx/>
                <a:uFillTx/>
                <a:latin typeface="Franklin Gothic Medium Cond" panose="020B0606030402020204" pitchFamily="34" charset="0"/>
                <a:ea typeface="Calibri" panose="020F0502020204030204" pitchFamily="34" charset="0"/>
                <a:cs typeface="+mn-cs"/>
              </a:rPr>
              <a:t>Improve LRTPs via implementation plans and </a:t>
            </a:r>
            <a:r>
              <a:rPr kumimoji="0" lang="en-US" sz="2500" b="0" i="0" u="none" strike="noStrike" kern="1200" cap="none" spc="0" normalizeH="0" baseline="0" noProof="0" err="1">
                <a:ln>
                  <a:noFill/>
                </a:ln>
                <a:solidFill>
                  <a:srgbClr val="002060"/>
                </a:solidFill>
                <a:effectLst/>
                <a:uLnTx/>
                <a:uFillTx/>
                <a:latin typeface="Franklin Gothic Medium Cond" panose="020B0606030402020204" pitchFamily="34" charset="0"/>
                <a:ea typeface="Calibri" panose="020F0502020204030204" pitchFamily="34" charset="0"/>
                <a:cs typeface="+mn-cs"/>
              </a:rPr>
              <a:t>req’d</a:t>
            </a:r>
            <a:r>
              <a:rPr kumimoji="0" lang="en-US" sz="2500" b="0" i="0" u="none" strike="noStrike" kern="1200" cap="none" spc="0" normalizeH="0" baseline="0" noProof="0">
                <a:ln>
                  <a:noFill/>
                </a:ln>
                <a:solidFill>
                  <a:srgbClr val="002060"/>
                </a:solidFill>
                <a:effectLst/>
                <a:uLnTx/>
                <a:uFillTx/>
                <a:latin typeface="Franklin Gothic Medium Cond" panose="020B0606030402020204" pitchFamily="34" charset="0"/>
                <a:ea typeface="Calibri" panose="020F0502020204030204" pitchFamily="34" charset="0"/>
                <a:cs typeface="+mn-cs"/>
              </a:rPr>
              <a:t> local partnerships</a:t>
            </a:r>
            <a:endParaRPr lang="en-US" sz="2500"/>
          </a:p>
        </p:txBody>
      </p:sp>
      <p:pic>
        <p:nvPicPr>
          <p:cNvPr id="23" name="Picture 22" descr="A graphic of a chart and a clock&#10;&#10;Description automatically generated">
            <a:extLst>
              <a:ext uri="{FF2B5EF4-FFF2-40B4-BE49-F238E27FC236}">
                <a16:creationId xmlns:a16="http://schemas.microsoft.com/office/drawing/2014/main" id="{8E7EA7DB-0F82-5DA4-C495-33A5AA6C6E6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45616" y="4350701"/>
            <a:ext cx="1501169" cy="1501169"/>
          </a:xfrm>
          <a:prstGeom prst="rect">
            <a:avLst/>
          </a:prstGeom>
        </p:spPr>
      </p:pic>
      <p:sp>
        <p:nvSpPr>
          <p:cNvPr id="24" name="TextBox 23">
            <a:extLst>
              <a:ext uri="{FF2B5EF4-FFF2-40B4-BE49-F238E27FC236}">
                <a16:creationId xmlns:a16="http://schemas.microsoft.com/office/drawing/2014/main" id="{25534E42-78E5-DFD8-D678-945E2DD853BF}"/>
              </a:ext>
            </a:extLst>
          </p:cNvPr>
          <p:cNvSpPr txBox="1"/>
          <p:nvPr/>
        </p:nvSpPr>
        <p:spPr>
          <a:xfrm>
            <a:off x="3130960" y="4282830"/>
            <a:ext cx="2339471" cy="1631216"/>
          </a:xfrm>
          <a:prstGeom prst="rect">
            <a:avLst/>
          </a:prstGeom>
          <a:noFill/>
        </p:spPr>
        <p:txBody>
          <a:bodyPr wrap="square" anchor="ctr">
            <a:spAutoFit/>
          </a:bodyPr>
          <a:lstStyle/>
          <a:p>
            <a:pPr algn="ctr"/>
            <a:r>
              <a:rPr kumimoji="0" lang="en-US" sz="2500" b="0" i="0" u="none" strike="noStrike" kern="1200" cap="none" spc="0" normalizeH="0" baseline="0" noProof="0">
                <a:ln>
                  <a:noFill/>
                </a:ln>
                <a:solidFill>
                  <a:srgbClr val="002060"/>
                </a:solidFill>
                <a:effectLst/>
                <a:uLnTx/>
                <a:uFillTx/>
                <a:latin typeface="Franklin Gothic Medium Cond" panose="020B0606030402020204" pitchFamily="34" charset="0"/>
                <a:ea typeface="Calibri" panose="020F0502020204030204" pitchFamily="34" charset="0"/>
                <a:cs typeface="+mn-cs"/>
              </a:rPr>
              <a:t>Improve LRTPs via implementation plans and </a:t>
            </a:r>
            <a:r>
              <a:rPr kumimoji="0" lang="en-US" sz="2500" b="0" i="0" u="none" strike="noStrike" kern="1200" cap="none" spc="0" normalizeH="0" baseline="0" noProof="0" err="1">
                <a:ln>
                  <a:noFill/>
                </a:ln>
                <a:solidFill>
                  <a:srgbClr val="002060"/>
                </a:solidFill>
                <a:effectLst/>
                <a:uLnTx/>
                <a:uFillTx/>
                <a:latin typeface="Franklin Gothic Medium Cond" panose="020B0606030402020204" pitchFamily="34" charset="0"/>
                <a:ea typeface="Calibri" panose="020F0502020204030204" pitchFamily="34" charset="0"/>
                <a:cs typeface="+mn-cs"/>
              </a:rPr>
              <a:t>req’d</a:t>
            </a:r>
            <a:r>
              <a:rPr kumimoji="0" lang="en-US" sz="2500" b="0" i="0" u="none" strike="noStrike" kern="1200" cap="none" spc="0" normalizeH="0" baseline="0" noProof="0">
                <a:ln>
                  <a:noFill/>
                </a:ln>
                <a:solidFill>
                  <a:srgbClr val="002060"/>
                </a:solidFill>
                <a:effectLst/>
                <a:uLnTx/>
                <a:uFillTx/>
                <a:latin typeface="Franklin Gothic Medium Cond" panose="020B0606030402020204" pitchFamily="34" charset="0"/>
                <a:ea typeface="Calibri" panose="020F0502020204030204" pitchFamily="34" charset="0"/>
                <a:cs typeface="+mn-cs"/>
              </a:rPr>
              <a:t> local partnerships</a:t>
            </a:r>
            <a:endParaRPr lang="en-US" sz="2500"/>
          </a:p>
        </p:txBody>
      </p:sp>
      <p:pic>
        <p:nvPicPr>
          <p:cNvPr id="25" name="Picture 24" descr="A graphic of a chart and a clock&#10;&#10;Description automatically generated">
            <a:extLst>
              <a:ext uri="{FF2B5EF4-FFF2-40B4-BE49-F238E27FC236}">
                <a16:creationId xmlns:a16="http://schemas.microsoft.com/office/drawing/2014/main" id="{D884BB63-A022-AE7E-12C2-629C35DC7FC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45617" y="4350490"/>
            <a:ext cx="1501169" cy="1501169"/>
          </a:xfrm>
          <a:prstGeom prst="rect">
            <a:avLst/>
          </a:prstGeom>
        </p:spPr>
      </p:pic>
      <p:pic>
        <p:nvPicPr>
          <p:cNvPr id="8" name="Picture 7" descr="A yellow and black balance scale&#10;&#10;Description automatically generated">
            <a:extLst>
              <a:ext uri="{FF2B5EF4-FFF2-40B4-BE49-F238E27FC236}">
                <a16:creationId xmlns:a16="http://schemas.microsoft.com/office/drawing/2014/main" id="{FC4E945E-70DA-9067-5C45-32759BC0CBF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31731" y="4350491"/>
            <a:ext cx="1501168" cy="1501168"/>
          </a:xfrm>
          <a:prstGeom prst="rect">
            <a:avLst/>
          </a:prstGeom>
        </p:spPr>
      </p:pic>
    </p:spTree>
    <p:extLst>
      <p:ext uri="{BB962C8B-B14F-4D97-AF65-F5344CB8AC3E}">
        <p14:creationId xmlns:p14="http://schemas.microsoft.com/office/powerpoint/2010/main" val="457975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374E4E-03B1-4A2B-F375-3A43600DA5A4}"/>
            </a:ext>
          </a:extLst>
        </p:cNvPr>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2F86357A-CBC2-2548-FA46-92673747EF74}"/>
              </a:ext>
            </a:extLst>
          </p:cNvPr>
          <p:cNvSpPr/>
          <p:nvPr/>
        </p:nvSpPr>
        <p:spPr>
          <a:xfrm>
            <a:off x="2277678" y="1023429"/>
            <a:ext cx="7636644" cy="2403214"/>
          </a:xfrm>
          <a:prstGeom prst="roundRect">
            <a:avLst/>
          </a:prstGeom>
          <a:solidFill>
            <a:schemeClr val="bg1">
              <a:lumMod val="9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2D064F5-E00A-98D9-CBE3-A8EF4EAFB039}"/>
              </a:ext>
            </a:extLst>
          </p:cNvPr>
          <p:cNvSpPr txBox="1"/>
          <p:nvPr/>
        </p:nvSpPr>
        <p:spPr>
          <a:xfrm>
            <a:off x="4059534" y="19199"/>
            <a:ext cx="8132466" cy="707886"/>
          </a:xfrm>
          <a:prstGeom prst="rect">
            <a:avLst/>
          </a:prstGeom>
          <a:noFill/>
        </p:spPr>
        <p:txBody>
          <a:bodyPr wrap="square">
            <a:spAutoFit/>
          </a:bodyPr>
          <a:lstStyle/>
          <a:p>
            <a:r>
              <a:rPr kumimoji="0" lang="en-US" sz="4000" b="0" i="0" u="none" strike="noStrike" kern="1200" cap="none" spc="0" normalizeH="0" baseline="0" noProof="0">
                <a:ln>
                  <a:noFill/>
                </a:ln>
                <a:solidFill>
                  <a:srgbClr val="002060"/>
                </a:solidFill>
                <a:effectLst/>
                <a:uLnTx/>
                <a:uFillTx/>
                <a:latin typeface="Franklin Gothic Medium Cond" panose="020B0606030402020204" pitchFamily="34" charset="0"/>
                <a:ea typeface="Calibri" panose="020F0502020204030204" pitchFamily="34" charset="0"/>
                <a:cs typeface="+mn-cs"/>
              </a:rPr>
              <a:t>State DOT Officials</a:t>
            </a:r>
            <a:endParaRPr lang="en-US" sz="4000"/>
          </a:p>
        </p:txBody>
      </p:sp>
      <p:sp>
        <p:nvSpPr>
          <p:cNvPr id="4" name="Rectangle 3">
            <a:extLst>
              <a:ext uri="{FF2B5EF4-FFF2-40B4-BE49-F238E27FC236}">
                <a16:creationId xmlns:a16="http://schemas.microsoft.com/office/drawing/2014/main" id="{5D6C9430-14F0-C6F7-D063-9DD40E38EA84}"/>
              </a:ext>
            </a:extLst>
          </p:cNvPr>
          <p:cNvSpPr/>
          <p:nvPr/>
        </p:nvSpPr>
        <p:spPr>
          <a:xfrm>
            <a:off x="0" y="0"/>
            <a:ext cx="4300695" cy="707886"/>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rgbClr val="002060"/>
                </a:solidFill>
                <a:latin typeface="Franklin Gothic Medium Cond" panose="020B0606030402020204" pitchFamily="34" charset="0"/>
                <a:ea typeface="Calibri" panose="020F0502020204030204" pitchFamily="34" charset="0"/>
              </a:rPr>
              <a:t>Recommendations </a:t>
            </a:r>
            <a:r>
              <a:rPr lang="en-US" sz="4000">
                <a:solidFill>
                  <a:srgbClr val="002060"/>
                </a:solidFill>
                <a:latin typeface="Franklin Gothic Medium Cond" panose="020B0606030402020204" pitchFamily="34" charset="0"/>
                <a:ea typeface="Calibri" panose="020F0502020204030204" pitchFamily="34" charset="0"/>
              </a:rPr>
              <a:t>|</a:t>
            </a:r>
            <a:r>
              <a:rPr lang="en-US" sz="4000" b="1">
                <a:solidFill>
                  <a:srgbClr val="002060"/>
                </a:solidFill>
                <a:latin typeface="Franklin Gothic Medium Cond" panose="020B0606030402020204" pitchFamily="34" charset="0"/>
                <a:ea typeface="Calibri" panose="020F0502020204030204" pitchFamily="34" charset="0"/>
              </a:rPr>
              <a:t> </a:t>
            </a:r>
            <a:endParaRPr lang="en-US" sz="4000">
              <a:solidFill>
                <a:srgbClr val="002060"/>
              </a:solidFill>
              <a:latin typeface="Franklin Gothic Medium Cond" panose="020B0606030402020204" pitchFamily="34" charset="0"/>
              <a:ea typeface="Calibri" panose="020F0502020204030204" pitchFamily="34" charset="0"/>
            </a:endParaRPr>
          </a:p>
        </p:txBody>
      </p:sp>
      <p:sp>
        <p:nvSpPr>
          <p:cNvPr id="6" name="TextBox 5">
            <a:extLst>
              <a:ext uri="{FF2B5EF4-FFF2-40B4-BE49-F238E27FC236}">
                <a16:creationId xmlns:a16="http://schemas.microsoft.com/office/drawing/2014/main" id="{D5C897A8-729A-5AFC-ACA0-CF462913BE83}"/>
              </a:ext>
            </a:extLst>
          </p:cNvPr>
          <p:cNvSpPr txBox="1"/>
          <p:nvPr/>
        </p:nvSpPr>
        <p:spPr>
          <a:xfrm>
            <a:off x="4383268" y="1601788"/>
            <a:ext cx="5344686" cy="1246495"/>
          </a:xfrm>
          <a:prstGeom prst="rect">
            <a:avLst/>
          </a:prstGeom>
          <a:noFill/>
        </p:spPr>
        <p:txBody>
          <a:bodyPr wrap="square" anchor="ctr">
            <a:spAutoFit/>
          </a:bodyPr>
          <a:lstStyle/>
          <a:p>
            <a:pPr algn="ctr"/>
            <a:r>
              <a:rPr kumimoji="0" lang="en-US" sz="2500" b="0" i="0" u="none" strike="noStrike" kern="1200" cap="none" spc="0" normalizeH="0" baseline="0" noProof="0">
                <a:ln>
                  <a:noFill/>
                </a:ln>
                <a:solidFill>
                  <a:srgbClr val="002060"/>
                </a:solidFill>
                <a:effectLst/>
                <a:uLnTx/>
                <a:uFillTx/>
                <a:latin typeface="Franklin Gothic Medium Cond" panose="020B0606030402020204" pitchFamily="34" charset="0"/>
                <a:ea typeface="Calibri" panose="020F0502020204030204" pitchFamily="34" charset="0"/>
                <a:cs typeface="+mn-cs"/>
              </a:rPr>
              <a:t>Enact a grand bargain: locals gain more project selection authority; states lead more on project construction</a:t>
            </a:r>
            <a:endParaRPr lang="en-US" sz="2500"/>
          </a:p>
        </p:txBody>
      </p:sp>
      <p:sp>
        <p:nvSpPr>
          <p:cNvPr id="7" name="Rectangle: Rounded Corners 6">
            <a:extLst>
              <a:ext uri="{FF2B5EF4-FFF2-40B4-BE49-F238E27FC236}">
                <a16:creationId xmlns:a16="http://schemas.microsoft.com/office/drawing/2014/main" id="{4A313C4B-4EED-EDEE-3CA1-0FB4943AA4EC}"/>
              </a:ext>
            </a:extLst>
          </p:cNvPr>
          <p:cNvSpPr/>
          <p:nvPr/>
        </p:nvSpPr>
        <p:spPr>
          <a:xfrm>
            <a:off x="1173439" y="3899469"/>
            <a:ext cx="4401178" cy="2403214"/>
          </a:xfrm>
          <a:prstGeom prst="roundRect">
            <a:avLst/>
          </a:prstGeom>
          <a:solidFill>
            <a:schemeClr val="bg1">
              <a:lumMod val="9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6D2F38DE-F281-E50E-0B96-B23A2E5111E5}"/>
              </a:ext>
            </a:extLst>
          </p:cNvPr>
          <p:cNvSpPr/>
          <p:nvPr/>
        </p:nvSpPr>
        <p:spPr>
          <a:xfrm>
            <a:off x="6617384" y="3899469"/>
            <a:ext cx="4401178" cy="2403214"/>
          </a:xfrm>
          <a:prstGeom prst="roundRect">
            <a:avLst/>
          </a:prstGeom>
          <a:solidFill>
            <a:schemeClr val="bg1">
              <a:lumMod val="9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6D8A7C39-5BB6-8A28-2692-7E0EC352EF4A}"/>
              </a:ext>
            </a:extLst>
          </p:cNvPr>
          <p:cNvSpPr txBox="1"/>
          <p:nvPr/>
        </p:nvSpPr>
        <p:spPr>
          <a:xfrm>
            <a:off x="8693682" y="4285469"/>
            <a:ext cx="2017416" cy="1631216"/>
          </a:xfrm>
          <a:prstGeom prst="rect">
            <a:avLst/>
          </a:prstGeom>
          <a:noFill/>
        </p:spPr>
        <p:txBody>
          <a:bodyPr wrap="square" anchor="ctr">
            <a:spAutoFit/>
          </a:bodyPr>
          <a:lstStyle/>
          <a:p>
            <a:pPr algn="ctr"/>
            <a:r>
              <a:rPr kumimoji="0" lang="en-US" sz="2500" b="0" i="0" u="none" strike="noStrike" kern="1200" cap="none" spc="0" normalizeH="0" baseline="0" noProof="0">
                <a:ln>
                  <a:noFill/>
                </a:ln>
                <a:solidFill>
                  <a:srgbClr val="002060"/>
                </a:solidFill>
                <a:effectLst/>
                <a:uLnTx/>
                <a:uFillTx/>
                <a:latin typeface="Franklin Gothic Medium Cond" panose="020B0606030402020204" pitchFamily="34" charset="0"/>
                <a:ea typeface="Calibri" panose="020F0502020204030204" pitchFamily="34" charset="0"/>
                <a:cs typeface="+mn-cs"/>
              </a:rPr>
              <a:t>Monitor and report locally-owned asset quality</a:t>
            </a:r>
            <a:endParaRPr lang="en-US" sz="2500"/>
          </a:p>
        </p:txBody>
      </p:sp>
      <p:sp>
        <p:nvSpPr>
          <p:cNvPr id="16" name="TextBox 15">
            <a:extLst>
              <a:ext uri="{FF2B5EF4-FFF2-40B4-BE49-F238E27FC236}">
                <a16:creationId xmlns:a16="http://schemas.microsoft.com/office/drawing/2014/main" id="{1C372DD7-2012-4FAA-9558-4892E7B754F0}"/>
              </a:ext>
            </a:extLst>
          </p:cNvPr>
          <p:cNvSpPr txBox="1"/>
          <p:nvPr/>
        </p:nvSpPr>
        <p:spPr>
          <a:xfrm>
            <a:off x="3088709" y="4285469"/>
            <a:ext cx="2339471" cy="1631216"/>
          </a:xfrm>
          <a:prstGeom prst="rect">
            <a:avLst/>
          </a:prstGeom>
          <a:noFill/>
        </p:spPr>
        <p:txBody>
          <a:bodyPr wrap="square" anchor="ctr">
            <a:spAutoFit/>
          </a:bodyPr>
          <a:lstStyle/>
          <a:p>
            <a:pPr algn="ctr"/>
            <a:r>
              <a:rPr kumimoji="0" lang="en-US" sz="2500" b="0" i="0" u="none" strike="noStrike" kern="1200" cap="none" spc="0" normalizeH="0" baseline="0" noProof="0">
                <a:ln>
                  <a:noFill/>
                </a:ln>
                <a:solidFill>
                  <a:srgbClr val="002060"/>
                </a:solidFill>
                <a:effectLst/>
                <a:uLnTx/>
                <a:uFillTx/>
                <a:latin typeface="Franklin Gothic Medium Cond" panose="020B0606030402020204" pitchFamily="34" charset="0"/>
                <a:ea typeface="Calibri" panose="020F0502020204030204" pitchFamily="34" charset="0"/>
                <a:cs typeface="+mn-cs"/>
              </a:rPr>
              <a:t>Update public-facing communication practices</a:t>
            </a:r>
            <a:endParaRPr lang="en-US" sz="2500"/>
          </a:p>
        </p:txBody>
      </p:sp>
      <p:pic>
        <p:nvPicPr>
          <p:cNvPr id="9" name="Picture 8">
            <a:extLst>
              <a:ext uri="{FF2B5EF4-FFF2-40B4-BE49-F238E27FC236}">
                <a16:creationId xmlns:a16="http://schemas.microsoft.com/office/drawing/2014/main" id="{38E648BE-C948-B68D-CC9A-4D8BD2B12C1A}"/>
              </a:ext>
            </a:extLst>
          </p:cNvPr>
          <p:cNvPicPr>
            <a:picLocks noChangeAspect="1"/>
          </p:cNvPicPr>
          <p:nvPr/>
        </p:nvPicPr>
        <p:blipFill>
          <a:blip r:embed="rId3"/>
          <a:stretch>
            <a:fillRect/>
          </a:stretch>
        </p:blipFill>
        <p:spPr>
          <a:xfrm>
            <a:off x="2579889" y="1474452"/>
            <a:ext cx="1501168" cy="1501168"/>
          </a:xfrm>
          <a:prstGeom prst="rect">
            <a:avLst/>
          </a:prstGeom>
        </p:spPr>
      </p:pic>
      <p:pic>
        <p:nvPicPr>
          <p:cNvPr id="18" name="Picture 17" descr="A magnifying glass with a yellow triangle and a red exclamation mark&#10;&#10;Description automatically generated">
            <a:extLst>
              <a:ext uri="{FF2B5EF4-FFF2-40B4-BE49-F238E27FC236}">
                <a16:creationId xmlns:a16="http://schemas.microsoft.com/office/drawing/2014/main" id="{FDCAAA9F-EB15-4BF3-F7D6-6EBA1CA098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04949" y="4350491"/>
            <a:ext cx="1501169" cy="1501169"/>
          </a:xfrm>
          <a:prstGeom prst="rect">
            <a:avLst/>
          </a:prstGeom>
        </p:spPr>
      </p:pic>
      <p:pic>
        <p:nvPicPr>
          <p:cNvPr id="20" name="Picture 19" descr="A group of people with speech bubbles&#10;&#10;Description automatically generated">
            <a:extLst>
              <a:ext uri="{FF2B5EF4-FFF2-40B4-BE49-F238E27FC236}">
                <a16:creationId xmlns:a16="http://schemas.microsoft.com/office/drawing/2014/main" id="{0DCA22C7-78A9-382F-E71E-0C862CAFB3F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80490" y="4350491"/>
            <a:ext cx="1501169" cy="1501169"/>
          </a:xfrm>
          <a:prstGeom prst="rect">
            <a:avLst/>
          </a:prstGeom>
        </p:spPr>
      </p:pic>
    </p:spTree>
    <p:extLst>
      <p:ext uri="{BB962C8B-B14F-4D97-AF65-F5344CB8AC3E}">
        <p14:creationId xmlns:p14="http://schemas.microsoft.com/office/powerpoint/2010/main" val="4238286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3FEB3-57B9-959C-0503-AA00787EE91D}"/>
            </a:ext>
          </a:extLst>
        </p:cNvPr>
        <p:cNvGrpSpPr/>
        <p:nvPr/>
      </p:nvGrpSpPr>
      <p:grpSpPr>
        <a:xfrm>
          <a:off x="0" y="0"/>
          <a:ext cx="0" cy="0"/>
          <a:chOff x="0" y="0"/>
          <a:chExt cx="0" cy="0"/>
        </a:xfrm>
      </p:grpSpPr>
      <p:pic>
        <p:nvPicPr>
          <p:cNvPr id="3076" name="Picture 4" descr="Sixth Street Tours - Book Now | Expedia">
            <a:extLst>
              <a:ext uri="{FF2B5EF4-FFF2-40B4-BE49-F238E27FC236}">
                <a16:creationId xmlns:a16="http://schemas.microsoft.com/office/drawing/2014/main" id="{D91C6256-1E5B-71CA-8763-7018D89936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CAD54539-C84E-0424-D94C-3B0E2C7F5623}"/>
              </a:ext>
            </a:extLst>
          </p:cNvPr>
          <p:cNvSpPr/>
          <p:nvPr/>
        </p:nvSpPr>
        <p:spPr>
          <a:xfrm>
            <a:off x="0" y="0"/>
            <a:ext cx="12192002" cy="6858000"/>
          </a:xfrm>
          <a:prstGeom prst="rect">
            <a:avLst/>
          </a:prstGeom>
          <a:solidFill>
            <a:srgbClr val="003A70">
              <a:alpha val="85098"/>
            </a:srgbClr>
          </a:solidFill>
          <a:ln>
            <a:solidFill>
              <a:srgbClr val="003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28A10957-0D1A-A028-2F5B-DB034B383E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9842" y="594019"/>
            <a:ext cx="2794057" cy="397481"/>
          </a:xfrm>
          <a:prstGeom prst="rect">
            <a:avLst/>
          </a:prstGeom>
        </p:spPr>
      </p:pic>
      <p:sp>
        <p:nvSpPr>
          <p:cNvPr id="3" name="Rectangle 131">
            <a:extLst>
              <a:ext uri="{FF2B5EF4-FFF2-40B4-BE49-F238E27FC236}">
                <a16:creationId xmlns:a16="http://schemas.microsoft.com/office/drawing/2014/main" id="{51CABB6A-3E59-3EC7-6928-2F59E30EFB0D}"/>
              </a:ext>
            </a:extLst>
          </p:cNvPr>
          <p:cNvSpPr/>
          <p:nvPr/>
        </p:nvSpPr>
        <p:spPr>
          <a:xfrm>
            <a:off x="7369629" y="6367830"/>
            <a:ext cx="4735286" cy="400110"/>
          </a:xfrm>
          <a:custGeom>
            <a:avLst/>
            <a:gdLst>
              <a:gd name="connsiteX0" fmla="*/ 0 w 10510887"/>
              <a:gd name="connsiteY0" fmla="*/ 0 h 1754326"/>
              <a:gd name="connsiteX1" fmla="*/ 10510887 w 10510887"/>
              <a:gd name="connsiteY1" fmla="*/ 0 h 1754326"/>
              <a:gd name="connsiteX2" fmla="*/ 10510887 w 10510887"/>
              <a:gd name="connsiteY2" fmla="*/ 1754326 h 1754326"/>
              <a:gd name="connsiteX3" fmla="*/ 0 w 10510887"/>
              <a:gd name="connsiteY3" fmla="*/ 1754326 h 1754326"/>
              <a:gd name="connsiteX4" fmla="*/ 0 w 10510887"/>
              <a:gd name="connsiteY4" fmla="*/ 0 h 1754326"/>
              <a:gd name="connsiteX0" fmla="*/ 0 w 10510887"/>
              <a:gd name="connsiteY0" fmla="*/ 0 h 1754326"/>
              <a:gd name="connsiteX1" fmla="*/ 10510887 w 10510887"/>
              <a:gd name="connsiteY1" fmla="*/ 0 h 1754326"/>
              <a:gd name="connsiteX2" fmla="*/ 9233072 w 10510887"/>
              <a:gd name="connsiteY2" fmla="*/ 1754326 h 1754326"/>
              <a:gd name="connsiteX3" fmla="*/ 0 w 10510887"/>
              <a:gd name="connsiteY3" fmla="*/ 1754326 h 1754326"/>
              <a:gd name="connsiteX4" fmla="*/ 0 w 10510887"/>
              <a:gd name="connsiteY4" fmla="*/ 0 h 1754326"/>
              <a:gd name="connsiteX0" fmla="*/ 0 w 10510887"/>
              <a:gd name="connsiteY0" fmla="*/ 0 h 1754326"/>
              <a:gd name="connsiteX1" fmla="*/ 10510887 w 10510887"/>
              <a:gd name="connsiteY1" fmla="*/ 0 h 1754326"/>
              <a:gd name="connsiteX2" fmla="*/ 9385472 w 10510887"/>
              <a:gd name="connsiteY2" fmla="*/ 1754326 h 1754326"/>
              <a:gd name="connsiteX3" fmla="*/ 0 w 10510887"/>
              <a:gd name="connsiteY3" fmla="*/ 1754326 h 1754326"/>
              <a:gd name="connsiteX4" fmla="*/ 0 w 10510887"/>
              <a:gd name="connsiteY4" fmla="*/ 0 h 1754326"/>
              <a:gd name="connsiteX0" fmla="*/ 0 w 10159195"/>
              <a:gd name="connsiteY0" fmla="*/ 11723 h 1766049"/>
              <a:gd name="connsiteX1" fmla="*/ 10159195 w 10159195"/>
              <a:gd name="connsiteY1" fmla="*/ 0 h 1766049"/>
              <a:gd name="connsiteX2" fmla="*/ 9385472 w 10159195"/>
              <a:gd name="connsiteY2" fmla="*/ 1766049 h 1766049"/>
              <a:gd name="connsiteX3" fmla="*/ 0 w 10159195"/>
              <a:gd name="connsiteY3" fmla="*/ 1766049 h 1766049"/>
              <a:gd name="connsiteX4" fmla="*/ 0 w 10159195"/>
              <a:gd name="connsiteY4" fmla="*/ 11723 h 1766049"/>
              <a:gd name="connsiteX0" fmla="*/ 0 w 10159195"/>
              <a:gd name="connsiteY0" fmla="*/ 11723 h 1766049"/>
              <a:gd name="connsiteX1" fmla="*/ 10159195 w 10159195"/>
              <a:gd name="connsiteY1" fmla="*/ 0 h 1766049"/>
              <a:gd name="connsiteX2" fmla="*/ 9385472 w 10159195"/>
              <a:gd name="connsiteY2" fmla="*/ 1766049 h 1766049"/>
              <a:gd name="connsiteX3" fmla="*/ 0 w 10159195"/>
              <a:gd name="connsiteY3" fmla="*/ 1766049 h 1766049"/>
              <a:gd name="connsiteX4" fmla="*/ 0 w 10159195"/>
              <a:gd name="connsiteY4" fmla="*/ 11723 h 1766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59195" h="1766049">
                <a:moveTo>
                  <a:pt x="0" y="11723"/>
                </a:moveTo>
                <a:lnTo>
                  <a:pt x="10159195" y="0"/>
                </a:lnTo>
                <a:lnTo>
                  <a:pt x="9385472" y="1766049"/>
                </a:lnTo>
                <a:lnTo>
                  <a:pt x="0" y="1766049"/>
                </a:lnTo>
                <a:lnTo>
                  <a:pt x="0" y="11723"/>
                </a:lnTo>
                <a:close/>
              </a:path>
            </a:pathLst>
          </a:custGeom>
          <a:noFill/>
          <a:ln>
            <a:noFill/>
          </a:ln>
        </p:spPr>
        <p:txBody>
          <a:bodyPr wrap="square">
            <a:spAutoFit/>
          </a:bodyPr>
          <a:lstStyle/>
          <a:p>
            <a:pPr algn="r"/>
            <a:r>
              <a:rPr lang="en-US" sz="2000" b="1">
                <a:solidFill>
                  <a:schemeClr val="bg1"/>
                </a:solidFill>
                <a:latin typeface="Franklin Gothic Medium Cond" panose="020B0606030402020204" pitchFamily="34" charset="0"/>
                <a:ea typeface="Roboto" panose="02000000000000000000" pitchFamily="2" charset="0"/>
                <a:cs typeface="Roboto" panose="02000000000000000000" pitchFamily="2" charset="0"/>
              </a:rPr>
              <a:t>November 2024</a:t>
            </a:r>
            <a:endParaRPr lang="en-US" sz="2000">
              <a:solidFill>
                <a:schemeClr val="bg1"/>
              </a:solidFill>
              <a:latin typeface="Franklin Gothic Medium Cond" panose="020B0606030402020204" pitchFamily="34" charset="0"/>
              <a:ea typeface="Roboto" panose="02000000000000000000" pitchFamily="2" charset="0"/>
              <a:cs typeface="Roboto" panose="02000000000000000000" pitchFamily="2" charset="0"/>
            </a:endParaRPr>
          </a:p>
        </p:txBody>
      </p:sp>
      <p:sp>
        <p:nvSpPr>
          <p:cNvPr id="5" name="Rectangle 131">
            <a:extLst>
              <a:ext uri="{FF2B5EF4-FFF2-40B4-BE49-F238E27FC236}">
                <a16:creationId xmlns:a16="http://schemas.microsoft.com/office/drawing/2014/main" id="{4880D5BE-603C-A363-FDAC-626242454424}"/>
              </a:ext>
            </a:extLst>
          </p:cNvPr>
          <p:cNvSpPr/>
          <p:nvPr/>
        </p:nvSpPr>
        <p:spPr>
          <a:xfrm>
            <a:off x="1135528" y="2987268"/>
            <a:ext cx="10159195" cy="1661993"/>
          </a:xfrm>
          <a:custGeom>
            <a:avLst/>
            <a:gdLst>
              <a:gd name="connsiteX0" fmla="*/ 0 w 10510887"/>
              <a:gd name="connsiteY0" fmla="*/ 0 h 1754326"/>
              <a:gd name="connsiteX1" fmla="*/ 10510887 w 10510887"/>
              <a:gd name="connsiteY1" fmla="*/ 0 h 1754326"/>
              <a:gd name="connsiteX2" fmla="*/ 10510887 w 10510887"/>
              <a:gd name="connsiteY2" fmla="*/ 1754326 h 1754326"/>
              <a:gd name="connsiteX3" fmla="*/ 0 w 10510887"/>
              <a:gd name="connsiteY3" fmla="*/ 1754326 h 1754326"/>
              <a:gd name="connsiteX4" fmla="*/ 0 w 10510887"/>
              <a:gd name="connsiteY4" fmla="*/ 0 h 1754326"/>
              <a:gd name="connsiteX0" fmla="*/ 0 w 10510887"/>
              <a:gd name="connsiteY0" fmla="*/ 0 h 1754326"/>
              <a:gd name="connsiteX1" fmla="*/ 10510887 w 10510887"/>
              <a:gd name="connsiteY1" fmla="*/ 0 h 1754326"/>
              <a:gd name="connsiteX2" fmla="*/ 9233072 w 10510887"/>
              <a:gd name="connsiteY2" fmla="*/ 1754326 h 1754326"/>
              <a:gd name="connsiteX3" fmla="*/ 0 w 10510887"/>
              <a:gd name="connsiteY3" fmla="*/ 1754326 h 1754326"/>
              <a:gd name="connsiteX4" fmla="*/ 0 w 10510887"/>
              <a:gd name="connsiteY4" fmla="*/ 0 h 1754326"/>
              <a:gd name="connsiteX0" fmla="*/ 0 w 10510887"/>
              <a:gd name="connsiteY0" fmla="*/ 0 h 1754326"/>
              <a:gd name="connsiteX1" fmla="*/ 10510887 w 10510887"/>
              <a:gd name="connsiteY1" fmla="*/ 0 h 1754326"/>
              <a:gd name="connsiteX2" fmla="*/ 9385472 w 10510887"/>
              <a:gd name="connsiteY2" fmla="*/ 1754326 h 1754326"/>
              <a:gd name="connsiteX3" fmla="*/ 0 w 10510887"/>
              <a:gd name="connsiteY3" fmla="*/ 1754326 h 1754326"/>
              <a:gd name="connsiteX4" fmla="*/ 0 w 10510887"/>
              <a:gd name="connsiteY4" fmla="*/ 0 h 1754326"/>
              <a:gd name="connsiteX0" fmla="*/ 0 w 10159195"/>
              <a:gd name="connsiteY0" fmla="*/ 11723 h 1766049"/>
              <a:gd name="connsiteX1" fmla="*/ 10159195 w 10159195"/>
              <a:gd name="connsiteY1" fmla="*/ 0 h 1766049"/>
              <a:gd name="connsiteX2" fmla="*/ 9385472 w 10159195"/>
              <a:gd name="connsiteY2" fmla="*/ 1766049 h 1766049"/>
              <a:gd name="connsiteX3" fmla="*/ 0 w 10159195"/>
              <a:gd name="connsiteY3" fmla="*/ 1766049 h 1766049"/>
              <a:gd name="connsiteX4" fmla="*/ 0 w 10159195"/>
              <a:gd name="connsiteY4" fmla="*/ 11723 h 1766049"/>
              <a:gd name="connsiteX0" fmla="*/ 0 w 10159195"/>
              <a:gd name="connsiteY0" fmla="*/ 11723 h 1766049"/>
              <a:gd name="connsiteX1" fmla="*/ 10159195 w 10159195"/>
              <a:gd name="connsiteY1" fmla="*/ 0 h 1766049"/>
              <a:gd name="connsiteX2" fmla="*/ 9385472 w 10159195"/>
              <a:gd name="connsiteY2" fmla="*/ 1766049 h 1766049"/>
              <a:gd name="connsiteX3" fmla="*/ 0 w 10159195"/>
              <a:gd name="connsiteY3" fmla="*/ 1766049 h 1766049"/>
              <a:gd name="connsiteX4" fmla="*/ 0 w 10159195"/>
              <a:gd name="connsiteY4" fmla="*/ 11723 h 1766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59195" h="1766049">
                <a:moveTo>
                  <a:pt x="0" y="11723"/>
                </a:moveTo>
                <a:lnTo>
                  <a:pt x="10159195" y="0"/>
                </a:lnTo>
                <a:lnTo>
                  <a:pt x="9385472" y="1766049"/>
                </a:lnTo>
                <a:lnTo>
                  <a:pt x="0" y="1766049"/>
                </a:lnTo>
                <a:lnTo>
                  <a:pt x="0" y="11723"/>
                </a:lnTo>
                <a:close/>
              </a:path>
            </a:pathLst>
          </a:custGeom>
          <a:noFill/>
          <a:ln>
            <a:noFill/>
          </a:ln>
        </p:spPr>
        <p:txBody>
          <a:bodyPr wrap="square">
            <a:spAutoFit/>
          </a:bodyPr>
          <a:lstStyle/>
          <a:p>
            <a:r>
              <a:rPr lang="en-US" sz="3800" b="1">
                <a:solidFill>
                  <a:srgbClr val="FF9E1B"/>
                </a:solidFill>
                <a:latin typeface="Roboto" panose="02000000000000000000" pitchFamily="2" charset="0"/>
                <a:ea typeface="Roboto" panose="02000000000000000000" pitchFamily="2" charset="0"/>
                <a:cs typeface="Roboto" panose="02000000000000000000" pitchFamily="2" charset="0"/>
              </a:rPr>
              <a:t>Dissecting the State Transportation Labyrinth</a:t>
            </a:r>
          </a:p>
          <a:p>
            <a:r>
              <a:rPr lang="en-US" sz="3200">
                <a:solidFill>
                  <a:srgbClr val="FF9E1B"/>
                </a:solidFill>
                <a:latin typeface="Roboto" panose="02000000000000000000" pitchFamily="2" charset="0"/>
                <a:ea typeface="Roboto" panose="02000000000000000000" pitchFamily="2" charset="0"/>
                <a:cs typeface="Roboto" panose="02000000000000000000" pitchFamily="2" charset="0"/>
              </a:rPr>
              <a:t>An inventory of state accountability practices—and what those results mean for federal reauthorization</a:t>
            </a:r>
          </a:p>
        </p:txBody>
      </p:sp>
      <p:cxnSp>
        <p:nvCxnSpPr>
          <p:cNvPr id="6" name="Straight Connector 5">
            <a:extLst>
              <a:ext uri="{FF2B5EF4-FFF2-40B4-BE49-F238E27FC236}">
                <a16:creationId xmlns:a16="http://schemas.microsoft.com/office/drawing/2014/main" id="{5F923577-96BC-760D-6BA1-5BAB5CF27678}"/>
              </a:ext>
            </a:extLst>
          </p:cNvPr>
          <p:cNvCxnSpPr>
            <a:cxnSpLocks/>
          </p:cNvCxnSpPr>
          <p:nvPr/>
        </p:nvCxnSpPr>
        <p:spPr>
          <a:xfrm>
            <a:off x="729842" y="2774479"/>
            <a:ext cx="0" cy="2118351"/>
          </a:xfrm>
          <a:prstGeom prst="line">
            <a:avLst/>
          </a:prstGeom>
          <a:ln w="38100">
            <a:solidFill>
              <a:srgbClr val="FF9E1B"/>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4072871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arallelogram 12">
            <a:extLst>
              <a:ext uri="{FF2B5EF4-FFF2-40B4-BE49-F238E27FC236}">
                <a16:creationId xmlns:a16="http://schemas.microsoft.com/office/drawing/2014/main" id="{142E4B13-DB81-A0F7-85EA-57AB1ABD32E2}"/>
              </a:ext>
            </a:extLst>
          </p:cNvPr>
          <p:cNvSpPr/>
          <p:nvPr/>
        </p:nvSpPr>
        <p:spPr>
          <a:xfrm>
            <a:off x="-2781300" y="699724"/>
            <a:ext cx="6457952" cy="876300"/>
          </a:xfrm>
          <a:prstGeom prst="parallelogram">
            <a:avLst>
              <a:gd name="adj" fmla="val 100141"/>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060"/>
              </a:solidFill>
            </a:endParaRPr>
          </a:p>
        </p:txBody>
      </p:sp>
      <p:sp>
        <p:nvSpPr>
          <p:cNvPr id="14" name="TextBox 13">
            <a:extLst>
              <a:ext uri="{FF2B5EF4-FFF2-40B4-BE49-F238E27FC236}">
                <a16:creationId xmlns:a16="http://schemas.microsoft.com/office/drawing/2014/main" id="{C062E40B-2721-9EED-1F2A-2E1D6D04F12E}"/>
              </a:ext>
            </a:extLst>
          </p:cNvPr>
          <p:cNvSpPr txBox="1"/>
          <p:nvPr/>
        </p:nvSpPr>
        <p:spPr>
          <a:xfrm>
            <a:off x="228599" y="722376"/>
            <a:ext cx="4940595" cy="830997"/>
          </a:xfrm>
          <a:prstGeom prst="rect">
            <a:avLst/>
          </a:prstGeom>
          <a:noFill/>
        </p:spPr>
        <p:txBody>
          <a:bodyPr wrap="square">
            <a:spAutoFit/>
          </a:bodyPr>
          <a:lstStyle/>
          <a:p>
            <a:r>
              <a:rPr kumimoji="0" lang="en-US" sz="4800" i="0" u="none" strike="noStrike" kern="1200" cap="none" spc="0" normalizeH="0" baseline="0" noProof="0">
                <a:ln>
                  <a:noFill/>
                </a:ln>
                <a:solidFill>
                  <a:schemeClr val="bg1"/>
                </a:solidFill>
                <a:effectLst/>
                <a:uLnTx/>
                <a:uFillTx/>
                <a:latin typeface="Franklin Gothic Medium Cond" panose="020B0606030402020204" pitchFamily="34" charset="0"/>
                <a:ea typeface="Calibri" panose="020F0502020204030204" pitchFamily="34" charset="0"/>
                <a:cs typeface="+mn-cs"/>
              </a:rPr>
              <a:t>         Goals</a:t>
            </a:r>
            <a:endParaRPr lang="en-US" sz="4800">
              <a:solidFill>
                <a:schemeClr val="bg1"/>
              </a:solidFill>
            </a:endParaRPr>
          </a:p>
        </p:txBody>
      </p:sp>
      <p:pic>
        <p:nvPicPr>
          <p:cNvPr id="5" name="Picture 4" descr="A close-up of a document&#10;&#10;Description automatically generated">
            <a:extLst>
              <a:ext uri="{FF2B5EF4-FFF2-40B4-BE49-F238E27FC236}">
                <a16:creationId xmlns:a16="http://schemas.microsoft.com/office/drawing/2014/main" id="{1C1CA8BC-D050-57F9-A416-08A667CC9C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878" y="2109459"/>
            <a:ext cx="2672186" cy="3458126"/>
          </a:xfrm>
          <a:prstGeom prst="rect">
            <a:avLst/>
          </a:prstGeom>
          <a:ln w="9525">
            <a:solidFill>
              <a:schemeClr val="bg1">
                <a:lumMod val="65000"/>
              </a:schemeClr>
            </a:solidFill>
          </a:ln>
          <a:effectLst>
            <a:outerShdw blurRad="50800" dist="50800" dir="2700000" algn="tl" rotWithShape="0">
              <a:prstClr val="black">
                <a:alpha val="40000"/>
              </a:prstClr>
            </a:outerShdw>
          </a:effectLst>
        </p:spPr>
      </p:pic>
      <p:pic>
        <p:nvPicPr>
          <p:cNvPr id="3" name="Picture 2">
            <a:extLst>
              <a:ext uri="{FF2B5EF4-FFF2-40B4-BE49-F238E27FC236}">
                <a16:creationId xmlns:a16="http://schemas.microsoft.com/office/drawing/2014/main" id="{56DA1C55-418C-FE3B-B3C8-895BC4903556}"/>
              </a:ext>
            </a:extLst>
          </p:cNvPr>
          <p:cNvPicPr>
            <a:picLocks noChangeAspect="1"/>
          </p:cNvPicPr>
          <p:nvPr/>
        </p:nvPicPr>
        <p:blipFill>
          <a:blip r:embed="rId4"/>
          <a:stretch>
            <a:fillRect/>
          </a:stretch>
        </p:blipFill>
        <p:spPr>
          <a:xfrm>
            <a:off x="4927599" y="2749251"/>
            <a:ext cx="4940595" cy="2414125"/>
          </a:xfrm>
          <a:prstGeom prst="rect">
            <a:avLst/>
          </a:prstGeom>
          <a:ln w="19050">
            <a:noFill/>
          </a:ln>
          <a:effectLst>
            <a:outerShdw blurRad="50800" dist="50800" dir="2700000" algn="tl" rotWithShape="0">
              <a:prstClr val="black">
                <a:alpha val="40000"/>
              </a:prstClr>
            </a:outerShdw>
          </a:effectLst>
        </p:spPr>
      </p:pic>
      <p:grpSp>
        <p:nvGrpSpPr>
          <p:cNvPr id="17" name="Group 16">
            <a:extLst>
              <a:ext uri="{FF2B5EF4-FFF2-40B4-BE49-F238E27FC236}">
                <a16:creationId xmlns:a16="http://schemas.microsoft.com/office/drawing/2014/main" id="{74852E17-1E56-8DB3-01B9-E35035B18401}"/>
              </a:ext>
            </a:extLst>
          </p:cNvPr>
          <p:cNvGrpSpPr/>
          <p:nvPr/>
        </p:nvGrpSpPr>
        <p:grpSpPr>
          <a:xfrm>
            <a:off x="8515349" y="-169663"/>
            <a:ext cx="3524250" cy="3298222"/>
            <a:chOff x="1625597" y="-231359"/>
            <a:chExt cx="8940800" cy="7184019"/>
          </a:xfrm>
        </p:grpSpPr>
        <mc:AlternateContent xmlns:mc="http://schemas.openxmlformats.org/markup-compatibility/2006" xmlns:cx4="http://schemas.microsoft.com/office/drawing/2016/5/10/chartex">
          <mc:Choice Requires="cx4">
            <p:graphicFrame>
              <p:nvGraphicFramePr>
                <p:cNvPr id="19" name="Chart 18">
                  <a:extLst>
                    <a:ext uri="{FF2B5EF4-FFF2-40B4-BE49-F238E27FC236}">
                      <a16:creationId xmlns:a16="http://schemas.microsoft.com/office/drawing/2014/main" id="{AF26408C-20E5-5833-9944-C9B7DABBE139}"/>
                    </a:ext>
                  </a:extLst>
                </p:cNvPr>
                <p:cNvGraphicFramePr/>
                <p:nvPr>
                  <p:extLst>
                    <p:ext uri="{D42A27DB-BD31-4B8C-83A1-F6EECF244321}">
                      <p14:modId xmlns:p14="http://schemas.microsoft.com/office/powerpoint/2010/main" val="147345393"/>
                    </p:ext>
                  </p:extLst>
                </p:nvPr>
              </p:nvGraphicFramePr>
              <p:xfrm>
                <a:off x="1625597" y="-231359"/>
                <a:ext cx="8940800" cy="6858000"/>
              </p:xfrm>
              <a:graphic>
                <a:graphicData uri="http://schemas.microsoft.com/office/drawing/2014/chartex">
                  <cx:chart xmlns:cx="http://schemas.microsoft.com/office/drawing/2014/chartex" xmlns:r="http://schemas.openxmlformats.org/officeDocument/2006/relationships" r:id="rId5"/>
                </a:graphicData>
              </a:graphic>
            </p:graphicFrame>
          </mc:Choice>
          <mc:Fallback xmlns="">
            <p:pic>
              <p:nvPicPr>
                <p:cNvPr id="19" name="Chart 18">
                  <a:extLst>
                    <a:ext uri="{FF2B5EF4-FFF2-40B4-BE49-F238E27FC236}">
                      <a16:creationId xmlns:a16="http://schemas.microsoft.com/office/drawing/2014/main" id="{AF26408C-20E5-5833-9944-C9B7DABBE139}"/>
                    </a:ext>
                  </a:extLst>
                </p:cNvPr>
                <p:cNvPicPr>
                  <a:picLocks noGrp="1" noRot="1" noChangeAspect="1" noMove="1" noResize="1" noEditPoints="1" noAdjustHandles="1" noChangeArrowheads="1" noChangeShapeType="1"/>
                </p:cNvPicPr>
                <p:nvPr/>
              </p:nvPicPr>
              <p:blipFill>
                <a:blip r:embed="rId6"/>
                <a:stretch>
                  <a:fillRect/>
                </a:stretch>
              </p:blipFill>
              <p:spPr>
                <a:xfrm>
                  <a:off x="8515349" y="-169663"/>
                  <a:ext cx="3524250" cy="3148545"/>
                </a:xfrm>
                <a:prstGeom prst="rect">
                  <a:avLst/>
                </a:prstGeom>
              </p:spPr>
            </p:pic>
          </mc:Fallback>
        </mc:AlternateContent>
        <p:sp>
          <p:nvSpPr>
            <p:cNvPr id="20" name="Rectangle 19">
              <a:extLst>
                <a:ext uri="{FF2B5EF4-FFF2-40B4-BE49-F238E27FC236}">
                  <a16:creationId xmlns:a16="http://schemas.microsoft.com/office/drawing/2014/main" id="{AAA4B06D-F74A-9D44-0841-4411D85807BD}"/>
                </a:ext>
              </a:extLst>
            </p:cNvPr>
            <p:cNvSpPr/>
            <p:nvPr/>
          </p:nvSpPr>
          <p:spPr>
            <a:xfrm>
              <a:off x="5860686" y="5952835"/>
              <a:ext cx="4705710" cy="999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1" name="Picture 20">
            <a:extLst>
              <a:ext uri="{FF2B5EF4-FFF2-40B4-BE49-F238E27FC236}">
                <a16:creationId xmlns:a16="http://schemas.microsoft.com/office/drawing/2014/main" id="{34AE208C-507D-5C0C-2F0C-29D7575A89A0}"/>
              </a:ext>
            </a:extLst>
          </p:cNvPr>
          <p:cNvPicPr>
            <a:picLocks noChangeAspect="1"/>
          </p:cNvPicPr>
          <p:nvPr/>
        </p:nvPicPr>
        <p:blipFill>
          <a:blip r:embed="rId7"/>
          <a:stretch>
            <a:fillRect/>
          </a:stretch>
        </p:blipFill>
        <p:spPr>
          <a:xfrm>
            <a:off x="5690868" y="3635341"/>
            <a:ext cx="5648961" cy="2722752"/>
          </a:xfrm>
          <a:prstGeom prst="rect">
            <a:avLst/>
          </a:prstGeom>
          <a:ln w="19050">
            <a:noFill/>
          </a:ln>
          <a:effectLst>
            <a:outerShdw blurRad="50800" dist="50800" dir="2700000" algn="tl" rotWithShape="0">
              <a:prstClr val="black">
                <a:alpha val="40000"/>
              </a:prstClr>
            </a:outerShdw>
          </a:effectLst>
        </p:spPr>
      </p:pic>
      <p:pic>
        <p:nvPicPr>
          <p:cNvPr id="2" name="Picture 1" descr="A collage of images of transportation&#10;&#10;Description automatically generated">
            <a:extLst>
              <a:ext uri="{FF2B5EF4-FFF2-40B4-BE49-F238E27FC236}">
                <a16:creationId xmlns:a16="http://schemas.microsoft.com/office/drawing/2014/main" id="{BA2114DF-BB69-11C9-5A75-83C4F5D9C8A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731707" y="2912930"/>
            <a:ext cx="2672187" cy="3458126"/>
          </a:xfrm>
          <a:prstGeom prst="rect">
            <a:avLst/>
          </a:prstGeom>
          <a:ln w="9525">
            <a:solidFill>
              <a:schemeClr val="bg1">
                <a:lumMod val="65000"/>
              </a:schemeClr>
            </a:solidFill>
          </a:ln>
          <a:effectLst>
            <a:outerShdw blurRad="50800" dist="50800" dir="2700000" algn="tl" rotWithShape="0">
              <a:prstClr val="black">
                <a:alpha val="40000"/>
              </a:prstClr>
            </a:outerShdw>
          </a:effectLst>
        </p:spPr>
      </p:pic>
    </p:spTree>
    <p:extLst>
      <p:ext uri="{BB962C8B-B14F-4D97-AF65-F5344CB8AC3E}">
        <p14:creationId xmlns:p14="http://schemas.microsoft.com/office/powerpoint/2010/main" val="42496307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74852E17-1E56-8DB3-01B9-E35035B18401}"/>
              </a:ext>
            </a:extLst>
          </p:cNvPr>
          <p:cNvGrpSpPr/>
          <p:nvPr/>
        </p:nvGrpSpPr>
        <p:grpSpPr>
          <a:xfrm>
            <a:off x="8515349" y="-169663"/>
            <a:ext cx="3524250" cy="3298222"/>
            <a:chOff x="1625597" y="-231359"/>
            <a:chExt cx="8940800" cy="7184019"/>
          </a:xfrm>
        </p:grpSpPr>
        <mc:AlternateContent xmlns:mc="http://schemas.openxmlformats.org/markup-compatibility/2006" xmlns:cx4="http://schemas.microsoft.com/office/drawing/2016/5/10/chartex">
          <mc:Choice Requires="cx4">
            <p:graphicFrame>
              <p:nvGraphicFramePr>
                <p:cNvPr id="19" name="Chart 18">
                  <a:extLst>
                    <a:ext uri="{FF2B5EF4-FFF2-40B4-BE49-F238E27FC236}">
                      <a16:creationId xmlns:a16="http://schemas.microsoft.com/office/drawing/2014/main" id="{AF26408C-20E5-5833-9944-C9B7DABBE139}"/>
                    </a:ext>
                  </a:extLst>
                </p:cNvPr>
                <p:cNvGraphicFramePr/>
                <p:nvPr>
                  <p:extLst>
                    <p:ext uri="{D42A27DB-BD31-4B8C-83A1-F6EECF244321}">
                      <p14:modId xmlns:p14="http://schemas.microsoft.com/office/powerpoint/2010/main" val="866623247"/>
                    </p:ext>
                  </p:extLst>
                </p:nvPr>
              </p:nvGraphicFramePr>
              <p:xfrm>
                <a:off x="1625597" y="-231359"/>
                <a:ext cx="8940800" cy="6858000"/>
              </p:xfrm>
              <a:graphic>
                <a:graphicData uri="http://schemas.microsoft.com/office/drawing/2014/chartex">
                  <cx:chart xmlns:cx="http://schemas.microsoft.com/office/drawing/2014/chartex" xmlns:r="http://schemas.openxmlformats.org/officeDocument/2006/relationships" r:id="rId4"/>
                </a:graphicData>
              </a:graphic>
            </p:graphicFrame>
          </mc:Choice>
          <mc:Fallback xmlns="">
            <p:pic>
              <p:nvPicPr>
                <p:cNvPr id="19" name="Chart 18">
                  <a:extLst>
                    <a:ext uri="{FF2B5EF4-FFF2-40B4-BE49-F238E27FC236}">
                      <a16:creationId xmlns:a16="http://schemas.microsoft.com/office/drawing/2014/main" id="{AF26408C-20E5-5833-9944-C9B7DABBE139}"/>
                    </a:ext>
                  </a:extLst>
                </p:cNvPr>
                <p:cNvPicPr>
                  <a:picLocks noGrp="1" noRot="1" noChangeAspect="1" noMove="1" noResize="1" noEditPoints="1" noAdjustHandles="1" noChangeArrowheads="1" noChangeShapeType="1"/>
                </p:cNvPicPr>
                <p:nvPr/>
              </p:nvPicPr>
              <p:blipFill>
                <a:blip r:embed="rId5"/>
                <a:stretch>
                  <a:fillRect/>
                </a:stretch>
              </p:blipFill>
              <p:spPr>
                <a:xfrm>
                  <a:off x="8515349" y="-169663"/>
                  <a:ext cx="3524250" cy="3148545"/>
                </a:xfrm>
                <a:prstGeom prst="rect">
                  <a:avLst/>
                </a:prstGeom>
              </p:spPr>
            </p:pic>
          </mc:Fallback>
        </mc:AlternateContent>
        <p:sp>
          <p:nvSpPr>
            <p:cNvPr id="20" name="Rectangle 19">
              <a:extLst>
                <a:ext uri="{FF2B5EF4-FFF2-40B4-BE49-F238E27FC236}">
                  <a16:creationId xmlns:a16="http://schemas.microsoft.com/office/drawing/2014/main" id="{AAA4B06D-F74A-9D44-0841-4411D85807BD}"/>
                </a:ext>
              </a:extLst>
            </p:cNvPr>
            <p:cNvSpPr/>
            <p:nvPr/>
          </p:nvSpPr>
          <p:spPr>
            <a:xfrm>
              <a:off x="5860686" y="5952835"/>
              <a:ext cx="4705710" cy="999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Picture 7" descr="A screenshot of a plan&#10;&#10;Description automatically generated">
            <a:extLst>
              <a:ext uri="{FF2B5EF4-FFF2-40B4-BE49-F238E27FC236}">
                <a16:creationId xmlns:a16="http://schemas.microsoft.com/office/drawing/2014/main" id="{115E61F3-0AEF-C448-0A94-406DE94E55F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63172" y="2109459"/>
            <a:ext cx="4932828" cy="3811732"/>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14" name="Picture 13" descr="A blue and white chart with text&#10;&#10;Description automatically generated">
            <a:extLst>
              <a:ext uri="{FF2B5EF4-FFF2-40B4-BE49-F238E27FC236}">
                <a16:creationId xmlns:a16="http://schemas.microsoft.com/office/drawing/2014/main" id="{3BC75D48-AA33-1130-3136-A426F850814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73946" y="2669534"/>
            <a:ext cx="4932828" cy="3811731"/>
          </a:xfrm>
          <a:prstGeom prst="rect">
            <a:avLst/>
          </a:prstGeom>
          <a:ln>
            <a:solidFill>
              <a:schemeClr val="bg1">
                <a:lumMod val="75000"/>
              </a:schemeClr>
            </a:solidFill>
          </a:ln>
          <a:effectLst>
            <a:outerShdw blurRad="50800" dist="38100" dir="2700000" algn="tl" rotWithShape="0">
              <a:prstClr val="black">
                <a:alpha val="40000"/>
              </a:prstClr>
            </a:outerShdw>
          </a:effectLst>
        </p:spPr>
      </p:pic>
      <p:sp>
        <p:nvSpPr>
          <p:cNvPr id="2" name="Parallelogram 1">
            <a:extLst>
              <a:ext uri="{FF2B5EF4-FFF2-40B4-BE49-F238E27FC236}">
                <a16:creationId xmlns:a16="http://schemas.microsoft.com/office/drawing/2014/main" id="{9FD087A8-4FEE-A5F1-72C5-A56109BE85A6}"/>
              </a:ext>
            </a:extLst>
          </p:cNvPr>
          <p:cNvSpPr/>
          <p:nvPr/>
        </p:nvSpPr>
        <p:spPr>
          <a:xfrm>
            <a:off x="-2781300" y="699724"/>
            <a:ext cx="8877300" cy="876300"/>
          </a:xfrm>
          <a:prstGeom prst="parallelogram">
            <a:avLst>
              <a:gd name="adj" fmla="val 100141"/>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060"/>
              </a:solidFill>
            </a:endParaRPr>
          </a:p>
        </p:txBody>
      </p:sp>
      <p:sp>
        <p:nvSpPr>
          <p:cNvPr id="3" name="TextBox 2">
            <a:extLst>
              <a:ext uri="{FF2B5EF4-FFF2-40B4-BE49-F238E27FC236}">
                <a16:creationId xmlns:a16="http://schemas.microsoft.com/office/drawing/2014/main" id="{D9A39BCA-4180-FBD3-3C16-379CD4BE93C1}"/>
              </a:ext>
            </a:extLst>
          </p:cNvPr>
          <p:cNvSpPr txBox="1"/>
          <p:nvPr/>
        </p:nvSpPr>
        <p:spPr>
          <a:xfrm>
            <a:off x="228599" y="722376"/>
            <a:ext cx="4940595" cy="830997"/>
          </a:xfrm>
          <a:prstGeom prst="rect">
            <a:avLst/>
          </a:prstGeom>
          <a:noFill/>
        </p:spPr>
        <p:txBody>
          <a:bodyPr wrap="square">
            <a:spAutoFit/>
          </a:bodyPr>
          <a:lstStyle/>
          <a:p>
            <a:r>
              <a:rPr kumimoji="0" lang="en-US" sz="4800" i="0" u="none" strike="noStrike" kern="1200" cap="none" spc="0" normalizeH="0" baseline="0" noProof="0">
                <a:ln>
                  <a:noFill/>
                </a:ln>
                <a:solidFill>
                  <a:schemeClr val="bg1"/>
                </a:solidFill>
                <a:effectLst/>
                <a:uLnTx/>
                <a:uFillTx/>
                <a:latin typeface="Franklin Gothic Medium Cond" panose="020B0606030402020204" pitchFamily="34" charset="0"/>
                <a:ea typeface="Calibri" panose="020F0502020204030204" pitchFamily="34" charset="0"/>
                <a:cs typeface="+mn-cs"/>
              </a:rPr>
              <a:t>         Implementation</a:t>
            </a:r>
            <a:endParaRPr lang="en-US" sz="4800">
              <a:solidFill>
                <a:schemeClr val="bg1"/>
              </a:solidFill>
            </a:endParaRPr>
          </a:p>
        </p:txBody>
      </p:sp>
    </p:spTree>
    <p:extLst>
      <p:ext uri="{BB962C8B-B14F-4D97-AF65-F5344CB8AC3E}">
        <p14:creationId xmlns:p14="http://schemas.microsoft.com/office/powerpoint/2010/main" val="33627937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74852E17-1E56-8DB3-01B9-E35035B18401}"/>
              </a:ext>
            </a:extLst>
          </p:cNvPr>
          <p:cNvGrpSpPr/>
          <p:nvPr/>
        </p:nvGrpSpPr>
        <p:grpSpPr>
          <a:xfrm>
            <a:off x="8515349" y="-169663"/>
            <a:ext cx="3524250" cy="3298222"/>
            <a:chOff x="1625597" y="-231359"/>
            <a:chExt cx="8940800" cy="7184019"/>
          </a:xfrm>
        </p:grpSpPr>
        <mc:AlternateContent xmlns:mc="http://schemas.openxmlformats.org/markup-compatibility/2006" xmlns:cx4="http://schemas.microsoft.com/office/drawing/2016/5/10/chartex">
          <mc:Choice Requires="cx4">
            <p:graphicFrame>
              <p:nvGraphicFramePr>
                <p:cNvPr id="19" name="Chart 18">
                  <a:extLst>
                    <a:ext uri="{FF2B5EF4-FFF2-40B4-BE49-F238E27FC236}">
                      <a16:creationId xmlns:a16="http://schemas.microsoft.com/office/drawing/2014/main" id="{AF26408C-20E5-5833-9944-C9B7DABBE139}"/>
                    </a:ext>
                  </a:extLst>
                </p:cNvPr>
                <p:cNvGraphicFramePr/>
                <p:nvPr>
                  <p:extLst>
                    <p:ext uri="{D42A27DB-BD31-4B8C-83A1-F6EECF244321}">
                      <p14:modId xmlns:p14="http://schemas.microsoft.com/office/powerpoint/2010/main" val="3189050747"/>
                    </p:ext>
                  </p:extLst>
                </p:nvPr>
              </p:nvGraphicFramePr>
              <p:xfrm>
                <a:off x="1625597" y="-231359"/>
                <a:ext cx="8940800" cy="6858000"/>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19" name="Chart 18">
                  <a:extLst>
                    <a:ext uri="{FF2B5EF4-FFF2-40B4-BE49-F238E27FC236}">
                      <a16:creationId xmlns:a16="http://schemas.microsoft.com/office/drawing/2014/main" id="{AF26408C-20E5-5833-9944-C9B7DABBE139}"/>
                    </a:ext>
                  </a:extLst>
                </p:cNvPr>
                <p:cNvPicPr>
                  <a:picLocks noGrp="1" noRot="1" noChangeAspect="1" noMove="1" noResize="1" noEditPoints="1" noAdjustHandles="1" noChangeArrowheads="1" noChangeShapeType="1"/>
                </p:cNvPicPr>
                <p:nvPr/>
              </p:nvPicPr>
              <p:blipFill>
                <a:blip r:embed="rId4"/>
                <a:stretch>
                  <a:fillRect/>
                </a:stretch>
              </p:blipFill>
              <p:spPr>
                <a:xfrm>
                  <a:off x="8515349" y="-169663"/>
                  <a:ext cx="3524250" cy="3148545"/>
                </a:xfrm>
                <a:prstGeom prst="rect">
                  <a:avLst/>
                </a:prstGeom>
              </p:spPr>
            </p:pic>
          </mc:Fallback>
        </mc:AlternateContent>
        <p:sp>
          <p:nvSpPr>
            <p:cNvPr id="20" name="Rectangle 19">
              <a:extLst>
                <a:ext uri="{FF2B5EF4-FFF2-40B4-BE49-F238E27FC236}">
                  <a16:creationId xmlns:a16="http://schemas.microsoft.com/office/drawing/2014/main" id="{AAA4B06D-F74A-9D44-0841-4411D85807BD}"/>
                </a:ext>
              </a:extLst>
            </p:cNvPr>
            <p:cNvSpPr/>
            <p:nvPr/>
          </p:nvSpPr>
          <p:spPr>
            <a:xfrm>
              <a:off x="5860686" y="5952835"/>
              <a:ext cx="4705710" cy="999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2" name="Picture 11" descr="A screenshot of a computer&#10;&#10;Description automatically generated">
            <a:extLst>
              <a:ext uri="{FF2B5EF4-FFF2-40B4-BE49-F238E27FC236}">
                <a16:creationId xmlns:a16="http://schemas.microsoft.com/office/drawing/2014/main" id="{1D4C44E5-362C-878E-1FDC-91A4A36D8C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4724" y="2106392"/>
            <a:ext cx="4932830" cy="3811732"/>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10" name="Picture 9">
            <a:extLst>
              <a:ext uri="{FF2B5EF4-FFF2-40B4-BE49-F238E27FC236}">
                <a16:creationId xmlns:a16="http://schemas.microsoft.com/office/drawing/2014/main" id="{A34B5925-D09A-7610-5872-61E0D96C4332}"/>
              </a:ext>
            </a:extLst>
          </p:cNvPr>
          <p:cNvPicPr>
            <a:picLocks noChangeAspect="1"/>
          </p:cNvPicPr>
          <p:nvPr/>
        </p:nvPicPr>
        <p:blipFill>
          <a:blip r:embed="rId6"/>
          <a:stretch>
            <a:fillRect/>
          </a:stretch>
        </p:blipFill>
        <p:spPr>
          <a:xfrm>
            <a:off x="6324599" y="2808045"/>
            <a:ext cx="4381499" cy="3641488"/>
          </a:xfrm>
          <a:prstGeom prst="rect">
            <a:avLst/>
          </a:prstGeom>
          <a:ln>
            <a:solidFill>
              <a:schemeClr val="bg1">
                <a:lumMod val="75000"/>
              </a:schemeClr>
            </a:solidFill>
          </a:ln>
          <a:effectLst>
            <a:outerShdw blurRad="50800" dist="38100" dir="2700000" algn="tl" rotWithShape="0">
              <a:prstClr val="black">
                <a:alpha val="40000"/>
              </a:prstClr>
            </a:outerShdw>
          </a:effectLst>
        </p:spPr>
      </p:pic>
      <p:sp>
        <p:nvSpPr>
          <p:cNvPr id="3" name="Rectangle 2">
            <a:extLst>
              <a:ext uri="{FF2B5EF4-FFF2-40B4-BE49-F238E27FC236}">
                <a16:creationId xmlns:a16="http://schemas.microsoft.com/office/drawing/2014/main" id="{A18FD112-2A0A-BC26-F727-792A804A44C0}"/>
              </a:ext>
            </a:extLst>
          </p:cNvPr>
          <p:cNvSpPr/>
          <p:nvPr/>
        </p:nvSpPr>
        <p:spPr>
          <a:xfrm>
            <a:off x="1343414" y="3668568"/>
            <a:ext cx="4257964" cy="849746"/>
          </a:xfrm>
          <a:prstGeom prst="rect">
            <a:avLst/>
          </a:prstGeom>
          <a:solidFill>
            <a:srgbClr val="FFC000">
              <a:alpha val="10196"/>
            </a:srgbClr>
          </a:solidFill>
          <a:ln w="190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6DB79B3F-42B9-6297-F5F8-6980888FDD73}"/>
              </a:ext>
            </a:extLst>
          </p:cNvPr>
          <p:cNvSpPr/>
          <p:nvPr/>
        </p:nvSpPr>
        <p:spPr>
          <a:xfrm rot="16200000">
            <a:off x="5526570" y="4314299"/>
            <a:ext cx="2503054" cy="321435"/>
          </a:xfrm>
          <a:prstGeom prst="rect">
            <a:avLst/>
          </a:prstGeom>
          <a:solidFill>
            <a:srgbClr val="FFC000">
              <a:alpha val="10196"/>
            </a:srgbClr>
          </a:solidFill>
          <a:ln w="190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arallelogram 10">
            <a:extLst>
              <a:ext uri="{FF2B5EF4-FFF2-40B4-BE49-F238E27FC236}">
                <a16:creationId xmlns:a16="http://schemas.microsoft.com/office/drawing/2014/main" id="{EB109B22-5707-60E8-EBCC-10719CD1BF3F}"/>
              </a:ext>
            </a:extLst>
          </p:cNvPr>
          <p:cNvSpPr/>
          <p:nvPr/>
        </p:nvSpPr>
        <p:spPr>
          <a:xfrm>
            <a:off x="-2781300" y="699724"/>
            <a:ext cx="8877300" cy="876300"/>
          </a:xfrm>
          <a:prstGeom prst="parallelogram">
            <a:avLst>
              <a:gd name="adj" fmla="val 100141"/>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060"/>
              </a:solidFill>
            </a:endParaRPr>
          </a:p>
        </p:txBody>
      </p:sp>
      <p:sp>
        <p:nvSpPr>
          <p:cNvPr id="13" name="TextBox 12">
            <a:extLst>
              <a:ext uri="{FF2B5EF4-FFF2-40B4-BE49-F238E27FC236}">
                <a16:creationId xmlns:a16="http://schemas.microsoft.com/office/drawing/2014/main" id="{A94F1311-03EF-7F22-535A-BFF87D2DD52D}"/>
              </a:ext>
            </a:extLst>
          </p:cNvPr>
          <p:cNvSpPr txBox="1"/>
          <p:nvPr/>
        </p:nvSpPr>
        <p:spPr>
          <a:xfrm>
            <a:off x="228599" y="722376"/>
            <a:ext cx="4940595" cy="830997"/>
          </a:xfrm>
          <a:prstGeom prst="rect">
            <a:avLst/>
          </a:prstGeom>
          <a:noFill/>
        </p:spPr>
        <p:txBody>
          <a:bodyPr wrap="square">
            <a:spAutoFit/>
          </a:bodyPr>
          <a:lstStyle/>
          <a:p>
            <a:r>
              <a:rPr kumimoji="0" lang="en-US" sz="4800" i="0" u="none" strike="noStrike" kern="1200" cap="none" spc="0" normalizeH="0" baseline="0" noProof="0">
                <a:ln>
                  <a:noFill/>
                </a:ln>
                <a:solidFill>
                  <a:schemeClr val="bg1"/>
                </a:solidFill>
                <a:effectLst/>
                <a:uLnTx/>
                <a:uFillTx/>
                <a:latin typeface="Franklin Gothic Medium Cond" panose="020B0606030402020204" pitchFamily="34" charset="0"/>
                <a:ea typeface="Calibri" panose="020F0502020204030204" pitchFamily="34" charset="0"/>
                <a:cs typeface="+mn-cs"/>
              </a:rPr>
              <a:t>         Implementation</a:t>
            </a:r>
            <a:endParaRPr lang="en-US" sz="4800">
              <a:solidFill>
                <a:schemeClr val="bg1"/>
              </a:solidFill>
            </a:endParaRPr>
          </a:p>
        </p:txBody>
      </p:sp>
    </p:spTree>
    <p:extLst>
      <p:ext uri="{BB962C8B-B14F-4D97-AF65-F5344CB8AC3E}">
        <p14:creationId xmlns:p14="http://schemas.microsoft.com/office/powerpoint/2010/main" val="34657539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standing around a desk&#10;&#10;Description automatically generated">
            <a:extLst>
              <a:ext uri="{FF2B5EF4-FFF2-40B4-BE49-F238E27FC236}">
                <a16:creationId xmlns:a16="http://schemas.microsoft.com/office/drawing/2014/main" id="{09BCDC70-9D9D-ED49-6857-275FDC677B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9746" cy="6858000"/>
          </a:xfrm>
          <a:prstGeom prst="rect">
            <a:avLst/>
          </a:prstGeom>
        </p:spPr>
      </p:pic>
      <p:sp>
        <p:nvSpPr>
          <p:cNvPr id="2" name="Rectangle 1">
            <a:extLst>
              <a:ext uri="{FF2B5EF4-FFF2-40B4-BE49-F238E27FC236}">
                <a16:creationId xmlns:a16="http://schemas.microsoft.com/office/drawing/2014/main" id="{9CF68D31-3C19-2D98-BE65-D51329351102}"/>
              </a:ext>
            </a:extLst>
          </p:cNvPr>
          <p:cNvSpPr/>
          <p:nvPr/>
        </p:nvSpPr>
        <p:spPr>
          <a:xfrm>
            <a:off x="0" y="0"/>
            <a:ext cx="12192000" cy="6858000"/>
          </a:xfrm>
          <a:prstGeom prst="rect">
            <a:avLst/>
          </a:prstGeom>
          <a:solidFill>
            <a:srgbClr val="000000">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TextBox 4">
            <a:extLst>
              <a:ext uri="{FF2B5EF4-FFF2-40B4-BE49-F238E27FC236}">
                <a16:creationId xmlns:a16="http://schemas.microsoft.com/office/drawing/2014/main" id="{E04FC4EC-9FAD-F09C-9A2C-C8D6BCC359CC}"/>
              </a:ext>
            </a:extLst>
          </p:cNvPr>
          <p:cNvSpPr txBox="1"/>
          <p:nvPr/>
        </p:nvSpPr>
        <p:spPr>
          <a:xfrm>
            <a:off x="1883169" y="1722640"/>
            <a:ext cx="8425660" cy="1323439"/>
          </a:xfrm>
          <a:prstGeom prst="rect">
            <a:avLst/>
          </a:prstGeom>
          <a:noFill/>
        </p:spPr>
        <p:txBody>
          <a:bodyPr wrap="square" lIns="91440" tIns="45720" rIns="91440" bIns="45720" anchor="t">
            <a:spAutoFit/>
          </a:bodyPr>
          <a:lstStyle/>
          <a:p>
            <a:pPr algn="ctr"/>
            <a:r>
              <a:rPr lang="en-US" sz="4000" b="1">
                <a:solidFill>
                  <a:schemeClr val="bg1"/>
                </a:solidFill>
                <a:latin typeface="Franklin Gothic Medium Cond"/>
              </a:rPr>
              <a:t>Are states </a:t>
            </a:r>
            <a:r>
              <a:rPr lang="en-US" sz="4000" b="1">
                <a:solidFill>
                  <a:srgbClr val="00B0F0"/>
                </a:solidFill>
                <a:latin typeface="Franklin Gothic Medium Cond"/>
              </a:rPr>
              <a:t>transparent</a:t>
            </a:r>
            <a:r>
              <a:rPr lang="en-US" sz="4000" b="1">
                <a:solidFill>
                  <a:schemeClr val="bg1"/>
                </a:solidFill>
                <a:latin typeface="Franklin Gothic Medium Cond"/>
              </a:rPr>
              <a:t> with how they plan and invest in transportation assets?</a:t>
            </a:r>
            <a:endParaRPr lang="en-US" sz="4000">
              <a:solidFill>
                <a:schemeClr val="bg1"/>
              </a:solidFill>
              <a:latin typeface="Calibri"/>
              <a:ea typeface="Calibri"/>
              <a:cs typeface="Calibri"/>
            </a:endParaRPr>
          </a:p>
        </p:txBody>
      </p:sp>
      <p:sp>
        <p:nvSpPr>
          <p:cNvPr id="6" name="TextBox 5">
            <a:extLst>
              <a:ext uri="{FF2B5EF4-FFF2-40B4-BE49-F238E27FC236}">
                <a16:creationId xmlns:a16="http://schemas.microsoft.com/office/drawing/2014/main" id="{0961CCA5-BFEE-6B31-2ADA-51532E05BE43}"/>
              </a:ext>
            </a:extLst>
          </p:cNvPr>
          <p:cNvSpPr txBox="1"/>
          <p:nvPr/>
        </p:nvSpPr>
        <p:spPr>
          <a:xfrm>
            <a:off x="1810462" y="3811922"/>
            <a:ext cx="8571074" cy="1323439"/>
          </a:xfrm>
          <a:prstGeom prst="rect">
            <a:avLst/>
          </a:prstGeom>
          <a:noFill/>
        </p:spPr>
        <p:txBody>
          <a:bodyPr wrap="square">
            <a:spAutoFit/>
          </a:bodyPr>
          <a:lstStyle/>
          <a:p>
            <a:pPr algn="ctr"/>
            <a:r>
              <a:rPr lang="en-US" sz="4000" b="1">
                <a:solidFill>
                  <a:schemeClr val="bg1"/>
                </a:solidFill>
                <a:latin typeface="Franklin Gothic Medium Cond" panose="020B0606030402020204" pitchFamily="34" charset="0"/>
              </a:rPr>
              <a:t>How much do states </a:t>
            </a:r>
            <a:r>
              <a:rPr lang="en-US" sz="4000" b="1">
                <a:solidFill>
                  <a:srgbClr val="00B0F0"/>
                </a:solidFill>
                <a:latin typeface="Franklin Gothic Medium Cond" panose="020B0606030402020204" pitchFamily="34" charset="0"/>
              </a:rPr>
              <a:t>share</a:t>
            </a:r>
            <a:r>
              <a:rPr lang="en-US" sz="4000" b="1">
                <a:solidFill>
                  <a:schemeClr val="bg1"/>
                </a:solidFill>
                <a:latin typeface="Franklin Gothic Medium Cond" panose="020B0606030402020204" pitchFamily="34" charset="0"/>
              </a:rPr>
              <a:t> planning and fiscal resources with their local partners?</a:t>
            </a:r>
            <a:endParaRPr lang="en-US" sz="4000">
              <a:solidFill>
                <a:schemeClr val="bg1"/>
              </a:solidFill>
            </a:endParaRPr>
          </a:p>
        </p:txBody>
      </p:sp>
    </p:spTree>
    <p:extLst>
      <p:ext uri="{BB962C8B-B14F-4D97-AF65-F5344CB8AC3E}">
        <p14:creationId xmlns:p14="http://schemas.microsoft.com/office/powerpoint/2010/main" val="32816749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74852E17-1E56-8DB3-01B9-E35035B18401}"/>
              </a:ext>
            </a:extLst>
          </p:cNvPr>
          <p:cNvGrpSpPr/>
          <p:nvPr/>
        </p:nvGrpSpPr>
        <p:grpSpPr>
          <a:xfrm>
            <a:off x="8515349" y="-169663"/>
            <a:ext cx="3524250" cy="3298222"/>
            <a:chOff x="1625597" y="-231359"/>
            <a:chExt cx="8940800" cy="7184019"/>
          </a:xfrm>
        </p:grpSpPr>
        <mc:AlternateContent xmlns:mc="http://schemas.openxmlformats.org/markup-compatibility/2006" xmlns:cx4="http://schemas.microsoft.com/office/drawing/2016/5/10/chartex">
          <mc:Choice Requires="cx4">
            <p:graphicFrame>
              <p:nvGraphicFramePr>
                <p:cNvPr id="19" name="Chart 18">
                  <a:extLst>
                    <a:ext uri="{FF2B5EF4-FFF2-40B4-BE49-F238E27FC236}">
                      <a16:creationId xmlns:a16="http://schemas.microsoft.com/office/drawing/2014/main" id="{AF26408C-20E5-5833-9944-C9B7DABBE139}"/>
                    </a:ext>
                  </a:extLst>
                </p:cNvPr>
                <p:cNvGraphicFramePr/>
                <p:nvPr/>
              </p:nvGraphicFramePr>
              <p:xfrm>
                <a:off x="1625597" y="-231359"/>
                <a:ext cx="8940800" cy="6858000"/>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19" name="Chart 18">
                  <a:extLst>
                    <a:ext uri="{FF2B5EF4-FFF2-40B4-BE49-F238E27FC236}">
                      <a16:creationId xmlns:a16="http://schemas.microsoft.com/office/drawing/2014/main" id="{AF26408C-20E5-5833-9944-C9B7DABBE139}"/>
                    </a:ext>
                  </a:extLst>
                </p:cNvPr>
                <p:cNvPicPr>
                  <a:picLocks noGrp="1" noRot="1" noChangeAspect="1" noMove="1" noResize="1" noEditPoints="1" noAdjustHandles="1" noChangeArrowheads="1" noChangeShapeType="1"/>
                </p:cNvPicPr>
                <p:nvPr/>
              </p:nvPicPr>
              <p:blipFill>
                <a:blip r:embed="rId4"/>
                <a:stretch>
                  <a:fillRect/>
                </a:stretch>
              </p:blipFill>
              <p:spPr>
                <a:xfrm>
                  <a:off x="8515349" y="-169663"/>
                  <a:ext cx="3524250" cy="3148545"/>
                </a:xfrm>
                <a:prstGeom prst="rect">
                  <a:avLst/>
                </a:prstGeom>
              </p:spPr>
            </p:pic>
          </mc:Fallback>
        </mc:AlternateContent>
        <p:sp>
          <p:nvSpPr>
            <p:cNvPr id="20" name="Rectangle 19">
              <a:extLst>
                <a:ext uri="{FF2B5EF4-FFF2-40B4-BE49-F238E27FC236}">
                  <a16:creationId xmlns:a16="http://schemas.microsoft.com/office/drawing/2014/main" id="{AAA4B06D-F74A-9D44-0841-4411D85807BD}"/>
                </a:ext>
              </a:extLst>
            </p:cNvPr>
            <p:cNvSpPr/>
            <p:nvPr/>
          </p:nvSpPr>
          <p:spPr>
            <a:xfrm>
              <a:off x="5860686" y="5952835"/>
              <a:ext cx="4705710" cy="999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Picture 5" descr="A screenshot of a web page&#10;&#10;Description automatically generated">
            <a:extLst>
              <a:ext uri="{FF2B5EF4-FFF2-40B4-BE49-F238E27FC236}">
                <a16:creationId xmlns:a16="http://schemas.microsoft.com/office/drawing/2014/main" id="{C68D478E-B51C-7792-7C95-7200E73CD2D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3769" y="1866783"/>
            <a:ext cx="5966163" cy="4610217"/>
          </a:xfrm>
          <a:prstGeom prst="rect">
            <a:avLst/>
          </a:prstGeom>
          <a:solidFill>
            <a:schemeClr val="bg1">
              <a:lumMod val="75000"/>
            </a:schemeClr>
          </a:solidFill>
          <a:ln>
            <a:solidFill>
              <a:schemeClr val="bg1">
                <a:lumMod val="75000"/>
              </a:schemeClr>
            </a:solidFill>
          </a:ln>
          <a:effectLst>
            <a:outerShdw blurRad="50800" dist="38100" dir="2700000" algn="tl" rotWithShape="0">
              <a:prstClr val="black">
                <a:alpha val="40000"/>
              </a:prstClr>
            </a:outerShdw>
          </a:effectLst>
        </p:spPr>
      </p:pic>
      <p:sp>
        <p:nvSpPr>
          <p:cNvPr id="7" name="Parallelogram 6">
            <a:extLst>
              <a:ext uri="{FF2B5EF4-FFF2-40B4-BE49-F238E27FC236}">
                <a16:creationId xmlns:a16="http://schemas.microsoft.com/office/drawing/2014/main" id="{B96FB16B-08A5-E9CD-A55B-1225230C5785}"/>
              </a:ext>
            </a:extLst>
          </p:cNvPr>
          <p:cNvSpPr/>
          <p:nvPr/>
        </p:nvSpPr>
        <p:spPr>
          <a:xfrm>
            <a:off x="-2781301" y="699724"/>
            <a:ext cx="11106151" cy="876300"/>
          </a:xfrm>
          <a:prstGeom prst="parallelogram">
            <a:avLst>
              <a:gd name="adj" fmla="val 100141"/>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060"/>
              </a:solidFill>
            </a:endParaRPr>
          </a:p>
        </p:txBody>
      </p:sp>
      <p:sp>
        <p:nvSpPr>
          <p:cNvPr id="8" name="TextBox 7">
            <a:extLst>
              <a:ext uri="{FF2B5EF4-FFF2-40B4-BE49-F238E27FC236}">
                <a16:creationId xmlns:a16="http://schemas.microsoft.com/office/drawing/2014/main" id="{D7FDC871-AF5B-EBCC-2AA9-B3B4CF7D314D}"/>
              </a:ext>
            </a:extLst>
          </p:cNvPr>
          <p:cNvSpPr txBox="1"/>
          <p:nvPr/>
        </p:nvSpPr>
        <p:spPr>
          <a:xfrm>
            <a:off x="228599" y="722376"/>
            <a:ext cx="7219951" cy="830997"/>
          </a:xfrm>
          <a:prstGeom prst="rect">
            <a:avLst/>
          </a:prstGeom>
          <a:noFill/>
        </p:spPr>
        <p:txBody>
          <a:bodyPr wrap="square">
            <a:spAutoFit/>
          </a:bodyPr>
          <a:lstStyle/>
          <a:p>
            <a:r>
              <a:rPr kumimoji="0" lang="en-US" sz="4800" i="0" u="none" strike="noStrike" kern="1200" cap="none" spc="0" normalizeH="0" baseline="0" noProof="0">
                <a:ln>
                  <a:noFill/>
                </a:ln>
                <a:solidFill>
                  <a:schemeClr val="bg1"/>
                </a:solidFill>
                <a:effectLst/>
                <a:uLnTx/>
                <a:uFillTx/>
                <a:latin typeface="Franklin Gothic Medium Cond" panose="020B0606030402020204" pitchFamily="34" charset="0"/>
                <a:ea typeface="Calibri" panose="020F0502020204030204" pitchFamily="34" charset="0"/>
                <a:cs typeface="+mn-cs"/>
              </a:rPr>
              <a:t>       Performance Measurement</a:t>
            </a:r>
            <a:endParaRPr lang="en-US" sz="4800">
              <a:solidFill>
                <a:schemeClr val="bg1"/>
              </a:solidFill>
            </a:endParaRPr>
          </a:p>
        </p:txBody>
      </p:sp>
    </p:spTree>
    <p:extLst>
      <p:ext uri="{BB962C8B-B14F-4D97-AF65-F5344CB8AC3E}">
        <p14:creationId xmlns:p14="http://schemas.microsoft.com/office/powerpoint/2010/main" val="26835845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74852E17-1E56-8DB3-01B9-E35035B18401}"/>
              </a:ext>
            </a:extLst>
          </p:cNvPr>
          <p:cNvGrpSpPr/>
          <p:nvPr/>
        </p:nvGrpSpPr>
        <p:grpSpPr>
          <a:xfrm>
            <a:off x="8515349" y="-169663"/>
            <a:ext cx="3524250" cy="3298222"/>
            <a:chOff x="1625597" y="-231359"/>
            <a:chExt cx="8940800" cy="7184019"/>
          </a:xfrm>
        </p:grpSpPr>
        <mc:AlternateContent xmlns:mc="http://schemas.openxmlformats.org/markup-compatibility/2006" xmlns:cx4="http://schemas.microsoft.com/office/drawing/2016/5/10/chartex">
          <mc:Choice Requires="cx4">
            <p:graphicFrame>
              <p:nvGraphicFramePr>
                <p:cNvPr id="19" name="Chart 18">
                  <a:extLst>
                    <a:ext uri="{FF2B5EF4-FFF2-40B4-BE49-F238E27FC236}">
                      <a16:creationId xmlns:a16="http://schemas.microsoft.com/office/drawing/2014/main" id="{AF26408C-20E5-5833-9944-C9B7DABBE139}"/>
                    </a:ext>
                  </a:extLst>
                </p:cNvPr>
                <p:cNvGraphicFramePr/>
                <p:nvPr/>
              </p:nvGraphicFramePr>
              <p:xfrm>
                <a:off x="1625597" y="-231359"/>
                <a:ext cx="8940800" cy="6858000"/>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19" name="Chart 18">
                  <a:extLst>
                    <a:ext uri="{FF2B5EF4-FFF2-40B4-BE49-F238E27FC236}">
                      <a16:creationId xmlns:a16="http://schemas.microsoft.com/office/drawing/2014/main" id="{AF26408C-20E5-5833-9944-C9B7DABBE139}"/>
                    </a:ext>
                  </a:extLst>
                </p:cNvPr>
                <p:cNvPicPr>
                  <a:picLocks noGrp="1" noRot="1" noChangeAspect="1" noMove="1" noResize="1" noEditPoints="1" noAdjustHandles="1" noChangeArrowheads="1" noChangeShapeType="1"/>
                </p:cNvPicPr>
                <p:nvPr/>
              </p:nvPicPr>
              <p:blipFill>
                <a:blip r:embed="rId4"/>
                <a:stretch>
                  <a:fillRect/>
                </a:stretch>
              </p:blipFill>
              <p:spPr>
                <a:xfrm>
                  <a:off x="8515349" y="-169663"/>
                  <a:ext cx="3524250" cy="3148545"/>
                </a:xfrm>
                <a:prstGeom prst="rect">
                  <a:avLst/>
                </a:prstGeom>
              </p:spPr>
            </p:pic>
          </mc:Fallback>
        </mc:AlternateContent>
        <p:sp>
          <p:nvSpPr>
            <p:cNvPr id="20" name="Rectangle 19">
              <a:extLst>
                <a:ext uri="{FF2B5EF4-FFF2-40B4-BE49-F238E27FC236}">
                  <a16:creationId xmlns:a16="http://schemas.microsoft.com/office/drawing/2014/main" id="{AAA4B06D-F74A-9D44-0841-4411D85807BD}"/>
                </a:ext>
              </a:extLst>
            </p:cNvPr>
            <p:cNvSpPr/>
            <p:nvPr/>
          </p:nvSpPr>
          <p:spPr>
            <a:xfrm>
              <a:off x="5860686" y="5952835"/>
              <a:ext cx="4705710" cy="999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Picture 5" descr="A screenshot of a web page&#10;&#10;Description automatically generated">
            <a:extLst>
              <a:ext uri="{FF2B5EF4-FFF2-40B4-BE49-F238E27FC236}">
                <a16:creationId xmlns:a16="http://schemas.microsoft.com/office/drawing/2014/main" id="{C68D478E-B51C-7792-7C95-7200E73CD2D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733419">
            <a:off x="8720299" y="3022165"/>
            <a:ext cx="2911019" cy="2249424"/>
          </a:xfrm>
          <a:prstGeom prst="rect">
            <a:avLst/>
          </a:prstGeom>
          <a:solidFill>
            <a:schemeClr val="bg1">
              <a:lumMod val="75000"/>
            </a:schemeClr>
          </a:solidFill>
          <a:ln>
            <a:solidFill>
              <a:schemeClr val="bg1">
                <a:lumMod val="75000"/>
              </a:schemeClr>
            </a:solidFill>
          </a:ln>
          <a:effectLst>
            <a:outerShdw blurRad="50800" dist="38100" dir="2700000" algn="tl" rotWithShape="0">
              <a:prstClr val="black">
                <a:alpha val="40000"/>
              </a:prstClr>
            </a:outerShdw>
          </a:effectLst>
        </p:spPr>
      </p:pic>
      <p:pic>
        <p:nvPicPr>
          <p:cNvPr id="3" name="Picture 2" descr="A screenshot of a document&#10;&#10;Description automatically generated">
            <a:extLst>
              <a:ext uri="{FF2B5EF4-FFF2-40B4-BE49-F238E27FC236}">
                <a16:creationId xmlns:a16="http://schemas.microsoft.com/office/drawing/2014/main" id="{16DCAB6F-EAE1-19B6-B445-AD9C4C12C98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69466" y="1952693"/>
            <a:ext cx="3538216" cy="4578868"/>
          </a:xfrm>
          <a:prstGeom prst="rect">
            <a:avLst/>
          </a:prstGeom>
          <a:solidFill>
            <a:schemeClr val="bg1">
              <a:lumMod val="75000"/>
            </a:schemeClr>
          </a:solidFill>
          <a:ln>
            <a:solidFill>
              <a:schemeClr val="bg1">
                <a:lumMod val="75000"/>
              </a:schemeClr>
            </a:solidFill>
          </a:ln>
          <a:effectLst>
            <a:outerShdw blurRad="50800" dist="38100" dir="2700000" algn="tl" rotWithShape="0">
              <a:prstClr val="black">
                <a:alpha val="40000"/>
              </a:prstClr>
            </a:outerShdw>
          </a:effectLst>
        </p:spPr>
      </p:pic>
      <p:sp>
        <p:nvSpPr>
          <p:cNvPr id="11" name="Parallelogram 10">
            <a:extLst>
              <a:ext uri="{FF2B5EF4-FFF2-40B4-BE49-F238E27FC236}">
                <a16:creationId xmlns:a16="http://schemas.microsoft.com/office/drawing/2014/main" id="{A8D2F2A6-9A7F-48C5-9E5E-BE52406C82C7}"/>
              </a:ext>
            </a:extLst>
          </p:cNvPr>
          <p:cNvSpPr/>
          <p:nvPr/>
        </p:nvSpPr>
        <p:spPr>
          <a:xfrm>
            <a:off x="-2781301" y="699724"/>
            <a:ext cx="11106151" cy="876300"/>
          </a:xfrm>
          <a:prstGeom prst="parallelogram">
            <a:avLst>
              <a:gd name="adj" fmla="val 100141"/>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060"/>
              </a:solidFill>
            </a:endParaRPr>
          </a:p>
        </p:txBody>
      </p:sp>
      <p:sp>
        <p:nvSpPr>
          <p:cNvPr id="12" name="TextBox 11">
            <a:extLst>
              <a:ext uri="{FF2B5EF4-FFF2-40B4-BE49-F238E27FC236}">
                <a16:creationId xmlns:a16="http://schemas.microsoft.com/office/drawing/2014/main" id="{A3163EF6-694B-E1CC-2F71-8A9CE007E237}"/>
              </a:ext>
            </a:extLst>
          </p:cNvPr>
          <p:cNvSpPr txBox="1"/>
          <p:nvPr/>
        </p:nvSpPr>
        <p:spPr>
          <a:xfrm>
            <a:off x="228599" y="722376"/>
            <a:ext cx="7219951" cy="830997"/>
          </a:xfrm>
          <a:prstGeom prst="rect">
            <a:avLst/>
          </a:prstGeom>
          <a:noFill/>
        </p:spPr>
        <p:txBody>
          <a:bodyPr wrap="square">
            <a:spAutoFit/>
          </a:bodyPr>
          <a:lstStyle/>
          <a:p>
            <a:r>
              <a:rPr kumimoji="0" lang="en-US" sz="4800" i="0" u="none" strike="noStrike" kern="1200" cap="none" spc="0" normalizeH="0" baseline="0" noProof="0">
                <a:ln>
                  <a:noFill/>
                </a:ln>
                <a:solidFill>
                  <a:schemeClr val="bg1"/>
                </a:solidFill>
                <a:effectLst/>
                <a:uLnTx/>
                <a:uFillTx/>
                <a:latin typeface="Franklin Gothic Medium Cond" panose="020B0606030402020204" pitchFamily="34" charset="0"/>
                <a:ea typeface="Calibri" panose="020F0502020204030204" pitchFamily="34" charset="0"/>
                <a:cs typeface="+mn-cs"/>
              </a:rPr>
              <a:t>       Performance Measurement</a:t>
            </a:r>
            <a:endParaRPr lang="en-US" sz="4800">
              <a:solidFill>
                <a:schemeClr val="bg1"/>
              </a:solidFill>
            </a:endParaRPr>
          </a:p>
        </p:txBody>
      </p:sp>
    </p:spTree>
    <p:extLst>
      <p:ext uri="{BB962C8B-B14F-4D97-AF65-F5344CB8AC3E}">
        <p14:creationId xmlns:p14="http://schemas.microsoft.com/office/powerpoint/2010/main" val="10180354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74852E17-1E56-8DB3-01B9-E35035B18401}"/>
              </a:ext>
            </a:extLst>
          </p:cNvPr>
          <p:cNvGrpSpPr/>
          <p:nvPr/>
        </p:nvGrpSpPr>
        <p:grpSpPr>
          <a:xfrm>
            <a:off x="8515349" y="-169663"/>
            <a:ext cx="3524250" cy="3298222"/>
            <a:chOff x="1625597" y="-231359"/>
            <a:chExt cx="8940800" cy="7184019"/>
          </a:xfrm>
        </p:grpSpPr>
        <mc:AlternateContent xmlns:mc="http://schemas.openxmlformats.org/markup-compatibility/2006" xmlns:cx4="http://schemas.microsoft.com/office/drawing/2016/5/10/chartex">
          <mc:Choice Requires="cx4">
            <p:graphicFrame>
              <p:nvGraphicFramePr>
                <p:cNvPr id="19" name="Chart 18">
                  <a:extLst>
                    <a:ext uri="{FF2B5EF4-FFF2-40B4-BE49-F238E27FC236}">
                      <a16:creationId xmlns:a16="http://schemas.microsoft.com/office/drawing/2014/main" id="{AF26408C-20E5-5833-9944-C9B7DABBE139}"/>
                    </a:ext>
                  </a:extLst>
                </p:cNvPr>
                <p:cNvGraphicFramePr/>
                <p:nvPr/>
              </p:nvGraphicFramePr>
              <p:xfrm>
                <a:off x="1625597" y="-231359"/>
                <a:ext cx="8940800" cy="6858000"/>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19" name="Chart 18">
                  <a:extLst>
                    <a:ext uri="{FF2B5EF4-FFF2-40B4-BE49-F238E27FC236}">
                      <a16:creationId xmlns:a16="http://schemas.microsoft.com/office/drawing/2014/main" id="{AF26408C-20E5-5833-9944-C9B7DABBE139}"/>
                    </a:ext>
                  </a:extLst>
                </p:cNvPr>
                <p:cNvPicPr>
                  <a:picLocks noGrp="1" noRot="1" noChangeAspect="1" noMove="1" noResize="1" noEditPoints="1" noAdjustHandles="1" noChangeArrowheads="1" noChangeShapeType="1"/>
                </p:cNvPicPr>
                <p:nvPr/>
              </p:nvPicPr>
              <p:blipFill>
                <a:blip r:embed="rId3"/>
                <a:stretch>
                  <a:fillRect/>
                </a:stretch>
              </p:blipFill>
              <p:spPr>
                <a:xfrm>
                  <a:off x="8515349" y="-169663"/>
                  <a:ext cx="3524250" cy="3148545"/>
                </a:xfrm>
                <a:prstGeom prst="rect">
                  <a:avLst/>
                </a:prstGeom>
              </p:spPr>
            </p:pic>
          </mc:Fallback>
        </mc:AlternateContent>
        <p:sp>
          <p:nvSpPr>
            <p:cNvPr id="20" name="Rectangle 19">
              <a:extLst>
                <a:ext uri="{FF2B5EF4-FFF2-40B4-BE49-F238E27FC236}">
                  <a16:creationId xmlns:a16="http://schemas.microsoft.com/office/drawing/2014/main" id="{AAA4B06D-F74A-9D44-0841-4411D85807BD}"/>
                </a:ext>
              </a:extLst>
            </p:cNvPr>
            <p:cNvSpPr/>
            <p:nvPr/>
          </p:nvSpPr>
          <p:spPr>
            <a:xfrm>
              <a:off x="5860686" y="5952835"/>
              <a:ext cx="4705710" cy="999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1" name="Picture 10" descr="A screenshot of a web page&#10;&#10;Description automatically generated">
            <a:extLst>
              <a:ext uri="{FF2B5EF4-FFF2-40B4-BE49-F238E27FC236}">
                <a16:creationId xmlns:a16="http://schemas.microsoft.com/office/drawing/2014/main" id="{A5A3D31E-B433-05A8-21DD-3A3B6E0A78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700000">
            <a:off x="8727552" y="3008310"/>
            <a:ext cx="2914335" cy="2251986"/>
          </a:xfrm>
          <a:prstGeom prst="rect">
            <a:avLst/>
          </a:prstGeom>
          <a:solidFill>
            <a:schemeClr val="bg1">
              <a:lumMod val="75000"/>
            </a:schemeClr>
          </a:solidFill>
          <a:ln>
            <a:solidFill>
              <a:schemeClr val="bg1">
                <a:lumMod val="75000"/>
              </a:schemeClr>
            </a:solidFill>
          </a:ln>
          <a:effectLst>
            <a:outerShdw blurRad="50800" dist="38100" dir="2700000" algn="tl" rotWithShape="0">
              <a:prstClr val="black">
                <a:alpha val="40000"/>
              </a:prstClr>
            </a:outerShdw>
          </a:effectLst>
        </p:spPr>
      </p:pic>
      <p:pic>
        <p:nvPicPr>
          <p:cNvPr id="9" name="Picture 8" descr="A screenshot of a document&#10;&#10;Description automatically generated">
            <a:extLst>
              <a:ext uri="{FF2B5EF4-FFF2-40B4-BE49-F238E27FC236}">
                <a16:creationId xmlns:a16="http://schemas.microsoft.com/office/drawing/2014/main" id="{D2926B24-61C6-CFA8-E049-D882142970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700000">
            <a:off x="9448537" y="3641411"/>
            <a:ext cx="2005749" cy="2595676"/>
          </a:xfrm>
          <a:prstGeom prst="rect">
            <a:avLst/>
          </a:prstGeom>
          <a:solidFill>
            <a:schemeClr val="bg1">
              <a:lumMod val="75000"/>
            </a:schemeClr>
          </a:solidFill>
          <a:ln>
            <a:solidFill>
              <a:schemeClr val="bg1">
                <a:lumMod val="75000"/>
              </a:schemeClr>
            </a:solidFill>
          </a:ln>
          <a:effectLst>
            <a:outerShdw blurRad="50800" dist="38100" dir="2700000" algn="tl" rotWithShape="0">
              <a:prstClr val="black">
                <a:alpha val="40000"/>
              </a:prstClr>
            </a:outerShdw>
          </a:effectLst>
        </p:spPr>
      </p:pic>
      <p:pic>
        <p:nvPicPr>
          <p:cNvPr id="5" name="Picture 4">
            <a:extLst>
              <a:ext uri="{FF2B5EF4-FFF2-40B4-BE49-F238E27FC236}">
                <a16:creationId xmlns:a16="http://schemas.microsoft.com/office/drawing/2014/main" id="{DDA04A89-54FB-7E13-5783-615E3D14048B}"/>
              </a:ext>
            </a:extLst>
          </p:cNvPr>
          <p:cNvPicPr>
            <a:picLocks noChangeAspect="1"/>
          </p:cNvPicPr>
          <p:nvPr/>
        </p:nvPicPr>
        <p:blipFill>
          <a:blip r:embed="rId6"/>
          <a:stretch>
            <a:fillRect/>
          </a:stretch>
        </p:blipFill>
        <p:spPr>
          <a:xfrm>
            <a:off x="1127768" y="2613643"/>
            <a:ext cx="6320782" cy="2985429"/>
          </a:xfrm>
          <a:prstGeom prst="rect">
            <a:avLst/>
          </a:prstGeom>
          <a:solidFill>
            <a:schemeClr val="bg1">
              <a:lumMod val="75000"/>
            </a:schemeClr>
          </a:solidFill>
          <a:ln>
            <a:solidFill>
              <a:schemeClr val="bg1">
                <a:lumMod val="75000"/>
              </a:schemeClr>
            </a:solidFill>
          </a:ln>
          <a:effectLst>
            <a:outerShdw blurRad="50800" dist="38100" dir="2700000" algn="tl" rotWithShape="0">
              <a:prstClr val="black">
                <a:alpha val="40000"/>
              </a:prstClr>
            </a:outerShdw>
          </a:effectLst>
        </p:spPr>
      </p:pic>
      <p:sp>
        <p:nvSpPr>
          <p:cNvPr id="21" name="Parallelogram 20">
            <a:extLst>
              <a:ext uri="{FF2B5EF4-FFF2-40B4-BE49-F238E27FC236}">
                <a16:creationId xmlns:a16="http://schemas.microsoft.com/office/drawing/2014/main" id="{325515ED-8C7D-BEFF-CF02-2A7BC1A09643}"/>
              </a:ext>
            </a:extLst>
          </p:cNvPr>
          <p:cNvSpPr/>
          <p:nvPr/>
        </p:nvSpPr>
        <p:spPr>
          <a:xfrm>
            <a:off x="-2781301" y="699724"/>
            <a:ext cx="11106151" cy="876300"/>
          </a:xfrm>
          <a:prstGeom prst="parallelogram">
            <a:avLst>
              <a:gd name="adj" fmla="val 100141"/>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060"/>
              </a:solidFill>
            </a:endParaRPr>
          </a:p>
        </p:txBody>
      </p:sp>
      <p:sp>
        <p:nvSpPr>
          <p:cNvPr id="22" name="TextBox 21">
            <a:extLst>
              <a:ext uri="{FF2B5EF4-FFF2-40B4-BE49-F238E27FC236}">
                <a16:creationId xmlns:a16="http://schemas.microsoft.com/office/drawing/2014/main" id="{9E63477B-7EAA-B03B-1391-60E5A3E1AF9E}"/>
              </a:ext>
            </a:extLst>
          </p:cNvPr>
          <p:cNvSpPr txBox="1"/>
          <p:nvPr/>
        </p:nvSpPr>
        <p:spPr>
          <a:xfrm>
            <a:off x="228599" y="722376"/>
            <a:ext cx="7219951" cy="830997"/>
          </a:xfrm>
          <a:prstGeom prst="rect">
            <a:avLst/>
          </a:prstGeom>
          <a:noFill/>
        </p:spPr>
        <p:txBody>
          <a:bodyPr wrap="square">
            <a:spAutoFit/>
          </a:bodyPr>
          <a:lstStyle/>
          <a:p>
            <a:r>
              <a:rPr kumimoji="0" lang="en-US" sz="4800" i="0" u="none" strike="noStrike" kern="1200" cap="none" spc="0" normalizeH="0" baseline="0" noProof="0">
                <a:ln>
                  <a:noFill/>
                </a:ln>
                <a:solidFill>
                  <a:schemeClr val="bg1"/>
                </a:solidFill>
                <a:effectLst/>
                <a:uLnTx/>
                <a:uFillTx/>
                <a:latin typeface="Franklin Gothic Medium Cond" panose="020B0606030402020204" pitchFamily="34" charset="0"/>
                <a:ea typeface="Calibri" panose="020F0502020204030204" pitchFamily="34" charset="0"/>
                <a:cs typeface="+mn-cs"/>
              </a:rPr>
              <a:t>       Performance Measurement</a:t>
            </a:r>
            <a:endParaRPr lang="en-US" sz="4800">
              <a:solidFill>
                <a:schemeClr val="bg1"/>
              </a:solidFill>
            </a:endParaRPr>
          </a:p>
        </p:txBody>
      </p:sp>
    </p:spTree>
    <p:extLst>
      <p:ext uri="{BB962C8B-B14F-4D97-AF65-F5344CB8AC3E}">
        <p14:creationId xmlns:p14="http://schemas.microsoft.com/office/powerpoint/2010/main" val="25610026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D5BDD65-47E9-5C7B-7091-74BD141A648C}"/>
              </a:ext>
            </a:extLst>
          </p:cNvPr>
          <p:cNvSpPr/>
          <p:nvPr/>
        </p:nvSpPr>
        <p:spPr>
          <a:xfrm>
            <a:off x="382866" y="379855"/>
            <a:ext cx="4551084" cy="707886"/>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rgbClr val="002060"/>
                </a:solidFill>
                <a:latin typeface="Franklin Gothic Medium Cond" panose="020B0606030402020204" pitchFamily="34" charset="0"/>
                <a:ea typeface="Calibri" panose="020F0502020204030204" pitchFamily="34" charset="0"/>
              </a:rPr>
              <a:t>Does the state have a…</a:t>
            </a:r>
            <a:endParaRPr lang="en-US" sz="4000">
              <a:solidFill>
                <a:srgbClr val="002060"/>
              </a:solidFill>
              <a:latin typeface="Franklin Gothic Medium Cond" panose="020B0606030402020204" pitchFamily="34" charset="0"/>
              <a:ea typeface="Calibri" panose="020F0502020204030204" pitchFamily="34" charset="0"/>
            </a:endParaRPr>
          </a:p>
        </p:txBody>
      </p:sp>
      <p:grpSp>
        <p:nvGrpSpPr>
          <p:cNvPr id="3" name="Group 2">
            <a:extLst>
              <a:ext uri="{FF2B5EF4-FFF2-40B4-BE49-F238E27FC236}">
                <a16:creationId xmlns:a16="http://schemas.microsoft.com/office/drawing/2014/main" id="{76B0BB2F-61AC-8499-55F1-C3986031C186}"/>
              </a:ext>
            </a:extLst>
          </p:cNvPr>
          <p:cNvGrpSpPr/>
          <p:nvPr/>
        </p:nvGrpSpPr>
        <p:grpSpPr>
          <a:xfrm>
            <a:off x="8515349" y="-169663"/>
            <a:ext cx="3524250" cy="3298222"/>
            <a:chOff x="1625597" y="-231359"/>
            <a:chExt cx="8940800" cy="7184019"/>
          </a:xfrm>
        </p:grpSpPr>
        <mc:AlternateContent xmlns:mc="http://schemas.openxmlformats.org/markup-compatibility/2006" xmlns:cx4="http://schemas.microsoft.com/office/drawing/2016/5/10/chartex">
          <mc:Choice Requires="cx4">
            <p:graphicFrame>
              <p:nvGraphicFramePr>
                <p:cNvPr id="4" name="Chart 3">
                  <a:extLst>
                    <a:ext uri="{FF2B5EF4-FFF2-40B4-BE49-F238E27FC236}">
                      <a16:creationId xmlns:a16="http://schemas.microsoft.com/office/drawing/2014/main" id="{E05F8BB0-1027-3BFB-F3D0-F62B20970452}"/>
                    </a:ext>
                  </a:extLst>
                </p:cNvPr>
                <p:cNvGraphicFramePr/>
                <p:nvPr>
                  <p:extLst>
                    <p:ext uri="{D42A27DB-BD31-4B8C-83A1-F6EECF244321}">
                      <p14:modId xmlns:p14="http://schemas.microsoft.com/office/powerpoint/2010/main" val="2623772824"/>
                    </p:ext>
                  </p:extLst>
                </p:nvPr>
              </p:nvGraphicFramePr>
              <p:xfrm>
                <a:off x="1625597" y="-231359"/>
                <a:ext cx="8940800" cy="6858000"/>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4" name="Chart 3">
                  <a:extLst>
                    <a:ext uri="{FF2B5EF4-FFF2-40B4-BE49-F238E27FC236}">
                      <a16:creationId xmlns:a16="http://schemas.microsoft.com/office/drawing/2014/main" id="{E05F8BB0-1027-3BFB-F3D0-F62B20970452}"/>
                    </a:ext>
                  </a:extLst>
                </p:cNvPr>
                <p:cNvPicPr>
                  <a:picLocks noGrp="1" noRot="1" noChangeAspect="1" noMove="1" noResize="1" noEditPoints="1" noAdjustHandles="1" noChangeArrowheads="1" noChangeShapeType="1"/>
                </p:cNvPicPr>
                <p:nvPr/>
              </p:nvPicPr>
              <p:blipFill>
                <a:blip r:embed="rId4"/>
                <a:stretch>
                  <a:fillRect/>
                </a:stretch>
              </p:blipFill>
              <p:spPr>
                <a:xfrm>
                  <a:off x="8515349" y="-169663"/>
                  <a:ext cx="3524250" cy="3148545"/>
                </a:xfrm>
                <a:prstGeom prst="rect">
                  <a:avLst/>
                </a:prstGeom>
              </p:spPr>
            </p:pic>
          </mc:Fallback>
        </mc:AlternateContent>
        <p:sp>
          <p:nvSpPr>
            <p:cNvPr id="6" name="Rectangle 5">
              <a:extLst>
                <a:ext uri="{FF2B5EF4-FFF2-40B4-BE49-F238E27FC236}">
                  <a16:creationId xmlns:a16="http://schemas.microsoft.com/office/drawing/2014/main" id="{82BAE5A8-C5F9-50FC-8690-79C00D0AD55B}"/>
                </a:ext>
              </a:extLst>
            </p:cNvPr>
            <p:cNvSpPr/>
            <p:nvPr/>
          </p:nvSpPr>
          <p:spPr>
            <a:xfrm>
              <a:off x="5860686" y="5952835"/>
              <a:ext cx="4705710" cy="999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Oval 6">
            <a:extLst>
              <a:ext uri="{FF2B5EF4-FFF2-40B4-BE49-F238E27FC236}">
                <a16:creationId xmlns:a16="http://schemas.microsoft.com/office/drawing/2014/main" id="{5FC19CD6-3114-19F7-4960-FB5345E8ED38}"/>
              </a:ext>
            </a:extLst>
          </p:cNvPr>
          <p:cNvSpPr/>
          <p:nvPr/>
        </p:nvSpPr>
        <p:spPr>
          <a:xfrm>
            <a:off x="11427810" y="1173735"/>
            <a:ext cx="200025" cy="200025"/>
          </a:xfrm>
          <a:prstGeom prst="ellipse">
            <a:avLst/>
          </a:prstGeom>
          <a:noFill/>
          <a:ln w="190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1D108980-B675-7F52-CB72-2A2A3A87B9EC}"/>
              </a:ext>
            </a:extLst>
          </p:cNvPr>
          <p:cNvPicPr>
            <a:picLocks noChangeAspect="1"/>
          </p:cNvPicPr>
          <p:nvPr/>
        </p:nvPicPr>
        <p:blipFill rotWithShape="1">
          <a:blip r:embed="rId5"/>
          <a:srcRect l="2625"/>
          <a:stretch/>
        </p:blipFill>
        <p:spPr>
          <a:xfrm>
            <a:off x="4238625" y="1964823"/>
            <a:ext cx="4155374" cy="659086"/>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17" name="Picture 16">
            <a:extLst>
              <a:ext uri="{FF2B5EF4-FFF2-40B4-BE49-F238E27FC236}">
                <a16:creationId xmlns:a16="http://schemas.microsoft.com/office/drawing/2014/main" id="{48A635F6-9231-FC29-01E5-8E06C7AE9031}"/>
              </a:ext>
            </a:extLst>
          </p:cNvPr>
          <p:cNvPicPr>
            <a:picLocks noChangeAspect="1"/>
          </p:cNvPicPr>
          <p:nvPr/>
        </p:nvPicPr>
        <p:blipFill>
          <a:blip r:embed="rId6"/>
          <a:stretch>
            <a:fillRect/>
          </a:stretch>
        </p:blipFill>
        <p:spPr>
          <a:xfrm>
            <a:off x="4238625" y="3379323"/>
            <a:ext cx="5105399" cy="2400319"/>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21" name="Picture 20">
            <a:extLst>
              <a:ext uri="{FF2B5EF4-FFF2-40B4-BE49-F238E27FC236}">
                <a16:creationId xmlns:a16="http://schemas.microsoft.com/office/drawing/2014/main" id="{3E8C4047-BC40-4E6E-E746-D8B7BE745294}"/>
              </a:ext>
            </a:extLst>
          </p:cNvPr>
          <p:cNvPicPr>
            <a:picLocks noChangeAspect="1"/>
          </p:cNvPicPr>
          <p:nvPr/>
        </p:nvPicPr>
        <p:blipFill>
          <a:blip r:embed="rId7"/>
          <a:stretch>
            <a:fillRect/>
          </a:stretch>
        </p:blipFill>
        <p:spPr>
          <a:xfrm>
            <a:off x="6299549" y="4231065"/>
            <a:ext cx="5034779" cy="2404353"/>
          </a:xfrm>
          <a:prstGeom prst="rect">
            <a:avLst/>
          </a:prstGeom>
          <a:ln>
            <a:solidFill>
              <a:schemeClr val="bg1">
                <a:lumMod val="75000"/>
              </a:schemeClr>
            </a:solidFill>
          </a:ln>
          <a:effectLst>
            <a:outerShdw blurRad="50800" dist="38100" dir="2700000" algn="tl" rotWithShape="0">
              <a:prstClr val="black">
                <a:alpha val="40000"/>
              </a:prstClr>
            </a:outerShdw>
          </a:effectLst>
        </p:spPr>
      </p:pic>
      <p:grpSp>
        <p:nvGrpSpPr>
          <p:cNvPr id="5" name="Group 4">
            <a:extLst>
              <a:ext uri="{FF2B5EF4-FFF2-40B4-BE49-F238E27FC236}">
                <a16:creationId xmlns:a16="http://schemas.microsoft.com/office/drawing/2014/main" id="{AB130233-652C-064E-BBAC-E3B1D9A7E9F1}"/>
              </a:ext>
            </a:extLst>
          </p:cNvPr>
          <p:cNvGrpSpPr/>
          <p:nvPr/>
        </p:nvGrpSpPr>
        <p:grpSpPr>
          <a:xfrm>
            <a:off x="661632" y="1373760"/>
            <a:ext cx="3138657" cy="2030258"/>
            <a:chOff x="656364" y="1125146"/>
            <a:chExt cx="3138657" cy="2030258"/>
          </a:xfrm>
        </p:grpSpPr>
        <p:pic>
          <p:nvPicPr>
            <p:cNvPr id="9" name="Picture 8" descr="A body of water&#10;&#10;Description automatically generated">
              <a:extLst>
                <a:ext uri="{FF2B5EF4-FFF2-40B4-BE49-F238E27FC236}">
                  <a16:creationId xmlns:a16="http://schemas.microsoft.com/office/drawing/2014/main" id="{F7035B1B-3CB7-AB47-33D6-02449C33B214}"/>
                </a:ext>
              </a:extLst>
            </p:cNvPr>
            <p:cNvPicPr>
              <a:picLocks noChangeAspect="1"/>
            </p:cNvPicPr>
            <p:nvPr/>
          </p:nvPicPr>
          <p:blipFill rotWithShape="1">
            <a:blip r:embed="rId8">
              <a:extLst>
                <a:ext uri="{28A0092B-C50C-407E-A947-70E740481C1C}">
                  <a14:useLocalDpi xmlns:a14="http://schemas.microsoft.com/office/drawing/2010/main" val="0"/>
                </a:ext>
              </a:extLst>
            </a:blip>
            <a:srcRect t="8238" r="1036"/>
            <a:stretch/>
          </p:blipFill>
          <p:spPr>
            <a:xfrm>
              <a:off x="656365" y="1125147"/>
              <a:ext cx="3138656" cy="2030257"/>
            </a:xfrm>
            <a:prstGeom prst="rect">
              <a:avLst/>
            </a:prstGeom>
            <a:ln>
              <a:noFill/>
            </a:ln>
          </p:spPr>
        </p:pic>
        <p:sp>
          <p:nvSpPr>
            <p:cNvPr id="10" name="Rectangle 9">
              <a:extLst>
                <a:ext uri="{FF2B5EF4-FFF2-40B4-BE49-F238E27FC236}">
                  <a16:creationId xmlns:a16="http://schemas.microsoft.com/office/drawing/2014/main" id="{7C3BF90B-4C51-9224-99F0-D1F0C6824891}"/>
                </a:ext>
              </a:extLst>
            </p:cNvPr>
            <p:cNvSpPr/>
            <p:nvPr/>
          </p:nvSpPr>
          <p:spPr>
            <a:xfrm>
              <a:off x="656364" y="1125146"/>
              <a:ext cx="3138655" cy="2027422"/>
            </a:xfrm>
            <a:prstGeom prst="rect">
              <a:avLst/>
            </a:prstGeom>
            <a:solidFill>
              <a:schemeClr val="tx1">
                <a:lumMod val="95000"/>
                <a:lumOff val="5000"/>
                <a:alpha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DA29EFCF-BC1A-C6B1-33E6-65F494EA8D42}"/>
                </a:ext>
              </a:extLst>
            </p:cNvPr>
            <p:cNvSpPr txBox="1"/>
            <p:nvPr/>
          </p:nvSpPr>
          <p:spPr>
            <a:xfrm>
              <a:off x="751760" y="1322746"/>
              <a:ext cx="2941354" cy="1200329"/>
            </a:xfrm>
            <a:prstGeom prst="rect">
              <a:avLst/>
            </a:prstGeom>
            <a:noFill/>
          </p:spPr>
          <p:txBody>
            <a:bodyPr wrap="square" rtlCol="0">
              <a:spAutoFit/>
            </a:bodyPr>
            <a:lstStyle/>
            <a:p>
              <a:pPr algn="ctr" defTabSz="1828800"/>
              <a:r>
                <a:rPr lang="en-US" sz="2400">
                  <a:solidFill>
                    <a:schemeClr val="bg1"/>
                  </a:solidFill>
                  <a:latin typeface="Franklin Gothic Medium Cond" panose="020B0606030402020204" pitchFamily="34" charset="0"/>
                </a:rPr>
                <a:t>Portal to submit climate-vulnerable infrastructure?</a:t>
              </a:r>
            </a:p>
          </p:txBody>
        </p:sp>
        <p:grpSp>
          <p:nvGrpSpPr>
            <p:cNvPr id="13" name="Group 12">
              <a:extLst>
                <a:ext uri="{FF2B5EF4-FFF2-40B4-BE49-F238E27FC236}">
                  <a16:creationId xmlns:a16="http://schemas.microsoft.com/office/drawing/2014/main" id="{1A660507-9340-3837-10CA-712E07688D62}"/>
                </a:ext>
              </a:extLst>
            </p:cNvPr>
            <p:cNvGrpSpPr/>
            <p:nvPr/>
          </p:nvGrpSpPr>
          <p:grpSpPr>
            <a:xfrm>
              <a:off x="755014" y="2486140"/>
              <a:ext cx="2941354" cy="615553"/>
              <a:chOff x="748222" y="2759736"/>
              <a:chExt cx="2941354" cy="615553"/>
            </a:xfrm>
          </p:grpSpPr>
          <p:sp>
            <p:nvSpPr>
              <p:cNvPr id="14" name="TextBox 13">
                <a:extLst>
                  <a:ext uri="{FF2B5EF4-FFF2-40B4-BE49-F238E27FC236}">
                    <a16:creationId xmlns:a16="http://schemas.microsoft.com/office/drawing/2014/main" id="{5CF25ED8-D923-DC6B-C7EC-729F995F6B92}"/>
                  </a:ext>
                </a:extLst>
              </p:cNvPr>
              <p:cNvSpPr txBox="1"/>
              <p:nvPr/>
            </p:nvSpPr>
            <p:spPr>
              <a:xfrm>
                <a:off x="748222" y="2759736"/>
                <a:ext cx="2941354" cy="615553"/>
              </a:xfrm>
              <a:prstGeom prst="rect">
                <a:avLst/>
              </a:prstGeom>
              <a:noFill/>
            </p:spPr>
            <p:txBody>
              <a:bodyPr wrap="square" rtlCol="0">
                <a:spAutoFit/>
              </a:bodyPr>
              <a:lstStyle/>
              <a:p>
                <a:pPr algn="ctr" defTabSz="1828800"/>
                <a:r>
                  <a:rPr lang="en-US" sz="3400">
                    <a:solidFill>
                      <a:schemeClr val="bg1"/>
                    </a:solidFill>
                    <a:latin typeface="Franklin Gothic Medium Cond" panose="020B0606030402020204" pitchFamily="34" charset="0"/>
                  </a:rPr>
                  <a:t>14%    18%</a:t>
                </a:r>
              </a:p>
            </p:txBody>
          </p:sp>
          <p:cxnSp>
            <p:nvCxnSpPr>
              <p:cNvPr id="15" name="Straight Connector 14">
                <a:extLst>
                  <a:ext uri="{FF2B5EF4-FFF2-40B4-BE49-F238E27FC236}">
                    <a16:creationId xmlns:a16="http://schemas.microsoft.com/office/drawing/2014/main" id="{0452F326-2C0B-59EE-3B8D-A019512049D1}"/>
                  </a:ext>
                </a:extLst>
              </p:cNvPr>
              <p:cNvCxnSpPr>
                <a:cxnSpLocks/>
              </p:cNvCxnSpPr>
              <p:nvPr/>
            </p:nvCxnSpPr>
            <p:spPr>
              <a:xfrm>
                <a:off x="2222074" y="2890229"/>
                <a:ext cx="0" cy="38319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16" name="Group 15">
            <a:extLst>
              <a:ext uri="{FF2B5EF4-FFF2-40B4-BE49-F238E27FC236}">
                <a16:creationId xmlns:a16="http://schemas.microsoft.com/office/drawing/2014/main" id="{F25A8070-E0A7-399C-4BEE-72B5BD8644CB}"/>
              </a:ext>
            </a:extLst>
          </p:cNvPr>
          <p:cNvGrpSpPr/>
          <p:nvPr/>
        </p:nvGrpSpPr>
        <p:grpSpPr>
          <a:xfrm>
            <a:off x="659144" y="3942900"/>
            <a:ext cx="3138662" cy="2042820"/>
            <a:chOff x="656358" y="3683146"/>
            <a:chExt cx="3138662" cy="2042820"/>
          </a:xfrm>
        </p:grpSpPr>
        <p:pic>
          <p:nvPicPr>
            <p:cNvPr id="18" name="Picture 7" descr="City Council Meetings | City of Loveland">
              <a:extLst>
                <a:ext uri="{FF2B5EF4-FFF2-40B4-BE49-F238E27FC236}">
                  <a16:creationId xmlns:a16="http://schemas.microsoft.com/office/drawing/2014/main" id="{135055F7-422B-FC70-45D2-74F7C80E73E8}"/>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8627" r="3323"/>
            <a:stretch/>
          </p:blipFill>
          <p:spPr bwMode="auto">
            <a:xfrm>
              <a:off x="656364" y="3695709"/>
              <a:ext cx="3138656" cy="2030257"/>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DE98FDEA-4DA6-F653-E6E4-C4DC1649E3AC}"/>
                </a:ext>
              </a:extLst>
            </p:cNvPr>
            <p:cNvSpPr/>
            <p:nvPr/>
          </p:nvSpPr>
          <p:spPr>
            <a:xfrm>
              <a:off x="656365" y="3683146"/>
              <a:ext cx="3138655" cy="2042820"/>
            </a:xfrm>
            <a:prstGeom prst="rect">
              <a:avLst/>
            </a:prstGeom>
            <a:solidFill>
              <a:schemeClr val="tx1">
                <a:lumMod val="95000"/>
                <a:lumOff val="5000"/>
                <a:alpha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F9701FE-2F78-52BA-1763-714DF4D94E14}"/>
                </a:ext>
              </a:extLst>
            </p:cNvPr>
            <p:cNvSpPr txBox="1"/>
            <p:nvPr/>
          </p:nvSpPr>
          <p:spPr>
            <a:xfrm>
              <a:off x="656358" y="4079462"/>
              <a:ext cx="3138606" cy="830997"/>
            </a:xfrm>
            <a:prstGeom prst="rect">
              <a:avLst/>
            </a:prstGeom>
            <a:noFill/>
          </p:spPr>
          <p:txBody>
            <a:bodyPr wrap="square" rtlCol="0">
              <a:spAutoFit/>
            </a:bodyPr>
            <a:lstStyle/>
            <a:p>
              <a:pPr algn="ctr" defTabSz="1828800"/>
              <a:r>
                <a:rPr lang="en-US" sz="2400">
                  <a:solidFill>
                    <a:schemeClr val="bg1"/>
                  </a:solidFill>
                  <a:latin typeface="Franklin Gothic Medium Cond" panose="020B0606030402020204" pitchFamily="34" charset="0"/>
                </a:rPr>
                <a:t>Public involvement portal?</a:t>
              </a:r>
            </a:p>
          </p:txBody>
        </p:sp>
        <p:grpSp>
          <p:nvGrpSpPr>
            <p:cNvPr id="22" name="Group 21">
              <a:extLst>
                <a:ext uri="{FF2B5EF4-FFF2-40B4-BE49-F238E27FC236}">
                  <a16:creationId xmlns:a16="http://schemas.microsoft.com/office/drawing/2014/main" id="{5C2519BA-49BC-0A9E-91CD-2B94C3F3C635}"/>
                </a:ext>
              </a:extLst>
            </p:cNvPr>
            <p:cNvGrpSpPr/>
            <p:nvPr/>
          </p:nvGrpSpPr>
          <p:grpSpPr>
            <a:xfrm>
              <a:off x="758189" y="5093163"/>
              <a:ext cx="2941354" cy="615553"/>
              <a:chOff x="748222" y="2759736"/>
              <a:chExt cx="2941354" cy="615553"/>
            </a:xfrm>
          </p:grpSpPr>
          <p:sp>
            <p:nvSpPr>
              <p:cNvPr id="23" name="TextBox 22">
                <a:extLst>
                  <a:ext uri="{FF2B5EF4-FFF2-40B4-BE49-F238E27FC236}">
                    <a16:creationId xmlns:a16="http://schemas.microsoft.com/office/drawing/2014/main" id="{D955F5BA-4932-FC84-90EF-A43EB8CF7368}"/>
                  </a:ext>
                </a:extLst>
              </p:cNvPr>
              <p:cNvSpPr txBox="1"/>
              <p:nvPr/>
            </p:nvSpPr>
            <p:spPr>
              <a:xfrm>
                <a:off x="748222" y="2759736"/>
                <a:ext cx="2941354" cy="615553"/>
              </a:xfrm>
              <a:prstGeom prst="rect">
                <a:avLst/>
              </a:prstGeom>
              <a:noFill/>
            </p:spPr>
            <p:txBody>
              <a:bodyPr wrap="square" rtlCol="0">
                <a:spAutoFit/>
              </a:bodyPr>
              <a:lstStyle/>
              <a:p>
                <a:pPr algn="ctr" defTabSz="1828800"/>
                <a:r>
                  <a:rPr lang="en-US" sz="3400">
                    <a:solidFill>
                      <a:schemeClr val="bg1"/>
                    </a:solidFill>
                    <a:latin typeface="Franklin Gothic Medium Cond" panose="020B0606030402020204" pitchFamily="34" charset="0"/>
                  </a:rPr>
                  <a:t>37%    53%</a:t>
                </a:r>
              </a:p>
            </p:txBody>
          </p:sp>
          <p:cxnSp>
            <p:nvCxnSpPr>
              <p:cNvPr id="24" name="Straight Connector 23">
                <a:extLst>
                  <a:ext uri="{FF2B5EF4-FFF2-40B4-BE49-F238E27FC236}">
                    <a16:creationId xmlns:a16="http://schemas.microsoft.com/office/drawing/2014/main" id="{6E257443-BBA4-3F09-6610-9EC9A9102BCF}"/>
                  </a:ext>
                </a:extLst>
              </p:cNvPr>
              <p:cNvCxnSpPr>
                <a:cxnSpLocks/>
              </p:cNvCxnSpPr>
              <p:nvPr/>
            </p:nvCxnSpPr>
            <p:spPr>
              <a:xfrm>
                <a:off x="2222074" y="2890229"/>
                <a:ext cx="0" cy="38319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13067281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FDF025DB-8368-4EB2-E5A9-31C54BBF8F57}"/>
              </a:ext>
            </a:extLst>
          </p:cNvPr>
          <p:cNvGrpSpPr/>
          <p:nvPr/>
        </p:nvGrpSpPr>
        <p:grpSpPr>
          <a:xfrm>
            <a:off x="8515349" y="-169663"/>
            <a:ext cx="3524250" cy="3298222"/>
            <a:chOff x="1625597" y="-231359"/>
            <a:chExt cx="8940800" cy="7184019"/>
          </a:xfrm>
        </p:grpSpPr>
        <mc:AlternateContent xmlns:mc="http://schemas.openxmlformats.org/markup-compatibility/2006" xmlns:cx4="http://schemas.microsoft.com/office/drawing/2016/5/10/chartex">
          <mc:Choice Requires="cx4">
            <p:graphicFrame>
              <p:nvGraphicFramePr>
                <p:cNvPr id="5" name="Chart 4">
                  <a:extLst>
                    <a:ext uri="{FF2B5EF4-FFF2-40B4-BE49-F238E27FC236}">
                      <a16:creationId xmlns:a16="http://schemas.microsoft.com/office/drawing/2014/main" id="{062EA499-EC94-F347-E709-8B31BCC3C685}"/>
                    </a:ext>
                  </a:extLst>
                </p:cNvPr>
                <p:cNvGraphicFramePr/>
                <p:nvPr/>
              </p:nvGraphicFramePr>
              <p:xfrm>
                <a:off x="1625597" y="-231359"/>
                <a:ext cx="8940800" cy="6858000"/>
              </p:xfrm>
              <a:graphic>
                <a:graphicData uri="http://schemas.microsoft.com/office/drawing/2014/chartex">
                  <cx:chart xmlns:cx="http://schemas.microsoft.com/office/drawing/2014/chartex" xmlns:r="http://schemas.openxmlformats.org/officeDocument/2006/relationships" r:id="rId4"/>
                </a:graphicData>
              </a:graphic>
            </p:graphicFrame>
          </mc:Choice>
          <mc:Fallback xmlns="">
            <p:pic>
              <p:nvPicPr>
                <p:cNvPr id="5" name="Chart 4">
                  <a:extLst>
                    <a:ext uri="{FF2B5EF4-FFF2-40B4-BE49-F238E27FC236}">
                      <a16:creationId xmlns:a16="http://schemas.microsoft.com/office/drawing/2014/main" id="{062EA499-EC94-F347-E709-8B31BCC3C685}"/>
                    </a:ext>
                  </a:extLst>
                </p:cNvPr>
                <p:cNvPicPr>
                  <a:picLocks noGrp="1" noRot="1" noChangeAspect="1" noMove="1" noResize="1" noEditPoints="1" noAdjustHandles="1" noChangeArrowheads="1" noChangeShapeType="1"/>
                </p:cNvPicPr>
                <p:nvPr/>
              </p:nvPicPr>
              <p:blipFill>
                <a:blip r:embed="rId5"/>
                <a:stretch>
                  <a:fillRect/>
                </a:stretch>
              </p:blipFill>
              <p:spPr>
                <a:xfrm>
                  <a:off x="8515349" y="-169663"/>
                  <a:ext cx="3524250" cy="3148545"/>
                </a:xfrm>
                <a:prstGeom prst="rect">
                  <a:avLst/>
                </a:prstGeom>
              </p:spPr>
            </p:pic>
          </mc:Fallback>
        </mc:AlternateContent>
        <p:sp>
          <p:nvSpPr>
            <p:cNvPr id="6" name="Rectangle 5">
              <a:extLst>
                <a:ext uri="{FF2B5EF4-FFF2-40B4-BE49-F238E27FC236}">
                  <a16:creationId xmlns:a16="http://schemas.microsoft.com/office/drawing/2014/main" id="{8FA5814F-F15A-09AD-42C6-4DB620851D4E}"/>
                </a:ext>
              </a:extLst>
            </p:cNvPr>
            <p:cNvSpPr/>
            <p:nvPr/>
          </p:nvSpPr>
          <p:spPr>
            <a:xfrm>
              <a:off x="5860686" y="5952835"/>
              <a:ext cx="4705710" cy="999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1" name="Picture 10" descr="A bridge with a bridge and a bridge with a bridge and a bridge with a bridge and a bridge with a bridge and a bridge with a bridge and a bridge with a bridge and a bridge with&#10;&#10;Description automatically generated">
            <a:extLst>
              <a:ext uri="{FF2B5EF4-FFF2-40B4-BE49-F238E27FC236}">
                <a16:creationId xmlns:a16="http://schemas.microsoft.com/office/drawing/2014/main" id="{954EC766-ED36-4A83-407F-49BBAED0329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23704" y="2508274"/>
            <a:ext cx="5146762" cy="3977043"/>
          </a:xfrm>
          <a:prstGeom prst="rect">
            <a:avLst/>
          </a:prstGeom>
          <a:ln>
            <a:solidFill>
              <a:schemeClr val="bg1">
                <a:lumMod val="75000"/>
              </a:schemeClr>
            </a:solidFill>
          </a:ln>
          <a:effectLst>
            <a:outerShdw blurRad="50800" dist="38100" dir="2700000" algn="tl" rotWithShape="0">
              <a:prstClr val="black">
                <a:alpha val="40000"/>
              </a:prstClr>
            </a:outerShdw>
          </a:effectLst>
        </p:spPr>
      </p:pic>
      <p:sp>
        <p:nvSpPr>
          <p:cNvPr id="7" name="TextBox 6">
            <a:extLst>
              <a:ext uri="{FF2B5EF4-FFF2-40B4-BE49-F238E27FC236}">
                <a16:creationId xmlns:a16="http://schemas.microsoft.com/office/drawing/2014/main" id="{D41A33E0-002E-CC2D-327B-87EA7CB9BD92}"/>
              </a:ext>
            </a:extLst>
          </p:cNvPr>
          <p:cNvSpPr txBox="1"/>
          <p:nvPr/>
        </p:nvSpPr>
        <p:spPr>
          <a:xfrm>
            <a:off x="0" y="-354048"/>
            <a:ext cx="4102102" cy="2862322"/>
          </a:xfrm>
          <a:prstGeom prst="rect">
            <a:avLst/>
          </a:prstGeom>
          <a:noFill/>
        </p:spPr>
        <p:txBody>
          <a:bodyPr wrap="square" anchor="ctr">
            <a:spAutoFit/>
          </a:bodyPr>
          <a:lstStyle/>
          <a:p>
            <a:pPr algn="ctr"/>
            <a:r>
              <a:rPr kumimoji="0" lang="en-US" sz="18000" b="0" i="0" u="none" strike="noStrike" kern="1200" cap="none" spc="0" normalizeH="0" baseline="0" noProof="0">
                <a:ln>
                  <a:noFill/>
                </a:ln>
                <a:solidFill>
                  <a:srgbClr val="002060"/>
                </a:solidFill>
                <a:effectLst/>
                <a:uLnTx/>
                <a:uFillTx/>
                <a:latin typeface="Franklin Gothic Medium Cond" panose="020B0606030402020204" pitchFamily="34" charset="0"/>
                <a:ea typeface="+mn-ea"/>
                <a:cs typeface="+mn-cs"/>
              </a:rPr>
              <a:t>43</a:t>
            </a:r>
            <a:r>
              <a:rPr kumimoji="0" lang="en-US" sz="9600" b="0" i="0" u="none" strike="noStrike" kern="1200" cap="none" spc="0" normalizeH="0" baseline="0" noProof="0">
                <a:ln>
                  <a:noFill/>
                </a:ln>
                <a:solidFill>
                  <a:srgbClr val="002060"/>
                </a:solidFill>
                <a:effectLst/>
                <a:uLnTx/>
                <a:uFillTx/>
                <a:latin typeface="Franklin Gothic Medium Cond" panose="020B0606030402020204" pitchFamily="34" charset="0"/>
                <a:ea typeface="+mn-ea"/>
                <a:cs typeface="+mn-cs"/>
              </a:rPr>
              <a:t>%</a:t>
            </a:r>
            <a:endParaRPr lang="en-US" sz="18000">
              <a:solidFill>
                <a:srgbClr val="002060"/>
              </a:solidFill>
            </a:endParaRPr>
          </a:p>
        </p:txBody>
      </p:sp>
      <p:sp>
        <p:nvSpPr>
          <p:cNvPr id="9" name="TextBox 18">
            <a:extLst>
              <a:ext uri="{FF2B5EF4-FFF2-40B4-BE49-F238E27FC236}">
                <a16:creationId xmlns:a16="http://schemas.microsoft.com/office/drawing/2014/main" id="{CAC794D0-FF1D-CC20-586C-5BE342D4D4CC}"/>
              </a:ext>
            </a:extLst>
          </p:cNvPr>
          <p:cNvSpPr txBox="1"/>
          <p:nvPr/>
        </p:nvSpPr>
        <p:spPr>
          <a:xfrm>
            <a:off x="4102101" y="357156"/>
            <a:ext cx="3897086" cy="166199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828800"/>
            <a:r>
              <a:rPr lang="en-US" sz="3400">
                <a:solidFill>
                  <a:srgbClr val="002060"/>
                </a:solidFill>
                <a:latin typeface="Franklin Gothic Medium Cond" panose="020B0606030402020204" pitchFamily="34" charset="0"/>
              </a:rPr>
              <a:t>publicly connect long-range planning to their STIP or capital plan</a:t>
            </a:r>
          </a:p>
        </p:txBody>
      </p:sp>
      <p:cxnSp>
        <p:nvCxnSpPr>
          <p:cNvPr id="10" name="Straight Connector 9">
            <a:extLst>
              <a:ext uri="{FF2B5EF4-FFF2-40B4-BE49-F238E27FC236}">
                <a16:creationId xmlns:a16="http://schemas.microsoft.com/office/drawing/2014/main" id="{971A319B-3206-DF63-FB78-789C314E081D}"/>
              </a:ext>
            </a:extLst>
          </p:cNvPr>
          <p:cNvCxnSpPr>
            <a:cxnSpLocks/>
          </p:cNvCxnSpPr>
          <p:nvPr/>
        </p:nvCxnSpPr>
        <p:spPr>
          <a:xfrm>
            <a:off x="3897085" y="371123"/>
            <a:ext cx="0" cy="1634057"/>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07844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FDF025DB-8368-4EB2-E5A9-31C54BBF8F57}"/>
              </a:ext>
            </a:extLst>
          </p:cNvPr>
          <p:cNvGrpSpPr/>
          <p:nvPr/>
        </p:nvGrpSpPr>
        <p:grpSpPr>
          <a:xfrm>
            <a:off x="8515349" y="-169663"/>
            <a:ext cx="3524250" cy="3298222"/>
            <a:chOff x="1625597" y="-231359"/>
            <a:chExt cx="8940800" cy="7184019"/>
          </a:xfrm>
        </p:grpSpPr>
        <mc:AlternateContent xmlns:mc="http://schemas.openxmlformats.org/markup-compatibility/2006" xmlns:cx4="http://schemas.microsoft.com/office/drawing/2016/5/10/chartex">
          <mc:Choice Requires="cx4">
            <p:graphicFrame>
              <p:nvGraphicFramePr>
                <p:cNvPr id="5" name="Chart 4">
                  <a:extLst>
                    <a:ext uri="{FF2B5EF4-FFF2-40B4-BE49-F238E27FC236}">
                      <a16:creationId xmlns:a16="http://schemas.microsoft.com/office/drawing/2014/main" id="{062EA499-EC94-F347-E709-8B31BCC3C685}"/>
                    </a:ext>
                  </a:extLst>
                </p:cNvPr>
                <p:cNvGraphicFramePr/>
                <p:nvPr/>
              </p:nvGraphicFramePr>
              <p:xfrm>
                <a:off x="1625597" y="-231359"/>
                <a:ext cx="8940800" cy="6858000"/>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5" name="Chart 4">
                  <a:extLst>
                    <a:ext uri="{FF2B5EF4-FFF2-40B4-BE49-F238E27FC236}">
                      <a16:creationId xmlns:a16="http://schemas.microsoft.com/office/drawing/2014/main" id="{062EA499-EC94-F347-E709-8B31BCC3C685}"/>
                    </a:ext>
                  </a:extLst>
                </p:cNvPr>
                <p:cNvPicPr>
                  <a:picLocks noGrp="1" noRot="1" noChangeAspect="1" noMove="1" noResize="1" noEditPoints="1" noAdjustHandles="1" noChangeArrowheads="1" noChangeShapeType="1"/>
                </p:cNvPicPr>
                <p:nvPr/>
              </p:nvPicPr>
              <p:blipFill>
                <a:blip r:embed="rId4"/>
                <a:stretch>
                  <a:fillRect/>
                </a:stretch>
              </p:blipFill>
              <p:spPr>
                <a:xfrm>
                  <a:off x="8515349" y="-169663"/>
                  <a:ext cx="3524250" cy="3148545"/>
                </a:xfrm>
                <a:prstGeom prst="rect">
                  <a:avLst/>
                </a:prstGeom>
              </p:spPr>
            </p:pic>
          </mc:Fallback>
        </mc:AlternateContent>
        <p:sp>
          <p:nvSpPr>
            <p:cNvPr id="6" name="Rectangle 5">
              <a:extLst>
                <a:ext uri="{FF2B5EF4-FFF2-40B4-BE49-F238E27FC236}">
                  <a16:creationId xmlns:a16="http://schemas.microsoft.com/office/drawing/2014/main" id="{8FA5814F-F15A-09AD-42C6-4DB620851D4E}"/>
                </a:ext>
              </a:extLst>
            </p:cNvPr>
            <p:cNvSpPr/>
            <p:nvPr/>
          </p:nvSpPr>
          <p:spPr>
            <a:xfrm>
              <a:off x="5860686" y="5952835"/>
              <a:ext cx="4705710" cy="999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6" name="Picture 15" descr="A bridge with a bridge and a bridge with a bridge and a bridge with a bridge and a bridge with a bridge and a bridge with a bridge and a bridge with a bridge and a bridge with&#10;&#10;Description automatically generated">
            <a:extLst>
              <a:ext uri="{FF2B5EF4-FFF2-40B4-BE49-F238E27FC236}">
                <a16:creationId xmlns:a16="http://schemas.microsoft.com/office/drawing/2014/main" id="{2131CFA8-99C1-3A2A-BC41-585DBD13E41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700000">
            <a:off x="8023521" y="3223121"/>
            <a:ext cx="2764565" cy="2136255"/>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15" name="Picture 14" descr="A collage of images of a train and a city&#10;&#10;Description automatically generated">
            <a:extLst>
              <a:ext uri="{FF2B5EF4-FFF2-40B4-BE49-F238E27FC236}">
                <a16:creationId xmlns:a16="http://schemas.microsoft.com/office/drawing/2014/main" id="{CDB08867-7B0C-D827-C897-2501D5EFF41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49829" y="2460172"/>
            <a:ext cx="5094512" cy="3936668"/>
          </a:xfrm>
          <a:prstGeom prst="rect">
            <a:avLst/>
          </a:prstGeom>
          <a:ln>
            <a:solidFill>
              <a:schemeClr val="bg1">
                <a:lumMod val="75000"/>
              </a:schemeClr>
            </a:solidFill>
          </a:ln>
          <a:effectLst>
            <a:outerShdw blurRad="50800" dist="38100" dir="2700000" algn="tl" rotWithShape="0">
              <a:prstClr val="black">
                <a:alpha val="40000"/>
              </a:prstClr>
            </a:outerShdw>
          </a:effectLst>
        </p:spPr>
      </p:pic>
      <p:sp>
        <p:nvSpPr>
          <p:cNvPr id="2" name="TextBox 1">
            <a:extLst>
              <a:ext uri="{FF2B5EF4-FFF2-40B4-BE49-F238E27FC236}">
                <a16:creationId xmlns:a16="http://schemas.microsoft.com/office/drawing/2014/main" id="{375B007D-D25A-CB51-DC47-D7FE9417E975}"/>
              </a:ext>
            </a:extLst>
          </p:cNvPr>
          <p:cNvSpPr txBox="1"/>
          <p:nvPr/>
        </p:nvSpPr>
        <p:spPr>
          <a:xfrm>
            <a:off x="0" y="-354048"/>
            <a:ext cx="4102102" cy="2862322"/>
          </a:xfrm>
          <a:prstGeom prst="rect">
            <a:avLst/>
          </a:prstGeom>
          <a:noFill/>
        </p:spPr>
        <p:txBody>
          <a:bodyPr wrap="square" anchor="ctr">
            <a:spAutoFit/>
          </a:bodyPr>
          <a:lstStyle/>
          <a:p>
            <a:pPr algn="ctr"/>
            <a:r>
              <a:rPr kumimoji="0" lang="en-US" sz="18000" b="0" i="0" u="none" strike="noStrike" kern="1200" cap="none" spc="0" normalizeH="0" baseline="0" noProof="0">
                <a:ln>
                  <a:noFill/>
                </a:ln>
                <a:solidFill>
                  <a:srgbClr val="002060"/>
                </a:solidFill>
                <a:effectLst/>
                <a:uLnTx/>
                <a:uFillTx/>
                <a:latin typeface="Franklin Gothic Medium Cond" panose="020B0606030402020204" pitchFamily="34" charset="0"/>
                <a:ea typeface="+mn-ea"/>
                <a:cs typeface="+mn-cs"/>
              </a:rPr>
              <a:t>43</a:t>
            </a:r>
            <a:r>
              <a:rPr kumimoji="0" lang="en-US" sz="9600" b="0" i="0" u="none" strike="noStrike" kern="1200" cap="none" spc="0" normalizeH="0" baseline="0" noProof="0">
                <a:ln>
                  <a:noFill/>
                </a:ln>
                <a:solidFill>
                  <a:srgbClr val="002060"/>
                </a:solidFill>
                <a:effectLst/>
                <a:uLnTx/>
                <a:uFillTx/>
                <a:latin typeface="Franklin Gothic Medium Cond" panose="020B0606030402020204" pitchFamily="34" charset="0"/>
                <a:ea typeface="+mn-ea"/>
                <a:cs typeface="+mn-cs"/>
              </a:rPr>
              <a:t>%</a:t>
            </a:r>
            <a:endParaRPr lang="en-US" sz="18000">
              <a:solidFill>
                <a:srgbClr val="002060"/>
              </a:solidFill>
            </a:endParaRPr>
          </a:p>
        </p:txBody>
      </p:sp>
      <p:sp>
        <p:nvSpPr>
          <p:cNvPr id="4" name="TextBox 18">
            <a:extLst>
              <a:ext uri="{FF2B5EF4-FFF2-40B4-BE49-F238E27FC236}">
                <a16:creationId xmlns:a16="http://schemas.microsoft.com/office/drawing/2014/main" id="{547C84E5-3BE2-FA55-8DEA-B8F9A3966A52}"/>
              </a:ext>
            </a:extLst>
          </p:cNvPr>
          <p:cNvSpPr txBox="1"/>
          <p:nvPr/>
        </p:nvSpPr>
        <p:spPr>
          <a:xfrm>
            <a:off x="4102101" y="357156"/>
            <a:ext cx="3897086" cy="166199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828800"/>
            <a:r>
              <a:rPr lang="en-US" sz="3400">
                <a:solidFill>
                  <a:srgbClr val="002060"/>
                </a:solidFill>
                <a:latin typeface="Franklin Gothic Medium Cond" panose="020B0606030402020204" pitchFamily="34" charset="0"/>
              </a:rPr>
              <a:t>publicly connect long- range planning to their STIP or capital plan</a:t>
            </a:r>
          </a:p>
        </p:txBody>
      </p:sp>
      <p:cxnSp>
        <p:nvCxnSpPr>
          <p:cNvPr id="8" name="Straight Connector 7">
            <a:extLst>
              <a:ext uri="{FF2B5EF4-FFF2-40B4-BE49-F238E27FC236}">
                <a16:creationId xmlns:a16="http://schemas.microsoft.com/office/drawing/2014/main" id="{B16517C5-79AA-17CE-3831-7548AD252D4E}"/>
              </a:ext>
            </a:extLst>
          </p:cNvPr>
          <p:cNvCxnSpPr>
            <a:cxnSpLocks/>
          </p:cNvCxnSpPr>
          <p:nvPr/>
        </p:nvCxnSpPr>
        <p:spPr>
          <a:xfrm>
            <a:off x="3897085" y="371123"/>
            <a:ext cx="0" cy="1634057"/>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20675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D5BDD65-47E9-5C7B-7091-74BD141A648C}"/>
              </a:ext>
            </a:extLst>
          </p:cNvPr>
          <p:cNvSpPr/>
          <p:nvPr/>
        </p:nvSpPr>
        <p:spPr>
          <a:xfrm>
            <a:off x="382866" y="379855"/>
            <a:ext cx="4551084" cy="707886"/>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rgbClr val="002060"/>
                </a:solidFill>
                <a:latin typeface="Franklin Gothic Medium Cond" panose="020B0606030402020204" pitchFamily="34" charset="0"/>
                <a:ea typeface="Calibri" panose="020F0502020204030204" pitchFamily="34" charset="0"/>
              </a:rPr>
              <a:t>Does the state have a…</a:t>
            </a:r>
            <a:endParaRPr lang="en-US" sz="4000">
              <a:solidFill>
                <a:srgbClr val="002060"/>
              </a:solidFill>
              <a:latin typeface="Franklin Gothic Medium Cond" panose="020B0606030402020204" pitchFamily="34" charset="0"/>
              <a:ea typeface="Calibri" panose="020F0502020204030204" pitchFamily="34" charset="0"/>
            </a:endParaRPr>
          </a:p>
        </p:txBody>
      </p:sp>
      <p:grpSp>
        <p:nvGrpSpPr>
          <p:cNvPr id="3" name="Group 2">
            <a:extLst>
              <a:ext uri="{FF2B5EF4-FFF2-40B4-BE49-F238E27FC236}">
                <a16:creationId xmlns:a16="http://schemas.microsoft.com/office/drawing/2014/main" id="{76B0BB2F-61AC-8499-55F1-C3986031C186}"/>
              </a:ext>
            </a:extLst>
          </p:cNvPr>
          <p:cNvGrpSpPr/>
          <p:nvPr/>
        </p:nvGrpSpPr>
        <p:grpSpPr>
          <a:xfrm>
            <a:off x="8515349" y="-169663"/>
            <a:ext cx="3524250" cy="3298222"/>
            <a:chOff x="1625597" y="-231359"/>
            <a:chExt cx="8940800" cy="7184019"/>
          </a:xfrm>
        </p:grpSpPr>
        <mc:AlternateContent xmlns:mc="http://schemas.openxmlformats.org/markup-compatibility/2006" xmlns:cx4="http://schemas.microsoft.com/office/drawing/2016/5/10/chartex">
          <mc:Choice Requires="cx4">
            <p:graphicFrame>
              <p:nvGraphicFramePr>
                <p:cNvPr id="4" name="Chart 3">
                  <a:extLst>
                    <a:ext uri="{FF2B5EF4-FFF2-40B4-BE49-F238E27FC236}">
                      <a16:creationId xmlns:a16="http://schemas.microsoft.com/office/drawing/2014/main" id="{E05F8BB0-1027-3BFB-F3D0-F62B20970452}"/>
                    </a:ext>
                  </a:extLst>
                </p:cNvPr>
                <p:cNvGraphicFramePr/>
                <p:nvPr>
                  <p:extLst>
                    <p:ext uri="{D42A27DB-BD31-4B8C-83A1-F6EECF244321}">
                      <p14:modId xmlns:p14="http://schemas.microsoft.com/office/powerpoint/2010/main" val="833844909"/>
                    </p:ext>
                  </p:extLst>
                </p:nvPr>
              </p:nvGraphicFramePr>
              <p:xfrm>
                <a:off x="1625597" y="-231359"/>
                <a:ext cx="8940800" cy="6858000"/>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4" name="Chart 3">
                  <a:extLst>
                    <a:ext uri="{FF2B5EF4-FFF2-40B4-BE49-F238E27FC236}">
                      <a16:creationId xmlns:a16="http://schemas.microsoft.com/office/drawing/2014/main" id="{E05F8BB0-1027-3BFB-F3D0-F62B20970452}"/>
                    </a:ext>
                  </a:extLst>
                </p:cNvPr>
                <p:cNvPicPr>
                  <a:picLocks noGrp="1" noRot="1" noChangeAspect="1" noMove="1" noResize="1" noEditPoints="1" noAdjustHandles="1" noChangeArrowheads="1" noChangeShapeType="1"/>
                </p:cNvPicPr>
                <p:nvPr/>
              </p:nvPicPr>
              <p:blipFill>
                <a:blip r:embed="rId4"/>
                <a:stretch>
                  <a:fillRect/>
                </a:stretch>
              </p:blipFill>
              <p:spPr>
                <a:xfrm>
                  <a:off x="8515349" y="-169663"/>
                  <a:ext cx="3524250" cy="3148545"/>
                </a:xfrm>
                <a:prstGeom prst="rect">
                  <a:avLst/>
                </a:prstGeom>
              </p:spPr>
            </p:pic>
          </mc:Fallback>
        </mc:AlternateContent>
        <p:sp>
          <p:nvSpPr>
            <p:cNvPr id="6" name="Rectangle 5">
              <a:extLst>
                <a:ext uri="{FF2B5EF4-FFF2-40B4-BE49-F238E27FC236}">
                  <a16:creationId xmlns:a16="http://schemas.microsoft.com/office/drawing/2014/main" id="{82BAE5A8-C5F9-50FC-8690-79C00D0AD55B}"/>
                </a:ext>
              </a:extLst>
            </p:cNvPr>
            <p:cNvSpPr/>
            <p:nvPr/>
          </p:nvSpPr>
          <p:spPr>
            <a:xfrm>
              <a:off x="5860686" y="5952835"/>
              <a:ext cx="4705710" cy="999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5" name="Picture 14" descr="A close-up of a brochure&#10;&#10;Description automatically generated">
            <a:extLst>
              <a:ext uri="{FF2B5EF4-FFF2-40B4-BE49-F238E27FC236}">
                <a16:creationId xmlns:a16="http://schemas.microsoft.com/office/drawing/2014/main" id="{6CEDFAD1-5ABE-06BC-890D-A1BAE8562D28}"/>
              </a:ext>
            </a:extLst>
          </p:cNvPr>
          <p:cNvPicPr>
            <a:picLocks noChangeAspect="1"/>
          </p:cNvPicPr>
          <p:nvPr/>
        </p:nvPicPr>
        <p:blipFill rotWithShape="1">
          <a:blip r:embed="rId5">
            <a:extLst>
              <a:ext uri="{28A0092B-C50C-407E-A947-70E740481C1C}">
                <a14:useLocalDpi xmlns:a14="http://schemas.microsoft.com/office/drawing/2010/main" val="0"/>
              </a:ext>
            </a:extLst>
          </a:blip>
          <a:srcRect r="50221"/>
          <a:stretch/>
        </p:blipFill>
        <p:spPr>
          <a:xfrm>
            <a:off x="4288583" y="1404609"/>
            <a:ext cx="3891503" cy="5058443"/>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13" name="Picture 12" descr="A map of a road with a road and a road with a road and a road with a road and a road with a road and a road with a road and a road with a road and&#10;&#10;Description automatically generated">
            <a:extLst>
              <a:ext uri="{FF2B5EF4-FFF2-40B4-BE49-F238E27FC236}">
                <a16:creationId xmlns:a16="http://schemas.microsoft.com/office/drawing/2014/main" id="{D0EBA480-6199-6447-B4F0-F8B4DC80DAFB}"/>
              </a:ext>
            </a:extLst>
          </p:cNvPr>
          <p:cNvPicPr>
            <a:picLocks noChangeAspect="1"/>
          </p:cNvPicPr>
          <p:nvPr/>
        </p:nvPicPr>
        <p:blipFill rotWithShape="1">
          <a:blip r:embed="rId6">
            <a:extLst>
              <a:ext uri="{28A0092B-C50C-407E-A947-70E740481C1C}">
                <a14:useLocalDpi xmlns:a14="http://schemas.microsoft.com/office/drawing/2010/main" val="0"/>
              </a:ext>
            </a:extLst>
          </a:blip>
          <a:srcRect l="2133" t="54896" r="37294" b="5937"/>
          <a:stretch/>
        </p:blipFill>
        <p:spPr>
          <a:xfrm>
            <a:off x="8024811" y="3281706"/>
            <a:ext cx="3209925" cy="2686050"/>
          </a:xfrm>
          <a:prstGeom prst="rect">
            <a:avLst/>
          </a:prstGeom>
          <a:ln>
            <a:solidFill>
              <a:schemeClr val="bg1">
                <a:lumMod val="75000"/>
              </a:schemeClr>
            </a:solidFill>
          </a:ln>
          <a:effectLst>
            <a:outerShdw blurRad="50800" dist="38100" dir="2700000" algn="tl" rotWithShape="0">
              <a:prstClr val="black">
                <a:alpha val="40000"/>
              </a:prstClr>
            </a:outerShdw>
          </a:effectLst>
        </p:spPr>
      </p:pic>
      <p:grpSp>
        <p:nvGrpSpPr>
          <p:cNvPr id="10" name="Group 9">
            <a:extLst>
              <a:ext uri="{FF2B5EF4-FFF2-40B4-BE49-F238E27FC236}">
                <a16:creationId xmlns:a16="http://schemas.microsoft.com/office/drawing/2014/main" id="{66923ED0-52D8-8056-4D2A-CF30943CCF53}"/>
              </a:ext>
            </a:extLst>
          </p:cNvPr>
          <p:cNvGrpSpPr/>
          <p:nvPr/>
        </p:nvGrpSpPr>
        <p:grpSpPr>
          <a:xfrm>
            <a:off x="652532" y="1404609"/>
            <a:ext cx="3153551" cy="2042825"/>
            <a:chOff x="4514369" y="1389622"/>
            <a:chExt cx="3153551" cy="2042825"/>
          </a:xfrm>
        </p:grpSpPr>
        <p:grpSp>
          <p:nvGrpSpPr>
            <p:cNvPr id="12" name="Group 11">
              <a:extLst>
                <a:ext uri="{FF2B5EF4-FFF2-40B4-BE49-F238E27FC236}">
                  <a16:creationId xmlns:a16="http://schemas.microsoft.com/office/drawing/2014/main" id="{D8E1D5A8-425B-9503-8919-34A7BF7EB45F}"/>
                </a:ext>
              </a:extLst>
            </p:cNvPr>
            <p:cNvGrpSpPr/>
            <p:nvPr/>
          </p:nvGrpSpPr>
          <p:grpSpPr>
            <a:xfrm>
              <a:off x="4514369" y="1389622"/>
              <a:ext cx="3153551" cy="2042825"/>
              <a:chOff x="4526671" y="2759736"/>
              <a:chExt cx="3153551" cy="2042825"/>
            </a:xfrm>
          </p:grpSpPr>
          <p:pic>
            <p:nvPicPr>
              <p:cNvPr id="18" name="Picture 9" descr="An aerial view of a neighborhood with lots of houses photo – Houses Image  on Unsplash">
                <a:extLst>
                  <a:ext uri="{FF2B5EF4-FFF2-40B4-BE49-F238E27FC236}">
                    <a16:creationId xmlns:a16="http://schemas.microsoft.com/office/drawing/2014/main" id="{98FB8B81-B2BA-F7A1-C94D-B0A6D2752ACF}"/>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b="13538"/>
              <a:stretch/>
            </p:blipFill>
            <p:spPr bwMode="auto">
              <a:xfrm>
                <a:off x="4529979" y="2759736"/>
                <a:ext cx="3150243" cy="2042825"/>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9A33681F-92F3-E106-14E0-485E8404DA5C}"/>
                  </a:ext>
                </a:extLst>
              </p:cNvPr>
              <p:cNvSpPr/>
              <p:nvPr/>
            </p:nvSpPr>
            <p:spPr>
              <a:xfrm>
                <a:off x="4526671" y="2759736"/>
                <a:ext cx="3150243" cy="2042820"/>
              </a:xfrm>
              <a:prstGeom prst="rect">
                <a:avLst/>
              </a:prstGeom>
              <a:solidFill>
                <a:schemeClr val="tx1">
                  <a:lumMod val="95000"/>
                  <a:lumOff val="5000"/>
                  <a:alpha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62B1BE3B-32C1-8F36-4B8E-F6E3F0B9E07C}"/>
                  </a:ext>
                </a:extLst>
              </p:cNvPr>
              <p:cNvSpPr txBox="1"/>
              <p:nvPr/>
            </p:nvSpPr>
            <p:spPr>
              <a:xfrm>
                <a:off x="4529978" y="2965107"/>
                <a:ext cx="3143677" cy="1200329"/>
              </a:xfrm>
              <a:prstGeom prst="rect">
                <a:avLst/>
              </a:prstGeom>
              <a:noFill/>
            </p:spPr>
            <p:txBody>
              <a:bodyPr wrap="square" rtlCol="0">
                <a:spAutoFit/>
              </a:bodyPr>
              <a:lstStyle/>
              <a:p>
                <a:pPr algn="ctr" defTabSz="1828800"/>
                <a:r>
                  <a:rPr lang="en-US" sz="2400">
                    <a:solidFill>
                      <a:schemeClr val="bg1"/>
                    </a:solidFill>
                    <a:latin typeface="Franklin Gothic Medium Cond" panose="020B0606030402020204" pitchFamily="34" charset="0"/>
                  </a:rPr>
                  <a:t>Visual explaining planning and programming processes?</a:t>
                </a:r>
              </a:p>
            </p:txBody>
          </p:sp>
        </p:grpSp>
        <p:grpSp>
          <p:nvGrpSpPr>
            <p:cNvPr id="14" name="Group 13">
              <a:extLst>
                <a:ext uri="{FF2B5EF4-FFF2-40B4-BE49-F238E27FC236}">
                  <a16:creationId xmlns:a16="http://schemas.microsoft.com/office/drawing/2014/main" id="{481CB226-1984-BD4D-BF11-79A531788286}"/>
                </a:ext>
              </a:extLst>
            </p:cNvPr>
            <p:cNvGrpSpPr/>
            <p:nvPr/>
          </p:nvGrpSpPr>
          <p:grpSpPr>
            <a:xfrm>
              <a:off x="4617875" y="2755744"/>
              <a:ext cx="2941354" cy="615553"/>
              <a:chOff x="748222" y="2759736"/>
              <a:chExt cx="2941354" cy="615553"/>
            </a:xfrm>
          </p:grpSpPr>
          <p:sp>
            <p:nvSpPr>
              <p:cNvPr id="16" name="TextBox 15">
                <a:extLst>
                  <a:ext uri="{FF2B5EF4-FFF2-40B4-BE49-F238E27FC236}">
                    <a16:creationId xmlns:a16="http://schemas.microsoft.com/office/drawing/2014/main" id="{FD6823BD-F8A3-34FE-6B5E-0783F02C5330}"/>
                  </a:ext>
                </a:extLst>
              </p:cNvPr>
              <p:cNvSpPr txBox="1"/>
              <p:nvPr/>
            </p:nvSpPr>
            <p:spPr>
              <a:xfrm>
                <a:off x="748222" y="2759736"/>
                <a:ext cx="2941354" cy="615553"/>
              </a:xfrm>
              <a:prstGeom prst="rect">
                <a:avLst/>
              </a:prstGeom>
              <a:noFill/>
            </p:spPr>
            <p:txBody>
              <a:bodyPr wrap="square" rtlCol="0">
                <a:spAutoFit/>
              </a:bodyPr>
              <a:lstStyle/>
              <a:p>
                <a:pPr algn="ctr" defTabSz="1828800"/>
                <a:r>
                  <a:rPr lang="en-US" sz="3400">
                    <a:solidFill>
                      <a:schemeClr val="bg1"/>
                    </a:solidFill>
                    <a:latin typeface="Franklin Gothic Medium Cond" panose="020B0606030402020204" pitchFamily="34" charset="0"/>
                  </a:rPr>
                  <a:t>45%    33%</a:t>
                </a:r>
              </a:p>
            </p:txBody>
          </p:sp>
          <p:cxnSp>
            <p:nvCxnSpPr>
              <p:cNvPr id="17" name="Straight Connector 16">
                <a:extLst>
                  <a:ext uri="{FF2B5EF4-FFF2-40B4-BE49-F238E27FC236}">
                    <a16:creationId xmlns:a16="http://schemas.microsoft.com/office/drawing/2014/main" id="{CEF7F08F-3B75-DE01-5CE6-32191AE5259D}"/>
                  </a:ext>
                </a:extLst>
              </p:cNvPr>
              <p:cNvCxnSpPr>
                <a:cxnSpLocks/>
              </p:cNvCxnSpPr>
              <p:nvPr/>
            </p:nvCxnSpPr>
            <p:spPr>
              <a:xfrm>
                <a:off x="2222074" y="2890229"/>
                <a:ext cx="0" cy="38319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6214609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13" descr="California potholes: Is it illegal to fill them on your own?">
            <a:extLst>
              <a:ext uri="{FF2B5EF4-FFF2-40B4-BE49-F238E27FC236}">
                <a16:creationId xmlns:a16="http://schemas.microsoft.com/office/drawing/2014/main" id="{B6172112-7AED-016D-5BAC-5D5F2590A15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3030"/>
          <a:stretch/>
        </p:blipFill>
        <p:spPr bwMode="auto">
          <a:xfrm>
            <a:off x="675327" y="1395004"/>
            <a:ext cx="3138607" cy="2029968"/>
          </a:xfrm>
          <a:prstGeom prst="rect">
            <a:avLst/>
          </a:prstGeom>
          <a:noFill/>
          <a:extLst>
            <a:ext uri="{909E8E84-426E-40DD-AFC4-6F175D3DCCD1}">
              <a14:hiddenFill xmlns:a14="http://schemas.microsoft.com/office/drawing/2010/main">
                <a:solidFill>
                  <a:srgbClr val="FFFFFF"/>
                </a:solidFill>
              </a14:hiddenFill>
            </a:ext>
          </a:extLst>
        </p:spPr>
      </p:pic>
      <p:sp>
        <p:nvSpPr>
          <p:cNvPr id="32" name="Rectangle 31">
            <a:extLst>
              <a:ext uri="{FF2B5EF4-FFF2-40B4-BE49-F238E27FC236}">
                <a16:creationId xmlns:a16="http://schemas.microsoft.com/office/drawing/2014/main" id="{A56D290A-DD59-5552-DA92-940D0A3A31EA}"/>
              </a:ext>
            </a:extLst>
          </p:cNvPr>
          <p:cNvSpPr/>
          <p:nvPr/>
        </p:nvSpPr>
        <p:spPr>
          <a:xfrm>
            <a:off x="675302" y="1394714"/>
            <a:ext cx="3138655" cy="2030258"/>
          </a:xfrm>
          <a:prstGeom prst="rect">
            <a:avLst/>
          </a:prstGeom>
          <a:solidFill>
            <a:schemeClr val="tx1">
              <a:lumMod val="95000"/>
              <a:lumOff val="5000"/>
              <a:alpha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D7652F67-12EE-771E-DE01-473B2A10CDE5}"/>
              </a:ext>
            </a:extLst>
          </p:cNvPr>
          <p:cNvSpPr txBox="1"/>
          <p:nvPr/>
        </p:nvSpPr>
        <p:spPr>
          <a:xfrm>
            <a:off x="678556" y="1597046"/>
            <a:ext cx="3124446" cy="1200329"/>
          </a:xfrm>
          <a:prstGeom prst="rect">
            <a:avLst/>
          </a:prstGeom>
          <a:noFill/>
        </p:spPr>
        <p:txBody>
          <a:bodyPr wrap="square" rtlCol="0">
            <a:spAutoFit/>
          </a:bodyPr>
          <a:lstStyle/>
          <a:p>
            <a:pPr algn="ctr" defTabSz="1828800"/>
            <a:r>
              <a:rPr lang="en-US" sz="2400">
                <a:solidFill>
                  <a:schemeClr val="bg1"/>
                </a:solidFill>
                <a:latin typeface="Franklin Gothic Medium Cond" panose="020B0606030402020204" pitchFamily="34" charset="0"/>
              </a:rPr>
              <a:t>Granular geospatial dataset of pavement and bridge condition?</a:t>
            </a:r>
          </a:p>
        </p:txBody>
      </p:sp>
      <p:grpSp>
        <p:nvGrpSpPr>
          <p:cNvPr id="38" name="Group 37">
            <a:extLst>
              <a:ext uri="{FF2B5EF4-FFF2-40B4-BE49-F238E27FC236}">
                <a16:creationId xmlns:a16="http://schemas.microsoft.com/office/drawing/2014/main" id="{C5E87BB5-1A99-538F-65AD-ED9ECEC08F7F}"/>
              </a:ext>
            </a:extLst>
          </p:cNvPr>
          <p:cNvGrpSpPr/>
          <p:nvPr/>
        </p:nvGrpSpPr>
        <p:grpSpPr>
          <a:xfrm>
            <a:off x="770650" y="2754553"/>
            <a:ext cx="2941354" cy="615553"/>
            <a:chOff x="748222" y="2759736"/>
            <a:chExt cx="2941354" cy="615553"/>
          </a:xfrm>
        </p:grpSpPr>
        <p:sp>
          <p:nvSpPr>
            <p:cNvPr id="39" name="TextBox 38">
              <a:extLst>
                <a:ext uri="{FF2B5EF4-FFF2-40B4-BE49-F238E27FC236}">
                  <a16:creationId xmlns:a16="http://schemas.microsoft.com/office/drawing/2014/main" id="{9623860F-8B46-A969-C130-7BA8D362E99B}"/>
                </a:ext>
              </a:extLst>
            </p:cNvPr>
            <p:cNvSpPr txBox="1"/>
            <p:nvPr/>
          </p:nvSpPr>
          <p:spPr>
            <a:xfrm>
              <a:off x="748222" y="2759736"/>
              <a:ext cx="2941354" cy="615553"/>
            </a:xfrm>
            <a:prstGeom prst="rect">
              <a:avLst/>
            </a:prstGeom>
            <a:noFill/>
          </p:spPr>
          <p:txBody>
            <a:bodyPr wrap="square" rtlCol="0">
              <a:spAutoFit/>
            </a:bodyPr>
            <a:lstStyle/>
            <a:p>
              <a:pPr algn="ctr" defTabSz="1828800"/>
              <a:r>
                <a:rPr lang="en-US" sz="3400">
                  <a:solidFill>
                    <a:schemeClr val="bg1"/>
                  </a:solidFill>
                  <a:latin typeface="Franklin Gothic Medium Cond" panose="020B0606030402020204" pitchFamily="34" charset="0"/>
                </a:rPr>
                <a:t>43%    33%</a:t>
              </a:r>
            </a:p>
          </p:txBody>
        </p:sp>
        <p:cxnSp>
          <p:nvCxnSpPr>
            <p:cNvPr id="40" name="Straight Connector 39">
              <a:extLst>
                <a:ext uri="{FF2B5EF4-FFF2-40B4-BE49-F238E27FC236}">
                  <a16:creationId xmlns:a16="http://schemas.microsoft.com/office/drawing/2014/main" id="{4D42B04A-33A5-DD4D-E2A4-60BBCEC1352B}"/>
                </a:ext>
              </a:extLst>
            </p:cNvPr>
            <p:cNvCxnSpPr>
              <a:cxnSpLocks/>
            </p:cNvCxnSpPr>
            <p:nvPr/>
          </p:nvCxnSpPr>
          <p:spPr>
            <a:xfrm>
              <a:off x="2222074" y="2890229"/>
              <a:ext cx="0" cy="38319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8" name="Rectangle 7">
            <a:extLst>
              <a:ext uri="{FF2B5EF4-FFF2-40B4-BE49-F238E27FC236}">
                <a16:creationId xmlns:a16="http://schemas.microsoft.com/office/drawing/2014/main" id="{6D5BDD65-47E9-5C7B-7091-74BD141A648C}"/>
              </a:ext>
            </a:extLst>
          </p:cNvPr>
          <p:cNvSpPr/>
          <p:nvPr/>
        </p:nvSpPr>
        <p:spPr>
          <a:xfrm>
            <a:off x="382866" y="379855"/>
            <a:ext cx="4551084" cy="707886"/>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rgbClr val="002060"/>
                </a:solidFill>
                <a:latin typeface="Franklin Gothic Medium Cond" panose="020B0606030402020204" pitchFamily="34" charset="0"/>
                <a:ea typeface="Calibri" panose="020F0502020204030204" pitchFamily="34" charset="0"/>
              </a:rPr>
              <a:t>Does the state have a…</a:t>
            </a:r>
            <a:endParaRPr lang="en-US" sz="4000">
              <a:solidFill>
                <a:srgbClr val="002060"/>
              </a:solidFill>
              <a:latin typeface="Franklin Gothic Medium Cond" panose="020B0606030402020204" pitchFamily="34" charset="0"/>
              <a:ea typeface="Calibri" panose="020F0502020204030204" pitchFamily="34" charset="0"/>
            </a:endParaRPr>
          </a:p>
        </p:txBody>
      </p:sp>
      <p:grpSp>
        <p:nvGrpSpPr>
          <p:cNvPr id="3" name="Group 2">
            <a:extLst>
              <a:ext uri="{FF2B5EF4-FFF2-40B4-BE49-F238E27FC236}">
                <a16:creationId xmlns:a16="http://schemas.microsoft.com/office/drawing/2014/main" id="{76B0BB2F-61AC-8499-55F1-C3986031C186}"/>
              </a:ext>
            </a:extLst>
          </p:cNvPr>
          <p:cNvGrpSpPr/>
          <p:nvPr/>
        </p:nvGrpSpPr>
        <p:grpSpPr>
          <a:xfrm>
            <a:off x="8515349" y="-169663"/>
            <a:ext cx="3524250" cy="3298222"/>
            <a:chOff x="1625597" y="-231359"/>
            <a:chExt cx="8940800" cy="7184019"/>
          </a:xfrm>
        </p:grpSpPr>
        <mc:AlternateContent xmlns:mc="http://schemas.openxmlformats.org/markup-compatibility/2006" xmlns:cx4="http://schemas.microsoft.com/office/drawing/2016/5/10/chartex">
          <mc:Choice Requires="cx4">
            <p:graphicFrame>
              <p:nvGraphicFramePr>
                <p:cNvPr id="4" name="Chart 3">
                  <a:extLst>
                    <a:ext uri="{FF2B5EF4-FFF2-40B4-BE49-F238E27FC236}">
                      <a16:creationId xmlns:a16="http://schemas.microsoft.com/office/drawing/2014/main" id="{E05F8BB0-1027-3BFB-F3D0-F62B20970452}"/>
                    </a:ext>
                  </a:extLst>
                </p:cNvPr>
                <p:cNvGraphicFramePr/>
                <p:nvPr>
                  <p:extLst>
                    <p:ext uri="{D42A27DB-BD31-4B8C-83A1-F6EECF244321}">
                      <p14:modId xmlns:p14="http://schemas.microsoft.com/office/powerpoint/2010/main" val="82366196"/>
                    </p:ext>
                  </p:extLst>
                </p:nvPr>
              </p:nvGraphicFramePr>
              <p:xfrm>
                <a:off x="1625597" y="-231359"/>
                <a:ext cx="8940800" cy="6858000"/>
              </p:xfrm>
              <a:graphic>
                <a:graphicData uri="http://schemas.microsoft.com/office/drawing/2014/chartex">
                  <cx:chart xmlns:cx="http://schemas.microsoft.com/office/drawing/2014/chartex" xmlns:r="http://schemas.openxmlformats.org/officeDocument/2006/relationships" r:id="rId4"/>
                </a:graphicData>
              </a:graphic>
            </p:graphicFrame>
          </mc:Choice>
          <mc:Fallback xmlns="">
            <p:pic>
              <p:nvPicPr>
                <p:cNvPr id="4" name="Chart 3">
                  <a:extLst>
                    <a:ext uri="{FF2B5EF4-FFF2-40B4-BE49-F238E27FC236}">
                      <a16:creationId xmlns:a16="http://schemas.microsoft.com/office/drawing/2014/main" id="{E05F8BB0-1027-3BFB-F3D0-F62B20970452}"/>
                    </a:ext>
                  </a:extLst>
                </p:cNvPr>
                <p:cNvPicPr>
                  <a:picLocks noGrp="1" noRot="1" noChangeAspect="1" noMove="1" noResize="1" noEditPoints="1" noAdjustHandles="1" noChangeArrowheads="1" noChangeShapeType="1"/>
                </p:cNvPicPr>
                <p:nvPr/>
              </p:nvPicPr>
              <p:blipFill>
                <a:blip r:embed="rId5"/>
                <a:stretch>
                  <a:fillRect/>
                </a:stretch>
              </p:blipFill>
              <p:spPr>
                <a:xfrm>
                  <a:off x="8515349" y="-169663"/>
                  <a:ext cx="3524250" cy="3148545"/>
                </a:xfrm>
                <a:prstGeom prst="rect">
                  <a:avLst/>
                </a:prstGeom>
              </p:spPr>
            </p:pic>
          </mc:Fallback>
        </mc:AlternateContent>
        <p:sp>
          <p:nvSpPr>
            <p:cNvPr id="6" name="Rectangle 5">
              <a:extLst>
                <a:ext uri="{FF2B5EF4-FFF2-40B4-BE49-F238E27FC236}">
                  <a16:creationId xmlns:a16="http://schemas.microsoft.com/office/drawing/2014/main" id="{82BAE5A8-C5F9-50FC-8690-79C00D0AD55B}"/>
                </a:ext>
              </a:extLst>
            </p:cNvPr>
            <p:cNvSpPr/>
            <p:nvPr/>
          </p:nvSpPr>
          <p:spPr>
            <a:xfrm>
              <a:off x="5860686" y="5952835"/>
              <a:ext cx="4705710" cy="999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6" name="Picture 25">
            <a:extLst>
              <a:ext uri="{FF2B5EF4-FFF2-40B4-BE49-F238E27FC236}">
                <a16:creationId xmlns:a16="http://schemas.microsoft.com/office/drawing/2014/main" id="{739E1770-4B8A-B6D6-CF55-B967C6FCBB12}"/>
              </a:ext>
            </a:extLst>
          </p:cNvPr>
          <p:cNvPicPr>
            <a:picLocks noChangeAspect="1"/>
          </p:cNvPicPr>
          <p:nvPr/>
        </p:nvPicPr>
        <p:blipFill>
          <a:blip r:embed="rId6"/>
          <a:stretch>
            <a:fillRect/>
          </a:stretch>
        </p:blipFill>
        <p:spPr>
          <a:xfrm>
            <a:off x="4442135" y="1530820"/>
            <a:ext cx="3438501" cy="1934584"/>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28" name="Picture 27">
            <a:extLst>
              <a:ext uri="{FF2B5EF4-FFF2-40B4-BE49-F238E27FC236}">
                <a16:creationId xmlns:a16="http://schemas.microsoft.com/office/drawing/2014/main" id="{432F29AA-4A29-1819-9E97-E2BF45543095}"/>
              </a:ext>
            </a:extLst>
          </p:cNvPr>
          <p:cNvPicPr>
            <a:picLocks noChangeAspect="1"/>
          </p:cNvPicPr>
          <p:nvPr/>
        </p:nvPicPr>
        <p:blipFill>
          <a:blip r:embed="rId7"/>
          <a:stretch>
            <a:fillRect/>
          </a:stretch>
        </p:blipFill>
        <p:spPr>
          <a:xfrm>
            <a:off x="4442135" y="4001915"/>
            <a:ext cx="3838575" cy="1816164"/>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30" name="Picture 29">
            <a:extLst>
              <a:ext uri="{FF2B5EF4-FFF2-40B4-BE49-F238E27FC236}">
                <a16:creationId xmlns:a16="http://schemas.microsoft.com/office/drawing/2014/main" id="{7D4ADAAA-E268-6EED-D595-4AD0269EEAB6}"/>
              </a:ext>
            </a:extLst>
          </p:cNvPr>
          <p:cNvPicPr>
            <a:picLocks noChangeAspect="1"/>
          </p:cNvPicPr>
          <p:nvPr/>
        </p:nvPicPr>
        <p:blipFill>
          <a:blip r:embed="rId8"/>
          <a:stretch>
            <a:fillRect/>
          </a:stretch>
        </p:blipFill>
        <p:spPr>
          <a:xfrm>
            <a:off x="7469374" y="4417550"/>
            <a:ext cx="3952875" cy="1815362"/>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43" name="Picture 11" descr="What Does a Construction Engineer Do? (With Salary) | Indeed.com">
            <a:extLst>
              <a:ext uri="{FF2B5EF4-FFF2-40B4-BE49-F238E27FC236}">
                <a16:creationId xmlns:a16="http://schemas.microsoft.com/office/drawing/2014/main" id="{9C356EEF-65B3-5E99-D7BA-756D5623F9B4}"/>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12674"/>
          <a:stretch/>
        </p:blipFill>
        <p:spPr bwMode="auto">
          <a:xfrm>
            <a:off x="691272" y="3972429"/>
            <a:ext cx="3137527" cy="2030257"/>
          </a:xfrm>
          <a:prstGeom prst="rect">
            <a:avLst/>
          </a:prstGeom>
          <a:noFill/>
          <a:extLst>
            <a:ext uri="{909E8E84-426E-40DD-AFC4-6F175D3DCCD1}">
              <a14:hiddenFill xmlns:a14="http://schemas.microsoft.com/office/drawing/2010/main">
                <a:solidFill>
                  <a:srgbClr val="FFFFFF"/>
                </a:solidFill>
              </a14:hiddenFill>
            </a:ext>
          </a:extLst>
        </p:spPr>
      </p:pic>
      <p:sp>
        <p:nvSpPr>
          <p:cNvPr id="44" name="Rectangle 43">
            <a:extLst>
              <a:ext uri="{FF2B5EF4-FFF2-40B4-BE49-F238E27FC236}">
                <a16:creationId xmlns:a16="http://schemas.microsoft.com/office/drawing/2014/main" id="{CAC91753-F919-A948-BDB0-89EF0CAB94B1}"/>
              </a:ext>
            </a:extLst>
          </p:cNvPr>
          <p:cNvSpPr/>
          <p:nvPr/>
        </p:nvSpPr>
        <p:spPr>
          <a:xfrm>
            <a:off x="675302" y="3972429"/>
            <a:ext cx="3150243" cy="2042820"/>
          </a:xfrm>
          <a:prstGeom prst="rect">
            <a:avLst/>
          </a:prstGeom>
          <a:solidFill>
            <a:schemeClr val="tx1">
              <a:lumMod val="95000"/>
              <a:lumOff val="5000"/>
              <a:alpha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5" name="Group 44">
            <a:extLst>
              <a:ext uri="{FF2B5EF4-FFF2-40B4-BE49-F238E27FC236}">
                <a16:creationId xmlns:a16="http://schemas.microsoft.com/office/drawing/2014/main" id="{4A3196EA-AB63-A97A-88D5-319F90CCE847}"/>
              </a:ext>
            </a:extLst>
          </p:cNvPr>
          <p:cNvGrpSpPr/>
          <p:nvPr/>
        </p:nvGrpSpPr>
        <p:grpSpPr>
          <a:xfrm>
            <a:off x="779746" y="5332267"/>
            <a:ext cx="2941354" cy="615553"/>
            <a:chOff x="748222" y="2759736"/>
            <a:chExt cx="2941354" cy="615553"/>
          </a:xfrm>
        </p:grpSpPr>
        <p:sp>
          <p:nvSpPr>
            <p:cNvPr id="46" name="TextBox 45">
              <a:extLst>
                <a:ext uri="{FF2B5EF4-FFF2-40B4-BE49-F238E27FC236}">
                  <a16:creationId xmlns:a16="http://schemas.microsoft.com/office/drawing/2014/main" id="{9F00AE72-78CB-ACB1-AFB3-774666F0CAD8}"/>
                </a:ext>
              </a:extLst>
            </p:cNvPr>
            <p:cNvSpPr txBox="1"/>
            <p:nvPr/>
          </p:nvSpPr>
          <p:spPr>
            <a:xfrm>
              <a:off x="748222" y="2759736"/>
              <a:ext cx="2941354" cy="615553"/>
            </a:xfrm>
            <a:prstGeom prst="rect">
              <a:avLst/>
            </a:prstGeom>
            <a:noFill/>
          </p:spPr>
          <p:txBody>
            <a:bodyPr wrap="square" rtlCol="0">
              <a:spAutoFit/>
            </a:bodyPr>
            <a:lstStyle/>
            <a:p>
              <a:pPr algn="ctr" defTabSz="1828800"/>
              <a:r>
                <a:rPr lang="en-US" sz="3400">
                  <a:solidFill>
                    <a:schemeClr val="bg1"/>
                  </a:solidFill>
                  <a:latin typeface="Franklin Gothic Medium Cond" panose="020B0606030402020204" pitchFamily="34" charset="0"/>
                </a:rPr>
                <a:t>86%    10%</a:t>
              </a:r>
            </a:p>
          </p:txBody>
        </p:sp>
        <p:cxnSp>
          <p:nvCxnSpPr>
            <p:cNvPr id="47" name="Straight Connector 46">
              <a:extLst>
                <a:ext uri="{FF2B5EF4-FFF2-40B4-BE49-F238E27FC236}">
                  <a16:creationId xmlns:a16="http://schemas.microsoft.com/office/drawing/2014/main" id="{A6E5A8BB-CE92-F6EC-1E3D-DAC83B477DF2}"/>
                </a:ext>
              </a:extLst>
            </p:cNvPr>
            <p:cNvCxnSpPr>
              <a:cxnSpLocks/>
            </p:cNvCxnSpPr>
            <p:nvPr/>
          </p:nvCxnSpPr>
          <p:spPr>
            <a:xfrm>
              <a:off x="2222074" y="2890229"/>
              <a:ext cx="0" cy="38319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48" name="TextBox 47">
            <a:extLst>
              <a:ext uri="{FF2B5EF4-FFF2-40B4-BE49-F238E27FC236}">
                <a16:creationId xmlns:a16="http://schemas.microsoft.com/office/drawing/2014/main" id="{05CEDAB8-60EF-D4CE-FEF3-9D88C582D97C}"/>
              </a:ext>
            </a:extLst>
          </p:cNvPr>
          <p:cNvSpPr txBox="1"/>
          <p:nvPr/>
        </p:nvSpPr>
        <p:spPr>
          <a:xfrm>
            <a:off x="691272" y="4360193"/>
            <a:ext cx="3121556" cy="830997"/>
          </a:xfrm>
          <a:prstGeom prst="rect">
            <a:avLst/>
          </a:prstGeom>
          <a:noFill/>
        </p:spPr>
        <p:txBody>
          <a:bodyPr wrap="square" rtlCol="0">
            <a:spAutoFit/>
          </a:bodyPr>
          <a:lstStyle/>
          <a:p>
            <a:pPr algn="ctr" defTabSz="1828800"/>
            <a:r>
              <a:rPr lang="en-US" sz="2400">
                <a:solidFill>
                  <a:schemeClr val="bg1"/>
                </a:solidFill>
                <a:latin typeface="Franklin Gothic Medium Cond" panose="020B0606030402020204" pitchFamily="34" charset="0"/>
              </a:rPr>
              <a:t>Portal displaying programmed projects?</a:t>
            </a:r>
          </a:p>
        </p:txBody>
      </p:sp>
    </p:spTree>
    <p:extLst>
      <p:ext uri="{BB962C8B-B14F-4D97-AF65-F5344CB8AC3E}">
        <p14:creationId xmlns:p14="http://schemas.microsoft.com/office/powerpoint/2010/main" val="9886375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6C8D65A-C053-A7B3-73FF-9340B55809EA}"/>
              </a:ext>
            </a:extLst>
          </p:cNvPr>
          <p:cNvGrpSpPr/>
          <p:nvPr/>
        </p:nvGrpSpPr>
        <p:grpSpPr>
          <a:xfrm>
            <a:off x="0" y="-1"/>
            <a:ext cx="12192000" cy="6966857"/>
            <a:chOff x="0" y="0"/>
            <a:chExt cx="12192000" cy="6858000"/>
          </a:xfrm>
        </p:grpSpPr>
        <p:pic>
          <p:nvPicPr>
            <p:cNvPr id="7" name="Picture 6" descr="A bridge with cars on it&#10;&#10;Description automatically generated">
              <a:extLst>
                <a:ext uri="{FF2B5EF4-FFF2-40B4-BE49-F238E27FC236}">
                  <a16:creationId xmlns:a16="http://schemas.microsoft.com/office/drawing/2014/main" id="{C444C354-4B23-A4B8-D37A-4E11F5F0AA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4802"/>
            </a:xfrm>
            <a:prstGeom prst="rect">
              <a:avLst/>
            </a:prstGeom>
          </p:spPr>
        </p:pic>
        <p:sp>
          <p:nvSpPr>
            <p:cNvPr id="2" name="Rectangle 1">
              <a:extLst>
                <a:ext uri="{FF2B5EF4-FFF2-40B4-BE49-F238E27FC236}">
                  <a16:creationId xmlns:a16="http://schemas.microsoft.com/office/drawing/2014/main" id="{9CF68D31-3C19-2D98-BE65-D51329351102}"/>
                </a:ext>
              </a:extLst>
            </p:cNvPr>
            <p:cNvSpPr/>
            <p:nvPr/>
          </p:nvSpPr>
          <p:spPr>
            <a:xfrm>
              <a:off x="0" y="0"/>
              <a:ext cx="12192000" cy="6858000"/>
            </a:xfrm>
            <a:prstGeom prst="rect">
              <a:avLst/>
            </a:prstGeom>
            <a:solidFill>
              <a:srgbClr val="000000">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Rectangle 7">
              <a:extLst>
                <a:ext uri="{FF2B5EF4-FFF2-40B4-BE49-F238E27FC236}">
                  <a16:creationId xmlns:a16="http://schemas.microsoft.com/office/drawing/2014/main" id="{6D5BDD65-47E9-5C7B-7091-74BD141A648C}"/>
                </a:ext>
              </a:extLst>
            </p:cNvPr>
            <p:cNvSpPr/>
            <p:nvPr/>
          </p:nvSpPr>
          <p:spPr>
            <a:xfrm>
              <a:off x="973494" y="2765681"/>
              <a:ext cx="10245012" cy="1323439"/>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000">
                  <a:solidFill>
                    <a:schemeClr val="bg1"/>
                  </a:solidFill>
                  <a:latin typeface="Franklin Gothic Medium Cond" panose="020B0606030402020204" pitchFamily="34" charset="0"/>
                  <a:ea typeface="Calibri" panose="020F0502020204030204" pitchFamily="34" charset="0"/>
                </a:rPr>
                <a:t>State Transportation</a:t>
              </a:r>
            </a:p>
            <a:p>
              <a:pPr algn="ctr"/>
              <a:r>
                <a:rPr lang="en-US" sz="4000">
                  <a:solidFill>
                    <a:schemeClr val="bg1"/>
                  </a:solidFill>
                  <a:latin typeface="Franklin Gothic Medium Cond" panose="020B0606030402020204" pitchFamily="34" charset="0"/>
                  <a:ea typeface="Calibri" panose="020F0502020204030204" pitchFamily="34" charset="0"/>
                </a:rPr>
                <a:t>Assessment</a:t>
              </a:r>
              <a:endParaRPr lang="en-US" sz="4000" i="1">
                <a:solidFill>
                  <a:schemeClr val="bg1"/>
                </a:solidFill>
                <a:latin typeface="Franklin Gothic Medium Cond" panose="020B0606030402020204" pitchFamily="34" charset="0"/>
                <a:ea typeface="Calibri" panose="020F0502020204030204" pitchFamily="34" charset="0"/>
              </a:endParaRPr>
            </a:p>
          </p:txBody>
        </p:sp>
      </p:grpSp>
      <p:grpSp>
        <p:nvGrpSpPr>
          <p:cNvPr id="26" name="Group 25">
            <a:extLst>
              <a:ext uri="{FF2B5EF4-FFF2-40B4-BE49-F238E27FC236}">
                <a16:creationId xmlns:a16="http://schemas.microsoft.com/office/drawing/2014/main" id="{909D2D67-E9D6-9F6C-6215-84A15925BC20}"/>
              </a:ext>
            </a:extLst>
          </p:cNvPr>
          <p:cNvGrpSpPr/>
          <p:nvPr/>
        </p:nvGrpSpPr>
        <p:grpSpPr>
          <a:xfrm>
            <a:off x="-6172954" y="-152152"/>
            <a:ext cx="6096000" cy="7365101"/>
            <a:chOff x="-6095997" y="-8603"/>
            <a:chExt cx="6095997" cy="6869801"/>
          </a:xfrm>
        </p:grpSpPr>
        <p:sp>
          <p:nvSpPr>
            <p:cNvPr id="27" name="Rectangle 26">
              <a:extLst>
                <a:ext uri="{FF2B5EF4-FFF2-40B4-BE49-F238E27FC236}">
                  <a16:creationId xmlns:a16="http://schemas.microsoft.com/office/drawing/2014/main" id="{BE4DC0F0-45E3-3E4C-F4F2-BFFAFB30A022}"/>
                </a:ext>
              </a:extLst>
            </p:cNvPr>
            <p:cNvSpPr/>
            <p:nvPr/>
          </p:nvSpPr>
          <p:spPr>
            <a:xfrm>
              <a:off x="-6095997" y="-8603"/>
              <a:ext cx="6095997" cy="6869801"/>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060"/>
                </a:solidFill>
              </a:endParaRPr>
            </a:p>
          </p:txBody>
        </p:sp>
        <p:cxnSp>
          <p:nvCxnSpPr>
            <p:cNvPr id="28" name="Straight Connector 27">
              <a:extLst>
                <a:ext uri="{FF2B5EF4-FFF2-40B4-BE49-F238E27FC236}">
                  <a16:creationId xmlns:a16="http://schemas.microsoft.com/office/drawing/2014/main" id="{1E440ED7-7CD9-EBD8-7989-BCC8F9C7F2C9}"/>
                </a:ext>
              </a:extLst>
            </p:cNvPr>
            <p:cNvCxnSpPr>
              <a:cxnSpLocks/>
            </p:cNvCxnSpPr>
            <p:nvPr/>
          </p:nvCxnSpPr>
          <p:spPr>
            <a:xfrm>
              <a:off x="-3" y="-8603"/>
              <a:ext cx="0" cy="6869801"/>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9" name="TextBox 28">
            <a:extLst>
              <a:ext uri="{FF2B5EF4-FFF2-40B4-BE49-F238E27FC236}">
                <a16:creationId xmlns:a16="http://schemas.microsoft.com/office/drawing/2014/main" id="{299A48D7-C559-EB3A-E85C-52B22ABA5058}"/>
              </a:ext>
            </a:extLst>
          </p:cNvPr>
          <p:cNvSpPr txBox="1"/>
          <p:nvPr/>
        </p:nvSpPr>
        <p:spPr>
          <a:xfrm>
            <a:off x="-5779252" y="184326"/>
            <a:ext cx="3098799" cy="646331"/>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3600" b="1">
                <a:solidFill>
                  <a:srgbClr val="FFC000"/>
                </a:solidFill>
                <a:latin typeface="Franklin Gothic Medium Cond" panose="020B0606030402020204" pitchFamily="34" charset="0"/>
              </a:rPr>
              <a:t>Background</a:t>
            </a:r>
            <a:endParaRPr kumimoji="0" lang="en-US" sz="3600" b="1" i="0" u="none" strike="noStrike" kern="1200" cap="none" spc="0" normalizeH="0" baseline="0" noProof="0">
              <a:ln>
                <a:noFill/>
              </a:ln>
              <a:solidFill>
                <a:srgbClr val="FFC000"/>
              </a:solidFill>
              <a:effectLst/>
              <a:uLnTx/>
              <a:uFillTx/>
              <a:latin typeface="Franklin Gothic Medium Cond" panose="020B0606030402020204" pitchFamily="34" charset="0"/>
              <a:ea typeface="+mn-ea"/>
              <a:cs typeface="+mn-cs"/>
            </a:endParaRPr>
          </a:p>
        </p:txBody>
      </p:sp>
      <p:cxnSp>
        <p:nvCxnSpPr>
          <p:cNvPr id="30" name="Straight Connector 29">
            <a:extLst>
              <a:ext uri="{FF2B5EF4-FFF2-40B4-BE49-F238E27FC236}">
                <a16:creationId xmlns:a16="http://schemas.microsoft.com/office/drawing/2014/main" id="{63DA16DC-F7E4-D2B6-88CA-4FC6A1FE396E}"/>
              </a:ext>
            </a:extLst>
          </p:cNvPr>
          <p:cNvCxnSpPr>
            <a:cxnSpLocks/>
          </p:cNvCxnSpPr>
          <p:nvPr/>
        </p:nvCxnSpPr>
        <p:spPr>
          <a:xfrm>
            <a:off x="-5677652" y="830657"/>
            <a:ext cx="20193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E349A009-19BC-02B5-0235-611203181904}"/>
              </a:ext>
            </a:extLst>
          </p:cNvPr>
          <p:cNvSpPr txBox="1"/>
          <p:nvPr/>
        </p:nvSpPr>
        <p:spPr>
          <a:xfrm>
            <a:off x="-5779253" y="949422"/>
            <a:ext cx="5702299" cy="181588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a:ln>
                  <a:noFill/>
                </a:ln>
                <a:solidFill>
                  <a:schemeClr val="bg1"/>
                </a:solidFill>
                <a:effectLst/>
                <a:uLnTx/>
                <a:uFillTx/>
                <a:latin typeface="Franklin Gothic Medium Cond" panose="020B0606030402020204" pitchFamily="34" charset="0"/>
                <a:ea typeface="+mn-ea"/>
                <a:cs typeface="+mn-cs"/>
              </a:rPr>
              <a:t>States play a prominent role in </a:t>
            </a:r>
            <a:r>
              <a:rPr lang="en-US" sz="2800">
                <a:solidFill>
                  <a:schemeClr val="bg1"/>
                </a:solidFill>
                <a:latin typeface="Franklin Gothic Medium Cond" panose="020B0606030402020204" pitchFamily="34" charset="0"/>
              </a:rPr>
              <a:t>this historic federal moment, but their plans and processes are difficult to understand, and comparison is challenging</a:t>
            </a:r>
            <a:endParaRPr kumimoji="0" lang="en-US" sz="2800" i="0" u="none" strike="noStrike" kern="1200" cap="none" spc="0" normalizeH="0" baseline="0" noProof="0">
              <a:ln>
                <a:noFill/>
              </a:ln>
              <a:solidFill>
                <a:schemeClr val="bg1"/>
              </a:solidFill>
              <a:effectLst/>
              <a:uLnTx/>
              <a:uFillTx/>
              <a:latin typeface="Franklin Gothic Medium Cond" panose="020B0606030402020204" pitchFamily="34" charset="0"/>
              <a:ea typeface="+mn-ea"/>
              <a:cs typeface="+mn-cs"/>
            </a:endParaRPr>
          </a:p>
        </p:txBody>
      </p:sp>
      <p:sp>
        <p:nvSpPr>
          <p:cNvPr id="32" name="TextBox 31">
            <a:extLst>
              <a:ext uri="{FF2B5EF4-FFF2-40B4-BE49-F238E27FC236}">
                <a16:creationId xmlns:a16="http://schemas.microsoft.com/office/drawing/2014/main" id="{EC81278A-1908-C973-DDBD-C01AE766E7E9}"/>
              </a:ext>
            </a:extLst>
          </p:cNvPr>
          <p:cNvSpPr txBox="1"/>
          <p:nvPr/>
        </p:nvSpPr>
        <p:spPr>
          <a:xfrm>
            <a:off x="-5779252" y="2884068"/>
            <a:ext cx="3098799" cy="646331"/>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3600" b="1">
                <a:solidFill>
                  <a:srgbClr val="FFC000"/>
                </a:solidFill>
                <a:latin typeface="Franklin Gothic Medium Cond" panose="020B0606030402020204" pitchFamily="34" charset="0"/>
              </a:rPr>
              <a:t>Objective</a:t>
            </a:r>
            <a:endParaRPr kumimoji="0" lang="en-US" sz="3600" b="1" i="0" u="none" strike="noStrike" kern="1200" cap="none" spc="0" normalizeH="0" baseline="0" noProof="0">
              <a:ln>
                <a:noFill/>
              </a:ln>
              <a:solidFill>
                <a:srgbClr val="FFC000"/>
              </a:solidFill>
              <a:effectLst/>
              <a:uLnTx/>
              <a:uFillTx/>
              <a:latin typeface="Franklin Gothic Medium Cond" panose="020B0606030402020204" pitchFamily="34" charset="0"/>
              <a:ea typeface="+mn-ea"/>
              <a:cs typeface="+mn-cs"/>
            </a:endParaRPr>
          </a:p>
        </p:txBody>
      </p:sp>
      <p:sp>
        <p:nvSpPr>
          <p:cNvPr id="33" name="TextBox 32">
            <a:extLst>
              <a:ext uri="{FF2B5EF4-FFF2-40B4-BE49-F238E27FC236}">
                <a16:creationId xmlns:a16="http://schemas.microsoft.com/office/drawing/2014/main" id="{3E42101D-B438-70FC-6D8B-6A5020D0420C}"/>
              </a:ext>
            </a:extLst>
          </p:cNvPr>
          <p:cNvSpPr txBox="1"/>
          <p:nvPr/>
        </p:nvSpPr>
        <p:spPr>
          <a:xfrm>
            <a:off x="-5779253" y="3645258"/>
            <a:ext cx="5702299" cy="289310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a:ln>
                  <a:noFill/>
                </a:ln>
                <a:solidFill>
                  <a:schemeClr val="bg1"/>
                </a:solidFill>
                <a:effectLst/>
                <a:uLnTx/>
                <a:uFillTx/>
                <a:latin typeface="Franklin Gothic Medium Cond" panose="020B0606030402020204" pitchFamily="34" charset="0"/>
                <a:ea typeface="+mn-ea"/>
                <a:cs typeface="+mn-cs"/>
              </a:rPr>
              <a:t>Map state approaches to planning, budgeting, and project selection, tracking successful and pro-local policies</a:t>
            </a:r>
            <a:endParaRPr lang="en-US" sz="2800">
              <a:solidFill>
                <a:schemeClr val="bg1"/>
              </a:solidFill>
              <a:latin typeface="Franklin Gothic Medium Cond" panose="020B06060304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i="0" u="none" strike="noStrike" kern="1200" cap="none" spc="0" normalizeH="0" baseline="0" noProof="0">
              <a:ln>
                <a:noFill/>
              </a:ln>
              <a:solidFill>
                <a:schemeClr val="bg1"/>
              </a:solidFill>
              <a:effectLst/>
              <a:uLnTx/>
              <a:uFillTx/>
              <a:latin typeface="Franklin Gothic Medium Cond" panose="020B06060304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a:solidFill>
                  <a:schemeClr val="bg1"/>
                </a:solidFill>
                <a:latin typeface="Franklin Gothic Medium Cond" panose="020B0606030402020204" pitchFamily="34" charset="0"/>
              </a:rPr>
              <a:t>Create air cover for those pursuing state accountability and support for regional and local needs</a:t>
            </a:r>
            <a:endParaRPr kumimoji="0" lang="en-US" sz="2800" i="0" u="none" strike="noStrike" kern="1200" cap="none" spc="0" normalizeH="0" baseline="0" noProof="0">
              <a:ln>
                <a:noFill/>
              </a:ln>
              <a:solidFill>
                <a:schemeClr val="bg1"/>
              </a:solidFill>
              <a:effectLst/>
              <a:uLnTx/>
              <a:uFillTx/>
              <a:latin typeface="Franklin Gothic Medium Cond" panose="020B0606030402020204" pitchFamily="34" charset="0"/>
              <a:ea typeface="+mn-ea"/>
              <a:cs typeface="+mn-cs"/>
            </a:endParaRPr>
          </a:p>
        </p:txBody>
      </p:sp>
      <p:cxnSp>
        <p:nvCxnSpPr>
          <p:cNvPr id="34" name="Straight Connector 33">
            <a:extLst>
              <a:ext uri="{FF2B5EF4-FFF2-40B4-BE49-F238E27FC236}">
                <a16:creationId xmlns:a16="http://schemas.microsoft.com/office/drawing/2014/main" id="{18C58B05-9258-7692-BA40-BAE4EECADE46}"/>
              </a:ext>
            </a:extLst>
          </p:cNvPr>
          <p:cNvCxnSpPr>
            <a:cxnSpLocks/>
          </p:cNvCxnSpPr>
          <p:nvPr/>
        </p:nvCxnSpPr>
        <p:spPr>
          <a:xfrm>
            <a:off x="-5677652" y="3530399"/>
            <a:ext cx="15621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6024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Group 33">
            <a:extLst>
              <a:ext uri="{FF2B5EF4-FFF2-40B4-BE49-F238E27FC236}">
                <a16:creationId xmlns:a16="http://schemas.microsoft.com/office/drawing/2014/main" id="{A502D152-ED76-4CB2-7C57-B86454714DB0}"/>
              </a:ext>
            </a:extLst>
          </p:cNvPr>
          <p:cNvGrpSpPr/>
          <p:nvPr/>
        </p:nvGrpSpPr>
        <p:grpSpPr>
          <a:xfrm>
            <a:off x="2984499" y="-1"/>
            <a:ext cx="12192000" cy="6894275"/>
            <a:chOff x="0" y="0"/>
            <a:chExt cx="12192000" cy="6858000"/>
          </a:xfrm>
        </p:grpSpPr>
        <p:pic>
          <p:nvPicPr>
            <p:cNvPr id="35" name="Picture 34" descr="A bridge with cars on it&#10;&#10;Description automatically generated">
              <a:extLst>
                <a:ext uri="{FF2B5EF4-FFF2-40B4-BE49-F238E27FC236}">
                  <a16:creationId xmlns:a16="http://schemas.microsoft.com/office/drawing/2014/main" id="{8348092D-B26E-792F-1E5F-F9A5BEFFEB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4802"/>
            </a:xfrm>
            <a:prstGeom prst="rect">
              <a:avLst/>
            </a:prstGeom>
          </p:spPr>
        </p:pic>
        <p:sp>
          <p:nvSpPr>
            <p:cNvPr id="36" name="Rectangle 35">
              <a:extLst>
                <a:ext uri="{FF2B5EF4-FFF2-40B4-BE49-F238E27FC236}">
                  <a16:creationId xmlns:a16="http://schemas.microsoft.com/office/drawing/2014/main" id="{E9D7F644-7658-AE73-C6B6-FE1FA505E2E6}"/>
                </a:ext>
              </a:extLst>
            </p:cNvPr>
            <p:cNvSpPr/>
            <p:nvPr/>
          </p:nvSpPr>
          <p:spPr>
            <a:xfrm>
              <a:off x="0" y="0"/>
              <a:ext cx="12192000" cy="6858000"/>
            </a:xfrm>
            <a:prstGeom prst="rect">
              <a:avLst/>
            </a:prstGeom>
            <a:solidFill>
              <a:srgbClr val="000000">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7" name="Rectangle 36">
              <a:extLst>
                <a:ext uri="{FF2B5EF4-FFF2-40B4-BE49-F238E27FC236}">
                  <a16:creationId xmlns:a16="http://schemas.microsoft.com/office/drawing/2014/main" id="{22AD6653-97CF-7333-570E-2A9AC4BF5C1B}"/>
                </a:ext>
              </a:extLst>
            </p:cNvPr>
            <p:cNvSpPr/>
            <p:nvPr/>
          </p:nvSpPr>
          <p:spPr>
            <a:xfrm>
              <a:off x="973494" y="2765681"/>
              <a:ext cx="10245012" cy="1323439"/>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000">
                  <a:solidFill>
                    <a:schemeClr val="bg1"/>
                  </a:solidFill>
                  <a:latin typeface="Franklin Gothic Medium Cond" panose="020B0606030402020204" pitchFamily="34" charset="0"/>
                  <a:ea typeface="Calibri" panose="020F0502020204030204" pitchFamily="34" charset="0"/>
                </a:rPr>
                <a:t>State Transportation</a:t>
              </a:r>
            </a:p>
            <a:p>
              <a:pPr algn="ctr"/>
              <a:r>
                <a:rPr lang="en-US" sz="4000">
                  <a:solidFill>
                    <a:schemeClr val="bg1"/>
                  </a:solidFill>
                  <a:latin typeface="Franklin Gothic Medium Cond" panose="020B0606030402020204" pitchFamily="34" charset="0"/>
                  <a:ea typeface="Calibri" panose="020F0502020204030204" pitchFamily="34" charset="0"/>
                </a:rPr>
                <a:t>Assessment</a:t>
              </a:r>
              <a:endParaRPr lang="en-US" sz="4000" i="1">
                <a:solidFill>
                  <a:schemeClr val="bg1"/>
                </a:solidFill>
                <a:latin typeface="Franklin Gothic Medium Cond" panose="020B0606030402020204" pitchFamily="34" charset="0"/>
                <a:ea typeface="Calibri" panose="020F0502020204030204" pitchFamily="34" charset="0"/>
              </a:endParaRPr>
            </a:p>
          </p:txBody>
        </p:sp>
      </p:grpSp>
      <p:grpSp>
        <p:nvGrpSpPr>
          <p:cNvPr id="31" name="Group 30">
            <a:extLst>
              <a:ext uri="{FF2B5EF4-FFF2-40B4-BE49-F238E27FC236}">
                <a16:creationId xmlns:a16="http://schemas.microsoft.com/office/drawing/2014/main" id="{6AEF9DD6-5000-C9FA-44A5-AE5838A4EC2E}"/>
              </a:ext>
            </a:extLst>
          </p:cNvPr>
          <p:cNvGrpSpPr/>
          <p:nvPr/>
        </p:nvGrpSpPr>
        <p:grpSpPr>
          <a:xfrm>
            <a:off x="0" y="-8603"/>
            <a:ext cx="6096000" cy="6869801"/>
            <a:chOff x="-6095997" y="-8603"/>
            <a:chExt cx="6095997" cy="6869801"/>
          </a:xfrm>
        </p:grpSpPr>
        <p:sp>
          <p:nvSpPr>
            <p:cNvPr id="32" name="Rectangle 31">
              <a:extLst>
                <a:ext uri="{FF2B5EF4-FFF2-40B4-BE49-F238E27FC236}">
                  <a16:creationId xmlns:a16="http://schemas.microsoft.com/office/drawing/2014/main" id="{F3C2DF59-3F1E-C623-8119-2B3F5D098686}"/>
                </a:ext>
              </a:extLst>
            </p:cNvPr>
            <p:cNvSpPr/>
            <p:nvPr/>
          </p:nvSpPr>
          <p:spPr>
            <a:xfrm>
              <a:off x="-6095997" y="-8603"/>
              <a:ext cx="6095997" cy="6869801"/>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060"/>
                </a:solidFill>
              </a:endParaRPr>
            </a:p>
          </p:txBody>
        </p:sp>
        <p:cxnSp>
          <p:nvCxnSpPr>
            <p:cNvPr id="33" name="Straight Connector 32">
              <a:extLst>
                <a:ext uri="{FF2B5EF4-FFF2-40B4-BE49-F238E27FC236}">
                  <a16:creationId xmlns:a16="http://schemas.microsoft.com/office/drawing/2014/main" id="{51AF5A48-301F-508E-7D93-7BF49DE66812}"/>
                </a:ext>
              </a:extLst>
            </p:cNvPr>
            <p:cNvCxnSpPr>
              <a:cxnSpLocks/>
            </p:cNvCxnSpPr>
            <p:nvPr/>
          </p:nvCxnSpPr>
          <p:spPr>
            <a:xfrm>
              <a:off x="-3" y="-8603"/>
              <a:ext cx="0" cy="6869801"/>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9" name="TextBox 38">
            <a:extLst>
              <a:ext uri="{FF2B5EF4-FFF2-40B4-BE49-F238E27FC236}">
                <a16:creationId xmlns:a16="http://schemas.microsoft.com/office/drawing/2014/main" id="{8C590177-BD9D-8BE4-8D82-211F5E476C6C}"/>
              </a:ext>
            </a:extLst>
          </p:cNvPr>
          <p:cNvSpPr txBox="1"/>
          <p:nvPr/>
        </p:nvSpPr>
        <p:spPr>
          <a:xfrm>
            <a:off x="266700" y="187524"/>
            <a:ext cx="3098799" cy="646331"/>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3600" b="1">
                <a:solidFill>
                  <a:srgbClr val="FF9E1B"/>
                </a:solidFill>
                <a:latin typeface="Franklin Gothic Medium Cond" panose="020B0606030402020204" pitchFamily="34" charset="0"/>
              </a:rPr>
              <a:t>Background</a:t>
            </a:r>
            <a:endParaRPr kumimoji="0" lang="en-US" sz="3600" b="1" i="0" u="none" strike="noStrike" kern="1200" cap="none" spc="0" normalizeH="0" baseline="0" noProof="0">
              <a:ln>
                <a:noFill/>
              </a:ln>
              <a:solidFill>
                <a:srgbClr val="FF9E1B"/>
              </a:solidFill>
              <a:effectLst/>
              <a:uLnTx/>
              <a:uFillTx/>
              <a:latin typeface="Franklin Gothic Medium Cond" panose="020B0606030402020204" pitchFamily="34" charset="0"/>
              <a:ea typeface="+mn-ea"/>
              <a:cs typeface="+mn-cs"/>
            </a:endParaRPr>
          </a:p>
        </p:txBody>
      </p:sp>
      <p:cxnSp>
        <p:nvCxnSpPr>
          <p:cNvPr id="40" name="Straight Connector 39">
            <a:extLst>
              <a:ext uri="{FF2B5EF4-FFF2-40B4-BE49-F238E27FC236}">
                <a16:creationId xmlns:a16="http://schemas.microsoft.com/office/drawing/2014/main" id="{68443F16-EB3F-EBB4-4A39-4AC20AA84C64}"/>
              </a:ext>
            </a:extLst>
          </p:cNvPr>
          <p:cNvCxnSpPr>
            <a:cxnSpLocks/>
          </p:cNvCxnSpPr>
          <p:nvPr/>
        </p:nvCxnSpPr>
        <p:spPr>
          <a:xfrm>
            <a:off x="368300" y="833855"/>
            <a:ext cx="20193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44777102-1007-1681-0BF7-1E6C7E4C2C5B}"/>
              </a:ext>
            </a:extLst>
          </p:cNvPr>
          <p:cNvSpPr txBox="1"/>
          <p:nvPr/>
        </p:nvSpPr>
        <p:spPr>
          <a:xfrm>
            <a:off x="266699" y="952620"/>
            <a:ext cx="5702299" cy="181588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a:ln>
                  <a:noFill/>
                </a:ln>
                <a:solidFill>
                  <a:schemeClr val="bg1"/>
                </a:solidFill>
                <a:effectLst/>
                <a:uLnTx/>
                <a:uFillTx/>
                <a:latin typeface="Franklin Gothic Medium Cond" panose="020B0606030402020204" pitchFamily="34" charset="0"/>
                <a:ea typeface="+mn-ea"/>
                <a:cs typeface="+mn-cs"/>
              </a:rPr>
              <a:t>States play a prominent role in </a:t>
            </a:r>
            <a:r>
              <a:rPr lang="en-US" sz="2800">
                <a:solidFill>
                  <a:schemeClr val="bg1"/>
                </a:solidFill>
                <a:latin typeface="Franklin Gothic Medium Cond" panose="020B0606030402020204" pitchFamily="34" charset="0"/>
              </a:rPr>
              <a:t>federal investment, but their plans and processes are difficult to understand and national comparison is challenging</a:t>
            </a:r>
            <a:endParaRPr kumimoji="0" lang="en-US" sz="2800" i="0" u="none" strike="noStrike" kern="1200" cap="none" spc="0" normalizeH="0" baseline="0" noProof="0">
              <a:ln>
                <a:noFill/>
              </a:ln>
              <a:solidFill>
                <a:schemeClr val="bg1"/>
              </a:solidFill>
              <a:effectLst/>
              <a:uLnTx/>
              <a:uFillTx/>
              <a:latin typeface="Franklin Gothic Medium Cond" panose="020B0606030402020204" pitchFamily="34" charset="0"/>
              <a:ea typeface="+mn-ea"/>
              <a:cs typeface="+mn-cs"/>
            </a:endParaRPr>
          </a:p>
        </p:txBody>
      </p:sp>
      <p:sp>
        <p:nvSpPr>
          <p:cNvPr id="42" name="TextBox 41">
            <a:extLst>
              <a:ext uri="{FF2B5EF4-FFF2-40B4-BE49-F238E27FC236}">
                <a16:creationId xmlns:a16="http://schemas.microsoft.com/office/drawing/2014/main" id="{3F8A5E9F-E866-DFC1-88F3-7A390984987E}"/>
              </a:ext>
            </a:extLst>
          </p:cNvPr>
          <p:cNvSpPr txBox="1"/>
          <p:nvPr/>
        </p:nvSpPr>
        <p:spPr>
          <a:xfrm>
            <a:off x="266700" y="2887266"/>
            <a:ext cx="3098799" cy="646331"/>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3600" b="1">
                <a:solidFill>
                  <a:srgbClr val="FF9E1B"/>
                </a:solidFill>
                <a:latin typeface="Franklin Gothic Medium Cond" panose="020B0606030402020204" pitchFamily="34" charset="0"/>
              </a:rPr>
              <a:t>Objective</a:t>
            </a:r>
            <a:endParaRPr kumimoji="0" lang="en-US" sz="3600" b="1" i="0" u="none" strike="noStrike" kern="1200" cap="none" spc="0" normalizeH="0" baseline="0" noProof="0">
              <a:ln>
                <a:noFill/>
              </a:ln>
              <a:solidFill>
                <a:srgbClr val="FF9E1B"/>
              </a:solidFill>
              <a:effectLst/>
              <a:uLnTx/>
              <a:uFillTx/>
              <a:latin typeface="Franklin Gothic Medium Cond" panose="020B0606030402020204" pitchFamily="34" charset="0"/>
              <a:ea typeface="+mn-ea"/>
              <a:cs typeface="+mn-cs"/>
            </a:endParaRPr>
          </a:p>
        </p:txBody>
      </p:sp>
      <p:sp>
        <p:nvSpPr>
          <p:cNvPr id="43" name="TextBox 42">
            <a:extLst>
              <a:ext uri="{FF2B5EF4-FFF2-40B4-BE49-F238E27FC236}">
                <a16:creationId xmlns:a16="http://schemas.microsoft.com/office/drawing/2014/main" id="{C9C243BE-175E-53AE-8980-966562CA17D7}"/>
              </a:ext>
            </a:extLst>
          </p:cNvPr>
          <p:cNvSpPr txBox="1"/>
          <p:nvPr/>
        </p:nvSpPr>
        <p:spPr>
          <a:xfrm>
            <a:off x="266699" y="3648456"/>
            <a:ext cx="5702299" cy="289310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a:ln>
                  <a:noFill/>
                </a:ln>
                <a:solidFill>
                  <a:schemeClr val="bg1"/>
                </a:solidFill>
                <a:effectLst/>
                <a:uLnTx/>
                <a:uFillTx/>
                <a:latin typeface="Franklin Gothic Medium Cond" panose="020B0606030402020204" pitchFamily="34" charset="0"/>
                <a:ea typeface="+mn-ea"/>
                <a:cs typeface="+mn-cs"/>
              </a:rPr>
              <a:t>Inventory state approaches to planning, budgeting, and project selection, tracking accountable and pro-local policies</a:t>
            </a:r>
            <a:endParaRPr lang="en-US" sz="2800">
              <a:solidFill>
                <a:schemeClr val="bg1"/>
              </a:solidFill>
              <a:latin typeface="Franklin Gothic Medium Cond" panose="020B06060304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i="0" u="none" strike="noStrike" kern="1200" cap="none" spc="0" normalizeH="0" baseline="0" noProof="0">
              <a:ln>
                <a:noFill/>
              </a:ln>
              <a:solidFill>
                <a:schemeClr val="bg1"/>
              </a:solidFill>
              <a:effectLst/>
              <a:uLnTx/>
              <a:uFillTx/>
              <a:latin typeface="Franklin Gothic Medium Cond" panose="020B06060304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a:solidFill>
                  <a:schemeClr val="bg1"/>
                </a:solidFill>
                <a:latin typeface="Franklin Gothic Medium Cond" panose="020B0606030402020204" pitchFamily="34" charset="0"/>
              </a:rPr>
              <a:t>Create air cover for those pursuing state accountability and support for regional and local needs</a:t>
            </a:r>
            <a:endParaRPr kumimoji="0" lang="en-US" sz="2800" i="0" u="none" strike="noStrike" kern="1200" cap="none" spc="0" normalizeH="0" baseline="0" noProof="0">
              <a:ln>
                <a:noFill/>
              </a:ln>
              <a:solidFill>
                <a:schemeClr val="bg1"/>
              </a:solidFill>
              <a:effectLst/>
              <a:uLnTx/>
              <a:uFillTx/>
              <a:latin typeface="Franklin Gothic Medium Cond" panose="020B0606030402020204" pitchFamily="34" charset="0"/>
              <a:ea typeface="+mn-ea"/>
              <a:cs typeface="+mn-cs"/>
            </a:endParaRPr>
          </a:p>
        </p:txBody>
      </p:sp>
      <p:cxnSp>
        <p:nvCxnSpPr>
          <p:cNvPr id="44" name="Straight Connector 43">
            <a:extLst>
              <a:ext uri="{FF2B5EF4-FFF2-40B4-BE49-F238E27FC236}">
                <a16:creationId xmlns:a16="http://schemas.microsoft.com/office/drawing/2014/main" id="{C177CE38-B24F-1A65-EFD1-3A28CD005A63}"/>
              </a:ext>
            </a:extLst>
          </p:cNvPr>
          <p:cNvCxnSpPr>
            <a:cxnSpLocks/>
          </p:cNvCxnSpPr>
          <p:nvPr/>
        </p:nvCxnSpPr>
        <p:spPr>
          <a:xfrm>
            <a:off x="368300" y="3533597"/>
            <a:ext cx="15621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54047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6D02AC7-06CE-30E4-74F9-12BB508919D3}"/>
              </a:ext>
            </a:extLst>
          </p:cNvPr>
          <p:cNvGrpSpPr/>
          <p:nvPr/>
        </p:nvGrpSpPr>
        <p:grpSpPr>
          <a:xfrm>
            <a:off x="595312" y="1982450"/>
            <a:ext cx="11901487" cy="2893099"/>
            <a:chOff x="595312" y="2490282"/>
            <a:chExt cx="11901487" cy="2893099"/>
          </a:xfrm>
        </p:grpSpPr>
        <p:cxnSp>
          <p:nvCxnSpPr>
            <p:cNvPr id="9" name="Straight Connector 8">
              <a:extLst>
                <a:ext uri="{FF2B5EF4-FFF2-40B4-BE49-F238E27FC236}">
                  <a16:creationId xmlns:a16="http://schemas.microsoft.com/office/drawing/2014/main" id="{217A677E-1C10-75E9-F5E7-328C3188AFC4}"/>
                </a:ext>
              </a:extLst>
            </p:cNvPr>
            <p:cNvCxnSpPr>
              <a:cxnSpLocks/>
            </p:cNvCxnSpPr>
            <p:nvPr/>
          </p:nvCxnSpPr>
          <p:spPr>
            <a:xfrm>
              <a:off x="595312" y="2717800"/>
              <a:ext cx="0" cy="2665581"/>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6D5BDD65-47E9-5C7B-7091-74BD141A648C}"/>
                </a:ext>
              </a:extLst>
            </p:cNvPr>
            <p:cNvSpPr/>
            <p:nvPr/>
          </p:nvSpPr>
          <p:spPr>
            <a:xfrm>
              <a:off x="696816" y="4059942"/>
              <a:ext cx="10502322" cy="1323439"/>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0" i="0" u="none" strike="noStrike">
                  <a:solidFill>
                    <a:srgbClr val="002060"/>
                  </a:solidFill>
                  <a:effectLst/>
                  <a:latin typeface="Franklin Gothic Medium Cond" panose="020B0606030402020204" pitchFamily="34" charset="0"/>
                </a:rPr>
                <a:t>States have clear goals, but measuring progress toward those goals is often imprecise and inaccessible</a:t>
              </a:r>
              <a:endParaRPr lang="en-US" sz="4000">
                <a:solidFill>
                  <a:srgbClr val="002060"/>
                </a:solidFill>
                <a:latin typeface="Franklin Gothic Medium Cond" panose="020B0606030402020204" pitchFamily="34" charset="0"/>
                <a:ea typeface="Calibri" panose="020F0502020204030204" pitchFamily="34" charset="0"/>
              </a:endParaRPr>
            </a:p>
          </p:txBody>
        </p:sp>
        <p:sp>
          <p:nvSpPr>
            <p:cNvPr id="7" name="TextBox 6">
              <a:extLst>
                <a:ext uri="{FF2B5EF4-FFF2-40B4-BE49-F238E27FC236}">
                  <a16:creationId xmlns:a16="http://schemas.microsoft.com/office/drawing/2014/main" id="{00A006FC-4F61-7E19-EC02-A371637BCB0E}"/>
                </a:ext>
              </a:extLst>
            </p:cNvPr>
            <p:cNvSpPr txBox="1"/>
            <p:nvPr/>
          </p:nvSpPr>
          <p:spPr>
            <a:xfrm>
              <a:off x="696816" y="2490282"/>
              <a:ext cx="11799983" cy="1569660"/>
            </a:xfrm>
            <a:prstGeom prst="rect">
              <a:avLst/>
            </a:prstGeom>
            <a:noFill/>
          </p:spPr>
          <p:txBody>
            <a:bodyPr wrap="square">
              <a:spAutoFit/>
            </a:bodyPr>
            <a:lstStyle/>
            <a:p>
              <a:r>
                <a:rPr kumimoji="0" lang="en-US" sz="9600" b="1" i="0" u="none" strike="noStrike" kern="1200" cap="none" spc="0" normalizeH="0" baseline="0" noProof="0">
                  <a:ln>
                    <a:noFill/>
                  </a:ln>
                  <a:solidFill>
                    <a:srgbClr val="FF9E1B"/>
                  </a:solidFill>
                  <a:effectLst/>
                  <a:uLnTx/>
                  <a:uFillTx/>
                  <a:latin typeface="Franklin Gothic Medium Cond" panose="020B0606030402020204" pitchFamily="34" charset="0"/>
                  <a:ea typeface="Calibri" panose="020F0502020204030204" pitchFamily="34" charset="0"/>
                  <a:cs typeface="+mn-cs"/>
                </a:rPr>
                <a:t>Long Range Planning</a:t>
              </a:r>
              <a:endParaRPr lang="en-US" sz="9600" b="1">
                <a:solidFill>
                  <a:srgbClr val="FF9E1B"/>
                </a:solidFill>
              </a:endParaRPr>
            </a:p>
          </p:txBody>
        </p:sp>
      </p:grpSp>
    </p:spTree>
    <p:extLst>
      <p:ext uri="{BB962C8B-B14F-4D97-AF65-F5344CB8AC3E}">
        <p14:creationId xmlns:p14="http://schemas.microsoft.com/office/powerpoint/2010/main" val="16430384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2" name="Group 81">
            <a:extLst>
              <a:ext uri="{FF2B5EF4-FFF2-40B4-BE49-F238E27FC236}">
                <a16:creationId xmlns:a16="http://schemas.microsoft.com/office/drawing/2014/main" id="{4C238ECF-A66F-5036-CBE5-214D578332FB}"/>
              </a:ext>
            </a:extLst>
          </p:cNvPr>
          <p:cNvGrpSpPr/>
          <p:nvPr/>
        </p:nvGrpSpPr>
        <p:grpSpPr>
          <a:xfrm>
            <a:off x="4876793" y="6285079"/>
            <a:ext cx="2438405" cy="369332"/>
            <a:chOff x="4622799" y="5883804"/>
            <a:chExt cx="2438405" cy="369332"/>
          </a:xfrm>
        </p:grpSpPr>
        <p:sp>
          <p:nvSpPr>
            <p:cNvPr id="78" name="Oval 77">
              <a:extLst>
                <a:ext uri="{FF2B5EF4-FFF2-40B4-BE49-F238E27FC236}">
                  <a16:creationId xmlns:a16="http://schemas.microsoft.com/office/drawing/2014/main" id="{1742CC74-C4B9-BD3F-B6C0-754BC9250352}"/>
                </a:ext>
              </a:extLst>
            </p:cNvPr>
            <p:cNvSpPr/>
            <p:nvPr/>
          </p:nvSpPr>
          <p:spPr>
            <a:xfrm>
              <a:off x="4622799" y="5903370"/>
              <a:ext cx="330200" cy="330200"/>
            </a:xfrm>
            <a:prstGeom prst="ellipse">
              <a:avLst/>
            </a:prstGeom>
            <a:solidFill>
              <a:srgbClr val="003A70"/>
            </a:solidFill>
            <a:ln>
              <a:solidFill>
                <a:srgbClr val="002060"/>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79" name="TextBox 78">
              <a:extLst>
                <a:ext uri="{FF2B5EF4-FFF2-40B4-BE49-F238E27FC236}">
                  <a16:creationId xmlns:a16="http://schemas.microsoft.com/office/drawing/2014/main" id="{BCBA0CD7-CB08-A357-EDDE-5F1BE4682BDB}"/>
                </a:ext>
              </a:extLst>
            </p:cNvPr>
            <p:cNvSpPr txBox="1"/>
            <p:nvPr/>
          </p:nvSpPr>
          <p:spPr>
            <a:xfrm>
              <a:off x="4940300" y="5883804"/>
              <a:ext cx="571503" cy="369332"/>
            </a:xfrm>
            <a:prstGeom prst="rect">
              <a:avLst/>
            </a:prstGeom>
            <a:noFill/>
          </p:spPr>
          <p:txBody>
            <a:bodyPr wrap="square">
              <a:spAutoFit/>
            </a:bodyPr>
            <a:lstStyle/>
            <a:p>
              <a:pPr algn="ctr"/>
              <a:r>
                <a:rPr lang="en-US">
                  <a:solidFill>
                    <a:srgbClr val="002060"/>
                  </a:solidFill>
                  <a:latin typeface="Franklin Gothic Medium Cond" panose="020B0606030402020204" pitchFamily="34" charset="0"/>
                </a:rPr>
                <a:t>Yes</a:t>
              </a:r>
              <a:endParaRPr lang="en-US"/>
            </a:p>
          </p:txBody>
        </p:sp>
        <p:sp>
          <p:nvSpPr>
            <p:cNvPr id="80" name="Oval 79">
              <a:extLst>
                <a:ext uri="{FF2B5EF4-FFF2-40B4-BE49-F238E27FC236}">
                  <a16:creationId xmlns:a16="http://schemas.microsoft.com/office/drawing/2014/main" id="{7C7FAAF8-38B1-F591-2F0B-034B15C087BE}"/>
                </a:ext>
              </a:extLst>
            </p:cNvPr>
            <p:cNvSpPr/>
            <p:nvPr/>
          </p:nvSpPr>
          <p:spPr>
            <a:xfrm>
              <a:off x="5892800" y="5903370"/>
              <a:ext cx="330200" cy="330200"/>
            </a:xfrm>
            <a:prstGeom prst="ellipse">
              <a:avLst/>
            </a:prstGeom>
            <a:solidFill>
              <a:srgbClr val="FF9E1B"/>
            </a:solidFill>
            <a:ln>
              <a:solidFill>
                <a:srgbClr val="002060"/>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81" name="TextBox 80">
              <a:extLst>
                <a:ext uri="{FF2B5EF4-FFF2-40B4-BE49-F238E27FC236}">
                  <a16:creationId xmlns:a16="http://schemas.microsoft.com/office/drawing/2014/main" id="{70D94E56-F3CF-CF1B-A3E9-2C411E40E593}"/>
                </a:ext>
              </a:extLst>
            </p:cNvPr>
            <p:cNvSpPr txBox="1"/>
            <p:nvPr/>
          </p:nvSpPr>
          <p:spPr>
            <a:xfrm>
              <a:off x="6210301" y="5883804"/>
              <a:ext cx="850903" cy="369332"/>
            </a:xfrm>
            <a:prstGeom prst="rect">
              <a:avLst/>
            </a:prstGeom>
            <a:noFill/>
          </p:spPr>
          <p:txBody>
            <a:bodyPr wrap="square">
              <a:spAutoFit/>
            </a:bodyPr>
            <a:lstStyle/>
            <a:p>
              <a:pPr algn="ctr"/>
              <a:r>
                <a:rPr lang="en-US">
                  <a:solidFill>
                    <a:srgbClr val="002060"/>
                  </a:solidFill>
                  <a:latin typeface="Franklin Gothic Medium Cond" panose="020B0606030402020204" pitchFamily="34" charset="0"/>
                </a:rPr>
                <a:t>Partial</a:t>
              </a:r>
              <a:endParaRPr lang="en-US"/>
            </a:p>
          </p:txBody>
        </p:sp>
      </p:grpSp>
      <p:sp>
        <p:nvSpPr>
          <p:cNvPr id="88" name="Rectangle 87">
            <a:extLst>
              <a:ext uri="{FF2B5EF4-FFF2-40B4-BE49-F238E27FC236}">
                <a16:creationId xmlns:a16="http://schemas.microsoft.com/office/drawing/2014/main" id="{5C3C1581-EF52-016D-F1F2-ADD068811AB9}"/>
              </a:ext>
            </a:extLst>
          </p:cNvPr>
          <p:cNvSpPr/>
          <p:nvPr/>
        </p:nvSpPr>
        <p:spPr>
          <a:xfrm>
            <a:off x="888998" y="5061655"/>
            <a:ext cx="10414001" cy="338328"/>
          </a:xfrm>
          <a:prstGeom prst="rect">
            <a:avLst/>
          </a:prstGeom>
          <a:gradFill>
            <a:gsLst>
              <a:gs pos="85000">
                <a:srgbClr val="FF9E1B"/>
              </a:gs>
              <a:gs pos="85000">
                <a:schemeClr val="bg1"/>
              </a:gs>
              <a:gs pos="20000">
                <a:srgbClr val="003A70"/>
              </a:gs>
              <a:gs pos="20000">
                <a:srgbClr val="FF9E1B"/>
              </a:gs>
            </a:gsLst>
            <a:lin ang="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atin typeface="Franklin Gothic Medium Cond" panose="020B0606030402020204" pitchFamily="34" charset="0"/>
              </a:rPr>
              <a:t>     	              20%                                                                                                                                                     65%</a:t>
            </a:r>
            <a:endParaRPr lang="en-US">
              <a:solidFill>
                <a:srgbClr val="000000"/>
              </a:solidFill>
              <a:latin typeface="Franklin Gothic Medium Cond" panose="020B0606030402020204" pitchFamily="34" charset="0"/>
            </a:endParaRPr>
          </a:p>
        </p:txBody>
      </p:sp>
      <p:sp>
        <p:nvSpPr>
          <p:cNvPr id="74" name="TextBox 73">
            <a:extLst>
              <a:ext uri="{FF2B5EF4-FFF2-40B4-BE49-F238E27FC236}">
                <a16:creationId xmlns:a16="http://schemas.microsoft.com/office/drawing/2014/main" id="{824EE53C-D8BA-19BB-CC15-53FAF99D7C77}"/>
              </a:ext>
            </a:extLst>
          </p:cNvPr>
          <p:cNvSpPr txBox="1"/>
          <p:nvPr/>
        </p:nvSpPr>
        <p:spPr>
          <a:xfrm>
            <a:off x="1092200" y="1328055"/>
            <a:ext cx="9711593" cy="461665"/>
          </a:xfrm>
          <a:prstGeom prst="rect">
            <a:avLst/>
          </a:prstGeom>
          <a:noFill/>
        </p:spPr>
        <p:txBody>
          <a:bodyPr wrap="square">
            <a:spAutoFit/>
          </a:bodyPr>
          <a:lstStyle/>
          <a:p>
            <a:pPr algn="ctr"/>
            <a:r>
              <a:rPr lang="en-US" sz="2400">
                <a:solidFill>
                  <a:srgbClr val="002060"/>
                </a:solidFill>
                <a:latin typeface="Franklin Gothic Medium Cond" panose="020B0606030402020204" pitchFamily="34" charset="0"/>
              </a:rPr>
              <a:t>LRTP goals go beyond federal goal areas</a:t>
            </a:r>
            <a:endParaRPr lang="en-US" sz="2400"/>
          </a:p>
        </p:txBody>
      </p:sp>
      <p:sp>
        <p:nvSpPr>
          <p:cNvPr id="75" name="TextBox 74">
            <a:extLst>
              <a:ext uri="{FF2B5EF4-FFF2-40B4-BE49-F238E27FC236}">
                <a16:creationId xmlns:a16="http://schemas.microsoft.com/office/drawing/2014/main" id="{8B2C0593-DB4B-10CA-845A-AAE8ACB8CDD6}"/>
              </a:ext>
            </a:extLst>
          </p:cNvPr>
          <p:cNvSpPr txBox="1"/>
          <p:nvPr/>
        </p:nvSpPr>
        <p:spPr>
          <a:xfrm>
            <a:off x="3333746" y="2723084"/>
            <a:ext cx="5524503" cy="461665"/>
          </a:xfrm>
          <a:prstGeom prst="rect">
            <a:avLst/>
          </a:prstGeom>
          <a:noFill/>
        </p:spPr>
        <p:txBody>
          <a:bodyPr wrap="square">
            <a:spAutoFit/>
          </a:bodyPr>
          <a:lstStyle/>
          <a:p>
            <a:pPr algn="ctr"/>
            <a:r>
              <a:rPr lang="en-US" sz="2400">
                <a:solidFill>
                  <a:srgbClr val="002060"/>
                </a:solidFill>
                <a:latin typeface="Franklin Gothic Medium Cond" panose="020B0606030402020204" pitchFamily="34" charset="0"/>
              </a:rPr>
              <a:t>LRTP goals include implementation steps</a:t>
            </a:r>
            <a:endParaRPr lang="en-US" sz="2400"/>
          </a:p>
        </p:txBody>
      </p:sp>
      <p:sp>
        <p:nvSpPr>
          <p:cNvPr id="76" name="TextBox 75">
            <a:extLst>
              <a:ext uri="{FF2B5EF4-FFF2-40B4-BE49-F238E27FC236}">
                <a16:creationId xmlns:a16="http://schemas.microsoft.com/office/drawing/2014/main" id="{5DE23061-87D1-DD83-16DB-24EAEA2A4EA8}"/>
              </a:ext>
            </a:extLst>
          </p:cNvPr>
          <p:cNvSpPr txBox="1"/>
          <p:nvPr/>
        </p:nvSpPr>
        <p:spPr>
          <a:xfrm>
            <a:off x="2851146" y="4125640"/>
            <a:ext cx="6489702" cy="461665"/>
          </a:xfrm>
          <a:prstGeom prst="rect">
            <a:avLst/>
          </a:prstGeom>
          <a:noFill/>
        </p:spPr>
        <p:txBody>
          <a:bodyPr wrap="square">
            <a:spAutoFit/>
          </a:bodyPr>
          <a:lstStyle/>
          <a:p>
            <a:pPr algn="ctr"/>
            <a:r>
              <a:rPr lang="en-US" sz="2400">
                <a:solidFill>
                  <a:srgbClr val="002060"/>
                </a:solidFill>
                <a:latin typeface="Franklin Gothic Medium Cond" panose="020B0606030402020204" pitchFamily="34" charset="0"/>
              </a:rPr>
              <a:t>LRTP goals include performance measures</a:t>
            </a:r>
            <a:endParaRPr lang="en-US" sz="2400"/>
          </a:p>
        </p:txBody>
      </p:sp>
      <p:sp>
        <p:nvSpPr>
          <p:cNvPr id="77" name="TextBox 76">
            <a:extLst>
              <a:ext uri="{FF2B5EF4-FFF2-40B4-BE49-F238E27FC236}">
                <a16:creationId xmlns:a16="http://schemas.microsoft.com/office/drawing/2014/main" id="{F2B3CCED-8D24-6C6A-5BC0-FE203CB57320}"/>
              </a:ext>
            </a:extLst>
          </p:cNvPr>
          <p:cNvSpPr txBox="1"/>
          <p:nvPr/>
        </p:nvSpPr>
        <p:spPr>
          <a:xfrm>
            <a:off x="2492369" y="5544171"/>
            <a:ext cx="7207255" cy="461665"/>
          </a:xfrm>
          <a:prstGeom prst="rect">
            <a:avLst/>
          </a:prstGeom>
          <a:noFill/>
        </p:spPr>
        <p:txBody>
          <a:bodyPr wrap="square">
            <a:spAutoFit/>
          </a:bodyPr>
          <a:lstStyle/>
          <a:p>
            <a:pPr algn="ctr"/>
            <a:r>
              <a:rPr lang="en-US" sz="2400">
                <a:solidFill>
                  <a:srgbClr val="002060"/>
                </a:solidFill>
                <a:latin typeface="Franklin Gothic Medium Cond" panose="020B0606030402020204" pitchFamily="34" charset="0"/>
              </a:rPr>
              <a:t>Data on those performance measures are publicly available</a:t>
            </a:r>
            <a:endParaRPr lang="en-US" sz="2400"/>
          </a:p>
        </p:txBody>
      </p:sp>
      <p:sp>
        <p:nvSpPr>
          <p:cNvPr id="83" name="Rectangle 82">
            <a:extLst>
              <a:ext uri="{FF2B5EF4-FFF2-40B4-BE49-F238E27FC236}">
                <a16:creationId xmlns:a16="http://schemas.microsoft.com/office/drawing/2014/main" id="{27A5086A-63CA-6605-AD14-AE980823A785}"/>
              </a:ext>
            </a:extLst>
          </p:cNvPr>
          <p:cNvSpPr/>
          <p:nvPr/>
        </p:nvSpPr>
        <p:spPr>
          <a:xfrm>
            <a:off x="889000" y="852163"/>
            <a:ext cx="10414001" cy="335160"/>
          </a:xfrm>
          <a:prstGeom prst="rect">
            <a:avLst/>
          </a:prstGeom>
          <a:gradFill>
            <a:gsLst>
              <a:gs pos="80000">
                <a:srgbClr val="003A70"/>
              </a:gs>
              <a:gs pos="80000">
                <a:schemeClr val="bg1"/>
              </a:gs>
            </a:gsLst>
            <a:lin ang="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atin typeface="Franklin Gothic Medium Cond" panose="020B0606030402020204" pitchFamily="34" charset="0"/>
              </a:rPr>
              <a:t>                                                                    					          80%</a:t>
            </a:r>
          </a:p>
        </p:txBody>
      </p:sp>
      <p:sp>
        <p:nvSpPr>
          <p:cNvPr id="84" name="Rectangle 83">
            <a:extLst>
              <a:ext uri="{FF2B5EF4-FFF2-40B4-BE49-F238E27FC236}">
                <a16:creationId xmlns:a16="http://schemas.microsoft.com/office/drawing/2014/main" id="{314A9D20-A95B-D1E8-9AD1-04CC1F41B3AB}"/>
              </a:ext>
            </a:extLst>
          </p:cNvPr>
          <p:cNvSpPr/>
          <p:nvPr/>
        </p:nvSpPr>
        <p:spPr>
          <a:xfrm>
            <a:off x="888998" y="3656733"/>
            <a:ext cx="10414001" cy="335160"/>
          </a:xfrm>
          <a:prstGeom prst="rect">
            <a:avLst/>
          </a:prstGeom>
          <a:gradFill>
            <a:gsLst>
              <a:gs pos="18000">
                <a:srgbClr val="003A70"/>
              </a:gs>
              <a:gs pos="18000">
                <a:srgbClr val="FF9E1B"/>
              </a:gs>
              <a:gs pos="81000">
                <a:srgbClr val="FF9E1B"/>
              </a:gs>
              <a:gs pos="81000">
                <a:schemeClr val="bg1"/>
              </a:gs>
            </a:gsLst>
            <a:lin ang="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atin typeface="Franklin Gothic Medium Cond" panose="020B0606030402020204" pitchFamily="34" charset="0"/>
              </a:rPr>
              <a:t>     	         18%                                                     				            63%</a:t>
            </a:r>
          </a:p>
        </p:txBody>
      </p:sp>
      <p:sp>
        <p:nvSpPr>
          <p:cNvPr id="85" name="Rectangle 84">
            <a:extLst>
              <a:ext uri="{FF2B5EF4-FFF2-40B4-BE49-F238E27FC236}">
                <a16:creationId xmlns:a16="http://schemas.microsoft.com/office/drawing/2014/main" id="{081CC697-8E8D-4F0B-063D-6CFDEEFDC470}"/>
              </a:ext>
            </a:extLst>
          </p:cNvPr>
          <p:cNvSpPr/>
          <p:nvPr/>
        </p:nvSpPr>
        <p:spPr>
          <a:xfrm>
            <a:off x="888998" y="2248643"/>
            <a:ext cx="10414001" cy="338328"/>
          </a:xfrm>
          <a:prstGeom prst="rect">
            <a:avLst/>
          </a:prstGeom>
          <a:gradFill>
            <a:gsLst>
              <a:gs pos="92000">
                <a:srgbClr val="003A70"/>
              </a:gs>
              <a:gs pos="92000">
                <a:schemeClr val="bg1"/>
              </a:gs>
            </a:gsLst>
            <a:lin ang="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atin typeface="Franklin Gothic Medium Cond" panose="020B0606030402020204" pitchFamily="34" charset="0"/>
              </a:rPr>
              <a:t>		 	                 						                  92%</a:t>
            </a:r>
          </a:p>
        </p:txBody>
      </p:sp>
    </p:spTree>
    <p:extLst>
      <p:ext uri="{BB962C8B-B14F-4D97-AF65-F5344CB8AC3E}">
        <p14:creationId xmlns:p14="http://schemas.microsoft.com/office/powerpoint/2010/main" val="22276947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6D02AC7-06CE-30E4-74F9-12BB508919D3}"/>
              </a:ext>
            </a:extLst>
          </p:cNvPr>
          <p:cNvGrpSpPr/>
          <p:nvPr/>
        </p:nvGrpSpPr>
        <p:grpSpPr>
          <a:xfrm>
            <a:off x="595312" y="1982450"/>
            <a:ext cx="11901487" cy="2893099"/>
            <a:chOff x="595312" y="2490282"/>
            <a:chExt cx="11901487" cy="2893099"/>
          </a:xfrm>
        </p:grpSpPr>
        <p:cxnSp>
          <p:nvCxnSpPr>
            <p:cNvPr id="9" name="Straight Connector 8">
              <a:extLst>
                <a:ext uri="{FF2B5EF4-FFF2-40B4-BE49-F238E27FC236}">
                  <a16:creationId xmlns:a16="http://schemas.microsoft.com/office/drawing/2014/main" id="{217A677E-1C10-75E9-F5E7-328C3188AFC4}"/>
                </a:ext>
              </a:extLst>
            </p:cNvPr>
            <p:cNvCxnSpPr>
              <a:cxnSpLocks/>
            </p:cNvCxnSpPr>
            <p:nvPr/>
          </p:nvCxnSpPr>
          <p:spPr>
            <a:xfrm>
              <a:off x="595312" y="2717800"/>
              <a:ext cx="0" cy="2665581"/>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6D5BDD65-47E9-5C7B-7091-74BD141A648C}"/>
                </a:ext>
              </a:extLst>
            </p:cNvPr>
            <p:cNvSpPr/>
            <p:nvPr/>
          </p:nvSpPr>
          <p:spPr>
            <a:xfrm>
              <a:off x="696816" y="4059942"/>
              <a:ext cx="10245012" cy="1323439"/>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a:solidFill>
                    <a:srgbClr val="002060"/>
                  </a:solidFill>
                  <a:latin typeface="Franklin Gothic Medium Cond" panose="020B0606030402020204" pitchFamily="34" charset="0"/>
                  <a:ea typeface="Calibri" panose="020F0502020204030204" pitchFamily="34" charset="0"/>
                </a:rPr>
                <a:t>States take advantage of weak regulations to make investments that are detached from long-range goals</a:t>
              </a:r>
            </a:p>
          </p:txBody>
        </p:sp>
        <p:sp>
          <p:nvSpPr>
            <p:cNvPr id="7" name="TextBox 6">
              <a:extLst>
                <a:ext uri="{FF2B5EF4-FFF2-40B4-BE49-F238E27FC236}">
                  <a16:creationId xmlns:a16="http://schemas.microsoft.com/office/drawing/2014/main" id="{00A006FC-4F61-7E19-EC02-A371637BCB0E}"/>
                </a:ext>
              </a:extLst>
            </p:cNvPr>
            <p:cNvSpPr txBox="1"/>
            <p:nvPr/>
          </p:nvSpPr>
          <p:spPr>
            <a:xfrm>
              <a:off x="696816" y="2490282"/>
              <a:ext cx="11799983" cy="1569660"/>
            </a:xfrm>
            <a:prstGeom prst="rect">
              <a:avLst/>
            </a:prstGeom>
            <a:noFill/>
          </p:spPr>
          <p:txBody>
            <a:bodyPr wrap="square">
              <a:spAutoFit/>
            </a:bodyPr>
            <a:lstStyle/>
            <a:p>
              <a:r>
                <a:rPr kumimoji="0" lang="en-US" sz="9600" b="1" i="0" u="none" strike="noStrike" kern="1200" cap="none" spc="0" normalizeH="0" baseline="0" noProof="0">
                  <a:ln>
                    <a:noFill/>
                  </a:ln>
                  <a:solidFill>
                    <a:srgbClr val="FF9E1B"/>
                  </a:solidFill>
                  <a:effectLst/>
                  <a:uLnTx/>
                  <a:uFillTx/>
                  <a:latin typeface="Franklin Gothic Medium Cond" panose="020B0606030402020204" pitchFamily="34" charset="0"/>
                  <a:ea typeface="Calibri" panose="020F0502020204030204" pitchFamily="34" charset="0"/>
                  <a:cs typeface="+mn-cs"/>
                </a:rPr>
                <a:t>Statewide TIPs</a:t>
              </a:r>
              <a:endParaRPr lang="en-US" sz="9600" b="1">
                <a:solidFill>
                  <a:srgbClr val="FF9E1B"/>
                </a:solidFill>
              </a:endParaRPr>
            </a:p>
          </p:txBody>
        </p:sp>
      </p:grpSp>
    </p:spTree>
    <p:extLst>
      <p:ext uri="{BB962C8B-B14F-4D97-AF65-F5344CB8AC3E}">
        <p14:creationId xmlns:p14="http://schemas.microsoft.com/office/powerpoint/2010/main" val="35440809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FDF025DB-8368-4EB2-E5A9-31C54BBF8F57}"/>
              </a:ext>
            </a:extLst>
          </p:cNvPr>
          <p:cNvGrpSpPr/>
          <p:nvPr/>
        </p:nvGrpSpPr>
        <p:grpSpPr>
          <a:xfrm>
            <a:off x="8515349" y="-169663"/>
            <a:ext cx="3524250" cy="3298222"/>
            <a:chOff x="1625597" y="-231359"/>
            <a:chExt cx="8940800" cy="7184019"/>
          </a:xfrm>
        </p:grpSpPr>
        <mc:AlternateContent xmlns:mc="http://schemas.openxmlformats.org/markup-compatibility/2006" xmlns:cx4="http://schemas.microsoft.com/office/drawing/2016/5/10/chartex">
          <mc:Choice Requires="cx4">
            <p:graphicFrame>
              <p:nvGraphicFramePr>
                <p:cNvPr id="5" name="Chart 4">
                  <a:extLst>
                    <a:ext uri="{FF2B5EF4-FFF2-40B4-BE49-F238E27FC236}">
                      <a16:creationId xmlns:a16="http://schemas.microsoft.com/office/drawing/2014/main" id="{062EA499-EC94-F347-E709-8B31BCC3C685}"/>
                    </a:ext>
                  </a:extLst>
                </p:cNvPr>
                <p:cNvGraphicFramePr/>
                <p:nvPr/>
              </p:nvGraphicFramePr>
              <p:xfrm>
                <a:off x="1625597" y="-231359"/>
                <a:ext cx="8940800" cy="6858000"/>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5" name="Chart 4">
                  <a:extLst>
                    <a:ext uri="{FF2B5EF4-FFF2-40B4-BE49-F238E27FC236}">
                      <a16:creationId xmlns:a16="http://schemas.microsoft.com/office/drawing/2014/main" id="{062EA499-EC94-F347-E709-8B31BCC3C685}"/>
                    </a:ext>
                  </a:extLst>
                </p:cNvPr>
                <p:cNvPicPr>
                  <a:picLocks noGrp="1" noRot="1" noChangeAspect="1" noMove="1" noResize="1" noEditPoints="1" noAdjustHandles="1" noChangeArrowheads="1" noChangeShapeType="1"/>
                </p:cNvPicPr>
                <p:nvPr/>
              </p:nvPicPr>
              <p:blipFill>
                <a:blip r:embed="rId4"/>
                <a:stretch>
                  <a:fillRect/>
                </a:stretch>
              </p:blipFill>
              <p:spPr>
                <a:xfrm>
                  <a:off x="8515349" y="-169663"/>
                  <a:ext cx="3524250" cy="3148545"/>
                </a:xfrm>
                <a:prstGeom prst="rect">
                  <a:avLst/>
                </a:prstGeom>
              </p:spPr>
            </p:pic>
          </mc:Fallback>
        </mc:AlternateContent>
        <p:sp>
          <p:nvSpPr>
            <p:cNvPr id="6" name="Rectangle 5">
              <a:extLst>
                <a:ext uri="{FF2B5EF4-FFF2-40B4-BE49-F238E27FC236}">
                  <a16:creationId xmlns:a16="http://schemas.microsoft.com/office/drawing/2014/main" id="{8FA5814F-F15A-09AD-42C6-4DB620851D4E}"/>
                </a:ext>
              </a:extLst>
            </p:cNvPr>
            <p:cNvSpPr/>
            <p:nvPr/>
          </p:nvSpPr>
          <p:spPr>
            <a:xfrm>
              <a:off x="5860686" y="5952835"/>
              <a:ext cx="4705710" cy="999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3" name="Picture 12" descr="A blue cover with white lines&#10;&#10;Description automatically generated">
            <a:extLst>
              <a:ext uri="{FF2B5EF4-FFF2-40B4-BE49-F238E27FC236}">
                <a16:creationId xmlns:a16="http://schemas.microsoft.com/office/drawing/2014/main" id="{208B8AAF-3830-CE63-5A93-9E6AE095953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8487" y="2669534"/>
            <a:ext cx="2839742" cy="3674961"/>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8A576BEA-B84E-88C2-EF8F-59A5B92412AB}"/>
              </a:ext>
            </a:extLst>
          </p:cNvPr>
          <p:cNvPicPr>
            <a:picLocks noChangeAspect="1"/>
          </p:cNvPicPr>
          <p:nvPr/>
        </p:nvPicPr>
        <p:blipFill>
          <a:blip r:embed="rId6"/>
          <a:stretch>
            <a:fillRect/>
          </a:stretch>
        </p:blipFill>
        <p:spPr>
          <a:xfrm>
            <a:off x="2868759" y="3616548"/>
            <a:ext cx="4194058" cy="2064194"/>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16" name="Picture 15" descr="A bridge with a bridge and a bridge with a bridge and a bridge with a bridge and a bridge with a bridge and a bridge with a bridge and a bridge with a bridge and a bridge with&#10;&#10;Description automatically generated">
            <a:extLst>
              <a:ext uri="{FF2B5EF4-FFF2-40B4-BE49-F238E27FC236}">
                <a16:creationId xmlns:a16="http://schemas.microsoft.com/office/drawing/2014/main" id="{2131CFA8-99C1-3A2A-BC41-585DBD13E41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0700000">
            <a:off x="8023521" y="3223121"/>
            <a:ext cx="2764565" cy="2136255"/>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15" name="Picture 14" descr="A collage of images of a train and a city&#10;&#10;Description automatically generated">
            <a:extLst>
              <a:ext uri="{FF2B5EF4-FFF2-40B4-BE49-F238E27FC236}">
                <a16:creationId xmlns:a16="http://schemas.microsoft.com/office/drawing/2014/main" id="{CDB08867-7B0C-D827-C897-2501D5EFF41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0700000">
            <a:off x="8745425" y="3879119"/>
            <a:ext cx="2773289" cy="2142996"/>
          </a:xfrm>
          <a:prstGeom prst="rect">
            <a:avLst/>
          </a:prstGeom>
          <a:ln>
            <a:solidFill>
              <a:schemeClr val="bg1">
                <a:lumMod val="75000"/>
              </a:schemeClr>
            </a:solidFill>
          </a:ln>
          <a:effectLst>
            <a:outerShdw blurRad="50800" dist="38100" dir="2700000" algn="tl" rotWithShape="0">
              <a:prstClr val="black">
                <a:alpha val="40000"/>
              </a:prstClr>
            </a:outerShdw>
          </a:effectLst>
        </p:spPr>
      </p:pic>
      <p:sp>
        <p:nvSpPr>
          <p:cNvPr id="11" name="TextBox 10">
            <a:extLst>
              <a:ext uri="{FF2B5EF4-FFF2-40B4-BE49-F238E27FC236}">
                <a16:creationId xmlns:a16="http://schemas.microsoft.com/office/drawing/2014/main" id="{5D622ABE-A4FC-C995-8CCE-5E969FCAF9EB}"/>
              </a:ext>
            </a:extLst>
          </p:cNvPr>
          <p:cNvSpPr txBox="1"/>
          <p:nvPr/>
        </p:nvSpPr>
        <p:spPr>
          <a:xfrm>
            <a:off x="0" y="-354048"/>
            <a:ext cx="4102102" cy="2862322"/>
          </a:xfrm>
          <a:prstGeom prst="rect">
            <a:avLst/>
          </a:prstGeom>
          <a:noFill/>
        </p:spPr>
        <p:txBody>
          <a:bodyPr wrap="square" anchor="ctr">
            <a:spAutoFit/>
          </a:bodyPr>
          <a:lstStyle/>
          <a:p>
            <a:pPr algn="ctr"/>
            <a:r>
              <a:rPr kumimoji="0" lang="en-US" sz="18000" b="0" i="0" u="none" strike="noStrike" kern="1200" cap="none" spc="0" normalizeH="0" baseline="0" noProof="0">
                <a:ln>
                  <a:noFill/>
                </a:ln>
                <a:solidFill>
                  <a:srgbClr val="002060"/>
                </a:solidFill>
                <a:effectLst/>
                <a:uLnTx/>
                <a:uFillTx/>
                <a:latin typeface="Franklin Gothic Medium Cond" panose="020B0606030402020204" pitchFamily="34" charset="0"/>
                <a:ea typeface="+mn-ea"/>
                <a:cs typeface="+mn-cs"/>
              </a:rPr>
              <a:t>43</a:t>
            </a:r>
            <a:r>
              <a:rPr kumimoji="0" lang="en-US" sz="9600" b="0" i="0" u="none" strike="noStrike" kern="1200" cap="none" spc="0" normalizeH="0" baseline="0" noProof="0">
                <a:ln>
                  <a:noFill/>
                </a:ln>
                <a:solidFill>
                  <a:srgbClr val="002060"/>
                </a:solidFill>
                <a:effectLst/>
                <a:uLnTx/>
                <a:uFillTx/>
                <a:latin typeface="Franklin Gothic Medium Cond" panose="020B0606030402020204" pitchFamily="34" charset="0"/>
                <a:ea typeface="+mn-ea"/>
                <a:cs typeface="+mn-cs"/>
              </a:rPr>
              <a:t>%</a:t>
            </a:r>
            <a:endParaRPr lang="en-US" sz="18000">
              <a:solidFill>
                <a:srgbClr val="002060"/>
              </a:solidFill>
            </a:endParaRPr>
          </a:p>
        </p:txBody>
      </p:sp>
      <p:sp>
        <p:nvSpPr>
          <p:cNvPr id="12" name="TextBox 18">
            <a:extLst>
              <a:ext uri="{FF2B5EF4-FFF2-40B4-BE49-F238E27FC236}">
                <a16:creationId xmlns:a16="http://schemas.microsoft.com/office/drawing/2014/main" id="{BDB9D126-A9B0-7B16-D5C3-32D08F066358}"/>
              </a:ext>
            </a:extLst>
          </p:cNvPr>
          <p:cNvSpPr txBox="1"/>
          <p:nvPr/>
        </p:nvSpPr>
        <p:spPr>
          <a:xfrm>
            <a:off x="4102101" y="357156"/>
            <a:ext cx="3897086" cy="166199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828800"/>
            <a:r>
              <a:rPr lang="en-US" sz="3400">
                <a:solidFill>
                  <a:srgbClr val="002060"/>
                </a:solidFill>
                <a:latin typeface="Franklin Gothic Medium Cond" panose="020B0606030402020204" pitchFamily="34" charset="0"/>
              </a:rPr>
              <a:t>publicly connect long- range planning to their STIP or capital plan</a:t>
            </a:r>
          </a:p>
        </p:txBody>
      </p:sp>
      <p:cxnSp>
        <p:nvCxnSpPr>
          <p:cNvPr id="14" name="Straight Connector 13">
            <a:extLst>
              <a:ext uri="{FF2B5EF4-FFF2-40B4-BE49-F238E27FC236}">
                <a16:creationId xmlns:a16="http://schemas.microsoft.com/office/drawing/2014/main" id="{32F1DAB9-D856-3C2C-5D29-BE97AFB15E8F}"/>
              </a:ext>
            </a:extLst>
          </p:cNvPr>
          <p:cNvCxnSpPr>
            <a:cxnSpLocks/>
          </p:cNvCxnSpPr>
          <p:nvPr/>
        </p:nvCxnSpPr>
        <p:spPr>
          <a:xfrm>
            <a:off x="3897085" y="371123"/>
            <a:ext cx="0" cy="1634057"/>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07726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308311e2-d142-423e-bbac-6522d79a82a6" xsi:nil="true"/>
    <lcf76f155ced4ddcb4097134ff3c332f xmlns="2cbd2c6a-a94f-4612-b706-a6fa77778cdf">
      <Terms xmlns="http://schemas.microsoft.com/office/infopath/2007/PartnerControls"/>
    </lcf76f155ced4ddcb4097134ff3c332f>
    <_Flow_SignoffStatus xmlns="2cbd2c6a-a94f-4612-b706-a6fa77778cd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E8CB46EF1E0094E977F869DD157A1DE" ma:contentTypeVersion="19" ma:contentTypeDescription="Create a new document." ma:contentTypeScope="" ma:versionID="7a78d13a68cb9458283efd0435e95a17">
  <xsd:schema xmlns:xsd="http://www.w3.org/2001/XMLSchema" xmlns:xs="http://www.w3.org/2001/XMLSchema" xmlns:p="http://schemas.microsoft.com/office/2006/metadata/properties" xmlns:ns2="2cbd2c6a-a94f-4612-b706-a6fa77778cdf" xmlns:ns3="308311e2-d142-423e-bbac-6522d79a82a6" targetNamespace="http://schemas.microsoft.com/office/2006/metadata/properties" ma:root="true" ma:fieldsID="876ebe274773d0d00b0602701a24141f" ns2:_="" ns3:_="">
    <xsd:import namespace="2cbd2c6a-a94f-4612-b706-a6fa77778cdf"/>
    <xsd:import namespace="308311e2-d142-423e-bbac-6522d79a82a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_Flow_SignoffStatu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bd2c6a-a94f-4612-b706-a6fa77778c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1cdc29a-e4bf-4132-ae37-dd80c9c4ca6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_Flow_SignoffStatus" ma:index="25" nillable="true" ma:displayName="Sign-off status" ma:internalName="Sign_x002d_off_x0020_status">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08311e2-d142-423e-bbac-6522d79a82a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c4cad7d-0387-4437-a45b-bbfe99457b76}" ma:internalName="TaxCatchAll" ma:showField="CatchAllData" ma:web="308311e2-d142-423e-bbac-6522d79a82a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1C8C320-C7C7-4078-B28E-BCA1F339DCA1}">
  <ds:schemaRefs>
    <ds:schemaRef ds:uri="8bdebe45-587c-4cf0-9ae0-93c028cb9196"/>
    <ds:schemaRef ds:uri="ad478f6c-a06e-464b-855a-e0b152cb817b"/>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75B13933-D313-4242-89BA-D440CD9E7749}">
  <ds:schemaRefs>
    <ds:schemaRef ds:uri="http://schemas.microsoft.com/sharepoint/v3/contenttype/forms"/>
  </ds:schemaRefs>
</ds:datastoreItem>
</file>

<file path=customXml/itemProps3.xml><?xml version="1.0" encoding="utf-8"?>
<ds:datastoreItem xmlns:ds="http://schemas.openxmlformats.org/officeDocument/2006/customXml" ds:itemID="{7C6F0971-8FA4-4C6B-BCF5-F25E911A23D9}"/>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37</Slides>
  <Notes>27</Notes>
  <HiddenSlides>0</HiddenSlide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Benjamin Swedberg</dc:creator>
  <cp:revision>2</cp:revision>
  <dcterms:created xsi:type="dcterms:W3CDTF">2024-09-11T14:35:42Z</dcterms:created>
  <dcterms:modified xsi:type="dcterms:W3CDTF">2025-02-10T16:38:23Z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0x0101000E8CB46EF1E0094E977F869DD157A1DE</vt:lpwstr>
  </property>
</Properties>
</file>