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3" r:id="rId5"/>
    <p:sldMasterId id="2147483711" r:id="rId6"/>
  </p:sldMasterIdLst>
  <p:notesMasterIdLst>
    <p:notesMasterId r:id="rId14"/>
  </p:notesMasterIdLst>
  <p:sldIdLst>
    <p:sldId id="256" r:id="rId7"/>
    <p:sldId id="268" r:id="rId8"/>
    <p:sldId id="275" r:id="rId9"/>
    <p:sldId id="273" r:id="rId10"/>
    <p:sldId id="272" r:id="rId11"/>
    <p:sldId id="274" r:id="rId12"/>
    <p:sldId id="271" r:id="rId13"/>
  </p:sldIdLst>
  <p:sldSz cx="9144000" cy="5143500" type="screen16x9"/>
  <p:notesSz cx="6858000" cy="9144000"/>
  <p:defaultTextStyle>
    <a:defPPr marL="0" marR="0" indent="0" algn="l" defTabSz="3429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5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1714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3429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5143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6858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8572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0287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20015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371600" algn="ctr" defTabSz="91437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5FF"/>
    <a:srgbClr val="004F91"/>
    <a:srgbClr val="FF2E18"/>
    <a:srgbClr val="81EEF3"/>
    <a:srgbClr val="001F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8"/>
    <p:restoredTop sz="94694"/>
  </p:normalViewPr>
  <p:slideViewPr>
    <p:cSldViewPr snapToGrid="0">
      <p:cViewPr varScale="1">
        <p:scale>
          <a:sx n="161" d="100"/>
          <a:sy n="161" d="100"/>
        </p:scale>
        <p:origin x="55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7" name="Shape 2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1pPr>
    <a:lvl2pPr indent="8572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2pPr>
    <a:lvl3pPr indent="17145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3pPr>
    <a:lvl4pPr indent="25717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4pPr>
    <a:lvl5pPr indent="34290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5pPr>
    <a:lvl6pPr indent="42862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6pPr>
    <a:lvl7pPr indent="51435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7pPr>
    <a:lvl8pPr indent="600075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8pPr>
    <a:lvl9pPr indent="685800" defTabSz="171450" latinLnBrk="0">
      <a:lnSpc>
        <a:spcPct val="117999"/>
      </a:lnSpc>
      <a:defRPr sz="825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eneric-USCC-PPT_Opening-pattern.png">
            <a:extLst>
              <a:ext uri="{FF2B5EF4-FFF2-40B4-BE49-F238E27FC236}">
                <a16:creationId xmlns:a16="http://schemas.microsoft.com/office/drawing/2014/main" id="{F81C6A7B-E17B-9C46-9917-FAEF161C3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6"/>
          <a:stretch/>
        </p:blipFill>
        <p:spPr>
          <a:xfrm>
            <a:off x="572" y="643"/>
            <a:ext cx="9142857" cy="2571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Symbol-Hero-optimistic-blue.png">
            <a:extLst>
              <a:ext uri="{FF2B5EF4-FFF2-40B4-BE49-F238E27FC236}">
                <a16:creationId xmlns:a16="http://schemas.microsoft.com/office/drawing/2014/main" id="{F612C186-E5F4-2B40-95D7-524EF0466B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0694" y="3989948"/>
            <a:ext cx="829456" cy="829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Lockup_horizontal-optimistic-blue.png">
            <a:extLst>
              <a:ext uri="{FF2B5EF4-FFF2-40B4-BE49-F238E27FC236}">
                <a16:creationId xmlns:a16="http://schemas.microsoft.com/office/drawing/2014/main" id="{008C1C4E-B8FA-134E-84EB-444F22183B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8" t="38689" b="38844"/>
          <a:stretch/>
        </p:blipFill>
        <p:spPr>
          <a:xfrm>
            <a:off x="312420" y="4632325"/>
            <a:ext cx="2664593" cy="18707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Presentation subtitle here">
            <a:extLst>
              <a:ext uri="{FF2B5EF4-FFF2-40B4-BE49-F238E27FC236}">
                <a16:creationId xmlns:a16="http://schemas.microsoft.com/office/drawing/2014/main" id="{766F08E1-B31E-8E42-B97F-6D648843CB9D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286319" y="4026577"/>
            <a:ext cx="7681521" cy="4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70000"/>
              </a:lnSpc>
              <a:defRPr sz="2600" b="0" spc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Presentation subtitle here</a:t>
            </a:r>
          </a:p>
        </p:txBody>
      </p:sp>
      <p:sp>
        <p:nvSpPr>
          <p:cNvPr id="7" name="Presentation Title">
            <a:extLst>
              <a:ext uri="{FF2B5EF4-FFF2-40B4-BE49-F238E27FC236}">
                <a16:creationId xmlns:a16="http://schemas.microsoft.com/office/drawing/2014/main" id="{D78FCFF5-825D-EE42-B213-8A102B2592D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9589" y="2556293"/>
            <a:ext cx="7750929" cy="143041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200" spc="0"/>
            </a:lvl1pPr>
          </a:lstStyle>
          <a:p>
            <a:r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4145723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llou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6BF25-6D68-1F40-9B63-13B9AC67D8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4635" y="1695782"/>
            <a:ext cx="6168565" cy="161594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3700"/>
              </a:lnSpc>
              <a:defRPr sz="3900" b="0" i="0" spc="0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  <a:lvl2pPr>
              <a:defRPr b="0" i="0">
                <a:latin typeface="GT America Lt" pitchFamily="2" charset="77"/>
                <a:ea typeface="GT America Lt" pitchFamily="2" charset="77"/>
              </a:defRPr>
            </a:lvl2pPr>
            <a:lvl3pPr>
              <a:defRPr b="0" i="0">
                <a:latin typeface="GT America Lt" pitchFamily="2" charset="77"/>
                <a:ea typeface="GT America Lt" pitchFamily="2" charset="77"/>
              </a:defRPr>
            </a:lvl3pPr>
            <a:lvl4pPr>
              <a:defRPr b="0" i="0">
                <a:latin typeface="GT America Lt" pitchFamily="2" charset="77"/>
                <a:ea typeface="GT America Lt" pitchFamily="2" charset="77"/>
              </a:defRPr>
            </a:lvl4pPr>
            <a:lvl5pPr>
              <a:defRPr b="0" i="0">
                <a:latin typeface="GT America Lt" pitchFamily="2" charset="77"/>
                <a:ea typeface="GT America Lt" pitchFamily="2" charset="77"/>
              </a:defRPr>
            </a:lvl5pPr>
          </a:lstStyle>
          <a:p>
            <a:pPr lvl="0"/>
            <a:r>
              <a:rPr lang="en-US"/>
              <a:t>Make a bold statement.</a:t>
            </a:r>
            <a:br>
              <a:rPr lang="en-US"/>
            </a:br>
            <a:r>
              <a:rPr lang="en-US"/>
              <a:t>Three lines of text max.</a:t>
            </a:r>
            <a:br>
              <a:rPr lang="en-US"/>
            </a:br>
            <a:r>
              <a:rPr lang="en-US"/>
              <a:t>Please and thank you.</a:t>
            </a:r>
          </a:p>
        </p:txBody>
      </p:sp>
      <p:pic>
        <p:nvPicPr>
          <p:cNvPr id="5" name="Generic-USCC-PPT_Session-pattern-insightfulblue.png" descr="Generic-USCC-PPT_Session-pattern-insightfulblue.png">
            <a:extLst>
              <a:ext uri="{FF2B5EF4-FFF2-40B4-BE49-F238E27FC236}">
                <a16:creationId xmlns:a16="http://schemas.microsoft.com/office/drawing/2014/main" id="{22C0D05F-E284-EB40-91C5-E1869E39CD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4991"/>
          <a:stretch/>
        </p:blipFill>
        <p:spPr>
          <a:xfrm>
            <a:off x="6857659" y="0"/>
            <a:ext cx="228634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Lockup_w_clear_space_horizontal_InsightfulBlue.png" descr="Lockup_w_clear_space_horizontal_InsightfulBlue.png">
            <a:extLst>
              <a:ext uri="{FF2B5EF4-FFF2-40B4-BE49-F238E27FC236}">
                <a16:creationId xmlns:a16="http://schemas.microsoft.com/office/drawing/2014/main" id="{2DBEEF6A-935B-704D-BABB-04E31316BD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6394" y="4130246"/>
            <a:ext cx="2462134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6842039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eneric-USCC-PPT_Opening-1-linear-red.png" descr="Generic-USCC-PPT_Opening-1-linear-red.png">
            <a:extLst>
              <a:ext uri="{FF2B5EF4-FFF2-40B4-BE49-F238E27FC236}">
                <a16:creationId xmlns:a16="http://schemas.microsoft.com/office/drawing/2014/main" id="{3C4B288F-2ED0-1B44-9C7E-4D1D32AE26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50156"/>
          <a:stretch/>
        </p:blipFill>
        <p:spPr>
          <a:xfrm>
            <a:off x="445" y="0"/>
            <a:ext cx="9143111" cy="2563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Symbol_ImpactfulBlue.png">
            <a:extLst>
              <a:ext uri="{FF2B5EF4-FFF2-40B4-BE49-F238E27FC236}">
                <a16:creationId xmlns:a16="http://schemas.microsoft.com/office/drawing/2014/main" id="{3BC272F9-48E9-DE41-9B4D-26C956C909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91330" y="3990584"/>
            <a:ext cx="828184" cy="82818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Presentation subtitle here">
            <a:extLst>
              <a:ext uri="{FF2B5EF4-FFF2-40B4-BE49-F238E27FC236}">
                <a16:creationId xmlns:a16="http://schemas.microsoft.com/office/drawing/2014/main" id="{9A451176-14C7-604E-BF60-1A882A7FC156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286319" y="4026577"/>
            <a:ext cx="7681521" cy="4396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70000"/>
              </a:lnSpc>
              <a:defRPr sz="2600" b="0" spc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Presentation subtitle here</a:t>
            </a:r>
          </a:p>
        </p:txBody>
      </p:sp>
      <p:sp>
        <p:nvSpPr>
          <p:cNvPr id="13" name="Presentation Title">
            <a:extLst>
              <a:ext uri="{FF2B5EF4-FFF2-40B4-BE49-F238E27FC236}">
                <a16:creationId xmlns:a16="http://schemas.microsoft.com/office/drawing/2014/main" id="{09278FFA-D169-A744-8988-A7F2879E1EC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9589" y="2556293"/>
            <a:ext cx="7750929" cy="143041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200" spc="0">
                <a:solidFill>
                  <a:srgbClr val="001F5C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4" name="Lockup_w_clear_space_horizontal_BoldRed.png" descr="Lockup_w_clear_space_horizontal_BoldRed.png">
            <a:extLst>
              <a:ext uri="{FF2B5EF4-FFF2-40B4-BE49-F238E27FC236}">
                <a16:creationId xmlns:a16="http://schemas.microsoft.com/office/drawing/2014/main" id="{E2FDF4F8-403C-FD41-804F-DD8000D59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7119" t="39038" b="39027"/>
          <a:stretch/>
        </p:blipFill>
        <p:spPr>
          <a:xfrm>
            <a:off x="313600" y="4636255"/>
            <a:ext cx="2654752" cy="1825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993884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nother column here if necessary. Point size can be as small as 27pts if adding source info.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70485" y="1222796"/>
            <a:ext cx="2808776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700" b="0" spc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Another column here if necessary. </a:t>
            </a:r>
            <a:r>
              <a:rPr lang="en-US"/>
              <a:t>Minimum p</a:t>
            </a:r>
            <a:r>
              <a:t>oint size can be as small as </a:t>
            </a:r>
            <a:r>
              <a:rPr lang="en-US"/>
              <a:t>1</a:t>
            </a:r>
            <a:r>
              <a:t>7pts if adding source info.</a:t>
            </a:r>
          </a:p>
        </p:txBody>
      </p:sp>
      <p:sp>
        <p:nvSpPr>
          <p:cNvPr id="109" name="Headline her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19098" y="216419"/>
            <a:ext cx="8239127" cy="71437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3900" b="0" spc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</a:t>
            </a:r>
          </a:p>
        </p:txBody>
      </p:sp>
      <p:sp>
        <p:nvSpPr>
          <p:cNvPr id="7" name="Another column here if necessary. Point size can be as small as 27pts if adding source info.">
            <a:extLst>
              <a:ext uri="{FF2B5EF4-FFF2-40B4-BE49-F238E27FC236}">
                <a16:creationId xmlns:a16="http://schemas.microsoft.com/office/drawing/2014/main" id="{4EB39136-48A0-8446-AB1B-956E1043D683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448519" y="1222796"/>
            <a:ext cx="5144392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700" b="0" spc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rPr lang="en-US"/>
              <a:t>Body copy here</a:t>
            </a:r>
            <a:r>
              <a:t>. </a:t>
            </a:r>
            <a:r>
              <a:rPr lang="en-US"/>
              <a:t>Minimum p</a:t>
            </a:r>
            <a:r>
              <a:t>oint size can be as small as </a:t>
            </a:r>
            <a:r>
              <a:rPr lang="en-US"/>
              <a:t>1</a:t>
            </a:r>
            <a:r>
              <a:t>7pt</a:t>
            </a:r>
            <a:r>
              <a:rPr lang="en-US"/>
              <a:t>s depending on the amount of content.</a:t>
            </a:r>
            <a:endParaRPr/>
          </a:p>
        </p:txBody>
      </p:sp>
      <p:pic>
        <p:nvPicPr>
          <p:cNvPr id="6" name="Lockup_w_clear_space_horizontal_BoldRed.png" descr="Lockup_w_clear_space_horizontal_BoldRed.png">
            <a:extLst>
              <a:ext uri="{FF2B5EF4-FFF2-40B4-BE49-F238E27FC236}">
                <a16:creationId xmlns:a16="http://schemas.microsoft.com/office/drawing/2014/main" id="{AC9B95EB-67DC-5A4F-AF62-99C0555169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365" y="4130246"/>
            <a:ext cx="2460192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0395861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Line"/>
          <p:cNvSpPr/>
          <p:nvPr/>
        </p:nvSpPr>
        <p:spPr>
          <a:xfrm>
            <a:off x="2284861" y="1754809"/>
            <a:ext cx="342277" cy="0"/>
          </a:xfrm>
          <a:prstGeom prst="line">
            <a:avLst/>
          </a:prstGeom>
          <a:ln w="76200">
            <a:solidFill>
              <a:srgbClr val="FF2E18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7" name="Line"/>
          <p:cNvSpPr/>
          <p:nvPr/>
        </p:nvSpPr>
        <p:spPr>
          <a:xfrm>
            <a:off x="4580386" y="1754809"/>
            <a:ext cx="342277" cy="0"/>
          </a:xfrm>
          <a:prstGeom prst="line">
            <a:avLst/>
          </a:prstGeom>
          <a:ln w="76200">
            <a:solidFill>
              <a:srgbClr val="FF2E18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8" name="Line"/>
          <p:cNvSpPr/>
          <p:nvPr/>
        </p:nvSpPr>
        <p:spPr>
          <a:xfrm>
            <a:off x="6847336" y="1754809"/>
            <a:ext cx="342277" cy="0"/>
          </a:xfrm>
          <a:prstGeom prst="line">
            <a:avLst/>
          </a:prstGeom>
          <a:ln w="76200">
            <a:solidFill>
              <a:srgbClr val="FF2E18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9" name="Headline here (for bullet points)"/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419098" y="216419"/>
            <a:ext cx="8239127" cy="71437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3900" b="0" spc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 (for bullet points)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5E0E4-BC56-6D46-9679-74B77164A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62808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1BDFCB8-E880-5844-8A00-9BAD9DD6EB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63787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86395B8-C9BE-B14E-B720-E92E7BA2D5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32926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A70D94-E27A-3744-AE57-A4101E66190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3359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DDF60E9-1112-5549-851A-097096B9E02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787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61B72DC-D711-3547-9A55-563B0EF182B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32926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pic>
        <p:nvPicPr>
          <p:cNvPr id="13" name="Lockup_w_clear_space_horizontal_BoldRed.png" descr="Lockup_w_clear_space_horizontal_BoldRed.png">
            <a:extLst>
              <a:ext uri="{FF2B5EF4-FFF2-40B4-BE49-F238E27FC236}">
                <a16:creationId xmlns:a16="http://schemas.microsoft.com/office/drawing/2014/main" id="{9ED8D92E-69A4-9B49-8094-E2EB253629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365" y="4130246"/>
            <a:ext cx="2460192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0045641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-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A3FDE7-12F2-F54B-974B-AB7731A89C23}"/>
              </a:ext>
            </a:extLst>
          </p:cNvPr>
          <p:cNvSpPr/>
          <p:nvPr userDrawn="1"/>
        </p:nvSpPr>
        <p:spPr>
          <a:xfrm>
            <a:off x="0" y="-2038"/>
            <a:ext cx="3429000" cy="5147577"/>
          </a:xfrm>
          <a:prstGeom prst="rect">
            <a:avLst/>
          </a:prstGeom>
          <a:solidFill>
            <a:srgbClr val="DBF5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5" name="Headline he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19099" y="266090"/>
            <a:ext cx="2998507" cy="47769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2600" b="0" spc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</a:t>
            </a:r>
          </a:p>
        </p:txBody>
      </p:sp>
      <p:sp>
        <p:nvSpPr>
          <p:cNvPr id="196" name="Body copy her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50504" y="993450"/>
            <a:ext cx="2622099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90000"/>
              </a:lnSpc>
              <a:defRPr sz="1700" b="0">
                <a:solidFill>
                  <a:srgbClr val="001F5C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Body copy here.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01CD46-51E6-F74D-AD05-10253A69BE3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429000" y="0"/>
            <a:ext cx="5715000" cy="5143500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endParaRPr lang="en-US"/>
          </a:p>
        </p:txBody>
      </p:sp>
      <p:pic>
        <p:nvPicPr>
          <p:cNvPr id="7" name="Lockup_w_clear_space_horizontal_BoldRed.png" descr="Lockup_w_clear_space_horizontal_BoldRed.png">
            <a:extLst>
              <a:ext uri="{FF2B5EF4-FFF2-40B4-BE49-F238E27FC236}">
                <a16:creationId xmlns:a16="http://schemas.microsoft.com/office/drawing/2014/main" id="{B9EF880B-864C-E044-B85F-D3DCFDAF63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365" y="4130246"/>
            <a:ext cx="2460192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99467995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llout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6BF25-6D68-1F40-9B63-13B9AC67D8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4635" y="1695782"/>
            <a:ext cx="6168565" cy="161594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3700"/>
              </a:lnSpc>
              <a:defRPr sz="3900" b="0" i="0" spc="0" baseline="0">
                <a:solidFill>
                  <a:srgbClr val="001F5C"/>
                </a:solidFill>
                <a:latin typeface="GT America Lt" pitchFamily="2" charset="77"/>
                <a:ea typeface="GT America Lt" pitchFamily="2" charset="77"/>
              </a:defRPr>
            </a:lvl1pPr>
            <a:lvl2pPr>
              <a:defRPr b="0" i="0">
                <a:latin typeface="GT America Lt" pitchFamily="2" charset="77"/>
                <a:ea typeface="GT America Lt" pitchFamily="2" charset="77"/>
              </a:defRPr>
            </a:lvl2pPr>
            <a:lvl3pPr>
              <a:defRPr b="0" i="0">
                <a:latin typeface="GT America Lt" pitchFamily="2" charset="77"/>
                <a:ea typeface="GT America Lt" pitchFamily="2" charset="77"/>
              </a:defRPr>
            </a:lvl3pPr>
            <a:lvl4pPr>
              <a:defRPr b="0" i="0">
                <a:latin typeface="GT America Lt" pitchFamily="2" charset="77"/>
                <a:ea typeface="GT America Lt" pitchFamily="2" charset="77"/>
              </a:defRPr>
            </a:lvl4pPr>
            <a:lvl5pPr>
              <a:defRPr b="0" i="0">
                <a:latin typeface="GT America Lt" pitchFamily="2" charset="77"/>
                <a:ea typeface="GT America Lt" pitchFamily="2" charset="77"/>
              </a:defRPr>
            </a:lvl5pPr>
          </a:lstStyle>
          <a:p>
            <a:pPr lvl="0"/>
            <a:r>
              <a:rPr lang="en-US"/>
              <a:t>Make a bold statement.</a:t>
            </a:r>
            <a:br>
              <a:rPr lang="en-US"/>
            </a:br>
            <a:r>
              <a:rPr lang="en-US"/>
              <a:t>Three lines of text max.</a:t>
            </a:r>
            <a:br>
              <a:rPr lang="en-US"/>
            </a:br>
            <a:r>
              <a:rPr lang="en-US"/>
              <a:t>Please and thank you.</a:t>
            </a:r>
          </a:p>
        </p:txBody>
      </p:sp>
      <p:pic>
        <p:nvPicPr>
          <p:cNvPr id="5" name="Lockup_w_clear_space_horizontal_BoldRed.png" descr="Lockup_w_clear_space_horizontal_BoldRed.png">
            <a:extLst>
              <a:ext uri="{FF2B5EF4-FFF2-40B4-BE49-F238E27FC236}">
                <a16:creationId xmlns:a16="http://schemas.microsoft.com/office/drawing/2014/main" id="{6F3DE387-BEC3-C943-A55E-9BDA69AFF7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7365" y="4130246"/>
            <a:ext cx="2460192" cy="56197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eneric-USCC-PPT_Session-pattern-linear-red.png" descr="Generic-USCC-PPT_Session-pattern-linear-red.png">
            <a:extLst>
              <a:ext uri="{FF2B5EF4-FFF2-40B4-BE49-F238E27FC236}">
                <a16:creationId xmlns:a16="http://schemas.microsoft.com/office/drawing/2014/main" id="{2230C443-B5D3-9C41-8FEC-5BCFA1F99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4779"/>
          <a:stretch/>
        </p:blipFill>
        <p:spPr>
          <a:xfrm>
            <a:off x="6836229" y="0"/>
            <a:ext cx="2305740" cy="51435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5967982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nother column here if necessary. Point size can be as small as 27pts if adding source info.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70485" y="1222796"/>
            <a:ext cx="2808776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700" b="0" spc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Another column here if necessary. </a:t>
            </a:r>
            <a:r>
              <a:rPr lang="en-US"/>
              <a:t>Minimum p</a:t>
            </a:r>
            <a:r>
              <a:t>oint size can be as small as </a:t>
            </a:r>
            <a:r>
              <a:rPr lang="en-US"/>
              <a:t>1</a:t>
            </a:r>
            <a:r>
              <a:t>7pts if adding source info.</a:t>
            </a:r>
          </a:p>
        </p:txBody>
      </p:sp>
      <p:sp>
        <p:nvSpPr>
          <p:cNvPr id="109" name="Headline her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19098" y="216419"/>
            <a:ext cx="8239127" cy="71437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3900" b="0" spc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</a:t>
            </a:r>
          </a:p>
        </p:txBody>
      </p:sp>
      <p:sp>
        <p:nvSpPr>
          <p:cNvPr id="7" name="Another column here if necessary. Point size can be as small as 27pts if adding source info.">
            <a:extLst>
              <a:ext uri="{FF2B5EF4-FFF2-40B4-BE49-F238E27FC236}">
                <a16:creationId xmlns:a16="http://schemas.microsoft.com/office/drawing/2014/main" id="{4EB39136-48A0-8446-AB1B-956E1043D683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448519" y="1222796"/>
            <a:ext cx="5144392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700" b="0" spc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rPr lang="en-US"/>
              <a:t>Body copy here</a:t>
            </a:r>
            <a:r>
              <a:t>. </a:t>
            </a:r>
            <a:r>
              <a:rPr lang="en-US"/>
              <a:t>Minimum p</a:t>
            </a:r>
            <a:r>
              <a:t>oint size can be as small as </a:t>
            </a:r>
            <a:r>
              <a:rPr lang="en-US"/>
              <a:t>1</a:t>
            </a:r>
            <a:r>
              <a:t>7pt</a:t>
            </a:r>
            <a:r>
              <a:rPr lang="en-US"/>
              <a:t>s depending on the amount of content.</a:t>
            </a:r>
            <a:endParaRPr/>
          </a:p>
        </p:txBody>
      </p:sp>
      <p:pic>
        <p:nvPicPr>
          <p:cNvPr id="8" name="Lockup_horizontal-optimistic-blue.png">
            <a:extLst>
              <a:ext uri="{FF2B5EF4-FFF2-40B4-BE49-F238E27FC236}">
                <a16:creationId xmlns:a16="http://schemas.microsoft.com/office/drawing/2014/main" id="{6C7821E3-6B51-F244-B622-3C913CC623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37" y="4132068"/>
            <a:ext cx="2450047" cy="5583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7715514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Line"/>
          <p:cNvSpPr/>
          <p:nvPr/>
        </p:nvSpPr>
        <p:spPr>
          <a:xfrm>
            <a:off x="2284861" y="1754809"/>
            <a:ext cx="342277" cy="0"/>
          </a:xfrm>
          <a:prstGeom prst="line">
            <a:avLst/>
          </a:prstGeom>
          <a:ln w="76200">
            <a:solidFill>
              <a:srgbClr val="81EEF3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7" name="Line"/>
          <p:cNvSpPr/>
          <p:nvPr/>
        </p:nvSpPr>
        <p:spPr>
          <a:xfrm>
            <a:off x="4580386" y="1754809"/>
            <a:ext cx="342277" cy="0"/>
          </a:xfrm>
          <a:prstGeom prst="line">
            <a:avLst/>
          </a:prstGeom>
          <a:ln w="76200">
            <a:solidFill>
              <a:srgbClr val="81EEF3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8" name="Line"/>
          <p:cNvSpPr/>
          <p:nvPr/>
        </p:nvSpPr>
        <p:spPr>
          <a:xfrm>
            <a:off x="6847336" y="1754809"/>
            <a:ext cx="342277" cy="0"/>
          </a:xfrm>
          <a:prstGeom prst="line">
            <a:avLst/>
          </a:prstGeom>
          <a:ln w="76200">
            <a:solidFill>
              <a:srgbClr val="81EEF3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9" name="Headline here (for bullet points)"/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419098" y="216419"/>
            <a:ext cx="8239127" cy="71437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3900" b="0" spc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 (for bullet points)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5E0E4-BC56-6D46-9679-74B77164A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62808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1BDFCB8-E880-5844-8A00-9BAD9DD6EB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63787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86395B8-C9BE-B14E-B720-E92E7BA2D5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32926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A70D94-E27A-3744-AE57-A4101E66190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3359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DDF60E9-1112-5549-851A-097096B9E02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787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61B72DC-D711-3547-9A55-563B0EF182B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32926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pic>
        <p:nvPicPr>
          <p:cNvPr id="15" name="Lockup_horizontal-optimistic-blue.png">
            <a:extLst>
              <a:ext uri="{FF2B5EF4-FFF2-40B4-BE49-F238E27FC236}">
                <a16:creationId xmlns:a16="http://schemas.microsoft.com/office/drawing/2014/main" id="{AFA4A77E-96FC-0344-8309-EB3817A032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37" y="4132068"/>
            <a:ext cx="2450047" cy="5583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1427702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-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A3FDE7-12F2-F54B-974B-AB7731A89C23}"/>
              </a:ext>
            </a:extLst>
          </p:cNvPr>
          <p:cNvSpPr/>
          <p:nvPr userDrawn="1"/>
        </p:nvSpPr>
        <p:spPr>
          <a:xfrm>
            <a:off x="0" y="-2038"/>
            <a:ext cx="3429000" cy="5147577"/>
          </a:xfrm>
          <a:prstGeom prst="rect">
            <a:avLst/>
          </a:prstGeom>
          <a:solidFill>
            <a:srgbClr val="001F5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5" name="Headline he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19099" y="266090"/>
            <a:ext cx="2998507" cy="47769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2600" b="0" spc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</a:t>
            </a:r>
          </a:p>
        </p:txBody>
      </p:sp>
      <p:sp>
        <p:nvSpPr>
          <p:cNvPr id="196" name="Body copy her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50504" y="993450"/>
            <a:ext cx="2622099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90000"/>
              </a:lnSpc>
              <a:defRPr sz="1700" b="0">
                <a:solidFill>
                  <a:srgbClr val="DBF5FF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Body copy here.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01CD46-51E6-F74D-AD05-10253A69BE3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429000" y="0"/>
            <a:ext cx="5715000" cy="5143500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Lockup_horizontal-optimistic-blue.png">
            <a:extLst>
              <a:ext uri="{FF2B5EF4-FFF2-40B4-BE49-F238E27FC236}">
                <a16:creationId xmlns:a16="http://schemas.microsoft.com/office/drawing/2014/main" id="{F7FDFFC6-3F22-234E-814B-CF6240B99A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37" y="4132068"/>
            <a:ext cx="2450047" cy="5583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0114683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llout-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eneric-USCC-PPT_Session-pattern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1"/>
          <a:stretch/>
        </p:blipFill>
        <p:spPr>
          <a:xfrm>
            <a:off x="6849533" y="322"/>
            <a:ext cx="2293896" cy="5142857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Lockup_horizontal-optimistic-blu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37" y="4132068"/>
            <a:ext cx="2450047" cy="55833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6BF25-6D68-1F40-9B63-13B9AC67D8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4635" y="1695782"/>
            <a:ext cx="6168565" cy="161594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3700"/>
              </a:lnSpc>
              <a:defRPr sz="3900" b="0" i="0" spc="0" baseline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  <a:lvl2pPr>
              <a:defRPr b="0" i="0">
                <a:latin typeface="GT America Lt" pitchFamily="2" charset="77"/>
                <a:ea typeface="GT America Lt" pitchFamily="2" charset="77"/>
              </a:defRPr>
            </a:lvl2pPr>
            <a:lvl3pPr>
              <a:defRPr b="0" i="0">
                <a:latin typeface="GT America Lt" pitchFamily="2" charset="77"/>
                <a:ea typeface="GT America Lt" pitchFamily="2" charset="77"/>
              </a:defRPr>
            </a:lvl3pPr>
            <a:lvl4pPr>
              <a:defRPr b="0" i="0">
                <a:latin typeface="GT America Lt" pitchFamily="2" charset="77"/>
                <a:ea typeface="GT America Lt" pitchFamily="2" charset="77"/>
              </a:defRPr>
            </a:lvl4pPr>
            <a:lvl5pPr>
              <a:defRPr b="0" i="0">
                <a:latin typeface="GT America Lt" pitchFamily="2" charset="77"/>
                <a:ea typeface="GT America Lt" pitchFamily="2" charset="77"/>
              </a:defRPr>
            </a:lvl5pPr>
          </a:lstStyle>
          <a:p>
            <a:pPr lvl="0"/>
            <a:r>
              <a:rPr lang="en-US"/>
              <a:t>Make a bold statement.</a:t>
            </a:r>
            <a:br>
              <a:rPr lang="en-US"/>
            </a:br>
            <a:r>
              <a:rPr lang="en-US"/>
              <a:t>Three lines of text max.</a:t>
            </a:r>
            <a:br>
              <a:rPr lang="en-US"/>
            </a:br>
            <a:r>
              <a:rPr lang="en-US"/>
              <a:t>Please and thank you.</a:t>
            </a:r>
          </a:p>
        </p:txBody>
      </p:sp>
    </p:spTree>
    <p:extLst>
      <p:ext uri="{BB962C8B-B14F-4D97-AF65-F5344CB8AC3E}">
        <p14:creationId xmlns:p14="http://schemas.microsoft.com/office/powerpoint/2010/main" val="170958971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-Light">
    <p:bg>
      <p:bgPr>
        <a:solidFill>
          <a:srgbClr val="DB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eneric-USCC-PPT_Opening-2-kaleido-light-bottom.png" descr="Generic-USCC-PPT_Opening-2-kaleido-light-bottom.png"/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0" y="2571750"/>
            <a:ext cx="9144000" cy="257175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Presentation subtitle her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286319" y="2061600"/>
            <a:ext cx="7681521" cy="40626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70000"/>
              </a:lnSpc>
              <a:defRPr sz="2600" b="0" spc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Presentation subtitle here</a:t>
            </a:r>
          </a:p>
        </p:txBody>
      </p:sp>
      <p:sp>
        <p:nvSpPr>
          <p:cNvPr id="56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259589" y="616779"/>
            <a:ext cx="7750929" cy="1389002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5200" spc="0">
                <a:solidFill>
                  <a:srgbClr val="004F91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57" name="Symbol_InsightfulBlue.png" descr="Symbol_InsightfulBl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330" y="324801"/>
            <a:ext cx="828184" cy="828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Lockup_w_clear_space_horizontal_InsightfulBlue.png" descr="Lockup_w_clear_space_horizontal_InsightfulBlue.png">
            <a:extLst>
              <a:ext uri="{FF2B5EF4-FFF2-40B4-BE49-F238E27FC236}">
                <a16:creationId xmlns:a16="http://schemas.microsoft.com/office/drawing/2014/main" id="{A8A390F3-F199-9043-B1B2-22BFEAE395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7117" t="40171" b="38782"/>
          <a:stretch/>
        </p:blipFill>
        <p:spPr>
          <a:xfrm>
            <a:off x="324486" y="324800"/>
            <a:ext cx="2646079" cy="17441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1932199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nother column here if necessary. Point size can be as small as 27pts if adding source info.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70485" y="1222796"/>
            <a:ext cx="2808776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700" b="0" spc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Another column here if necessary. </a:t>
            </a:r>
            <a:r>
              <a:rPr lang="en-US"/>
              <a:t>Minimum p</a:t>
            </a:r>
            <a:r>
              <a:t>oint size can be as small as </a:t>
            </a:r>
            <a:r>
              <a:rPr lang="en-US"/>
              <a:t>1</a:t>
            </a:r>
            <a:r>
              <a:t>7pts if adding source info.</a:t>
            </a:r>
          </a:p>
        </p:txBody>
      </p:sp>
      <p:sp>
        <p:nvSpPr>
          <p:cNvPr id="109" name="Headline her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19098" y="216419"/>
            <a:ext cx="8239127" cy="71437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3900" b="0" spc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</a:t>
            </a:r>
          </a:p>
        </p:txBody>
      </p:sp>
      <p:sp>
        <p:nvSpPr>
          <p:cNvPr id="7" name="Another column here if necessary. Point size can be as small as 27pts if adding source info.">
            <a:extLst>
              <a:ext uri="{FF2B5EF4-FFF2-40B4-BE49-F238E27FC236}">
                <a16:creationId xmlns:a16="http://schemas.microsoft.com/office/drawing/2014/main" id="{4EB39136-48A0-8446-AB1B-956E1043D683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448519" y="1222796"/>
            <a:ext cx="5144392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700" b="0" spc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rPr lang="en-US"/>
              <a:t>Body copy here</a:t>
            </a:r>
            <a:r>
              <a:t>. </a:t>
            </a:r>
            <a:r>
              <a:rPr lang="en-US"/>
              <a:t>Minimum p</a:t>
            </a:r>
            <a:r>
              <a:t>oint size can be as small as </a:t>
            </a:r>
            <a:r>
              <a:rPr lang="en-US"/>
              <a:t>1</a:t>
            </a:r>
            <a:r>
              <a:t>7pt</a:t>
            </a:r>
            <a:r>
              <a:rPr lang="en-US"/>
              <a:t>s depending on the amount of content.</a:t>
            </a:r>
            <a:endParaRPr/>
          </a:p>
        </p:txBody>
      </p:sp>
      <p:pic>
        <p:nvPicPr>
          <p:cNvPr id="9" name="Lockup_w_clear_space_horizontal_InsightfulBlue.png" descr="Lockup_w_clear_space_horizontal_InsightfulBlue.png">
            <a:extLst>
              <a:ext uri="{FF2B5EF4-FFF2-40B4-BE49-F238E27FC236}">
                <a16:creationId xmlns:a16="http://schemas.microsoft.com/office/drawing/2014/main" id="{8369BBB5-856D-5143-ADFC-4A4D3DDBE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94" y="4130246"/>
            <a:ext cx="2462134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669762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s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Line"/>
          <p:cNvSpPr/>
          <p:nvPr/>
        </p:nvSpPr>
        <p:spPr>
          <a:xfrm>
            <a:off x="2284861" y="1754809"/>
            <a:ext cx="342277" cy="0"/>
          </a:xfrm>
          <a:prstGeom prst="line">
            <a:avLst/>
          </a:prstGeom>
          <a:ln w="76200">
            <a:solidFill>
              <a:srgbClr val="81EEF3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7" name="Line"/>
          <p:cNvSpPr/>
          <p:nvPr/>
        </p:nvSpPr>
        <p:spPr>
          <a:xfrm>
            <a:off x="4580386" y="1754809"/>
            <a:ext cx="342277" cy="0"/>
          </a:xfrm>
          <a:prstGeom prst="line">
            <a:avLst/>
          </a:prstGeom>
          <a:ln w="76200">
            <a:solidFill>
              <a:srgbClr val="81EEF3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8" name="Line"/>
          <p:cNvSpPr/>
          <p:nvPr/>
        </p:nvSpPr>
        <p:spPr>
          <a:xfrm>
            <a:off x="6847336" y="1754809"/>
            <a:ext cx="342277" cy="0"/>
          </a:xfrm>
          <a:prstGeom prst="line">
            <a:avLst/>
          </a:prstGeom>
          <a:ln w="76200">
            <a:solidFill>
              <a:srgbClr val="81EEF3"/>
            </a:solidFill>
            <a:miter lim="400000"/>
          </a:ln>
        </p:spPr>
        <p:txBody>
          <a:bodyPr lIns="19050" tIns="19050" rIns="19050" bIns="19050" anchor="ctr"/>
          <a:lstStyle/>
          <a:p>
            <a:endParaRPr sz="338"/>
          </a:p>
        </p:txBody>
      </p:sp>
      <p:sp>
        <p:nvSpPr>
          <p:cNvPr id="149" name="Headline here (for bullet points)"/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419098" y="216419"/>
            <a:ext cx="8239127" cy="71437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3900" b="0" spc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 (for bullet points)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5E0E4-BC56-6D46-9679-74B77164A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62808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1BDFCB8-E880-5844-8A00-9BAD9DD6EB3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63787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86395B8-C9BE-B14E-B720-E92E7BA2D5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32926" y="1938421"/>
            <a:ext cx="2117167" cy="58215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400"/>
              </a:lnSpc>
              <a:defRPr sz="2600" b="0" i="0" spc="-94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Subtitle can be on two lines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A70D94-E27A-3744-AE57-A4101E66190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3359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DDF60E9-1112-5549-851A-097096B9E02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787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61B72DC-D711-3547-9A55-563B0EF182B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832926" y="2664557"/>
            <a:ext cx="2117167" cy="813792"/>
          </a:xfrm>
          <a:prstGeom prst="rect">
            <a:avLst/>
          </a:prstGeom>
        </p:spPr>
        <p:txBody>
          <a:bodyPr lIns="0" tIns="0" rIns="0" bIns="0"/>
          <a:lstStyle>
            <a:lvl1pPr marL="214313" indent="-214313">
              <a:lnSpc>
                <a:spcPct val="100000"/>
              </a:lnSpc>
              <a:buFont typeface="Arial" panose="020B0604020202020204" pitchFamily="34" charset="0"/>
              <a:buChar char="•"/>
              <a:defRPr sz="1700" b="0" i="0" spc="-38" baseline="0">
                <a:solidFill>
                  <a:srgbClr val="004F91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  <a:p>
            <a:pPr lvl="0"/>
            <a:r>
              <a:rPr lang="en-US"/>
              <a:t>Bullet point</a:t>
            </a:r>
          </a:p>
        </p:txBody>
      </p:sp>
      <p:pic>
        <p:nvPicPr>
          <p:cNvPr id="14" name="Lockup_w_clear_space_horizontal_InsightfulBlue.png" descr="Lockup_w_clear_space_horizontal_InsightfulBlue.png">
            <a:extLst>
              <a:ext uri="{FF2B5EF4-FFF2-40B4-BE49-F238E27FC236}">
                <a16:creationId xmlns:a16="http://schemas.microsoft.com/office/drawing/2014/main" id="{09678FD2-06E7-7548-B49A-6055EDA26A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94" y="4130246"/>
            <a:ext cx="2462134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4218257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-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A3FDE7-12F2-F54B-974B-AB7731A89C23}"/>
              </a:ext>
            </a:extLst>
          </p:cNvPr>
          <p:cNvSpPr/>
          <p:nvPr userDrawn="1"/>
        </p:nvSpPr>
        <p:spPr>
          <a:xfrm>
            <a:off x="0" y="-2038"/>
            <a:ext cx="3429000" cy="5147577"/>
          </a:xfrm>
          <a:prstGeom prst="rect">
            <a:avLst/>
          </a:prstGeom>
          <a:solidFill>
            <a:srgbClr val="DBF5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5" name="Headline he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19099" y="266090"/>
            <a:ext cx="2998507" cy="477693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defTabSz="914377">
              <a:lnSpc>
                <a:spcPct val="80000"/>
              </a:lnSpc>
              <a:defRPr sz="2600" b="0" spc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Headline here</a:t>
            </a:r>
          </a:p>
        </p:txBody>
      </p:sp>
      <p:sp>
        <p:nvSpPr>
          <p:cNvPr id="196" name="Body copy here.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50504" y="993450"/>
            <a:ext cx="2622099" cy="261582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90000"/>
              </a:lnSpc>
              <a:defRPr sz="1700" b="0">
                <a:solidFill>
                  <a:srgbClr val="004F91"/>
                </a:solidFill>
                <a:latin typeface="GT America Lt"/>
                <a:ea typeface="GT America Lt"/>
                <a:cs typeface="GT America Lt"/>
                <a:sym typeface="GT America Lt"/>
              </a:defRPr>
            </a:lvl1pPr>
          </a:lstStyle>
          <a:p>
            <a:r>
              <a:t>Body copy here.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01CD46-51E6-F74D-AD05-10253A69BE3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429000" y="0"/>
            <a:ext cx="5715000" cy="5143500"/>
          </a:xfrm>
          <a:prstGeom prst="rect">
            <a:avLst/>
          </a:prstGeom>
        </p:spPr>
        <p:txBody>
          <a:bodyPr lIns="0" tIns="0" rIns="0" bIns="0"/>
          <a:lstStyle>
            <a:lvl1pPr>
              <a:defRPr sz="1350" b="0" i="0">
                <a:solidFill>
                  <a:srgbClr val="DBF5FF"/>
                </a:solidFill>
                <a:latin typeface="GT America Lt" pitchFamily="2" charset="77"/>
                <a:ea typeface="GT America Lt" pitchFamily="2" charset="77"/>
              </a:defRPr>
            </a:lvl1pPr>
          </a:lstStyle>
          <a:p>
            <a:endParaRPr lang="en-US"/>
          </a:p>
        </p:txBody>
      </p:sp>
      <p:pic>
        <p:nvPicPr>
          <p:cNvPr id="8" name="Lockup_w_clear_space_horizontal_InsightfulBlue.png" descr="Lockup_w_clear_space_horizontal_InsightfulBlue.png">
            <a:extLst>
              <a:ext uri="{FF2B5EF4-FFF2-40B4-BE49-F238E27FC236}">
                <a16:creationId xmlns:a16="http://schemas.microsoft.com/office/drawing/2014/main" id="{A060A651-030A-A945-ADD3-9AC4A0D099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394" y="4130246"/>
            <a:ext cx="2462134" cy="5619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3352947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F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0" r:id="rId2"/>
    <p:sldLayoutId id="2147483671" r:id="rId3"/>
    <p:sldLayoutId id="2147483672" r:id="rId4"/>
    <p:sldLayoutId id="2147483667" r:id="rId5"/>
  </p:sldLayoutIdLst>
  <p:transition spd="med"/>
  <p:txStyles>
    <p:titleStyle>
      <a:lvl1pPr marL="0" marR="0" indent="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1pPr>
      <a:lvl2pPr marL="0" marR="0" indent="1714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2pPr>
      <a:lvl3pPr marL="0" marR="0" indent="3429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3pPr>
      <a:lvl4pPr marL="0" marR="0" indent="5143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4pPr>
      <a:lvl5pPr marL="0" marR="0" indent="6858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5pPr>
      <a:lvl6pPr marL="0" marR="0" indent="8572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6pPr>
      <a:lvl7pPr marL="0" marR="0" indent="10287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7pPr>
      <a:lvl8pPr marL="0" marR="0" indent="12001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8pPr>
      <a:lvl9pPr marL="0" marR="0" indent="13716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9pPr>
    </p:titleStyle>
    <p:bodyStyle>
      <a:lvl1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42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5" r:id="rId2"/>
    <p:sldLayoutId id="2147483696" r:id="rId3"/>
    <p:sldLayoutId id="2147483697" r:id="rId4"/>
    <p:sldLayoutId id="2147483698" r:id="rId5"/>
  </p:sldLayoutIdLst>
  <p:transition spd="med"/>
  <p:txStyles>
    <p:titleStyle>
      <a:lvl1pPr marL="0" marR="0" indent="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1pPr>
      <a:lvl2pPr marL="0" marR="0" indent="1714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2pPr>
      <a:lvl3pPr marL="0" marR="0" indent="3429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3pPr>
      <a:lvl4pPr marL="0" marR="0" indent="5143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4pPr>
      <a:lvl5pPr marL="0" marR="0" indent="6858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5pPr>
      <a:lvl6pPr marL="0" marR="0" indent="8572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6pPr>
      <a:lvl7pPr marL="0" marR="0" indent="10287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7pPr>
      <a:lvl8pPr marL="0" marR="0" indent="12001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8pPr>
      <a:lvl9pPr marL="0" marR="0" indent="13716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9pPr>
    </p:titleStyle>
    <p:bodyStyle>
      <a:lvl1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B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40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</p:sldLayoutIdLst>
  <p:transition spd="med"/>
  <p:txStyles>
    <p:titleStyle>
      <a:lvl1pPr marL="0" marR="0" indent="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1pPr>
      <a:lvl2pPr marL="0" marR="0" indent="1714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2pPr>
      <a:lvl3pPr marL="0" marR="0" indent="3429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3pPr>
      <a:lvl4pPr marL="0" marR="0" indent="5143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4pPr>
      <a:lvl5pPr marL="0" marR="0" indent="6858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5pPr>
      <a:lvl6pPr marL="0" marR="0" indent="8572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6pPr>
      <a:lvl7pPr marL="0" marR="0" indent="10287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7pPr>
      <a:lvl8pPr marL="0" marR="0" indent="120015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8pPr>
      <a:lvl9pPr marL="0" marR="0" indent="1371600" algn="l" defTabSz="914377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213" b="0" i="0" u="none" strike="noStrike" cap="none" spc="-261" baseline="0">
          <a:solidFill>
            <a:srgbClr val="DBF5FF"/>
          </a:solidFill>
          <a:uFillTx/>
          <a:latin typeface="GT America Lt"/>
          <a:ea typeface="GT America Lt"/>
          <a:cs typeface="GT America Lt"/>
          <a:sym typeface="GT America Lt"/>
        </a:defRPr>
      </a:lvl9pPr>
    </p:titleStyle>
    <p:bodyStyle>
      <a:lvl1pPr marL="0" marR="0" indent="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l" defTabSz="30956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63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1714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3429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5143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6858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8572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0287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20015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371600" algn="ctr" defTabSz="219075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75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F61B4D-F256-FC47-872F-0310E2698B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Rodney Davis, Head of Government Affairs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C51ADA-36EB-CA4F-A0B6-D636F57AD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Look Ahead: 119</a:t>
            </a:r>
            <a:r>
              <a:rPr lang="en-US" sz="4800" baseline="30000" dirty="0"/>
              <a:t>th</a:t>
            </a:r>
            <a:r>
              <a:rPr lang="en-US" sz="4800" dirty="0"/>
              <a:t> Congress</a:t>
            </a:r>
          </a:p>
        </p:txBody>
      </p:sp>
    </p:spTree>
    <p:extLst>
      <p:ext uri="{BB962C8B-B14F-4D97-AF65-F5344CB8AC3E}">
        <p14:creationId xmlns:p14="http://schemas.microsoft.com/office/powerpoint/2010/main" val="265216235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D56AAF-63D5-3141-0BEE-179B6DECD3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First 100 Days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CBE1F5-BD30-5E4A-3F66-3C4CC3B55D7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As outlined by House Majority Leader Scalise: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Confirmations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Lock in Tax Cuts/Reconciliation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Unleash American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Immigration/Border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Congressional Review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Government Spending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96905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80FF-7B9E-CDED-5A83-291603E14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BE8F01-7F2E-1695-1AF6-68B1F9F9E26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Funding Priorities &amp; Deadlines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8F5577-B950-6573-BB7D-6ED628562AC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19098" y="1111478"/>
            <a:ext cx="8512601" cy="26158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Debt limit: Ongoing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Government funding: March 14, 2025.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Later in 2025: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FY 2026 funding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Expiration of key provisions of the Tax Cuts and Jobs 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Also needs to be addressed: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sort of disaster aid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rolling expiring authorizations (i.e. </a:t>
            </a:r>
            <a:r>
              <a:rPr lang="en-US" sz="1563" dirty="0"/>
              <a:t>transportation/infrastructure, health care, and agriculture)</a:t>
            </a:r>
          </a:p>
        </p:txBody>
      </p:sp>
    </p:spTree>
    <p:extLst>
      <p:ext uri="{BB962C8B-B14F-4D97-AF65-F5344CB8AC3E}">
        <p14:creationId xmlns:p14="http://schemas.microsoft.com/office/powerpoint/2010/main" val="162383600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BBEED-5DEB-B32F-AF7F-D76068071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23384-AA1A-0257-168F-FA8224EF04F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Tax Priorities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367B7-CA05-3A2E-9295-37A0385F8CE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19098" y="1039916"/>
            <a:ext cx="8512601" cy="2615828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b="1" dirty="0"/>
              <a:t>Preserve our competitive business tax rates: </a:t>
            </a:r>
            <a:r>
              <a:rPr lang="en-US" dirty="0"/>
              <a:t>Retain our globally competitive 21% corporate income tax rate and make permanent or extend the 20% deduction for pass-through business income (section 199A). </a:t>
            </a:r>
            <a:br>
              <a:rPr lang="en-US" dirty="0"/>
            </a:br>
            <a:endParaRPr lang="en-US" dirty="0"/>
          </a:p>
          <a:p>
            <a:r>
              <a:rPr lang="en-US" dirty="0"/>
              <a:t>2. </a:t>
            </a:r>
            <a:r>
              <a:rPr lang="en-US" b="1" dirty="0"/>
              <a:t>Restore a pro-growth business tax base</a:t>
            </a:r>
            <a:r>
              <a:rPr lang="en-US" dirty="0"/>
              <a:t>: Reestablish a tax base that allows a deduction for R&amp;D expenses, full capital expensing for certain business assets, and a growth-oriented interest deductibility limitation. </a:t>
            </a:r>
            <a:br>
              <a:rPr lang="en-US" dirty="0"/>
            </a:br>
            <a:endParaRPr lang="en-US" dirty="0"/>
          </a:p>
          <a:p>
            <a:r>
              <a:rPr lang="en-US" dirty="0"/>
              <a:t>3. </a:t>
            </a:r>
            <a:r>
              <a:rPr lang="en-US" b="1" dirty="0"/>
              <a:t>Maintain a competitive U.S. international tax system</a:t>
            </a:r>
            <a:r>
              <a:rPr lang="en-US" dirty="0"/>
              <a:t>: Pursue comprehensive, industry-neutral solutions to maintain a pro-growth and globally competitive U.S. business tax system.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0386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4AB6D-E1B9-E117-0340-4A7BBE02C96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Reconciliation Timing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914DF2-67CE-5261-98A5-5F7C68163E8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518" y="1222796"/>
            <a:ext cx="8512601" cy="2615828"/>
          </a:xfrm>
        </p:spPr>
        <p:txBody>
          <a:bodyPr/>
          <a:lstStyle/>
          <a:p>
            <a:r>
              <a:rPr lang="en-US" dirty="0"/>
              <a:t>House Republicans had announced a self-imposed deadline of passing a budget resolution out of the Budget committee by the end of the first week of February, that did not happen. </a:t>
            </a:r>
          </a:p>
          <a:p>
            <a:endParaRPr lang="en-US" dirty="0"/>
          </a:p>
          <a:p>
            <a:r>
              <a:rPr lang="en-US" dirty="0"/>
              <a:t>The Senate has indicated that they will move forward with their two-bill strategy, with Senate Budget Chairman Lindsey Graham announcing a markup on a budget resolution to start the process.</a:t>
            </a:r>
          </a:p>
        </p:txBody>
      </p:sp>
    </p:spTree>
    <p:extLst>
      <p:ext uri="{BB962C8B-B14F-4D97-AF65-F5344CB8AC3E}">
        <p14:creationId xmlns:p14="http://schemas.microsoft.com/office/powerpoint/2010/main" val="318992089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FCE4-FBD2-452F-B78D-ED757B6D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1BA607-F1A9-5E2D-D447-354473574E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Congressional Review Act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177133-F2C8-E992-338A-0BCFCDD2449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518" y="1222796"/>
            <a:ext cx="8512601" cy="2615828"/>
          </a:xfrm>
        </p:spPr>
        <p:txBody>
          <a:bodyPr/>
          <a:lstStyle/>
          <a:p>
            <a:r>
              <a:rPr lang="en-US" dirty="0"/>
              <a:t>The Chamber has released the first in a series of recommendations of costly regulations that should be overturned using the CRA.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HSR Rule from the FTC and DOJ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Negative Option (aka Autorenewal) Rule from the FTC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Medical Debt Rule from the CFPB </a:t>
            </a:r>
          </a:p>
          <a:p>
            <a:endParaRPr lang="en-US" dirty="0"/>
          </a:p>
          <a:p>
            <a:r>
              <a:rPr lang="en-US" dirty="0"/>
              <a:t>We have also published a comprehensive list of potential rules that could be reviewed under CRA.</a:t>
            </a:r>
          </a:p>
        </p:txBody>
      </p:sp>
    </p:spTree>
    <p:extLst>
      <p:ext uri="{BB962C8B-B14F-4D97-AF65-F5344CB8AC3E}">
        <p14:creationId xmlns:p14="http://schemas.microsoft.com/office/powerpoint/2010/main" val="164238077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3DAA0-9011-2686-95C0-90477BA61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4B01A9-662B-9E16-88C1-3A669FB6CE9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Rodney Davis, Head of Government Affairs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3A3009-BED1-4C84-11D4-B3BF32F3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Look Ahead: 119</a:t>
            </a:r>
            <a:r>
              <a:rPr lang="en-US" sz="4800" baseline="30000" dirty="0"/>
              <a:t>th</a:t>
            </a:r>
            <a:r>
              <a:rPr lang="en-US" sz="4800" dirty="0"/>
              <a:t> Congress</a:t>
            </a:r>
          </a:p>
        </p:txBody>
      </p:sp>
    </p:spTree>
    <p:extLst>
      <p:ext uri="{BB962C8B-B14F-4D97-AF65-F5344CB8AC3E}">
        <p14:creationId xmlns:p14="http://schemas.microsoft.com/office/powerpoint/2010/main" val="16855001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plate-Dark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plate-Light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plate-Red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bd2c6a-a94f-4612-b706-a6fa77778cdf">
      <Terms xmlns="http://schemas.microsoft.com/office/infopath/2007/PartnerControls"/>
    </lcf76f155ced4ddcb4097134ff3c332f>
    <TaxCatchAll xmlns="308311e2-d142-423e-bbac-6522d79a82a6" xsi:nil="true"/>
    <_Flow_SignoffStatus xmlns="2cbd2c6a-a94f-4612-b706-a6fa77778cd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850ED7-3DC1-47DD-9A72-9641CAB13C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4BDBBD-80EB-43EA-AD09-25D2C3AAA7F0}">
  <ds:schemaRefs>
    <ds:schemaRef ds:uri="http://schemas.microsoft.com/office/2006/metadata/properties"/>
    <ds:schemaRef ds:uri="http://schemas.microsoft.com/office/infopath/2007/PartnerControls"/>
    <ds:schemaRef ds:uri="9577bbe0-dd70-4303-b4ad-497fd7fa08c5"/>
    <ds:schemaRef ds:uri="3983ad11-971e-46ab-ab3e-8458043ec71b"/>
  </ds:schemaRefs>
</ds:datastoreItem>
</file>

<file path=customXml/itemProps3.xml><?xml version="1.0" encoding="utf-8"?>
<ds:datastoreItem xmlns:ds="http://schemas.openxmlformats.org/officeDocument/2006/customXml" ds:itemID="{5F8F780B-BE57-4CDC-87B0-73D6BFAEBA53}"/>
</file>

<file path=docProps/app.xml><?xml version="1.0" encoding="utf-8"?>
<Properties xmlns="http://schemas.openxmlformats.org/officeDocument/2006/extended-properties" xmlns:vt="http://schemas.openxmlformats.org/officeDocument/2006/docPropsVTypes">
  <TotalTime>13710</TotalTime>
  <Words>362</Words>
  <Application>Microsoft Macintosh PowerPoint</Application>
  <PresentationFormat>On-screen Show (16:9)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GT America Lt</vt:lpstr>
      <vt:lpstr>Helvetica Neue</vt:lpstr>
      <vt:lpstr>Helvetica Neue Medium</vt:lpstr>
      <vt:lpstr>Template-Dark</vt:lpstr>
      <vt:lpstr>Template-Light</vt:lpstr>
      <vt:lpstr>Template-Red</vt:lpstr>
      <vt:lpstr>Look Ahead: 119th Congress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Ahead: 119th Congress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Wickman, Wayne</dc:creator>
  <cp:lastModifiedBy>Porwoll, Andrea</cp:lastModifiedBy>
  <cp:revision>17</cp:revision>
  <dcterms:modified xsi:type="dcterms:W3CDTF">2025-02-07T14:22:18Z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</Properties>
</file>