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slideMasters/slideMaster1.xml" ContentType="application/vnd.openxmlformats-officedocument.presentationml.slideMaster+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Masters/notesMaster1.xml" ContentType="application/vnd.openxmlformats-officedocument.presentationml.notesMaster+xml"/>
  <Override PartName="/ppt/diagrams/quickStyle6.xml" ContentType="application/vnd.openxmlformats-officedocument.drawingml.diagramStyle+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colors6.xml" ContentType="application/vnd.openxmlformats-officedocument.drawingml.diagramColors+xml"/>
  <Override PartName="/ppt/diagrams/drawing6.xml" ContentType="application/vnd.ms-office.drawingml.diagramDrawing+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layout6.xml" ContentType="application/vnd.openxmlformats-officedocument.drawingml.diagramLayout+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Lst>
  <p:notesMasterIdLst>
    <p:notesMasterId r:id="rId50"/>
  </p:notesMasterIdLst>
  <p:sldIdLst>
    <p:sldId id="256" r:id="rId2"/>
    <p:sldId id="1272" r:id="rId3"/>
    <p:sldId id="1419" r:id="rId4"/>
    <p:sldId id="1516" r:id="rId5"/>
    <p:sldId id="1518" r:id="rId6"/>
    <p:sldId id="1528" r:id="rId7"/>
    <p:sldId id="1541" r:id="rId8"/>
    <p:sldId id="1526" r:id="rId9"/>
    <p:sldId id="1527" r:id="rId10"/>
    <p:sldId id="1540" r:id="rId11"/>
    <p:sldId id="1542" r:id="rId12"/>
    <p:sldId id="1519" r:id="rId13"/>
    <p:sldId id="1529" r:id="rId14"/>
    <p:sldId id="1530" r:id="rId15"/>
    <p:sldId id="1543" r:id="rId16"/>
    <p:sldId id="1520" r:id="rId17"/>
    <p:sldId id="1559" r:id="rId18"/>
    <p:sldId id="1533" r:id="rId19"/>
    <p:sldId id="1560" r:id="rId20"/>
    <p:sldId id="1532" r:id="rId21"/>
    <p:sldId id="1544" r:id="rId22"/>
    <p:sldId id="1555" r:id="rId23"/>
    <p:sldId id="1563" r:id="rId24"/>
    <p:sldId id="1556" r:id="rId25"/>
    <p:sldId id="1564" r:id="rId26"/>
    <p:sldId id="1558" r:id="rId27"/>
    <p:sldId id="1521" r:id="rId28"/>
    <p:sldId id="1534" r:id="rId29"/>
    <p:sldId id="1535" r:id="rId30"/>
    <p:sldId id="1545" r:id="rId31"/>
    <p:sldId id="1522" r:id="rId32"/>
    <p:sldId id="1536" r:id="rId33"/>
    <p:sldId id="1537" r:id="rId34"/>
    <p:sldId id="1546" r:id="rId35"/>
    <p:sldId id="1525" r:id="rId36"/>
    <p:sldId id="1538" r:id="rId37"/>
    <p:sldId id="1539" r:id="rId38"/>
    <p:sldId id="1547" r:id="rId39"/>
    <p:sldId id="1552" r:id="rId40"/>
    <p:sldId id="1553" r:id="rId41"/>
    <p:sldId id="1561" r:id="rId42"/>
    <p:sldId id="1554" r:id="rId43"/>
    <p:sldId id="1548" r:id="rId44"/>
    <p:sldId id="1549" r:id="rId45"/>
    <p:sldId id="1562" r:id="rId46"/>
    <p:sldId id="1550" r:id="rId47"/>
    <p:sldId id="1551" r:id="rId48"/>
    <p:sldId id="1275"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82446" autoAdjust="0"/>
  </p:normalViewPr>
  <p:slideViewPr>
    <p:cSldViewPr snapToGrid="0">
      <p:cViewPr varScale="1">
        <p:scale>
          <a:sx n="91" d="100"/>
          <a:sy n="91" d="100"/>
        </p:scale>
        <p:origin x="49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3.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2A04C7-FE23-42F8-BCBD-A6005B90F60A}"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4926A2D8-8B03-4F9C-9A37-2CA14500751F}">
      <dgm:prSet/>
      <dgm:spPr/>
      <dgm:t>
        <a:bodyPr/>
        <a:lstStyle/>
        <a:p>
          <a:r>
            <a:rPr lang="en-US" dirty="0"/>
            <a:t>Membership organization for local government attorneys.  Provide education and advocacy services for local governments.  </a:t>
          </a:r>
        </a:p>
      </dgm:t>
    </dgm:pt>
    <dgm:pt modelId="{A6DB24EC-CC10-4DD6-A83C-523CFFEA98E8}" type="parTrans" cxnId="{B31871CE-AF81-43D0-BDAA-A45BA756E49A}">
      <dgm:prSet/>
      <dgm:spPr/>
      <dgm:t>
        <a:bodyPr/>
        <a:lstStyle/>
        <a:p>
          <a:endParaRPr lang="en-US"/>
        </a:p>
      </dgm:t>
    </dgm:pt>
    <dgm:pt modelId="{0436F90E-16F1-4668-8396-FEAA471002C6}" type="sibTrans" cxnId="{B31871CE-AF81-43D0-BDAA-A45BA756E49A}">
      <dgm:prSet/>
      <dgm:spPr/>
      <dgm:t>
        <a:bodyPr/>
        <a:lstStyle/>
        <a:p>
          <a:endParaRPr lang="en-US"/>
        </a:p>
      </dgm:t>
    </dgm:pt>
    <dgm:pt modelId="{BAA82608-9AC7-4F80-A125-AAF049F70F20}">
      <dgm:prSet/>
      <dgm:spPr/>
      <dgm:t>
        <a:bodyPr/>
        <a:lstStyle/>
        <a:p>
          <a:r>
            <a:rPr lang="en-US" dirty="0"/>
            <a:t>File 30-40 amicus briefs in the lower courts and at the Supreme Court each year in support of local governments. </a:t>
          </a:r>
        </a:p>
      </dgm:t>
    </dgm:pt>
    <dgm:pt modelId="{F0AB7C3A-4EF3-4497-840B-CA0D07619621}" type="parTrans" cxnId="{4DAB70EA-3B4F-4663-ABD7-F09524CB621D}">
      <dgm:prSet/>
      <dgm:spPr/>
      <dgm:t>
        <a:bodyPr/>
        <a:lstStyle/>
        <a:p>
          <a:endParaRPr lang="en-US"/>
        </a:p>
      </dgm:t>
    </dgm:pt>
    <dgm:pt modelId="{F2FDD2B1-DB5B-4B15-AB9F-299BCCB233F9}" type="sibTrans" cxnId="{4DAB70EA-3B4F-4663-ABD7-F09524CB621D}">
      <dgm:prSet/>
      <dgm:spPr/>
      <dgm:t>
        <a:bodyPr/>
        <a:lstStyle/>
        <a:p>
          <a:endParaRPr lang="en-US"/>
        </a:p>
      </dgm:t>
    </dgm:pt>
    <dgm:pt modelId="{6C78CBEA-70F1-49FB-B333-1B2D7D99A5B7}">
      <dgm:prSet/>
      <dgm:spPr/>
      <dgm:t>
        <a:bodyPr/>
        <a:lstStyle/>
        <a:p>
          <a:r>
            <a:rPr lang="en-US" dirty="0"/>
            <a:t>Put on conferences and webinars for local government attorneys.  Come to New Orleans in 2025 and Salt Lake City in 2026!</a:t>
          </a:r>
        </a:p>
      </dgm:t>
    </dgm:pt>
    <dgm:pt modelId="{37C7C7F2-954C-409C-AC7F-E824EF963911}" type="parTrans" cxnId="{C3119968-5191-4196-BC52-910945C31C51}">
      <dgm:prSet/>
      <dgm:spPr/>
      <dgm:t>
        <a:bodyPr/>
        <a:lstStyle/>
        <a:p>
          <a:endParaRPr lang="en-US"/>
        </a:p>
      </dgm:t>
    </dgm:pt>
    <dgm:pt modelId="{7B20474A-1141-453B-A8B1-E8BCF14A9BE1}" type="sibTrans" cxnId="{C3119968-5191-4196-BC52-910945C31C51}">
      <dgm:prSet/>
      <dgm:spPr/>
      <dgm:t>
        <a:bodyPr/>
        <a:lstStyle/>
        <a:p>
          <a:endParaRPr lang="en-US"/>
        </a:p>
      </dgm:t>
    </dgm:pt>
    <dgm:pt modelId="{9402994D-F672-4683-B5D7-96C924FBB888}" type="pres">
      <dgm:prSet presAssocID="{5F2A04C7-FE23-42F8-BCBD-A6005B90F60A}" presName="vert0" presStyleCnt="0">
        <dgm:presLayoutVars>
          <dgm:dir/>
          <dgm:animOne val="branch"/>
          <dgm:animLvl val="lvl"/>
        </dgm:presLayoutVars>
      </dgm:prSet>
      <dgm:spPr/>
    </dgm:pt>
    <dgm:pt modelId="{4D9D563C-D570-4839-A1B8-98D874DA174A}" type="pres">
      <dgm:prSet presAssocID="{4926A2D8-8B03-4F9C-9A37-2CA14500751F}" presName="thickLine" presStyleLbl="alignNode1" presStyleIdx="0" presStyleCnt="3"/>
      <dgm:spPr/>
    </dgm:pt>
    <dgm:pt modelId="{8DC9B341-B186-443C-9534-0846D2ACD9E1}" type="pres">
      <dgm:prSet presAssocID="{4926A2D8-8B03-4F9C-9A37-2CA14500751F}" presName="horz1" presStyleCnt="0"/>
      <dgm:spPr/>
    </dgm:pt>
    <dgm:pt modelId="{A0EEA335-43A4-4F11-A6ED-BA739CBA3557}" type="pres">
      <dgm:prSet presAssocID="{4926A2D8-8B03-4F9C-9A37-2CA14500751F}" presName="tx1" presStyleLbl="revTx" presStyleIdx="0" presStyleCnt="3"/>
      <dgm:spPr/>
    </dgm:pt>
    <dgm:pt modelId="{7BB908A8-7B95-4F3C-BD8C-B346995FF2FC}" type="pres">
      <dgm:prSet presAssocID="{4926A2D8-8B03-4F9C-9A37-2CA14500751F}" presName="vert1" presStyleCnt="0"/>
      <dgm:spPr/>
    </dgm:pt>
    <dgm:pt modelId="{48CA8F3D-2019-4525-9726-4522185A3AF9}" type="pres">
      <dgm:prSet presAssocID="{BAA82608-9AC7-4F80-A125-AAF049F70F20}" presName="thickLine" presStyleLbl="alignNode1" presStyleIdx="1" presStyleCnt="3"/>
      <dgm:spPr/>
    </dgm:pt>
    <dgm:pt modelId="{C377D3CB-C0CD-4F8B-83F3-A7EA21F45D7E}" type="pres">
      <dgm:prSet presAssocID="{BAA82608-9AC7-4F80-A125-AAF049F70F20}" presName="horz1" presStyleCnt="0"/>
      <dgm:spPr/>
    </dgm:pt>
    <dgm:pt modelId="{52CBE874-A256-4152-90A4-F6C852C97FBD}" type="pres">
      <dgm:prSet presAssocID="{BAA82608-9AC7-4F80-A125-AAF049F70F20}" presName="tx1" presStyleLbl="revTx" presStyleIdx="1" presStyleCnt="3"/>
      <dgm:spPr/>
    </dgm:pt>
    <dgm:pt modelId="{533F33EB-B218-4BA4-8A42-E8B56E35F693}" type="pres">
      <dgm:prSet presAssocID="{BAA82608-9AC7-4F80-A125-AAF049F70F20}" presName="vert1" presStyleCnt="0"/>
      <dgm:spPr/>
    </dgm:pt>
    <dgm:pt modelId="{26D73859-FA96-4013-AE8D-6CD72C7680DA}" type="pres">
      <dgm:prSet presAssocID="{6C78CBEA-70F1-49FB-B333-1B2D7D99A5B7}" presName="thickLine" presStyleLbl="alignNode1" presStyleIdx="2" presStyleCnt="3"/>
      <dgm:spPr/>
    </dgm:pt>
    <dgm:pt modelId="{EC342DCA-C4D0-4DB3-86B6-0E5B8BBB17D0}" type="pres">
      <dgm:prSet presAssocID="{6C78CBEA-70F1-49FB-B333-1B2D7D99A5B7}" presName="horz1" presStyleCnt="0"/>
      <dgm:spPr/>
    </dgm:pt>
    <dgm:pt modelId="{00FD98D9-AFFD-435B-A20A-323A3B6A4515}" type="pres">
      <dgm:prSet presAssocID="{6C78CBEA-70F1-49FB-B333-1B2D7D99A5B7}" presName="tx1" presStyleLbl="revTx" presStyleIdx="2" presStyleCnt="3"/>
      <dgm:spPr/>
    </dgm:pt>
    <dgm:pt modelId="{FC1C63C0-448D-4FB8-A7D2-FDABA3F8E830}" type="pres">
      <dgm:prSet presAssocID="{6C78CBEA-70F1-49FB-B333-1B2D7D99A5B7}" presName="vert1" presStyleCnt="0"/>
      <dgm:spPr/>
    </dgm:pt>
  </dgm:ptLst>
  <dgm:cxnLst>
    <dgm:cxn modelId="{7B2B3519-8EC3-447F-9C80-FEBB59A7FB0D}" type="presOf" srcId="{6C78CBEA-70F1-49FB-B333-1B2D7D99A5B7}" destId="{00FD98D9-AFFD-435B-A20A-323A3B6A4515}" srcOrd="0" destOrd="0" presId="urn:microsoft.com/office/officeart/2008/layout/LinedList"/>
    <dgm:cxn modelId="{C3119968-5191-4196-BC52-910945C31C51}" srcId="{5F2A04C7-FE23-42F8-BCBD-A6005B90F60A}" destId="{6C78CBEA-70F1-49FB-B333-1B2D7D99A5B7}" srcOrd="2" destOrd="0" parTransId="{37C7C7F2-954C-409C-AC7F-E824EF963911}" sibTransId="{7B20474A-1141-453B-A8B1-E8BCF14A9BE1}"/>
    <dgm:cxn modelId="{2404DF73-9568-4628-90CD-7FE496E26A3C}" type="presOf" srcId="{4926A2D8-8B03-4F9C-9A37-2CA14500751F}" destId="{A0EEA335-43A4-4F11-A6ED-BA739CBA3557}" srcOrd="0" destOrd="0" presId="urn:microsoft.com/office/officeart/2008/layout/LinedList"/>
    <dgm:cxn modelId="{3CFBE8BD-DF9B-41DC-99FC-523CD7CB2CE6}" type="presOf" srcId="{BAA82608-9AC7-4F80-A125-AAF049F70F20}" destId="{52CBE874-A256-4152-90A4-F6C852C97FBD}" srcOrd="0" destOrd="0" presId="urn:microsoft.com/office/officeart/2008/layout/LinedList"/>
    <dgm:cxn modelId="{B31871CE-AF81-43D0-BDAA-A45BA756E49A}" srcId="{5F2A04C7-FE23-42F8-BCBD-A6005B90F60A}" destId="{4926A2D8-8B03-4F9C-9A37-2CA14500751F}" srcOrd="0" destOrd="0" parTransId="{A6DB24EC-CC10-4DD6-A83C-523CFFEA98E8}" sibTransId="{0436F90E-16F1-4668-8396-FEAA471002C6}"/>
    <dgm:cxn modelId="{333903D9-5D35-4BAF-9857-E816F39D38DB}" type="presOf" srcId="{5F2A04C7-FE23-42F8-BCBD-A6005B90F60A}" destId="{9402994D-F672-4683-B5D7-96C924FBB888}" srcOrd="0" destOrd="0" presId="urn:microsoft.com/office/officeart/2008/layout/LinedList"/>
    <dgm:cxn modelId="{4DAB70EA-3B4F-4663-ABD7-F09524CB621D}" srcId="{5F2A04C7-FE23-42F8-BCBD-A6005B90F60A}" destId="{BAA82608-9AC7-4F80-A125-AAF049F70F20}" srcOrd="1" destOrd="0" parTransId="{F0AB7C3A-4EF3-4497-840B-CA0D07619621}" sibTransId="{F2FDD2B1-DB5B-4B15-AB9F-299BCCB233F9}"/>
    <dgm:cxn modelId="{CB8D8A1B-95DE-4414-B9E3-3F2D9037A604}" type="presParOf" srcId="{9402994D-F672-4683-B5D7-96C924FBB888}" destId="{4D9D563C-D570-4839-A1B8-98D874DA174A}" srcOrd="0" destOrd="0" presId="urn:microsoft.com/office/officeart/2008/layout/LinedList"/>
    <dgm:cxn modelId="{81AA8BE9-C2F9-4EA2-8013-E797DB19DF67}" type="presParOf" srcId="{9402994D-F672-4683-B5D7-96C924FBB888}" destId="{8DC9B341-B186-443C-9534-0846D2ACD9E1}" srcOrd="1" destOrd="0" presId="urn:microsoft.com/office/officeart/2008/layout/LinedList"/>
    <dgm:cxn modelId="{8AD53526-F04D-4123-8110-AE8623D3AF41}" type="presParOf" srcId="{8DC9B341-B186-443C-9534-0846D2ACD9E1}" destId="{A0EEA335-43A4-4F11-A6ED-BA739CBA3557}" srcOrd="0" destOrd="0" presId="urn:microsoft.com/office/officeart/2008/layout/LinedList"/>
    <dgm:cxn modelId="{5EFAC421-349F-4DF0-899E-DB15767D2B7B}" type="presParOf" srcId="{8DC9B341-B186-443C-9534-0846D2ACD9E1}" destId="{7BB908A8-7B95-4F3C-BD8C-B346995FF2FC}" srcOrd="1" destOrd="0" presId="urn:microsoft.com/office/officeart/2008/layout/LinedList"/>
    <dgm:cxn modelId="{2C0ABC78-F3F6-4C65-AA86-3F1DF0B96858}" type="presParOf" srcId="{9402994D-F672-4683-B5D7-96C924FBB888}" destId="{48CA8F3D-2019-4525-9726-4522185A3AF9}" srcOrd="2" destOrd="0" presId="urn:microsoft.com/office/officeart/2008/layout/LinedList"/>
    <dgm:cxn modelId="{529D8F70-C37C-4020-87F4-CD4C56129829}" type="presParOf" srcId="{9402994D-F672-4683-B5D7-96C924FBB888}" destId="{C377D3CB-C0CD-4F8B-83F3-A7EA21F45D7E}" srcOrd="3" destOrd="0" presId="urn:microsoft.com/office/officeart/2008/layout/LinedList"/>
    <dgm:cxn modelId="{59B2FFFB-1CF6-4F51-8B69-FB13B7D2ED13}" type="presParOf" srcId="{C377D3CB-C0CD-4F8B-83F3-A7EA21F45D7E}" destId="{52CBE874-A256-4152-90A4-F6C852C97FBD}" srcOrd="0" destOrd="0" presId="urn:microsoft.com/office/officeart/2008/layout/LinedList"/>
    <dgm:cxn modelId="{CCCC26CF-023B-4946-9E5C-BEA02AC58A88}" type="presParOf" srcId="{C377D3CB-C0CD-4F8B-83F3-A7EA21F45D7E}" destId="{533F33EB-B218-4BA4-8A42-E8B56E35F693}" srcOrd="1" destOrd="0" presId="urn:microsoft.com/office/officeart/2008/layout/LinedList"/>
    <dgm:cxn modelId="{B72137F3-D855-445B-8C96-0B4DA0CD90C8}" type="presParOf" srcId="{9402994D-F672-4683-B5D7-96C924FBB888}" destId="{26D73859-FA96-4013-AE8D-6CD72C7680DA}" srcOrd="4" destOrd="0" presId="urn:microsoft.com/office/officeart/2008/layout/LinedList"/>
    <dgm:cxn modelId="{4F2F0DB8-4B42-4CBD-AE84-D85EACB3D122}" type="presParOf" srcId="{9402994D-F672-4683-B5D7-96C924FBB888}" destId="{EC342DCA-C4D0-4DB3-86B6-0E5B8BBB17D0}" srcOrd="5" destOrd="0" presId="urn:microsoft.com/office/officeart/2008/layout/LinedList"/>
    <dgm:cxn modelId="{FA2DB4C2-A070-4192-A5C9-67D59F7E782B}" type="presParOf" srcId="{EC342DCA-C4D0-4DB3-86B6-0E5B8BBB17D0}" destId="{00FD98D9-AFFD-435B-A20A-323A3B6A4515}" srcOrd="0" destOrd="0" presId="urn:microsoft.com/office/officeart/2008/layout/LinedList"/>
    <dgm:cxn modelId="{66A66E92-7999-45F6-AE0A-6CFDD186B749}" type="presParOf" srcId="{EC342DCA-C4D0-4DB3-86B6-0E5B8BBB17D0}" destId="{FC1C63C0-448D-4FB8-A7D2-FDABA3F8E83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F4DDBD-C2A3-4CD8-8BC0-EBF14D91AB87}"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FF5023DD-AF19-49EC-843E-171A5CAF01CC}">
      <dgm:prSet custT="1"/>
      <dgm:spPr/>
      <dgm:t>
        <a:bodyPr/>
        <a:lstStyle/>
        <a:p>
          <a:r>
            <a:rPr lang="en-US" sz="2400" dirty="0"/>
            <a:t>Officer Felix initiated a traffic stop for a vehicle with toll violations.  Officer asked for license and proof of insurance.  Barnes indicated that his girlfriend rented the car he “might” have the documentation in the trunk.  </a:t>
          </a:r>
        </a:p>
      </dgm:t>
    </dgm:pt>
    <dgm:pt modelId="{E9926DB9-8F37-4B29-9362-DACCBF48035A}" type="parTrans" cxnId="{2A13CB24-ECBA-4DD3-984E-DB4CA08E0628}">
      <dgm:prSet/>
      <dgm:spPr/>
      <dgm:t>
        <a:bodyPr/>
        <a:lstStyle/>
        <a:p>
          <a:endParaRPr lang="en-US"/>
        </a:p>
      </dgm:t>
    </dgm:pt>
    <dgm:pt modelId="{31FE2E31-3BB9-44F9-ABED-1766AB731899}" type="sibTrans" cxnId="{2A13CB24-ECBA-4DD3-984E-DB4CA08E0628}">
      <dgm:prSet/>
      <dgm:spPr/>
      <dgm:t>
        <a:bodyPr/>
        <a:lstStyle/>
        <a:p>
          <a:endParaRPr lang="en-US"/>
        </a:p>
      </dgm:t>
    </dgm:pt>
    <dgm:pt modelId="{84308409-8AED-4B23-94F1-5D4935CC9553}">
      <dgm:prSet custT="1"/>
      <dgm:spPr/>
      <dgm:t>
        <a:bodyPr/>
        <a:lstStyle/>
        <a:p>
          <a:r>
            <a:rPr lang="en-US" sz="2400" dirty="0"/>
            <a:t>Felix ordered Barnes to open the trunk, and he does so.  Felix orders Barnes to get out of the vehicle.  Barnes opens the door, but also turns the vehicle back on. </a:t>
          </a:r>
        </a:p>
      </dgm:t>
    </dgm:pt>
    <dgm:pt modelId="{0F600884-EF52-4B02-B5F4-2A231C96C163}" type="parTrans" cxnId="{FDEA131F-D586-49B2-A366-07A6A38C2BE1}">
      <dgm:prSet/>
      <dgm:spPr/>
      <dgm:t>
        <a:bodyPr/>
        <a:lstStyle/>
        <a:p>
          <a:endParaRPr lang="en-US"/>
        </a:p>
      </dgm:t>
    </dgm:pt>
    <dgm:pt modelId="{19893BB2-46B5-4DA7-9489-740D18B10731}" type="sibTrans" cxnId="{FDEA131F-D586-49B2-A366-07A6A38C2BE1}">
      <dgm:prSet/>
      <dgm:spPr/>
      <dgm:t>
        <a:bodyPr/>
        <a:lstStyle/>
        <a:p>
          <a:endParaRPr lang="en-US"/>
        </a:p>
      </dgm:t>
    </dgm:pt>
    <dgm:pt modelId="{0E8F875B-D9C0-4EE3-9622-0CD94EE30B36}">
      <dgm:prSet custT="1"/>
      <dgm:spPr/>
      <dgm:t>
        <a:bodyPr/>
        <a:lstStyle/>
        <a:p>
          <a:r>
            <a:rPr lang="en-US" sz="2400" dirty="0"/>
            <a:t>Officer Felix draws his weapon and shouts “don’t </a:t>
          </a:r>
          <a:r>
            <a:rPr lang="en-US" sz="2400" dirty="0" err="1"/>
            <a:t>f’ing</a:t>
          </a:r>
          <a:r>
            <a:rPr lang="en-US" sz="2400" dirty="0"/>
            <a:t> move” and Barnes’s vehicle begins moving.  The officer then steps onto the moving car with his weapon drawn and while the car is moving, he shot Barnes.  </a:t>
          </a:r>
        </a:p>
      </dgm:t>
    </dgm:pt>
    <dgm:pt modelId="{DAC7A65D-278D-431C-AAF3-AADF7F5C1CFE}" type="parTrans" cxnId="{F4ECB081-9021-4678-992D-9C1E4C3D9646}">
      <dgm:prSet/>
      <dgm:spPr/>
      <dgm:t>
        <a:bodyPr/>
        <a:lstStyle/>
        <a:p>
          <a:endParaRPr lang="en-US"/>
        </a:p>
      </dgm:t>
    </dgm:pt>
    <dgm:pt modelId="{7DFE0052-85B0-4062-B28C-762AD28D7130}" type="sibTrans" cxnId="{F4ECB081-9021-4678-992D-9C1E4C3D9646}">
      <dgm:prSet/>
      <dgm:spPr/>
      <dgm:t>
        <a:bodyPr/>
        <a:lstStyle/>
        <a:p>
          <a:endParaRPr lang="en-US"/>
        </a:p>
      </dgm:t>
    </dgm:pt>
    <dgm:pt modelId="{3D9923C5-6AFC-4800-A710-B8F66DCD2DBE}" type="pres">
      <dgm:prSet presAssocID="{18F4DDBD-C2A3-4CD8-8BC0-EBF14D91AB87}" presName="vert0" presStyleCnt="0">
        <dgm:presLayoutVars>
          <dgm:dir/>
          <dgm:animOne val="branch"/>
          <dgm:animLvl val="lvl"/>
        </dgm:presLayoutVars>
      </dgm:prSet>
      <dgm:spPr/>
    </dgm:pt>
    <dgm:pt modelId="{24020B38-E6C0-4069-90D4-AEDCF276FCB7}" type="pres">
      <dgm:prSet presAssocID="{FF5023DD-AF19-49EC-843E-171A5CAF01CC}" presName="thickLine" presStyleLbl="alignNode1" presStyleIdx="0" presStyleCnt="3"/>
      <dgm:spPr/>
    </dgm:pt>
    <dgm:pt modelId="{0729177C-9DF0-4921-A22F-A02A73EC3888}" type="pres">
      <dgm:prSet presAssocID="{FF5023DD-AF19-49EC-843E-171A5CAF01CC}" presName="horz1" presStyleCnt="0"/>
      <dgm:spPr/>
    </dgm:pt>
    <dgm:pt modelId="{5B7946AC-D7CC-462B-9C48-563146FBAB78}" type="pres">
      <dgm:prSet presAssocID="{FF5023DD-AF19-49EC-843E-171A5CAF01CC}" presName="tx1" presStyleLbl="revTx" presStyleIdx="0" presStyleCnt="3" custScaleY="113297"/>
      <dgm:spPr/>
    </dgm:pt>
    <dgm:pt modelId="{FB7FBE38-D40A-448C-8A2E-41DE1F923855}" type="pres">
      <dgm:prSet presAssocID="{FF5023DD-AF19-49EC-843E-171A5CAF01CC}" presName="vert1" presStyleCnt="0"/>
      <dgm:spPr/>
    </dgm:pt>
    <dgm:pt modelId="{F765B704-EAC3-4BF9-B36A-3AEBD8B65A59}" type="pres">
      <dgm:prSet presAssocID="{84308409-8AED-4B23-94F1-5D4935CC9553}" presName="thickLine" presStyleLbl="alignNode1" presStyleIdx="1" presStyleCnt="3"/>
      <dgm:spPr/>
    </dgm:pt>
    <dgm:pt modelId="{732E0A10-4FD6-4695-9989-3FB7C712B89C}" type="pres">
      <dgm:prSet presAssocID="{84308409-8AED-4B23-94F1-5D4935CC9553}" presName="horz1" presStyleCnt="0"/>
      <dgm:spPr/>
    </dgm:pt>
    <dgm:pt modelId="{F7F5D062-CB2F-4288-9E89-6B310930E0F6}" type="pres">
      <dgm:prSet presAssocID="{84308409-8AED-4B23-94F1-5D4935CC9553}" presName="tx1" presStyleLbl="revTx" presStyleIdx="1" presStyleCnt="3"/>
      <dgm:spPr/>
    </dgm:pt>
    <dgm:pt modelId="{CAC77F1A-D381-41B5-994E-ADF700A185E5}" type="pres">
      <dgm:prSet presAssocID="{84308409-8AED-4B23-94F1-5D4935CC9553}" presName="vert1" presStyleCnt="0"/>
      <dgm:spPr/>
    </dgm:pt>
    <dgm:pt modelId="{7408A4AC-79E2-4790-BED0-7B6DB84E50D6}" type="pres">
      <dgm:prSet presAssocID="{0E8F875B-D9C0-4EE3-9622-0CD94EE30B36}" presName="thickLine" presStyleLbl="alignNode1" presStyleIdx="2" presStyleCnt="3"/>
      <dgm:spPr/>
    </dgm:pt>
    <dgm:pt modelId="{938EF109-7F8C-4AA3-95B9-6A9523ADCE2A}" type="pres">
      <dgm:prSet presAssocID="{0E8F875B-D9C0-4EE3-9622-0CD94EE30B36}" presName="horz1" presStyleCnt="0"/>
      <dgm:spPr/>
    </dgm:pt>
    <dgm:pt modelId="{E410EE44-A7C7-4B95-B18D-B67779F6B35E}" type="pres">
      <dgm:prSet presAssocID="{0E8F875B-D9C0-4EE3-9622-0CD94EE30B36}" presName="tx1" presStyleLbl="revTx" presStyleIdx="2" presStyleCnt="3"/>
      <dgm:spPr/>
    </dgm:pt>
    <dgm:pt modelId="{0347F242-8F72-4A0D-B840-F08F36F1BFD5}" type="pres">
      <dgm:prSet presAssocID="{0E8F875B-D9C0-4EE3-9622-0CD94EE30B36}" presName="vert1" presStyleCnt="0"/>
      <dgm:spPr/>
    </dgm:pt>
  </dgm:ptLst>
  <dgm:cxnLst>
    <dgm:cxn modelId="{E32F090A-93F6-444C-9789-E4476E437229}" type="presOf" srcId="{84308409-8AED-4B23-94F1-5D4935CC9553}" destId="{F7F5D062-CB2F-4288-9E89-6B310930E0F6}" srcOrd="0" destOrd="0" presId="urn:microsoft.com/office/officeart/2008/layout/LinedList"/>
    <dgm:cxn modelId="{FDEA131F-D586-49B2-A366-07A6A38C2BE1}" srcId="{18F4DDBD-C2A3-4CD8-8BC0-EBF14D91AB87}" destId="{84308409-8AED-4B23-94F1-5D4935CC9553}" srcOrd="1" destOrd="0" parTransId="{0F600884-EF52-4B02-B5F4-2A231C96C163}" sibTransId="{19893BB2-46B5-4DA7-9489-740D18B10731}"/>
    <dgm:cxn modelId="{2A13CB24-ECBA-4DD3-984E-DB4CA08E0628}" srcId="{18F4DDBD-C2A3-4CD8-8BC0-EBF14D91AB87}" destId="{FF5023DD-AF19-49EC-843E-171A5CAF01CC}" srcOrd="0" destOrd="0" parTransId="{E9926DB9-8F37-4B29-9362-DACCBF48035A}" sibTransId="{31FE2E31-3BB9-44F9-ABED-1766AB731899}"/>
    <dgm:cxn modelId="{31B2C261-3F8E-46E3-A29E-6CBD4653EB95}" type="presOf" srcId="{0E8F875B-D9C0-4EE3-9622-0CD94EE30B36}" destId="{E410EE44-A7C7-4B95-B18D-B67779F6B35E}" srcOrd="0" destOrd="0" presId="urn:microsoft.com/office/officeart/2008/layout/LinedList"/>
    <dgm:cxn modelId="{FC383F69-FDE4-4F10-A036-128AB406C8D1}" type="presOf" srcId="{FF5023DD-AF19-49EC-843E-171A5CAF01CC}" destId="{5B7946AC-D7CC-462B-9C48-563146FBAB78}" srcOrd="0" destOrd="0" presId="urn:microsoft.com/office/officeart/2008/layout/LinedList"/>
    <dgm:cxn modelId="{F4ECB081-9021-4678-992D-9C1E4C3D9646}" srcId="{18F4DDBD-C2A3-4CD8-8BC0-EBF14D91AB87}" destId="{0E8F875B-D9C0-4EE3-9622-0CD94EE30B36}" srcOrd="2" destOrd="0" parTransId="{DAC7A65D-278D-431C-AAF3-AADF7F5C1CFE}" sibTransId="{7DFE0052-85B0-4062-B28C-762AD28D7130}"/>
    <dgm:cxn modelId="{3309C7D1-99B9-4071-9C06-285228ECB881}" type="presOf" srcId="{18F4DDBD-C2A3-4CD8-8BC0-EBF14D91AB87}" destId="{3D9923C5-6AFC-4800-A710-B8F66DCD2DBE}" srcOrd="0" destOrd="0" presId="urn:microsoft.com/office/officeart/2008/layout/LinedList"/>
    <dgm:cxn modelId="{68AEA706-0A80-457E-8356-32884D87F076}" type="presParOf" srcId="{3D9923C5-6AFC-4800-A710-B8F66DCD2DBE}" destId="{24020B38-E6C0-4069-90D4-AEDCF276FCB7}" srcOrd="0" destOrd="0" presId="urn:microsoft.com/office/officeart/2008/layout/LinedList"/>
    <dgm:cxn modelId="{F923EBD2-FEB5-472C-A760-9C1C32A53589}" type="presParOf" srcId="{3D9923C5-6AFC-4800-A710-B8F66DCD2DBE}" destId="{0729177C-9DF0-4921-A22F-A02A73EC3888}" srcOrd="1" destOrd="0" presId="urn:microsoft.com/office/officeart/2008/layout/LinedList"/>
    <dgm:cxn modelId="{46B986B3-F824-4554-B4A5-C456D2C3D0D9}" type="presParOf" srcId="{0729177C-9DF0-4921-A22F-A02A73EC3888}" destId="{5B7946AC-D7CC-462B-9C48-563146FBAB78}" srcOrd="0" destOrd="0" presId="urn:microsoft.com/office/officeart/2008/layout/LinedList"/>
    <dgm:cxn modelId="{F42DD9BB-9617-47A8-9710-905A54123463}" type="presParOf" srcId="{0729177C-9DF0-4921-A22F-A02A73EC3888}" destId="{FB7FBE38-D40A-448C-8A2E-41DE1F923855}" srcOrd="1" destOrd="0" presId="urn:microsoft.com/office/officeart/2008/layout/LinedList"/>
    <dgm:cxn modelId="{37042B3D-5083-444F-BED2-70649A8710EA}" type="presParOf" srcId="{3D9923C5-6AFC-4800-A710-B8F66DCD2DBE}" destId="{F765B704-EAC3-4BF9-B36A-3AEBD8B65A59}" srcOrd="2" destOrd="0" presId="urn:microsoft.com/office/officeart/2008/layout/LinedList"/>
    <dgm:cxn modelId="{7E01D08B-BC27-494D-96BF-E1DF2D95C714}" type="presParOf" srcId="{3D9923C5-6AFC-4800-A710-B8F66DCD2DBE}" destId="{732E0A10-4FD6-4695-9989-3FB7C712B89C}" srcOrd="3" destOrd="0" presId="urn:microsoft.com/office/officeart/2008/layout/LinedList"/>
    <dgm:cxn modelId="{DB9A9076-D9B5-44F4-ACD3-6037013C8778}" type="presParOf" srcId="{732E0A10-4FD6-4695-9989-3FB7C712B89C}" destId="{F7F5D062-CB2F-4288-9E89-6B310930E0F6}" srcOrd="0" destOrd="0" presId="urn:microsoft.com/office/officeart/2008/layout/LinedList"/>
    <dgm:cxn modelId="{38121BB3-B06B-4265-8A0A-BF84E9653646}" type="presParOf" srcId="{732E0A10-4FD6-4695-9989-3FB7C712B89C}" destId="{CAC77F1A-D381-41B5-994E-ADF700A185E5}" srcOrd="1" destOrd="0" presId="urn:microsoft.com/office/officeart/2008/layout/LinedList"/>
    <dgm:cxn modelId="{B8DCE7B5-09E9-4B29-B67D-5744345C8648}" type="presParOf" srcId="{3D9923C5-6AFC-4800-A710-B8F66DCD2DBE}" destId="{7408A4AC-79E2-4790-BED0-7B6DB84E50D6}" srcOrd="4" destOrd="0" presId="urn:microsoft.com/office/officeart/2008/layout/LinedList"/>
    <dgm:cxn modelId="{C92A8247-CED6-4CD3-90A4-B7204D47B017}" type="presParOf" srcId="{3D9923C5-6AFC-4800-A710-B8F66DCD2DBE}" destId="{938EF109-7F8C-4AA3-95B9-6A9523ADCE2A}" srcOrd="5" destOrd="0" presId="urn:microsoft.com/office/officeart/2008/layout/LinedList"/>
    <dgm:cxn modelId="{191E3BA4-58C3-41D3-85B8-460CC92C652F}" type="presParOf" srcId="{938EF109-7F8C-4AA3-95B9-6A9523ADCE2A}" destId="{E410EE44-A7C7-4B95-B18D-B67779F6B35E}" srcOrd="0" destOrd="0" presId="urn:microsoft.com/office/officeart/2008/layout/LinedList"/>
    <dgm:cxn modelId="{6AE7A4EB-AE7A-44CA-8958-F3D95F5F8534}" type="presParOf" srcId="{938EF109-7F8C-4AA3-95B9-6A9523ADCE2A}" destId="{0347F242-8F72-4A0D-B840-F08F36F1BFD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6B346E-EE5C-48B0-AABA-71B340685EA9}"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D98FBBCB-4933-43ED-9C3A-6264F0649134}">
      <dgm:prSet/>
      <dgm:spPr/>
      <dgm:t>
        <a:bodyPr/>
        <a:lstStyle/>
        <a:p>
          <a:r>
            <a:rPr lang="en-US"/>
            <a:t>The GCA imposes licensing, background-check, recordkeeping, and serialization requirements on persons engaged in the business of importing, manufacturing, or dealing in firearms.  In the Act, Congress delegated to the Attorney General the authority to promulgate “such rules and regulations as are necessary to carry out” the Act.</a:t>
          </a:r>
        </a:p>
      </dgm:t>
    </dgm:pt>
    <dgm:pt modelId="{29D5B9C7-666A-4AF1-932C-06BB39EF0C55}" type="parTrans" cxnId="{A983081C-5449-44DD-97BA-845E7BF831A2}">
      <dgm:prSet/>
      <dgm:spPr/>
      <dgm:t>
        <a:bodyPr/>
        <a:lstStyle/>
        <a:p>
          <a:endParaRPr lang="en-US"/>
        </a:p>
      </dgm:t>
    </dgm:pt>
    <dgm:pt modelId="{9077F5AD-F5FF-4468-B57F-F641070E8691}" type="sibTrans" cxnId="{A983081C-5449-44DD-97BA-845E7BF831A2}">
      <dgm:prSet/>
      <dgm:spPr/>
      <dgm:t>
        <a:bodyPr/>
        <a:lstStyle/>
        <a:p>
          <a:endParaRPr lang="en-US"/>
        </a:p>
      </dgm:t>
    </dgm:pt>
    <dgm:pt modelId="{1EC9D89D-AA66-4F14-9E6F-0CB59CA33DD1}">
      <dgm:prSet/>
      <dgm:spPr/>
      <dgm:t>
        <a:bodyPr/>
        <a:lstStyle/>
        <a:p>
          <a:r>
            <a:rPr lang="en-US"/>
            <a:t>ATF issued a regulation to clarify that the definition of firearm under the GCA includes products and kits that can “readily be converted” into an operational firearm or a functional frame or receiver. </a:t>
          </a:r>
        </a:p>
      </dgm:t>
    </dgm:pt>
    <dgm:pt modelId="{C2336804-B33B-4274-A63A-F12A24265AF6}" type="parTrans" cxnId="{C346626C-AC71-475D-BA5B-8241A6555C3F}">
      <dgm:prSet/>
      <dgm:spPr/>
      <dgm:t>
        <a:bodyPr/>
        <a:lstStyle/>
        <a:p>
          <a:endParaRPr lang="en-US"/>
        </a:p>
      </dgm:t>
    </dgm:pt>
    <dgm:pt modelId="{F8FBDEE5-5651-48EC-9CFD-5D9E4C69C25B}" type="sibTrans" cxnId="{C346626C-AC71-475D-BA5B-8241A6555C3F}">
      <dgm:prSet/>
      <dgm:spPr/>
      <dgm:t>
        <a:bodyPr/>
        <a:lstStyle/>
        <a:p>
          <a:endParaRPr lang="en-US"/>
        </a:p>
      </dgm:t>
    </dgm:pt>
    <dgm:pt modelId="{4414401F-53F1-4675-88BB-BAAAB9057809}" type="pres">
      <dgm:prSet presAssocID="{736B346E-EE5C-48B0-AABA-71B340685EA9}" presName="vert0" presStyleCnt="0">
        <dgm:presLayoutVars>
          <dgm:dir/>
          <dgm:animOne val="branch"/>
          <dgm:animLvl val="lvl"/>
        </dgm:presLayoutVars>
      </dgm:prSet>
      <dgm:spPr/>
    </dgm:pt>
    <dgm:pt modelId="{B87AB9D1-1BEC-4DDE-BE46-8B605C934DB2}" type="pres">
      <dgm:prSet presAssocID="{D98FBBCB-4933-43ED-9C3A-6264F0649134}" presName="thickLine" presStyleLbl="alignNode1" presStyleIdx="0" presStyleCnt="2"/>
      <dgm:spPr/>
    </dgm:pt>
    <dgm:pt modelId="{88B2C6C9-25A5-4709-87A0-83E5215B5E64}" type="pres">
      <dgm:prSet presAssocID="{D98FBBCB-4933-43ED-9C3A-6264F0649134}" presName="horz1" presStyleCnt="0"/>
      <dgm:spPr/>
    </dgm:pt>
    <dgm:pt modelId="{25145592-E61D-45BC-BA75-578B50C42155}" type="pres">
      <dgm:prSet presAssocID="{D98FBBCB-4933-43ED-9C3A-6264F0649134}" presName="tx1" presStyleLbl="revTx" presStyleIdx="0" presStyleCnt="2"/>
      <dgm:spPr/>
    </dgm:pt>
    <dgm:pt modelId="{D020A8E6-24E8-4CEF-A920-DD02FF6D9C86}" type="pres">
      <dgm:prSet presAssocID="{D98FBBCB-4933-43ED-9C3A-6264F0649134}" presName="vert1" presStyleCnt="0"/>
      <dgm:spPr/>
    </dgm:pt>
    <dgm:pt modelId="{849DD29D-FFF5-4077-A1B6-BCF58C8CDF41}" type="pres">
      <dgm:prSet presAssocID="{1EC9D89D-AA66-4F14-9E6F-0CB59CA33DD1}" presName="thickLine" presStyleLbl="alignNode1" presStyleIdx="1" presStyleCnt="2"/>
      <dgm:spPr/>
    </dgm:pt>
    <dgm:pt modelId="{3C171D10-F41A-417E-B4F7-756E4649082F}" type="pres">
      <dgm:prSet presAssocID="{1EC9D89D-AA66-4F14-9E6F-0CB59CA33DD1}" presName="horz1" presStyleCnt="0"/>
      <dgm:spPr/>
    </dgm:pt>
    <dgm:pt modelId="{905AFF1C-D3D9-40D1-9ED1-97453EE5576E}" type="pres">
      <dgm:prSet presAssocID="{1EC9D89D-AA66-4F14-9E6F-0CB59CA33DD1}" presName="tx1" presStyleLbl="revTx" presStyleIdx="1" presStyleCnt="2"/>
      <dgm:spPr/>
    </dgm:pt>
    <dgm:pt modelId="{A8F23DD6-48EC-45FF-956B-E58A108D08B6}" type="pres">
      <dgm:prSet presAssocID="{1EC9D89D-AA66-4F14-9E6F-0CB59CA33DD1}" presName="vert1" presStyleCnt="0"/>
      <dgm:spPr/>
    </dgm:pt>
  </dgm:ptLst>
  <dgm:cxnLst>
    <dgm:cxn modelId="{A983081C-5449-44DD-97BA-845E7BF831A2}" srcId="{736B346E-EE5C-48B0-AABA-71B340685EA9}" destId="{D98FBBCB-4933-43ED-9C3A-6264F0649134}" srcOrd="0" destOrd="0" parTransId="{29D5B9C7-666A-4AF1-932C-06BB39EF0C55}" sibTransId="{9077F5AD-F5FF-4468-B57F-F641070E8691}"/>
    <dgm:cxn modelId="{342B4E3D-2EBA-499A-8E1A-5BA291FBD9CB}" type="presOf" srcId="{736B346E-EE5C-48B0-AABA-71B340685EA9}" destId="{4414401F-53F1-4675-88BB-BAAAB9057809}" srcOrd="0" destOrd="0" presId="urn:microsoft.com/office/officeart/2008/layout/LinedList"/>
    <dgm:cxn modelId="{C346626C-AC71-475D-BA5B-8241A6555C3F}" srcId="{736B346E-EE5C-48B0-AABA-71B340685EA9}" destId="{1EC9D89D-AA66-4F14-9E6F-0CB59CA33DD1}" srcOrd="1" destOrd="0" parTransId="{C2336804-B33B-4274-A63A-F12A24265AF6}" sibTransId="{F8FBDEE5-5651-48EC-9CFD-5D9E4C69C25B}"/>
    <dgm:cxn modelId="{65BB8A9B-0C48-4A18-965D-E05229A7C9CD}" type="presOf" srcId="{1EC9D89D-AA66-4F14-9E6F-0CB59CA33DD1}" destId="{905AFF1C-D3D9-40D1-9ED1-97453EE5576E}" srcOrd="0" destOrd="0" presId="urn:microsoft.com/office/officeart/2008/layout/LinedList"/>
    <dgm:cxn modelId="{B63A10F8-5F2C-4305-9D7D-FAE736D1FB95}" type="presOf" srcId="{D98FBBCB-4933-43ED-9C3A-6264F0649134}" destId="{25145592-E61D-45BC-BA75-578B50C42155}" srcOrd="0" destOrd="0" presId="urn:microsoft.com/office/officeart/2008/layout/LinedList"/>
    <dgm:cxn modelId="{88513BB3-AEE1-44B3-88DF-4D00C103D29E}" type="presParOf" srcId="{4414401F-53F1-4675-88BB-BAAAB9057809}" destId="{B87AB9D1-1BEC-4DDE-BE46-8B605C934DB2}" srcOrd="0" destOrd="0" presId="urn:microsoft.com/office/officeart/2008/layout/LinedList"/>
    <dgm:cxn modelId="{785837A5-C340-4713-B625-CB6A8213FA44}" type="presParOf" srcId="{4414401F-53F1-4675-88BB-BAAAB9057809}" destId="{88B2C6C9-25A5-4709-87A0-83E5215B5E64}" srcOrd="1" destOrd="0" presId="urn:microsoft.com/office/officeart/2008/layout/LinedList"/>
    <dgm:cxn modelId="{4D68D3D4-2065-47C8-A6DF-6D99FF6B0F05}" type="presParOf" srcId="{88B2C6C9-25A5-4709-87A0-83E5215B5E64}" destId="{25145592-E61D-45BC-BA75-578B50C42155}" srcOrd="0" destOrd="0" presId="urn:microsoft.com/office/officeart/2008/layout/LinedList"/>
    <dgm:cxn modelId="{B5E1D741-23CA-4F07-888F-BFB1A6CC5EC4}" type="presParOf" srcId="{88B2C6C9-25A5-4709-87A0-83E5215B5E64}" destId="{D020A8E6-24E8-4CEF-A920-DD02FF6D9C86}" srcOrd="1" destOrd="0" presId="urn:microsoft.com/office/officeart/2008/layout/LinedList"/>
    <dgm:cxn modelId="{B8D86240-9A0F-4242-9509-5C4BD6623DC3}" type="presParOf" srcId="{4414401F-53F1-4675-88BB-BAAAB9057809}" destId="{849DD29D-FFF5-4077-A1B6-BCF58C8CDF41}" srcOrd="2" destOrd="0" presId="urn:microsoft.com/office/officeart/2008/layout/LinedList"/>
    <dgm:cxn modelId="{90758265-8091-406B-9200-816CE2EE918A}" type="presParOf" srcId="{4414401F-53F1-4675-88BB-BAAAB9057809}" destId="{3C171D10-F41A-417E-B4F7-756E4649082F}" srcOrd="3" destOrd="0" presId="urn:microsoft.com/office/officeart/2008/layout/LinedList"/>
    <dgm:cxn modelId="{05A82E28-5F17-43DA-A101-2A421F8B3965}" type="presParOf" srcId="{3C171D10-F41A-417E-B4F7-756E4649082F}" destId="{905AFF1C-D3D9-40D1-9ED1-97453EE5576E}" srcOrd="0" destOrd="0" presId="urn:microsoft.com/office/officeart/2008/layout/LinedList"/>
    <dgm:cxn modelId="{7AB3409A-28A2-4738-91D1-69B9E280BA8C}" type="presParOf" srcId="{3C171D10-F41A-417E-B4F7-756E4649082F}" destId="{A8F23DD6-48EC-45FF-956B-E58A108D08B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7053E0-0CD5-40C1-ADE1-68065C867D2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D3800F7-50F8-46AB-B184-4A13C07F2612}">
      <dgm:prSet custT="1"/>
      <dgm:spPr/>
      <dgm:t>
        <a:bodyPr/>
        <a:lstStyle/>
        <a:p>
          <a:r>
            <a:rPr lang="en-US" sz="2400" dirty="0"/>
            <a:t>There has been an exponential increase in the availability and use of ghost guns.  In 2022, DOJ recovered nearly 26,000 ghost guns domestically – 7,000 more than 2021 which was already a 1000% increase from the year 2017.</a:t>
          </a:r>
        </a:p>
      </dgm:t>
    </dgm:pt>
    <dgm:pt modelId="{03E543DE-53BA-4FB9-8CF1-99FCC2669B1C}" type="parTrans" cxnId="{502EDA46-1E6F-4C68-A59B-0CE378F4AF5E}">
      <dgm:prSet/>
      <dgm:spPr/>
      <dgm:t>
        <a:bodyPr/>
        <a:lstStyle/>
        <a:p>
          <a:endParaRPr lang="en-US"/>
        </a:p>
      </dgm:t>
    </dgm:pt>
    <dgm:pt modelId="{EEB6C99B-2FD3-4FA8-AE8B-A64AB800EAE2}" type="sibTrans" cxnId="{502EDA46-1E6F-4C68-A59B-0CE378F4AF5E}">
      <dgm:prSet/>
      <dgm:spPr/>
      <dgm:t>
        <a:bodyPr/>
        <a:lstStyle/>
        <a:p>
          <a:endParaRPr lang="en-US"/>
        </a:p>
      </dgm:t>
    </dgm:pt>
    <dgm:pt modelId="{3FFC79B5-5783-47D2-B1CD-521AC29EC1CF}">
      <dgm:prSet custT="1"/>
      <dgm:spPr/>
      <dgm:t>
        <a:bodyPr/>
        <a:lstStyle/>
        <a:p>
          <a:r>
            <a:rPr lang="en-US" sz="2400" dirty="0"/>
            <a:t>Ghost gun kits are available online and allow minors and felons that are otherwise prohibited from purchasing firearms under federal law to obtain them without any background checks or serialization requirements.  </a:t>
          </a:r>
        </a:p>
      </dgm:t>
    </dgm:pt>
    <dgm:pt modelId="{652E8F96-A698-487F-9475-04CE124D4E99}" type="parTrans" cxnId="{1CCA552F-E491-44EA-8293-6A9C02CDBC83}">
      <dgm:prSet/>
      <dgm:spPr/>
      <dgm:t>
        <a:bodyPr/>
        <a:lstStyle/>
        <a:p>
          <a:endParaRPr lang="en-US"/>
        </a:p>
      </dgm:t>
    </dgm:pt>
    <dgm:pt modelId="{BC9DF57F-6C40-46EE-B3E7-1D9F2661B844}" type="sibTrans" cxnId="{1CCA552F-E491-44EA-8293-6A9C02CDBC83}">
      <dgm:prSet/>
      <dgm:spPr/>
      <dgm:t>
        <a:bodyPr/>
        <a:lstStyle/>
        <a:p>
          <a:endParaRPr lang="en-US"/>
        </a:p>
      </dgm:t>
    </dgm:pt>
    <dgm:pt modelId="{2E3ED3D7-675D-4E8E-B4EF-19C367300918}">
      <dgm:prSet custT="1"/>
      <dgm:spPr/>
      <dgm:t>
        <a:bodyPr/>
        <a:lstStyle/>
        <a:p>
          <a:r>
            <a:rPr lang="en-US" sz="2400" dirty="0"/>
            <a:t>This lack of serial numbers has created significant hurdles for law enforcement when a firearm is used in the commission of a crime. </a:t>
          </a:r>
        </a:p>
      </dgm:t>
    </dgm:pt>
    <dgm:pt modelId="{4F7227D5-F5A9-47AA-BB6A-18BAEB504328}" type="parTrans" cxnId="{5E27C473-43AE-446E-A286-7253344D5C44}">
      <dgm:prSet/>
      <dgm:spPr/>
      <dgm:t>
        <a:bodyPr/>
        <a:lstStyle/>
        <a:p>
          <a:endParaRPr lang="en-US"/>
        </a:p>
      </dgm:t>
    </dgm:pt>
    <dgm:pt modelId="{5DB2316C-1C4F-46F1-903C-8F6CAFECE343}" type="sibTrans" cxnId="{5E27C473-43AE-446E-A286-7253344D5C44}">
      <dgm:prSet/>
      <dgm:spPr/>
      <dgm:t>
        <a:bodyPr/>
        <a:lstStyle/>
        <a:p>
          <a:endParaRPr lang="en-US"/>
        </a:p>
      </dgm:t>
    </dgm:pt>
    <dgm:pt modelId="{4F85D030-BCB1-43B8-89EB-8EC1F87A3CA7}" type="pres">
      <dgm:prSet presAssocID="{C67053E0-0CD5-40C1-ADE1-68065C867D22}" presName="vert0" presStyleCnt="0">
        <dgm:presLayoutVars>
          <dgm:dir/>
          <dgm:animOne val="branch"/>
          <dgm:animLvl val="lvl"/>
        </dgm:presLayoutVars>
      </dgm:prSet>
      <dgm:spPr/>
    </dgm:pt>
    <dgm:pt modelId="{EED3385A-808C-413D-9E13-E927E8A9A9DC}" type="pres">
      <dgm:prSet presAssocID="{9D3800F7-50F8-46AB-B184-4A13C07F2612}" presName="thickLine" presStyleLbl="alignNode1" presStyleIdx="0" presStyleCnt="3"/>
      <dgm:spPr/>
    </dgm:pt>
    <dgm:pt modelId="{82DF8E09-FB8F-4E84-A185-D249991DF9F0}" type="pres">
      <dgm:prSet presAssocID="{9D3800F7-50F8-46AB-B184-4A13C07F2612}" presName="horz1" presStyleCnt="0"/>
      <dgm:spPr/>
    </dgm:pt>
    <dgm:pt modelId="{30409610-7639-4A22-A7DA-5704A146AF30}" type="pres">
      <dgm:prSet presAssocID="{9D3800F7-50F8-46AB-B184-4A13C07F2612}" presName="tx1" presStyleLbl="revTx" presStyleIdx="0" presStyleCnt="3"/>
      <dgm:spPr/>
    </dgm:pt>
    <dgm:pt modelId="{8AC6655A-FCE8-4DC2-AEF2-A737E8E702FF}" type="pres">
      <dgm:prSet presAssocID="{9D3800F7-50F8-46AB-B184-4A13C07F2612}" presName="vert1" presStyleCnt="0"/>
      <dgm:spPr/>
    </dgm:pt>
    <dgm:pt modelId="{CE70A646-0DCC-4CAB-8AB3-773ADD94789D}" type="pres">
      <dgm:prSet presAssocID="{3FFC79B5-5783-47D2-B1CD-521AC29EC1CF}" presName="thickLine" presStyleLbl="alignNode1" presStyleIdx="1" presStyleCnt="3"/>
      <dgm:spPr/>
    </dgm:pt>
    <dgm:pt modelId="{5715D777-0830-4424-AD0F-18060377EEBB}" type="pres">
      <dgm:prSet presAssocID="{3FFC79B5-5783-47D2-B1CD-521AC29EC1CF}" presName="horz1" presStyleCnt="0"/>
      <dgm:spPr/>
    </dgm:pt>
    <dgm:pt modelId="{A5BC6ED3-F33E-413C-AC5F-C5C10D9D513A}" type="pres">
      <dgm:prSet presAssocID="{3FFC79B5-5783-47D2-B1CD-521AC29EC1CF}" presName="tx1" presStyleLbl="revTx" presStyleIdx="1" presStyleCnt="3" custScaleY="103989"/>
      <dgm:spPr/>
    </dgm:pt>
    <dgm:pt modelId="{4F032E8F-F27D-4A65-8935-D38841735FD0}" type="pres">
      <dgm:prSet presAssocID="{3FFC79B5-5783-47D2-B1CD-521AC29EC1CF}" presName="vert1" presStyleCnt="0"/>
      <dgm:spPr/>
    </dgm:pt>
    <dgm:pt modelId="{CB52DD3E-FD88-4426-9B39-D971C520D9D7}" type="pres">
      <dgm:prSet presAssocID="{2E3ED3D7-675D-4E8E-B4EF-19C367300918}" presName="thickLine" presStyleLbl="alignNode1" presStyleIdx="2" presStyleCnt="3"/>
      <dgm:spPr/>
    </dgm:pt>
    <dgm:pt modelId="{78296ECE-8151-4A2F-A3FB-79A291362747}" type="pres">
      <dgm:prSet presAssocID="{2E3ED3D7-675D-4E8E-B4EF-19C367300918}" presName="horz1" presStyleCnt="0"/>
      <dgm:spPr/>
    </dgm:pt>
    <dgm:pt modelId="{4D299CA4-E1FF-475F-9899-A645B625A569}" type="pres">
      <dgm:prSet presAssocID="{2E3ED3D7-675D-4E8E-B4EF-19C367300918}" presName="tx1" presStyleLbl="revTx" presStyleIdx="2" presStyleCnt="3"/>
      <dgm:spPr/>
    </dgm:pt>
    <dgm:pt modelId="{78530F5F-D5CD-4ADC-AB74-ABA45E1CE047}" type="pres">
      <dgm:prSet presAssocID="{2E3ED3D7-675D-4E8E-B4EF-19C367300918}" presName="vert1" presStyleCnt="0"/>
      <dgm:spPr/>
    </dgm:pt>
  </dgm:ptLst>
  <dgm:cxnLst>
    <dgm:cxn modelId="{60595C1B-1343-4381-B492-464B4B0F3103}" type="presOf" srcId="{3FFC79B5-5783-47D2-B1CD-521AC29EC1CF}" destId="{A5BC6ED3-F33E-413C-AC5F-C5C10D9D513A}" srcOrd="0" destOrd="0" presId="urn:microsoft.com/office/officeart/2008/layout/LinedList"/>
    <dgm:cxn modelId="{C248E61E-E9B7-4682-928B-834423AE0D88}" type="presOf" srcId="{2E3ED3D7-675D-4E8E-B4EF-19C367300918}" destId="{4D299CA4-E1FF-475F-9899-A645B625A569}" srcOrd="0" destOrd="0" presId="urn:microsoft.com/office/officeart/2008/layout/LinedList"/>
    <dgm:cxn modelId="{1CCA552F-E491-44EA-8293-6A9C02CDBC83}" srcId="{C67053E0-0CD5-40C1-ADE1-68065C867D22}" destId="{3FFC79B5-5783-47D2-B1CD-521AC29EC1CF}" srcOrd="1" destOrd="0" parTransId="{652E8F96-A698-487F-9475-04CE124D4E99}" sibTransId="{BC9DF57F-6C40-46EE-B3E7-1D9F2661B844}"/>
    <dgm:cxn modelId="{502EDA46-1E6F-4C68-A59B-0CE378F4AF5E}" srcId="{C67053E0-0CD5-40C1-ADE1-68065C867D22}" destId="{9D3800F7-50F8-46AB-B184-4A13C07F2612}" srcOrd="0" destOrd="0" parTransId="{03E543DE-53BA-4FB9-8CF1-99FCC2669B1C}" sibTransId="{EEB6C99B-2FD3-4FA8-AE8B-A64AB800EAE2}"/>
    <dgm:cxn modelId="{5E27C473-43AE-446E-A286-7253344D5C44}" srcId="{C67053E0-0CD5-40C1-ADE1-68065C867D22}" destId="{2E3ED3D7-675D-4E8E-B4EF-19C367300918}" srcOrd="2" destOrd="0" parTransId="{4F7227D5-F5A9-47AA-BB6A-18BAEB504328}" sibTransId="{5DB2316C-1C4F-46F1-903C-8F6CAFECE343}"/>
    <dgm:cxn modelId="{20CB09A2-9957-4657-A7C9-DA4A1052B670}" type="presOf" srcId="{9D3800F7-50F8-46AB-B184-4A13C07F2612}" destId="{30409610-7639-4A22-A7DA-5704A146AF30}" srcOrd="0" destOrd="0" presId="urn:microsoft.com/office/officeart/2008/layout/LinedList"/>
    <dgm:cxn modelId="{4ADB95BD-0854-42E0-B516-CFD7FAF44F78}" type="presOf" srcId="{C67053E0-0CD5-40C1-ADE1-68065C867D22}" destId="{4F85D030-BCB1-43B8-89EB-8EC1F87A3CA7}" srcOrd="0" destOrd="0" presId="urn:microsoft.com/office/officeart/2008/layout/LinedList"/>
    <dgm:cxn modelId="{03283C8F-6924-429A-9EC9-4B704D73B1F5}" type="presParOf" srcId="{4F85D030-BCB1-43B8-89EB-8EC1F87A3CA7}" destId="{EED3385A-808C-413D-9E13-E927E8A9A9DC}" srcOrd="0" destOrd="0" presId="urn:microsoft.com/office/officeart/2008/layout/LinedList"/>
    <dgm:cxn modelId="{407ECAD5-CA46-473D-B3CE-BED92A1F99BE}" type="presParOf" srcId="{4F85D030-BCB1-43B8-89EB-8EC1F87A3CA7}" destId="{82DF8E09-FB8F-4E84-A185-D249991DF9F0}" srcOrd="1" destOrd="0" presId="urn:microsoft.com/office/officeart/2008/layout/LinedList"/>
    <dgm:cxn modelId="{E59CECF9-F834-4AD9-B4F2-DB62139BA50E}" type="presParOf" srcId="{82DF8E09-FB8F-4E84-A185-D249991DF9F0}" destId="{30409610-7639-4A22-A7DA-5704A146AF30}" srcOrd="0" destOrd="0" presId="urn:microsoft.com/office/officeart/2008/layout/LinedList"/>
    <dgm:cxn modelId="{8E3079B5-6B4F-49BD-B736-4EA7717EFA0C}" type="presParOf" srcId="{82DF8E09-FB8F-4E84-A185-D249991DF9F0}" destId="{8AC6655A-FCE8-4DC2-AEF2-A737E8E702FF}" srcOrd="1" destOrd="0" presId="urn:microsoft.com/office/officeart/2008/layout/LinedList"/>
    <dgm:cxn modelId="{41EC27B1-126C-4B05-B1EA-1FA25D6DD251}" type="presParOf" srcId="{4F85D030-BCB1-43B8-89EB-8EC1F87A3CA7}" destId="{CE70A646-0DCC-4CAB-8AB3-773ADD94789D}" srcOrd="2" destOrd="0" presId="urn:microsoft.com/office/officeart/2008/layout/LinedList"/>
    <dgm:cxn modelId="{6A795836-39D1-4D25-9FE2-35A29E48A920}" type="presParOf" srcId="{4F85D030-BCB1-43B8-89EB-8EC1F87A3CA7}" destId="{5715D777-0830-4424-AD0F-18060377EEBB}" srcOrd="3" destOrd="0" presId="urn:microsoft.com/office/officeart/2008/layout/LinedList"/>
    <dgm:cxn modelId="{41407D89-93F1-408E-99B3-507E094E8569}" type="presParOf" srcId="{5715D777-0830-4424-AD0F-18060377EEBB}" destId="{A5BC6ED3-F33E-413C-AC5F-C5C10D9D513A}" srcOrd="0" destOrd="0" presId="urn:microsoft.com/office/officeart/2008/layout/LinedList"/>
    <dgm:cxn modelId="{D8679B79-3CA9-4EF9-90CC-096F5AA5061D}" type="presParOf" srcId="{5715D777-0830-4424-AD0F-18060377EEBB}" destId="{4F032E8F-F27D-4A65-8935-D38841735FD0}" srcOrd="1" destOrd="0" presId="urn:microsoft.com/office/officeart/2008/layout/LinedList"/>
    <dgm:cxn modelId="{EA7078C1-6A6E-439A-B18F-A0ADED69961D}" type="presParOf" srcId="{4F85D030-BCB1-43B8-89EB-8EC1F87A3CA7}" destId="{CB52DD3E-FD88-4426-9B39-D971C520D9D7}" srcOrd="4" destOrd="0" presId="urn:microsoft.com/office/officeart/2008/layout/LinedList"/>
    <dgm:cxn modelId="{F59F5D1A-528B-4DEB-96E1-764952535201}" type="presParOf" srcId="{4F85D030-BCB1-43B8-89EB-8EC1F87A3CA7}" destId="{78296ECE-8151-4A2F-A3FB-79A291362747}" srcOrd="5" destOrd="0" presId="urn:microsoft.com/office/officeart/2008/layout/LinedList"/>
    <dgm:cxn modelId="{5EB9762D-A682-4FBD-BE2B-BB7FA61A11DF}" type="presParOf" srcId="{78296ECE-8151-4A2F-A3FB-79A291362747}" destId="{4D299CA4-E1FF-475F-9899-A645B625A569}" srcOrd="0" destOrd="0" presId="urn:microsoft.com/office/officeart/2008/layout/LinedList"/>
    <dgm:cxn modelId="{3F14E659-8500-45DD-80EB-94096C804E77}" type="presParOf" srcId="{78296ECE-8151-4A2F-A3FB-79A291362747}" destId="{78530F5F-D5CD-4ADC-AB74-ABA45E1CE04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B6ACEA-8AC5-4210-83CA-E458FF2FCC90}" type="doc">
      <dgm:prSet loTypeId="urn:microsoft.com/office/officeart/2008/layout/LinedList" loCatId="list" qsTypeId="urn:microsoft.com/office/officeart/2005/8/quickstyle/simple1" qsCatId="simple" csTypeId="urn:microsoft.com/office/officeart/2005/8/colors/accent5_2" csCatId="accent5" phldr="1"/>
      <dgm:spPr/>
      <dgm:t>
        <a:bodyPr/>
        <a:lstStyle/>
        <a:p>
          <a:endParaRPr lang="en-US"/>
        </a:p>
      </dgm:t>
    </dgm:pt>
    <dgm:pt modelId="{6F4375F1-3B23-4802-A9DB-7F0FBA0E8CDD}">
      <dgm:prSet custT="1"/>
      <dgm:spPr/>
      <dgm:t>
        <a:bodyPr/>
        <a:lstStyle/>
        <a:p>
          <a:r>
            <a:rPr lang="en-US" sz="2800" dirty="0"/>
            <a:t>The EPA SF’s NPDES permit included numeric limitations and comprehensive management requirements.</a:t>
          </a:r>
        </a:p>
        <a:p>
          <a:endParaRPr lang="en-US" sz="1700" dirty="0"/>
        </a:p>
      </dgm:t>
    </dgm:pt>
    <dgm:pt modelId="{A01BCDD4-9498-4AFD-8E47-1B5BC9CC9CE9}" type="parTrans" cxnId="{D15614DC-5FC5-4E26-80C7-E0921FC7B9B2}">
      <dgm:prSet/>
      <dgm:spPr/>
      <dgm:t>
        <a:bodyPr/>
        <a:lstStyle/>
        <a:p>
          <a:endParaRPr lang="en-US"/>
        </a:p>
      </dgm:t>
    </dgm:pt>
    <dgm:pt modelId="{4BCA4102-8114-41F7-A70D-2C57D0DFD2F5}" type="sibTrans" cxnId="{D15614DC-5FC5-4E26-80C7-E0921FC7B9B2}">
      <dgm:prSet/>
      <dgm:spPr/>
      <dgm:t>
        <a:bodyPr/>
        <a:lstStyle/>
        <a:p>
          <a:endParaRPr lang="en-US"/>
        </a:p>
      </dgm:t>
    </dgm:pt>
    <dgm:pt modelId="{1076B41C-F39A-4581-846D-1081513C81EB}">
      <dgm:prSet custT="1"/>
      <dgm:spPr/>
      <dgm:t>
        <a:bodyPr/>
        <a:lstStyle/>
        <a:p>
          <a:r>
            <a:rPr lang="en-US" sz="2600" dirty="0"/>
            <a:t>But it also added two unspecific, generic prohibitions: a discharge may “</a:t>
          </a:r>
          <a:r>
            <a:rPr lang="en-US" sz="2600" b="1" dirty="0"/>
            <a:t>not cause or contribute</a:t>
          </a:r>
          <a:r>
            <a:rPr lang="en-US" sz="2600" dirty="0"/>
            <a:t> to a violation of any applicable water quality standard. . . .” and no “discharge of pollutants shall create pollution, contamination, or nuisance as defined by California Water Code section 13050.” </a:t>
          </a:r>
        </a:p>
      </dgm:t>
    </dgm:pt>
    <dgm:pt modelId="{ED9614ED-4F85-41FA-82D9-284C82294FAE}" type="parTrans" cxnId="{B6523076-82FF-401F-8A64-29BB8C5E558B}">
      <dgm:prSet/>
      <dgm:spPr/>
      <dgm:t>
        <a:bodyPr/>
        <a:lstStyle/>
        <a:p>
          <a:endParaRPr lang="en-US"/>
        </a:p>
      </dgm:t>
    </dgm:pt>
    <dgm:pt modelId="{8217C7D3-09A3-4DAA-B1B6-EC000BA2CD9C}" type="sibTrans" cxnId="{B6523076-82FF-401F-8A64-29BB8C5E558B}">
      <dgm:prSet/>
      <dgm:spPr/>
      <dgm:t>
        <a:bodyPr/>
        <a:lstStyle/>
        <a:p>
          <a:endParaRPr lang="en-US"/>
        </a:p>
      </dgm:t>
    </dgm:pt>
    <dgm:pt modelId="{C0CC0FBD-6AB9-474F-8830-C005A4CD52AC}">
      <dgm:prSet custT="1"/>
      <dgm:spPr/>
      <dgm:t>
        <a:bodyPr/>
        <a:lstStyle/>
        <a:p>
          <a:r>
            <a:rPr lang="en-US" sz="2800" dirty="0"/>
            <a:t>San Francisco argued that the generic prohibitions do not allow it to understand its compliance obligations as there are other sources of pollution in the Pacific Ocean besides its own. </a:t>
          </a:r>
        </a:p>
      </dgm:t>
    </dgm:pt>
    <dgm:pt modelId="{D20D6044-89B9-4EAE-87FB-58DC05D972B4}" type="parTrans" cxnId="{6CF8955A-B616-4622-893A-4C54EBA39D78}">
      <dgm:prSet/>
      <dgm:spPr/>
      <dgm:t>
        <a:bodyPr/>
        <a:lstStyle/>
        <a:p>
          <a:endParaRPr lang="en-US"/>
        </a:p>
      </dgm:t>
    </dgm:pt>
    <dgm:pt modelId="{ABC61D50-90C9-4748-906E-9E2A57692D60}" type="sibTrans" cxnId="{6CF8955A-B616-4622-893A-4C54EBA39D78}">
      <dgm:prSet/>
      <dgm:spPr/>
      <dgm:t>
        <a:bodyPr/>
        <a:lstStyle/>
        <a:p>
          <a:endParaRPr lang="en-US"/>
        </a:p>
      </dgm:t>
    </dgm:pt>
    <dgm:pt modelId="{477F39DE-0290-43CA-A070-F72BBB997608}" type="pres">
      <dgm:prSet presAssocID="{75B6ACEA-8AC5-4210-83CA-E458FF2FCC90}" presName="vert0" presStyleCnt="0">
        <dgm:presLayoutVars>
          <dgm:dir/>
          <dgm:animOne val="branch"/>
          <dgm:animLvl val="lvl"/>
        </dgm:presLayoutVars>
      </dgm:prSet>
      <dgm:spPr/>
    </dgm:pt>
    <dgm:pt modelId="{D585F34B-EE96-4D59-ADBE-2012D4A2FE76}" type="pres">
      <dgm:prSet presAssocID="{6F4375F1-3B23-4802-A9DB-7F0FBA0E8CDD}" presName="thickLine" presStyleLbl="alignNode1" presStyleIdx="0" presStyleCnt="3"/>
      <dgm:spPr/>
    </dgm:pt>
    <dgm:pt modelId="{9018F769-FE5B-42FD-8538-179951E0E22B}" type="pres">
      <dgm:prSet presAssocID="{6F4375F1-3B23-4802-A9DB-7F0FBA0E8CDD}" presName="horz1" presStyleCnt="0"/>
      <dgm:spPr/>
    </dgm:pt>
    <dgm:pt modelId="{13ECE4FE-B156-445A-8427-9D6AC1018F50}" type="pres">
      <dgm:prSet presAssocID="{6F4375F1-3B23-4802-A9DB-7F0FBA0E8CDD}" presName="tx1" presStyleLbl="revTx" presStyleIdx="0" presStyleCnt="3" custScaleY="40782"/>
      <dgm:spPr/>
    </dgm:pt>
    <dgm:pt modelId="{4BCE0D08-8F88-4F02-8171-6EB6669972CB}" type="pres">
      <dgm:prSet presAssocID="{6F4375F1-3B23-4802-A9DB-7F0FBA0E8CDD}" presName="vert1" presStyleCnt="0"/>
      <dgm:spPr/>
    </dgm:pt>
    <dgm:pt modelId="{58DDDA1A-9376-4E9D-98D9-2FCB33457208}" type="pres">
      <dgm:prSet presAssocID="{1076B41C-F39A-4581-846D-1081513C81EB}" presName="thickLine" presStyleLbl="alignNode1" presStyleIdx="1" presStyleCnt="3"/>
      <dgm:spPr/>
    </dgm:pt>
    <dgm:pt modelId="{DE4C1468-8349-46A6-A218-AB6D1131B72E}" type="pres">
      <dgm:prSet presAssocID="{1076B41C-F39A-4581-846D-1081513C81EB}" presName="horz1" presStyleCnt="0"/>
      <dgm:spPr/>
    </dgm:pt>
    <dgm:pt modelId="{1E8973B6-19F3-4CB6-B7D6-913245E4E69D}" type="pres">
      <dgm:prSet presAssocID="{1076B41C-F39A-4581-846D-1081513C81EB}" presName="tx1" presStyleLbl="revTx" presStyleIdx="1" presStyleCnt="3" custScaleY="59528"/>
      <dgm:spPr/>
    </dgm:pt>
    <dgm:pt modelId="{FD0DC5FA-BF46-4284-A228-F64CD1A47D2B}" type="pres">
      <dgm:prSet presAssocID="{1076B41C-F39A-4581-846D-1081513C81EB}" presName="vert1" presStyleCnt="0"/>
      <dgm:spPr/>
    </dgm:pt>
    <dgm:pt modelId="{DB8FA352-0FF0-4220-B447-87904ADEA720}" type="pres">
      <dgm:prSet presAssocID="{C0CC0FBD-6AB9-474F-8830-C005A4CD52AC}" presName="thickLine" presStyleLbl="alignNode1" presStyleIdx="2" presStyleCnt="3"/>
      <dgm:spPr/>
    </dgm:pt>
    <dgm:pt modelId="{513C6617-0117-4234-95E4-FA3EFE791924}" type="pres">
      <dgm:prSet presAssocID="{C0CC0FBD-6AB9-474F-8830-C005A4CD52AC}" presName="horz1" presStyleCnt="0"/>
      <dgm:spPr/>
    </dgm:pt>
    <dgm:pt modelId="{8131AB95-CA1E-47C0-9F29-D2A4067DC06D}" type="pres">
      <dgm:prSet presAssocID="{C0CC0FBD-6AB9-474F-8830-C005A4CD52AC}" presName="tx1" presStyleLbl="revTx" presStyleIdx="2" presStyleCnt="3" custScaleY="34355"/>
      <dgm:spPr/>
    </dgm:pt>
    <dgm:pt modelId="{9F3C6C7C-58E0-45CD-85D4-FC202402C7A9}" type="pres">
      <dgm:prSet presAssocID="{C0CC0FBD-6AB9-474F-8830-C005A4CD52AC}" presName="vert1" presStyleCnt="0"/>
      <dgm:spPr/>
    </dgm:pt>
  </dgm:ptLst>
  <dgm:cxnLst>
    <dgm:cxn modelId="{DEAA1E07-4C14-42AF-8741-BCD2A494DE7A}" type="presOf" srcId="{C0CC0FBD-6AB9-474F-8830-C005A4CD52AC}" destId="{8131AB95-CA1E-47C0-9F29-D2A4067DC06D}" srcOrd="0" destOrd="0" presId="urn:microsoft.com/office/officeart/2008/layout/LinedList"/>
    <dgm:cxn modelId="{B419951A-1A4F-41EE-B3AD-7D5FF5D720C2}" type="presOf" srcId="{75B6ACEA-8AC5-4210-83CA-E458FF2FCC90}" destId="{477F39DE-0290-43CA-A070-F72BBB997608}" srcOrd="0" destOrd="0" presId="urn:microsoft.com/office/officeart/2008/layout/LinedList"/>
    <dgm:cxn modelId="{52928251-D01E-4545-AFBD-E4C5869B35DF}" type="presOf" srcId="{6F4375F1-3B23-4802-A9DB-7F0FBA0E8CDD}" destId="{13ECE4FE-B156-445A-8427-9D6AC1018F50}" srcOrd="0" destOrd="0" presId="urn:microsoft.com/office/officeart/2008/layout/LinedList"/>
    <dgm:cxn modelId="{81B30D56-9208-416E-843D-D841D6846CD4}" type="presOf" srcId="{1076B41C-F39A-4581-846D-1081513C81EB}" destId="{1E8973B6-19F3-4CB6-B7D6-913245E4E69D}" srcOrd="0" destOrd="0" presId="urn:microsoft.com/office/officeart/2008/layout/LinedList"/>
    <dgm:cxn modelId="{B6523076-82FF-401F-8A64-29BB8C5E558B}" srcId="{75B6ACEA-8AC5-4210-83CA-E458FF2FCC90}" destId="{1076B41C-F39A-4581-846D-1081513C81EB}" srcOrd="1" destOrd="0" parTransId="{ED9614ED-4F85-41FA-82D9-284C82294FAE}" sibTransId="{8217C7D3-09A3-4DAA-B1B6-EC000BA2CD9C}"/>
    <dgm:cxn modelId="{6CF8955A-B616-4622-893A-4C54EBA39D78}" srcId="{75B6ACEA-8AC5-4210-83CA-E458FF2FCC90}" destId="{C0CC0FBD-6AB9-474F-8830-C005A4CD52AC}" srcOrd="2" destOrd="0" parTransId="{D20D6044-89B9-4EAE-87FB-58DC05D972B4}" sibTransId="{ABC61D50-90C9-4748-906E-9E2A57692D60}"/>
    <dgm:cxn modelId="{D15614DC-5FC5-4E26-80C7-E0921FC7B9B2}" srcId="{75B6ACEA-8AC5-4210-83CA-E458FF2FCC90}" destId="{6F4375F1-3B23-4802-A9DB-7F0FBA0E8CDD}" srcOrd="0" destOrd="0" parTransId="{A01BCDD4-9498-4AFD-8E47-1B5BC9CC9CE9}" sibTransId="{4BCA4102-8114-41F7-A70D-2C57D0DFD2F5}"/>
    <dgm:cxn modelId="{C7F8CF95-0593-4677-BF1F-D80382831AE6}" type="presParOf" srcId="{477F39DE-0290-43CA-A070-F72BBB997608}" destId="{D585F34B-EE96-4D59-ADBE-2012D4A2FE76}" srcOrd="0" destOrd="0" presId="urn:microsoft.com/office/officeart/2008/layout/LinedList"/>
    <dgm:cxn modelId="{C3D2E119-E855-477B-A320-55DE35D637FC}" type="presParOf" srcId="{477F39DE-0290-43CA-A070-F72BBB997608}" destId="{9018F769-FE5B-42FD-8538-179951E0E22B}" srcOrd="1" destOrd="0" presId="urn:microsoft.com/office/officeart/2008/layout/LinedList"/>
    <dgm:cxn modelId="{9993003E-E5CC-42D5-A639-2E20FFA064C7}" type="presParOf" srcId="{9018F769-FE5B-42FD-8538-179951E0E22B}" destId="{13ECE4FE-B156-445A-8427-9D6AC1018F50}" srcOrd="0" destOrd="0" presId="urn:microsoft.com/office/officeart/2008/layout/LinedList"/>
    <dgm:cxn modelId="{FA19DEC9-3252-4305-BC3A-30C1E58EDA99}" type="presParOf" srcId="{9018F769-FE5B-42FD-8538-179951E0E22B}" destId="{4BCE0D08-8F88-4F02-8171-6EB6669972CB}" srcOrd="1" destOrd="0" presId="urn:microsoft.com/office/officeart/2008/layout/LinedList"/>
    <dgm:cxn modelId="{525C407F-2C3C-4721-A14D-C0FF4771BB04}" type="presParOf" srcId="{477F39DE-0290-43CA-A070-F72BBB997608}" destId="{58DDDA1A-9376-4E9D-98D9-2FCB33457208}" srcOrd="2" destOrd="0" presId="urn:microsoft.com/office/officeart/2008/layout/LinedList"/>
    <dgm:cxn modelId="{1C234235-B4D0-4FEB-977A-267CB0EBCC2F}" type="presParOf" srcId="{477F39DE-0290-43CA-A070-F72BBB997608}" destId="{DE4C1468-8349-46A6-A218-AB6D1131B72E}" srcOrd="3" destOrd="0" presId="urn:microsoft.com/office/officeart/2008/layout/LinedList"/>
    <dgm:cxn modelId="{BB0BA2E1-92F3-4431-919F-865DC3CC9513}" type="presParOf" srcId="{DE4C1468-8349-46A6-A218-AB6D1131B72E}" destId="{1E8973B6-19F3-4CB6-B7D6-913245E4E69D}" srcOrd="0" destOrd="0" presId="urn:microsoft.com/office/officeart/2008/layout/LinedList"/>
    <dgm:cxn modelId="{EE3D119F-0B0C-4B9D-B8F1-CFC16CD76A42}" type="presParOf" srcId="{DE4C1468-8349-46A6-A218-AB6D1131B72E}" destId="{FD0DC5FA-BF46-4284-A228-F64CD1A47D2B}" srcOrd="1" destOrd="0" presId="urn:microsoft.com/office/officeart/2008/layout/LinedList"/>
    <dgm:cxn modelId="{6CD914BC-A7B1-43E9-872C-654A96A2A712}" type="presParOf" srcId="{477F39DE-0290-43CA-A070-F72BBB997608}" destId="{DB8FA352-0FF0-4220-B447-87904ADEA720}" srcOrd="4" destOrd="0" presId="urn:microsoft.com/office/officeart/2008/layout/LinedList"/>
    <dgm:cxn modelId="{60C4E471-FA95-4CA0-B7FC-5223FA353136}" type="presParOf" srcId="{477F39DE-0290-43CA-A070-F72BBB997608}" destId="{513C6617-0117-4234-95E4-FA3EFE791924}" srcOrd="5" destOrd="0" presId="urn:microsoft.com/office/officeart/2008/layout/LinedList"/>
    <dgm:cxn modelId="{2A353601-AFB6-4A2B-9B0C-B554D510897C}" type="presParOf" srcId="{513C6617-0117-4234-95E4-FA3EFE791924}" destId="{8131AB95-CA1E-47C0-9F29-D2A4067DC06D}" srcOrd="0" destOrd="0" presId="urn:microsoft.com/office/officeart/2008/layout/LinedList"/>
    <dgm:cxn modelId="{391CB9FE-F3AE-4ED5-9BF9-17A4632BC199}" type="presParOf" srcId="{513C6617-0117-4234-95E4-FA3EFE791924}" destId="{9F3C6C7C-58E0-45CD-85D4-FC202402C7A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3C18FD-18DC-47E8-AABB-2D916EB58CE3}"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2C425DD2-B152-4CBB-997D-ABD2AE6A2DA4}">
      <dgm:prSet custT="1"/>
      <dgm:spPr/>
      <dgm:t>
        <a:bodyPr/>
        <a:lstStyle/>
        <a:p>
          <a:r>
            <a:rPr lang="en-US" sz="2400" dirty="0"/>
            <a:t>Ames, a heterosexual woman, worked for the Ohio Department of Youth Services. During the relevant performance evaluation, her supervisor said that Ames met “expectations” in ten competencies and exceeded them in only one.  </a:t>
          </a:r>
        </a:p>
      </dgm:t>
    </dgm:pt>
    <dgm:pt modelId="{C4E597B4-125E-4BA0-A83B-B387B3533836}" type="parTrans" cxnId="{5E3C1464-914A-4E86-A71E-D1A2755FFDC8}">
      <dgm:prSet/>
      <dgm:spPr/>
      <dgm:t>
        <a:bodyPr/>
        <a:lstStyle/>
        <a:p>
          <a:endParaRPr lang="en-US"/>
        </a:p>
      </dgm:t>
    </dgm:pt>
    <dgm:pt modelId="{78F20AE7-2BB7-40C8-8E5B-579E301CF5E1}" type="sibTrans" cxnId="{5E3C1464-914A-4E86-A71E-D1A2755FFDC8}">
      <dgm:prSet/>
      <dgm:spPr/>
      <dgm:t>
        <a:bodyPr/>
        <a:lstStyle/>
        <a:p>
          <a:endParaRPr lang="en-US"/>
        </a:p>
      </dgm:t>
    </dgm:pt>
    <dgm:pt modelId="{766184A6-D5E2-4864-8CDC-E9A73F3F89DF}">
      <dgm:prSet custT="1"/>
      <dgm:spPr/>
      <dgm:t>
        <a:bodyPr/>
        <a:lstStyle/>
        <a:p>
          <a:r>
            <a:rPr lang="en-US" sz="2400" dirty="0"/>
            <a:t>Ames sought a promotion and was passed over and the Dept. hired a gay woman.  Ames was subsequently demoted for performance reasons and her replacement was a gay man.  </a:t>
          </a:r>
        </a:p>
      </dgm:t>
    </dgm:pt>
    <dgm:pt modelId="{F2E03250-E4C8-475E-8498-B545FED8B264}" type="parTrans" cxnId="{54A86B26-06E1-493F-AEC5-686E8C09601A}">
      <dgm:prSet/>
      <dgm:spPr/>
      <dgm:t>
        <a:bodyPr/>
        <a:lstStyle/>
        <a:p>
          <a:endParaRPr lang="en-US"/>
        </a:p>
      </dgm:t>
    </dgm:pt>
    <dgm:pt modelId="{1B2F6947-6212-47AE-A159-A6FA17523E82}" type="sibTrans" cxnId="{54A86B26-06E1-493F-AEC5-686E8C09601A}">
      <dgm:prSet/>
      <dgm:spPr/>
      <dgm:t>
        <a:bodyPr/>
        <a:lstStyle/>
        <a:p>
          <a:endParaRPr lang="en-US"/>
        </a:p>
      </dgm:t>
    </dgm:pt>
    <dgm:pt modelId="{4A8FAED8-619F-463B-ABA1-B3438BE34248}">
      <dgm:prSet custT="1"/>
      <dgm:spPr/>
      <dgm:t>
        <a:bodyPr/>
        <a:lstStyle/>
        <a:p>
          <a:r>
            <a:rPr lang="en-US" sz="2400" dirty="0"/>
            <a:t>Ames sued under Title VII claiming discrimination based on sexual orientation.  While her immediate supervisor was gay, the two decisionmakers for the promotion and demotion were both heterosexual. </a:t>
          </a:r>
        </a:p>
      </dgm:t>
    </dgm:pt>
    <dgm:pt modelId="{A192EAE4-2103-4346-B8AB-DDAFE539E198}" type="parTrans" cxnId="{2484727C-EF98-43F0-BB35-E2A9082454B0}">
      <dgm:prSet/>
      <dgm:spPr/>
      <dgm:t>
        <a:bodyPr/>
        <a:lstStyle/>
        <a:p>
          <a:endParaRPr lang="en-US"/>
        </a:p>
      </dgm:t>
    </dgm:pt>
    <dgm:pt modelId="{D14053F0-D438-43CE-AA71-72071D34ED62}" type="sibTrans" cxnId="{2484727C-EF98-43F0-BB35-E2A9082454B0}">
      <dgm:prSet/>
      <dgm:spPr/>
      <dgm:t>
        <a:bodyPr/>
        <a:lstStyle/>
        <a:p>
          <a:endParaRPr lang="en-US"/>
        </a:p>
      </dgm:t>
    </dgm:pt>
    <dgm:pt modelId="{0E8B51FA-AD77-45B6-BAD4-0D5E8420F205}" type="pres">
      <dgm:prSet presAssocID="{A43C18FD-18DC-47E8-AABB-2D916EB58CE3}" presName="vert0" presStyleCnt="0">
        <dgm:presLayoutVars>
          <dgm:dir/>
          <dgm:animOne val="branch"/>
          <dgm:animLvl val="lvl"/>
        </dgm:presLayoutVars>
      </dgm:prSet>
      <dgm:spPr/>
    </dgm:pt>
    <dgm:pt modelId="{8FC1FEAB-B6F8-4EDB-903D-99DF8E63A913}" type="pres">
      <dgm:prSet presAssocID="{2C425DD2-B152-4CBB-997D-ABD2AE6A2DA4}" presName="thickLine" presStyleLbl="alignNode1" presStyleIdx="0" presStyleCnt="3"/>
      <dgm:spPr/>
    </dgm:pt>
    <dgm:pt modelId="{BA8B997C-FF71-49A3-8136-37C9C54A1D88}" type="pres">
      <dgm:prSet presAssocID="{2C425DD2-B152-4CBB-997D-ABD2AE6A2DA4}" presName="horz1" presStyleCnt="0"/>
      <dgm:spPr/>
    </dgm:pt>
    <dgm:pt modelId="{45ADF3AD-9171-4D08-BA00-50A6C996D910}" type="pres">
      <dgm:prSet presAssocID="{2C425DD2-B152-4CBB-997D-ABD2AE6A2DA4}" presName="tx1" presStyleLbl="revTx" presStyleIdx="0" presStyleCnt="3"/>
      <dgm:spPr/>
    </dgm:pt>
    <dgm:pt modelId="{A0E45198-D5BC-4478-BC2E-9AC47289D157}" type="pres">
      <dgm:prSet presAssocID="{2C425DD2-B152-4CBB-997D-ABD2AE6A2DA4}" presName="vert1" presStyleCnt="0"/>
      <dgm:spPr/>
    </dgm:pt>
    <dgm:pt modelId="{BF15A394-720C-4A0F-BE26-807E585F7F92}" type="pres">
      <dgm:prSet presAssocID="{766184A6-D5E2-4864-8CDC-E9A73F3F89DF}" presName="thickLine" presStyleLbl="alignNode1" presStyleIdx="1" presStyleCnt="3"/>
      <dgm:spPr/>
    </dgm:pt>
    <dgm:pt modelId="{F02FE710-70B6-4FE2-996B-DD8BF88FD577}" type="pres">
      <dgm:prSet presAssocID="{766184A6-D5E2-4864-8CDC-E9A73F3F89DF}" presName="horz1" presStyleCnt="0"/>
      <dgm:spPr/>
    </dgm:pt>
    <dgm:pt modelId="{D50A6036-94E3-4405-8414-75FF6849A655}" type="pres">
      <dgm:prSet presAssocID="{766184A6-D5E2-4864-8CDC-E9A73F3F89DF}" presName="tx1" presStyleLbl="revTx" presStyleIdx="1" presStyleCnt="3" custScaleY="85467"/>
      <dgm:spPr/>
    </dgm:pt>
    <dgm:pt modelId="{9EC67CE6-B46A-48E2-8C6B-FDA1061B8F1A}" type="pres">
      <dgm:prSet presAssocID="{766184A6-D5E2-4864-8CDC-E9A73F3F89DF}" presName="vert1" presStyleCnt="0"/>
      <dgm:spPr/>
    </dgm:pt>
    <dgm:pt modelId="{2C50ABFB-D3A7-45D8-8A3C-075F54C263F9}" type="pres">
      <dgm:prSet presAssocID="{4A8FAED8-619F-463B-ABA1-B3438BE34248}" presName="thickLine" presStyleLbl="alignNode1" presStyleIdx="2" presStyleCnt="3"/>
      <dgm:spPr/>
    </dgm:pt>
    <dgm:pt modelId="{DE281AD6-E6AB-4FBB-985B-87DED71411C8}" type="pres">
      <dgm:prSet presAssocID="{4A8FAED8-619F-463B-ABA1-B3438BE34248}" presName="horz1" presStyleCnt="0"/>
      <dgm:spPr/>
    </dgm:pt>
    <dgm:pt modelId="{32A73C90-DEA6-459E-A8DD-3508E668B377}" type="pres">
      <dgm:prSet presAssocID="{4A8FAED8-619F-463B-ABA1-B3438BE34248}" presName="tx1" presStyleLbl="revTx" presStyleIdx="2" presStyleCnt="3"/>
      <dgm:spPr/>
    </dgm:pt>
    <dgm:pt modelId="{789F7DEA-EDF5-4220-A1E8-8E64F27BC3C3}" type="pres">
      <dgm:prSet presAssocID="{4A8FAED8-619F-463B-ABA1-B3438BE34248}" presName="vert1" presStyleCnt="0"/>
      <dgm:spPr/>
    </dgm:pt>
  </dgm:ptLst>
  <dgm:cxnLst>
    <dgm:cxn modelId="{54A86B26-06E1-493F-AEC5-686E8C09601A}" srcId="{A43C18FD-18DC-47E8-AABB-2D916EB58CE3}" destId="{766184A6-D5E2-4864-8CDC-E9A73F3F89DF}" srcOrd="1" destOrd="0" parTransId="{F2E03250-E4C8-475E-8498-B545FED8B264}" sibTransId="{1B2F6947-6212-47AE-A159-A6FA17523E82}"/>
    <dgm:cxn modelId="{77F0B028-A585-472F-8D77-1CF7A2F98103}" type="presOf" srcId="{A43C18FD-18DC-47E8-AABB-2D916EB58CE3}" destId="{0E8B51FA-AD77-45B6-BAD4-0D5E8420F205}" srcOrd="0" destOrd="0" presId="urn:microsoft.com/office/officeart/2008/layout/LinedList"/>
    <dgm:cxn modelId="{5E3C1464-914A-4E86-A71E-D1A2755FFDC8}" srcId="{A43C18FD-18DC-47E8-AABB-2D916EB58CE3}" destId="{2C425DD2-B152-4CBB-997D-ABD2AE6A2DA4}" srcOrd="0" destOrd="0" parTransId="{C4E597B4-125E-4BA0-A83B-B387B3533836}" sibTransId="{78F20AE7-2BB7-40C8-8E5B-579E301CF5E1}"/>
    <dgm:cxn modelId="{2484727C-EF98-43F0-BB35-E2A9082454B0}" srcId="{A43C18FD-18DC-47E8-AABB-2D916EB58CE3}" destId="{4A8FAED8-619F-463B-ABA1-B3438BE34248}" srcOrd="2" destOrd="0" parTransId="{A192EAE4-2103-4346-B8AB-DDAFE539E198}" sibTransId="{D14053F0-D438-43CE-AA71-72071D34ED62}"/>
    <dgm:cxn modelId="{36FF45CC-7955-4CF4-919C-FCAADE2B0702}" type="presOf" srcId="{766184A6-D5E2-4864-8CDC-E9A73F3F89DF}" destId="{D50A6036-94E3-4405-8414-75FF6849A655}" srcOrd="0" destOrd="0" presId="urn:microsoft.com/office/officeart/2008/layout/LinedList"/>
    <dgm:cxn modelId="{385B93E8-3CBA-42EE-B1DE-A056FB0DB9F1}" type="presOf" srcId="{2C425DD2-B152-4CBB-997D-ABD2AE6A2DA4}" destId="{45ADF3AD-9171-4D08-BA00-50A6C996D910}" srcOrd="0" destOrd="0" presId="urn:microsoft.com/office/officeart/2008/layout/LinedList"/>
    <dgm:cxn modelId="{E5155EF2-62FD-4CAD-9372-917A010CFAE1}" type="presOf" srcId="{4A8FAED8-619F-463B-ABA1-B3438BE34248}" destId="{32A73C90-DEA6-459E-A8DD-3508E668B377}" srcOrd="0" destOrd="0" presId="urn:microsoft.com/office/officeart/2008/layout/LinedList"/>
    <dgm:cxn modelId="{BC65CF11-9273-4300-9765-371E1C33B19C}" type="presParOf" srcId="{0E8B51FA-AD77-45B6-BAD4-0D5E8420F205}" destId="{8FC1FEAB-B6F8-4EDB-903D-99DF8E63A913}" srcOrd="0" destOrd="0" presId="urn:microsoft.com/office/officeart/2008/layout/LinedList"/>
    <dgm:cxn modelId="{AB27CF2E-D2D2-4640-AD6B-2902D00609A4}" type="presParOf" srcId="{0E8B51FA-AD77-45B6-BAD4-0D5E8420F205}" destId="{BA8B997C-FF71-49A3-8136-37C9C54A1D88}" srcOrd="1" destOrd="0" presId="urn:microsoft.com/office/officeart/2008/layout/LinedList"/>
    <dgm:cxn modelId="{540AFEEC-1B34-4474-83EC-500AED748AF1}" type="presParOf" srcId="{BA8B997C-FF71-49A3-8136-37C9C54A1D88}" destId="{45ADF3AD-9171-4D08-BA00-50A6C996D910}" srcOrd="0" destOrd="0" presId="urn:microsoft.com/office/officeart/2008/layout/LinedList"/>
    <dgm:cxn modelId="{DFE2E9A5-11EA-46CE-988F-44BC46864605}" type="presParOf" srcId="{BA8B997C-FF71-49A3-8136-37C9C54A1D88}" destId="{A0E45198-D5BC-4478-BC2E-9AC47289D157}" srcOrd="1" destOrd="0" presId="urn:microsoft.com/office/officeart/2008/layout/LinedList"/>
    <dgm:cxn modelId="{9FA5EB1F-50D2-4A3A-8F32-A1AF6EEAEA06}" type="presParOf" srcId="{0E8B51FA-AD77-45B6-BAD4-0D5E8420F205}" destId="{BF15A394-720C-4A0F-BE26-807E585F7F92}" srcOrd="2" destOrd="0" presId="urn:microsoft.com/office/officeart/2008/layout/LinedList"/>
    <dgm:cxn modelId="{9F5D4F21-3865-42D0-A484-AFDD89179A7F}" type="presParOf" srcId="{0E8B51FA-AD77-45B6-BAD4-0D5E8420F205}" destId="{F02FE710-70B6-4FE2-996B-DD8BF88FD577}" srcOrd="3" destOrd="0" presId="urn:microsoft.com/office/officeart/2008/layout/LinedList"/>
    <dgm:cxn modelId="{35826A36-433F-4BEF-A432-F3BD52B8F156}" type="presParOf" srcId="{F02FE710-70B6-4FE2-996B-DD8BF88FD577}" destId="{D50A6036-94E3-4405-8414-75FF6849A655}" srcOrd="0" destOrd="0" presId="urn:microsoft.com/office/officeart/2008/layout/LinedList"/>
    <dgm:cxn modelId="{C7733D8F-A7E3-4E2F-BC82-CC5F1CF8AF72}" type="presParOf" srcId="{F02FE710-70B6-4FE2-996B-DD8BF88FD577}" destId="{9EC67CE6-B46A-48E2-8C6B-FDA1061B8F1A}" srcOrd="1" destOrd="0" presId="urn:microsoft.com/office/officeart/2008/layout/LinedList"/>
    <dgm:cxn modelId="{7A08DC4C-D72D-459D-8BBA-3656FB0B7CAC}" type="presParOf" srcId="{0E8B51FA-AD77-45B6-BAD4-0D5E8420F205}" destId="{2C50ABFB-D3A7-45D8-8A3C-075F54C263F9}" srcOrd="4" destOrd="0" presId="urn:microsoft.com/office/officeart/2008/layout/LinedList"/>
    <dgm:cxn modelId="{7B32BD7F-98C5-47E1-BC90-00EBA6D7CC44}" type="presParOf" srcId="{0E8B51FA-AD77-45B6-BAD4-0D5E8420F205}" destId="{DE281AD6-E6AB-4FBB-985B-87DED71411C8}" srcOrd="5" destOrd="0" presId="urn:microsoft.com/office/officeart/2008/layout/LinedList"/>
    <dgm:cxn modelId="{81333A67-8444-4157-9382-227D58CFC36A}" type="presParOf" srcId="{DE281AD6-E6AB-4FBB-985B-87DED71411C8}" destId="{32A73C90-DEA6-459E-A8DD-3508E668B377}" srcOrd="0" destOrd="0" presId="urn:microsoft.com/office/officeart/2008/layout/LinedList"/>
    <dgm:cxn modelId="{22DD18A8-564C-4A3B-BFC3-F777FBD0DB94}" type="presParOf" srcId="{DE281AD6-E6AB-4FBB-985B-87DED71411C8}" destId="{789F7DEA-EDF5-4220-A1E8-8E64F27BC3C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D22B32-9372-4DAF-8AD7-C6CC893F70D6}"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38AF19FE-EB96-4635-AA93-C06BADF03401}">
      <dgm:prSet custT="1"/>
      <dgm:spPr/>
      <dgm:t>
        <a:bodyPr/>
        <a:lstStyle/>
        <a:p>
          <a:r>
            <a:rPr lang="en-US" sz="2000" dirty="0"/>
            <a:t>Under the FLSA, employers must pay overtime pay at a rate of time and a half for work done above 40 hours per week.   There are many exemptions to the overtime requirement.  </a:t>
          </a:r>
        </a:p>
      </dgm:t>
    </dgm:pt>
    <dgm:pt modelId="{13FD69ED-0087-45D1-BE97-2612E3425309}" type="parTrans" cxnId="{EE0C9BAE-7834-47B9-B207-041B132EE762}">
      <dgm:prSet/>
      <dgm:spPr/>
      <dgm:t>
        <a:bodyPr/>
        <a:lstStyle/>
        <a:p>
          <a:endParaRPr lang="en-US"/>
        </a:p>
      </dgm:t>
    </dgm:pt>
    <dgm:pt modelId="{0F6A67B8-69CA-4D02-AED1-A3DD878CA219}" type="sibTrans" cxnId="{EE0C9BAE-7834-47B9-B207-041B132EE762}">
      <dgm:prSet/>
      <dgm:spPr/>
      <dgm:t>
        <a:bodyPr/>
        <a:lstStyle/>
        <a:p>
          <a:endParaRPr lang="en-US"/>
        </a:p>
      </dgm:t>
    </dgm:pt>
    <dgm:pt modelId="{69B8D570-8EEF-4776-9DF6-C88D0BCDBB28}">
      <dgm:prSet custT="1"/>
      <dgm:spPr/>
      <dgm:t>
        <a:bodyPr/>
        <a:lstStyle/>
        <a:p>
          <a:r>
            <a:rPr lang="en-US" sz="2000" dirty="0"/>
            <a:t>The employer argued the standard to determine if the exemption applied is a preponderance of the evidence or more than 51%.  The employees argued for a clear and convincing evidence standard, which is much higher and more difficult to prove. </a:t>
          </a:r>
        </a:p>
      </dgm:t>
    </dgm:pt>
    <dgm:pt modelId="{CE96CA0F-630D-4700-959F-D80FAF76B65E}" type="parTrans" cxnId="{6982170A-6EA2-45FA-96FE-C59018D2D655}">
      <dgm:prSet/>
      <dgm:spPr/>
      <dgm:t>
        <a:bodyPr/>
        <a:lstStyle/>
        <a:p>
          <a:endParaRPr lang="en-US"/>
        </a:p>
      </dgm:t>
    </dgm:pt>
    <dgm:pt modelId="{F8102043-1121-4B69-B85F-8C242550BE78}" type="sibTrans" cxnId="{6982170A-6EA2-45FA-96FE-C59018D2D655}">
      <dgm:prSet/>
      <dgm:spPr/>
      <dgm:t>
        <a:bodyPr/>
        <a:lstStyle/>
        <a:p>
          <a:endParaRPr lang="en-US"/>
        </a:p>
      </dgm:t>
    </dgm:pt>
    <dgm:pt modelId="{B204E353-D5A9-4A0B-B6F1-2C7C94FA3123}">
      <dgm:prSet custT="1"/>
      <dgm:spPr/>
      <dgm:t>
        <a:bodyPr/>
        <a:lstStyle/>
        <a:p>
          <a:r>
            <a:rPr lang="en-US" sz="2000" dirty="0"/>
            <a:t>The Fourth Circuit used the clear and convincing standard (more employee friendly).  </a:t>
          </a:r>
        </a:p>
      </dgm:t>
    </dgm:pt>
    <dgm:pt modelId="{8B902267-3A0E-403E-9CB5-917350C01BF9}" type="parTrans" cxnId="{EF45AD5E-4965-425F-A2C0-DF87B2C775B6}">
      <dgm:prSet/>
      <dgm:spPr/>
      <dgm:t>
        <a:bodyPr/>
        <a:lstStyle/>
        <a:p>
          <a:endParaRPr lang="en-US"/>
        </a:p>
      </dgm:t>
    </dgm:pt>
    <dgm:pt modelId="{BF4E25FC-E201-4F81-A46E-16AC9EDE7AA6}" type="sibTrans" cxnId="{EF45AD5E-4965-425F-A2C0-DF87B2C775B6}">
      <dgm:prSet/>
      <dgm:spPr/>
      <dgm:t>
        <a:bodyPr/>
        <a:lstStyle/>
        <a:p>
          <a:endParaRPr lang="en-US"/>
        </a:p>
      </dgm:t>
    </dgm:pt>
    <dgm:pt modelId="{951FE9BC-44F7-489C-89F8-EC05505A1EDC}">
      <dgm:prSet custT="1"/>
      <dgm:spPr/>
      <dgm:t>
        <a:bodyPr/>
        <a:lstStyle/>
        <a:p>
          <a:r>
            <a:rPr lang="en-US" sz="2000" dirty="0"/>
            <a:t>In this case, an employer believed the employees met one of the exemptions.  The employees sued under the FLSA, claiming they should have been paid overtime.  </a:t>
          </a:r>
        </a:p>
      </dgm:t>
    </dgm:pt>
    <dgm:pt modelId="{08C16AFE-5E19-4121-BBDD-7EA2AD054BDB}" type="parTrans" cxnId="{F96EF7D9-41A3-436A-8946-28CD7A93526F}">
      <dgm:prSet/>
      <dgm:spPr/>
      <dgm:t>
        <a:bodyPr/>
        <a:lstStyle/>
        <a:p>
          <a:endParaRPr lang="en-US"/>
        </a:p>
      </dgm:t>
    </dgm:pt>
    <dgm:pt modelId="{8D1991C3-5383-4E64-9D57-3843892CFF22}" type="sibTrans" cxnId="{F96EF7D9-41A3-436A-8946-28CD7A93526F}">
      <dgm:prSet/>
      <dgm:spPr/>
      <dgm:t>
        <a:bodyPr/>
        <a:lstStyle/>
        <a:p>
          <a:endParaRPr lang="en-US"/>
        </a:p>
      </dgm:t>
    </dgm:pt>
    <dgm:pt modelId="{AA1B1FC0-1C03-4C4C-82CE-62ED0DAEF3FC}" type="pres">
      <dgm:prSet presAssocID="{EBD22B32-9372-4DAF-8AD7-C6CC893F70D6}" presName="vert0" presStyleCnt="0">
        <dgm:presLayoutVars>
          <dgm:dir/>
          <dgm:animOne val="branch"/>
          <dgm:animLvl val="lvl"/>
        </dgm:presLayoutVars>
      </dgm:prSet>
      <dgm:spPr/>
    </dgm:pt>
    <dgm:pt modelId="{CE0AC0FF-E8CB-486D-803F-D643C6F6B758}" type="pres">
      <dgm:prSet presAssocID="{38AF19FE-EB96-4635-AA93-C06BADF03401}" presName="thickLine" presStyleLbl="alignNode1" presStyleIdx="0" presStyleCnt="4"/>
      <dgm:spPr/>
    </dgm:pt>
    <dgm:pt modelId="{061E6111-E491-4C46-A34D-538143D38FD6}" type="pres">
      <dgm:prSet presAssocID="{38AF19FE-EB96-4635-AA93-C06BADF03401}" presName="horz1" presStyleCnt="0"/>
      <dgm:spPr/>
    </dgm:pt>
    <dgm:pt modelId="{25787E51-B531-434A-A7EE-8244D3681790}" type="pres">
      <dgm:prSet presAssocID="{38AF19FE-EB96-4635-AA93-C06BADF03401}" presName="tx1" presStyleLbl="revTx" presStyleIdx="0" presStyleCnt="4"/>
      <dgm:spPr/>
    </dgm:pt>
    <dgm:pt modelId="{967DC7C9-D644-41EB-8722-25E00C10A7BA}" type="pres">
      <dgm:prSet presAssocID="{38AF19FE-EB96-4635-AA93-C06BADF03401}" presName="vert1" presStyleCnt="0"/>
      <dgm:spPr/>
    </dgm:pt>
    <dgm:pt modelId="{E3CA96E2-8E50-4B92-B5EB-F3E6216E4BCB}" type="pres">
      <dgm:prSet presAssocID="{951FE9BC-44F7-489C-89F8-EC05505A1EDC}" presName="thickLine" presStyleLbl="alignNode1" presStyleIdx="1" presStyleCnt="4"/>
      <dgm:spPr/>
    </dgm:pt>
    <dgm:pt modelId="{25FB56B3-1FAC-44A9-A185-F16CCE4B4C0B}" type="pres">
      <dgm:prSet presAssocID="{951FE9BC-44F7-489C-89F8-EC05505A1EDC}" presName="horz1" presStyleCnt="0"/>
      <dgm:spPr/>
    </dgm:pt>
    <dgm:pt modelId="{BAC0F618-29F9-4EC0-830D-CACD92F944E5}" type="pres">
      <dgm:prSet presAssocID="{951FE9BC-44F7-489C-89F8-EC05505A1EDC}" presName="tx1" presStyleLbl="revTx" presStyleIdx="1" presStyleCnt="4"/>
      <dgm:spPr/>
    </dgm:pt>
    <dgm:pt modelId="{6B753929-1079-4D8B-AE29-C2BE4E54DDCB}" type="pres">
      <dgm:prSet presAssocID="{951FE9BC-44F7-489C-89F8-EC05505A1EDC}" presName="vert1" presStyleCnt="0"/>
      <dgm:spPr/>
    </dgm:pt>
    <dgm:pt modelId="{C6CDC46B-F629-4D10-AE78-54A65358DE04}" type="pres">
      <dgm:prSet presAssocID="{69B8D570-8EEF-4776-9DF6-C88D0BCDBB28}" presName="thickLine" presStyleLbl="alignNode1" presStyleIdx="2" presStyleCnt="4" custLinFactNeighborX="9" custLinFactNeighborY="-11828"/>
      <dgm:spPr/>
    </dgm:pt>
    <dgm:pt modelId="{009BA4E1-FF9B-44CF-9BCE-25F53BDE01FF}" type="pres">
      <dgm:prSet presAssocID="{69B8D570-8EEF-4776-9DF6-C88D0BCDBB28}" presName="horz1" presStyleCnt="0"/>
      <dgm:spPr/>
    </dgm:pt>
    <dgm:pt modelId="{85623050-BDAC-4591-A61F-D97C73669251}" type="pres">
      <dgm:prSet presAssocID="{69B8D570-8EEF-4776-9DF6-C88D0BCDBB28}" presName="tx1" presStyleLbl="revTx" presStyleIdx="2" presStyleCnt="4" custLinFactNeighborX="9" custLinFactNeighborY="-8349"/>
      <dgm:spPr/>
    </dgm:pt>
    <dgm:pt modelId="{043E45C9-A0A1-4EC7-AEDC-672DF5CB6D05}" type="pres">
      <dgm:prSet presAssocID="{69B8D570-8EEF-4776-9DF6-C88D0BCDBB28}" presName="vert1" presStyleCnt="0"/>
      <dgm:spPr/>
    </dgm:pt>
    <dgm:pt modelId="{41FBAAE3-09C6-4140-A6FB-C49649834F9F}" type="pres">
      <dgm:prSet presAssocID="{B204E353-D5A9-4A0B-B6F1-2C7C94FA3123}" presName="thickLine" presStyleLbl="alignNode1" presStyleIdx="3" presStyleCnt="4"/>
      <dgm:spPr/>
    </dgm:pt>
    <dgm:pt modelId="{4F272238-6866-4350-8C11-5B1F41175891}" type="pres">
      <dgm:prSet presAssocID="{B204E353-D5A9-4A0B-B6F1-2C7C94FA3123}" presName="horz1" presStyleCnt="0"/>
      <dgm:spPr/>
    </dgm:pt>
    <dgm:pt modelId="{1DA34626-75D0-43B0-B421-D73B21F3FD44}" type="pres">
      <dgm:prSet presAssocID="{B204E353-D5A9-4A0B-B6F1-2C7C94FA3123}" presName="tx1" presStyleLbl="revTx" presStyleIdx="3" presStyleCnt="4" custScaleY="37648"/>
      <dgm:spPr/>
    </dgm:pt>
    <dgm:pt modelId="{0ADD0E7F-B57D-4994-8390-5A437F529650}" type="pres">
      <dgm:prSet presAssocID="{B204E353-D5A9-4A0B-B6F1-2C7C94FA3123}" presName="vert1" presStyleCnt="0"/>
      <dgm:spPr/>
    </dgm:pt>
  </dgm:ptLst>
  <dgm:cxnLst>
    <dgm:cxn modelId="{6982170A-6EA2-45FA-96FE-C59018D2D655}" srcId="{EBD22B32-9372-4DAF-8AD7-C6CC893F70D6}" destId="{69B8D570-8EEF-4776-9DF6-C88D0BCDBB28}" srcOrd="2" destOrd="0" parTransId="{CE96CA0F-630D-4700-959F-D80FAF76B65E}" sibTransId="{F8102043-1121-4B69-B85F-8C242550BE78}"/>
    <dgm:cxn modelId="{65E53B12-7779-4E64-B65F-BC8E2DBC42C9}" type="presOf" srcId="{EBD22B32-9372-4DAF-8AD7-C6CC893F70D6}" destId="{AA1B1FC0-1C03-4C4C-82CE-62ED0DAEF3FC}" srcOrd="0" destOrd="0" presId="urn:microsoft.com/office/officeart/2008/layout/LinedList"/>
    <dgm:cxn modelId="{F16A7C28-462A-48EC-A8FF-3532B83AF437}" type="presOf" srcId="{951FE9BC-44F7-489C-89F8-EC05505A1EDC}" destId="{BAC0F618-29F9-4EC0-830D-CACD92F944E5}" srcOrd="0" destOrd="0" presId="urn:microsoft.com/office/officeart/2008/layout/LinedList"/>
    <dgm:cxn modelId="{5CCF6335-F7F9-44F3-AB67-F8517B08DD04}" type="presOf" srcId="{B204E353-D5A9-4A0B-B6F1-2C7C94FA3123}" destId="{1DA34626-75D0-43B0-B421-D73B21F3FD44}" srcOrd="0" destOrd="0" presId="urn:microsoft.com/office/officeart/2008/layout/LinedList"/>
    <dgm:cxn modelId="{EF45AD5E-4965-425F-A2C0-DF87B2C775B6}" srcId="{EBD22B32-9372-4DAF-8AD7-C6CC893F70D6}" destId="{B204E353-D5A9-4A0B-B6F1-2C7C94FA3123}" srcOrd="3" destOrd="0" parTransId="{8B902267-3A0E-403E-9CB5-917350C01BF9}" sibTransId="{BF4E25FC-E201-4F81-A46E-16AC9EDE7AA6}"/>
    <dgm:cxn modelId="{AC110A4F-3B33-4514-A7A3-3C111E14A92B}" type="presOf" srcId="{38AF19FE-EB96-4635-AA93-C06BADF03401}" destId="{25787E51-B531-434A-A7EE-8244D3681790}" srcOrd="0" destOrd="0" presId="urn:microsoft.com/office/officeart/2008/layout/LinedList"/>
    <dgm:cxn modelId="{DA4FD651-3B58-4247-8C9B-8943402CB040}" type="presOf" srcId="{69B8D570-8EEF-4776-9DF6-C88D0BCDBB28}" destId="{85623050-BDAC-4591-A61F-D97C73669251}" srcOrd="0" destOrd="0" presId="urn:microsoft.com/office/officeart/2008/layout/LinedList"/>
    <dgm:cxn modelId="{EE0C9BAE-7834-47B9-B207-041B132EE762}" srcId="{EBD22B32-9372-4DAF-8AD7-C6CC893F70D6}" destId="{38AF19FE-EB96-4635-AA93-C06BADF03401}" srcOrd="0" destOrd="0" parTransId="{13FD69ED-0087-45D1-BE97-2612E3425309}" sibTransId="{0F6A67B8-69CA-4D02-AED1-A3DD878CA219}"/>
    <dgm:cxn modelId="{F96EF7D9-41A3-436A-8946-28CD7A93526F}" srcId="{EBD22B32-9372-4DAF-8AD7-C6CC893F70D6}" destId="{951FE9BC-44F7-489C-89F8-EC05505A1EDC}" srcOrd="1" destOrd="0" parTransId="{08C16AFE-5E19-4121-BBDD-7EA2AD054BDB}" sibTransId="{8D1991C3-5383-4E64-9D57-3843892CFF22}"/>
    <dgm:cxn modelId="{3041BE3B-88D8-494E-BB36-F969B63B42C9}" type="presParOf" srcId="{AA1B1FC0-1C03-4C4C-82CE-62ED0DAEF3FC}" destId="{CE0AC0FF-E8CB-486D-803F-D643C6F6B758}" srcOrd="0" destOrd="0" presId="urn:microsoft.com/office/officeart/2008/layout/LinedList"/>
    <dgm:cxn modelId="{1ABC7518-342B-4492-9B8C-8DA9F4158A57}" type="presParOf" srcId="{AA1B1FC0-1C03-4C4C-82CE-62ED0DAEF3FC}" destId="{061E6111-E491-4C46-A34D-538143D38FD6}" srcOrd="1" destOrd="0" presId="urn:microsoft.com/office/officeart/2008/layout/LinedList"/>
    <dgm:cxn modelId="{1EA90EC8-15F2-4830-926F-F145624D90CD}" type="presParOf" srcId="{061E6111-E491-4C46-A34D-538143D38FD6}" destId="{25787E51-B531-434A-A7EE-8244D3681790}" srcOrd="0" destOrd="0" presId="urn:microsoft.com/office/officeart/2008/layout/LinedList"/>
    <dgm:cxn modelId="{781787AC-63BD-428B-9461-7DCAB4F3D6C8}" type="presParOf" srcId="{061E6111-E491-4C46-A34D-538143D38FD6}" destId="{967DC7C9-D644-41EB-8722-25E00C10A7BA}" srcOrd="1" destOrd="0" presId="urn:microsoft.com/office/officeart/2008/layout/LinedList"/>
    <dgm:cxn modelId="{C86154B7-6AD1-46EF-BDCE-90CFAA16B31F}" type="presParOf" srcId="{AA1B1FC0-1C03-4C4C-82CE-62ED0DAEF3FC}" destId="{E3CA96E2-8E50-4B92-B5EB-F3E6216E4BCB}" srcOrd="2" destOrd="0" presId="urn:microsoft.com/office/officeart/2008/layout/LinedList"/>
    <dgm:cxn modelId="{E57687F2-8CB7-4AA0-9D97-10B7FC0E5B42}" type="presParOf" srcId="{AA1B1FC0-1C03-4C4C-82CE-62ED0DAEF3FC}" destId="{25FB56B3-1FAC-44A9-A185-F16CCE4B4C0B}" srcOrd="3" destOrd="0" presId="urn:microsoft.com/office/officeart/2008/layout/LinedList"/>
    <dgm:cxn modelId="{50D8D030-ACCA-4EDD-A366-D88689C29846}" type="presParOf" srcId="{25FB56B3-1FAC-44A9-A185-F16CCE4B4C0B}" destId="{BAC0F618-29F9-4EC0-830D-CACD92F944E5}" srcOrd="0" destOrd="0" presId="urn:microsoft.com/office/officeart/2008/layout/LinedList"/>
    <dgm:cxn modelId="{3BE188B1-AEAB-4CD9-AA34-F4654580A72E}" type="presParOf" srcId="{25FB56B3-1FAC-44A9-A185-F16CCE4B4C0B}" destId="{6B753929-1079-4D8B-AE29-C2BE4E54DDCB}" srcOrd="1" destOrd="0" presId="urn:microsoft.com/office/officeart/2008/layout/LinedList"/>
    <dgm:cxn modelId="{51F3BFAF-87D8-4501-A701-31D43FD754F7}" type="presParOf" srcId="{AA1B1FC0-1C03-4C4C-82CE-62ED0DAEF3FC}" destId="{C6CDC46B-F629-4D10-AE78-54A65358DE04}" srcOrd="4" destOrd="0" presId="urn:microsoft.com/office/officeart/2008/layout/LinedList"/>
    <dgm:cxn modelId="{912BBB8C-7D91-4EDE-9F15-32B19CEE0ADD}" type="presParOf" srcId="{AA1B1FC0-1C03-4C4C-82CE-62ED0DAEF3FC}" destId="{009BA4E1-FF9B-44CF-9BCE-25F53BDE01FF}" srcOrd="5" destOrd="0" presId="urn:microsoft.com/office/officeart/2008/layout/LinedList"/>
    <dgm:cxn modelId="{9E754C26-3D7A-4BC9-913C-36068FDD804B}" type="presParOf" srcId="{009BA4E1-FF9B-44CF-9BCE-25F53BDE01FF}" destId="{85623050-BDAC-4591-A61F-D97C73669251}" srcOrd="0" destOrd="0" presId="urn:microsoft.com/office/officeart/2008/layout/LinedList"/>
    <dgm:cxn modelId="{92B335AE-2CD6-4FAE-A890-24804BB0C312}" type="presParOf" srcId="{009BA4E1-FF9B-44CF-9BCE-25F53BDE01FF}" destId="{043E45C9-A0A1-4EC7-AEDC-672DF5CB6D05}" srcOrd="1" destOrd="0" presId="urn:microsoft.com/office/officeart/2008/layout/LinedList"/>
    <dgm:cxn modelId="{1ECB5A4E-C052-4829-A79E-0CB0E1B53D15}" type="presParOf" srcId="{AA1B1FC0-1C03-4C4C-82CE-62ED0DAEF3FC}" destId="{41FBAAE3-09C6-4140-A6FB-C49649834F9F}" srcOrd="6" destOrd="0" presId="urn:microsoft.com/office/officeart/2008/layout/LinedList"/>
    <dgm:cxn modelId="{E16CDAB8-CCDD-4BED-9D02-1F8071FAEDCC}" type="presParOf" srcId="{AA1B1FC0-1C03-4C4C-82CE-62ED0DAEF3FC}" destId="{4F272238-6866-4350-8C11-5B1F41175891}" srcOrd="7" destOrd="0" presId="urn:microsoft.com/office/officeart/2008/layout/LinedList"/>
    <dgm:cxn modelId="{979FD41C-335A-41EC-BA33-3B6A50E432B1}" type="presParOf" srcId="{4F272238-6866-4350-8C11-5B1F41175891}" destId="{1DA34626-75D0-43B0-B421-D73B21F3FD44}" srcOrd="0" destOrd="0" presId="urn:microsoft.com/office/officeart/2008/layout/LinedList"/>
    <dgm:cxn modelId="{EBA0BD09-4152-44E2-82F6-9924E8E423F0}" type="presParOf" srcId="{4F272238-6866-4350-8C11-5B1F41175891}" destId="{0ADD0E7F-B57D-4994-8390-5A437F52965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FA9F15E-E75F-4D3E-A211-AA215FA826DA}"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449CF8B9-F2BC-42E5-8887-B8509FA7EBC5}">
      <dgm:prSet custT="1"/>
      <dgm:spPr/>
      <dgm:t>
        <a:bodyPr/>
        <a:lstStyle/>
        <a:p>
          <a:r>
            <a:rPr lang="en-US" sz="2400" dirty="0"/>
            <a:t>Stanley was a firefighter from 1999 until shortly after she was diagnosed with Parkinson’s disease in 2016.  Her disease left her incapable of performing her job and she was forced to take disability retirement in 2018.  </a:t>
          </a:r>
        </a:p>
      </dgm:t>
    </dgm:pt>
    <dgm:pt modelId="{78634C1E-05BD-44F6-8B0D-2D452F8863A7}" type="parTrans" cxnId="{0EBE149A-2CC6-4C8A-9710-3D3BCF341C9C}">
      <dgm:prSet/>
      <dgm:spPr/>
      <dgm:t>
        <a:bodyPr/>
        <a:lstStyle/>
        <a:p>
          <a:endParaRPr lang="en-US"/>
        </a:p>
      </dgm:t>
    </dgm:pt>
    <dgm:pt modelId="{2F8E6B8B-6A3B-40B0-B965-BB5EE12E0CA6}" type="sibTrans" cxnId="{0EBE149A-2CC6-4C8A-9710-3D3BCF341C9C}">
      <dgm:prSet/>
      <dgm:spPr/>
      <dgm:t>
        <a:bodyPr/>
        <a:lstStyle/>
        <a:p>
          <a:endParaRPr lang="en-US"/>
        </a:p>
      </dgm:t>
    </dgm:pt>
    <dgm:pt modelId="{90B8715E-35C8-4814-B553-35A51B407022}">
      <dgm:prSet custT="1"/>
      <dgm:spPr/>
      <dgm:t>
        <a:bodyPr/>
        <a:lstStyle/>
        <a:p>
          <a:r>
            <a:rPr lang="en-US" sz="2400" dirty="0"/>
            <a:t>Under the policy when Stanley joined the fire department, she was entitled to receive free healthcare until age 65 if she retired for a qualified disability reason.  The City changed its policy in 2003 and under the new policy, which was effective when she went on disability leave, disability retirees are only entitled to free health insurance for 24 months after retiring.  </a:t>
          </a:r>
        </a:p>
      </dgm:t>
    </dgm:pt>
    <dgm:pt modelId="{0CD26DA8-E464-48AD-B256-605946CB752B}" type="parTrans" cxnId="{29F6DE08-6DE3-4273-B185-1AE6313BDD26}">
      <dgm:prSet/>
      <dgm:spPr/>
      <dgm:t>
        <a:bodyPr/>
        <a:lstStyle/>
        <a:p>
          <a:endParaRPr lang="en-US"/>
        </a:p>
      </dgm:t>
    </dgm:pt>
    <dgm:pt modelId="{E185D075-7D03-4C6F-A929-C1AAF52D42B8}" type="sibTrans" cxnId="{29F6DE08-6DE3-4273-B185-1AE6313BDD26}">
      <dgm:prSet/>
      <dgm:spPr/>
      <dgm:t>
        <a:bodyPr/>
        <a:lstStyle/>
        <a:p>
          <a:endParaRPr lang="en-US"/>
        </a:p>
      </dgm:t>
    </dgm:pt>
    <dgm:pt modelId="{7BD8AC88-6233-46FE-A2D1-E194AC8E571A}">
      <dgm:prSet custT="1"/>
      <dgm:spPr/>
      <dgm:t>
        <a:bodyPr/>
        <a:lstStyle/>
        <a:p>
          <a:r>
            <a:rPr lang="en-US" sz="2400" dirty="0"/>
            <a:t>She sued after she retired on disability, arguing the City’s decision to jettison the health insurance subsidy discriminated against her because of her disability</a:t>
          </a:r>
        </a:p>
      </dgm:t>
    </dgm:pt>
    <dgm:pt modelId="{0A0B8C8F-FFE6-4D89-BB20-5193E3D98976}" type="parTrans" cxnId="{A0E09626-4E37-4A5A-9DFF-0485F69BE74B}">
      <dgm:prSet/>
      <dgm:spPr/>
      <dgm:t>
        <a:bodyPr/>
        <a:lstStyle/>
        <a:p>
          <a:endParaRPr lang="en-US"/>
        </a:p>
      </dgm:t>
    </dgm:pt>
    <dgm:pt modelId="{55892D0D-F953-4681-83E3-5B1A651EB161}" type="sibTrans" cxnId="{A0E09626-4E37-4A5A-9DFF-0485F69BE74B}">
      <dgm:prSet/>
      <dgm:spPr/>
      <dgm:t>
        <a:bodyPr/>
        <a:lstStyle/>
        <a:p>
          <a:endParaRPr lang="en-US"/>
        </a:p>
      </dgm:t>
    </dgm:pt>
    <dgm:pt modelId="{C175BF9A-6CFE-4B94-A4E8-4CA89ADD5B04}" type="pres">
      <dgm:prSet presAssocID="{0FA9F15E-E75F-4D3E-A211-AA215FA826DA}" presName="vert0" presStyleCnt="0">
        <dgm:presLayoutVars>
          <dgm:dir/>
          <dgm:animOne val="branch"/>
          <dgm:animLvl val="lvl"/>
        </dgm:presLayoutVars>
      </dgm:prSet>
      <dgm:spPr/>
    </dgm:pt>
    <dgm:pt modelId="{594FEA6D-A542-4DE8-A453-C2E83A2F8ABF}" type="pres">
      <dgm:prSet presAssocID="{449CF8B9-F2BC-42E5-8887-B8509FA7EBC5}" presName="thickLine" presStyleLbl="alignNode1" presStyleIdx="0" presStyleCnt="3"/>
      <dgm:spPr/>
    </dgm:pt>
    <dgm:pt modelId="{618E6C04-1122-4FBA-A393-58A55E79556E}" type="pres">
      <dgm:prSet presAssocID="{449CF8B9-F2BC-42E5-8887-B8509FA7EBC5}" presName="horz1" presStyleCnt="0"/>
      <dgm:spPr/>
    </dgm:pt>
    <dgm:pt modelId="{73B63AF3-321B-46EC-AA5A-5E31D5034C9D}" type="pres">
      <dgm:prSet presAssocID="{449CF8B9-F2BC-42E5-8887-B8509FA7EBC5}" presName="tx1" presStyleLbl="revTx" presStyleIdx="0" presStyleCnt="3" custLinFactNeighborX="2155" custLinFactNeighborY="-11952"/>
      <dgm:spPr/>
    </dgm:pt>
    <dgm:pt modelId="{96F424F1-D445-4ED0-BB4B-345909CC4972}" type="pres">
      <dgm:prSet presAssocID="{449CF8B9-F2BC-42E5-8887-B8509FA7EBC5}" presName="vert1" presStyleCnt="0"/>
      <dgm:spPr/>
    </dgm:pt>
    <dgm:pt modelId="{75BEB092-4EE3-45C9-B1A7-D408DCD1CD80}" type="pres">
      <dgm:prSet presAssocID="{90B8715E-35C8-4814-B553-35A51B407022}" presName="thickLine" presStyleLbl="alignNode1" presStyleIdx="1" presStyleCnt="3"/>
      <dgm:spPr/>
    </dgm:pt>
    <dgm:pt modelId="{CFC1D6F0-9FA8-4293-B0F4-863985DBC4DC}" type="pres">
      <dgm:prSet presAssocID="{90B8715E-35C8-4814-B553-35A51B407022}" presName="horz1" presStyleCnt="0"/>
      <dgm:spPr/>
    </dgm:pt>
    <dgm:pt modelId="{007839B5-547B-4FB1-8A89-16CFE09E81EB}" type="pres">
      <dgm:prSet presAssocID="{90B8715E-35C8-4814-B553-35A51B407022}" presName="tx1" presStyleLbl="revTx" presStyleIdx="1" presStyleCnt="3" custScaleY="121626"/>
      <dgm:spPr/>
    </dgm:pt>
    <dgm:pt modelId="{8D328CEC-B1CE-46A3-ADA2-4E2D2DA22884}" type="pres">
      <dgm:prSet presAssocID="{90B8715E-35C8-4814-B553-35A51B407022}" presName="vert1" presStyleCnt="0"/>
      <dgm:spPr/>
    </dgm:pt>
    <dgm:pt modelId="{5233FDEA-7F7F-42AC-A2FA-5F6FA194783A}" type="pres">
      <dgm:prSet presAssocID="{7BD8AC88-6233-46FE-A2D1-E194AC8E571A}" presName="thickLine" presStyleLbl="alignNode1" presStyleIdx="2" presStyleCnt="3"/>
      <dgm:spPr/>
    </dgm:pt>
    <dgm:pt modelId="{01179525-1A29-49AF-92CA-31E8E50A2B8B}" type="pres">
      <dgm:prSet presAssocID="{7BD8AC88-6233-46FE-A2D1-E194AC8E571A}" presName="horz1" presStyleCnt="0"/>
      <dgm:spPr/>
    </dgm:pt>
    <dgm:pt modelId="{0A97DDF1-43D6-48E1-A68C-CFF1CDC52510}" type="pres">
      <dgm:prSet presAssocID="{7BD8AC88-6233-46FE-A2D1-E194AC8E571A}" presName="tx1" presStyleLbl="revTx" presStyleIdx="2" presStyleCnt="3" custScaleY="33675"/>
      <dgm:spPr/>
    </dgm:pt>
    <dgm:pt modelId="{418C2A8A-2A06-4442-B226-883ABF821302}" type="pres">
      <dgm:prSet presAssocID="{7BD8AC88-6233-46FE-A2D1-E194AC8E571A}" presName="vert1" presStyleCnt="0"/>
      <dgm:spPr/>
    </dgm:pt>
  </dgm:ptLst>
  <dgm:cxnLst>
    <dgm:cxn modelId="{29F6DE08-6DE3-4273-B185-1AE6313BDD26}" srcId="{0FA9F15E-E75F-4D3E-A211-AA215FA826DA}" destId="{90B8715E-35C8-4814-B553-35A51B407022}" srcOrd="1" destOrd="0" parTransId="{0CD26DA8-E464-48AD-B256-605946CB752B}" sibTransId="{E185D075-7D03-4C6F-A929-C1AAF52D42B8}"/>
    <dgm:cxn modelId="{5ED55319-2612-4603-B15D-50994D1DF5E7}" type="presOf" srcId="{7BD8AC88-6233-46FE-A2D1-E194AC8E571A}" destId="{0A97DDF1-43D6-48E1-A68C-CFF1CDC52510}" srcOrd="0" destOrd="0" presId="urn:microsoft.com/office/officeart/2008/layout/LinedList"/>
    <dgm:cxn modelId="{A0E09626-4E37-4A5A-9DFF-0485F69BE74B}" srcId="{0FA9F15E-E75F-4D3E-A211-AA215FA826DA}" destId="{7BD8AC88-6233-46FE-A2D1-E194AC8E571A}" srcOrd="2" destOrd="0" parTransId="{0A0B8C8F-FFE6-4D89-BB20-5193E3D98976}" sibTransId="{55892D0D-F953-4681-83E3-5B1A651EB161}"/>
    <dgm:cxn modelId="{0EBE149A-2CC6-4C8A-9710-3D3BCF341C9C}" srcId="{0FA9F15E-E75F-4D3E-A211-AA215FA826DA}" destId="{449CF8B9-F2BC-42E5-8887-B8509FA7EBC5}" srcOrd="0" destOrd="0" parTransId="{78634C1E-05BD-44F6-8B0D-2D452F8863A7}" sibTransId="{2F8E6B8B-6A3B-40B0-B965-BB5EE12E0CA6}"/>
    <dgm:cxn modelId="{B2E462A0-67C0-48F9-8DD3-7F37B5C5C78C}" type="presOf" srcId="{449CF8B9-F2BC-42E5-8887-B8509FA7EBC5}" destId="{73B63AF3-321B-46EC-AA5A-5E31D5034C9D}" srcOrd="0" destOrd="0" presId="urn:microsoft.com/office/officeart/2008/layout/LinedList"/>
    <dgm:cxn modelId="{897A59AF-4E5D-4CF6-A3F3-FB742A3A52CF}" type="presOf" srcId="{0FA9F15E-E75F-4D3E-A211-AA215FA826DA}" destId="{C175BF9A-6CFE-4B94-A4E8-4CA89ADD5B04}" srcOrd="0" destOrd="0" presId="urn:microsoft.com/office/officeart/2008/layout/LinedList"/>
    <dgm:cxn modelId="{556262ED-5D94-4A3E-8C6A-A6F35E39DD6B}" type="presOf" srcId="{90B8715E-35C8-4814-B553-35A51B407022}" destId="{007839B5-547B-4FB1-8A89-16CFE09E81EB}" srcOrd="0" destOrd="0" presId="urn:microsoft.com/office/officeart/2008/layout/LinedList"/>
    <dgm:cxn modelId="{22AE75E0-6C37-4A02-AF2D-5E263F818052}" type="presParOf" srcId="{C175BF9A-6CFE-4B94-A4E8-4CA89ADD5B04}" destId="{594FEA6D-A542-4DE8-A453-C2E83A2F8ABF}" srcOrd="0" destOrd="0" presId="urn:microsoft.com/office/officeart/2008/layout/LinedList"/>
    <dgm:cxn modelId="{55653929-4762-40FC-914D-83137A286ADF}" type="presParOf" srcId="{C175BF9A-6CFE-4B94-A4E8-4CA89ADD5B04}" destId="{618E6C04-1122-4FBA-A393-58A55E79556E}" srcOrd="1" destOrd="0" presId="urn:microsoft.com/office/officeart/2008/layout/LinedList"/>
    <dgm:cxn modelId="{61C04FF8-6443-4A72-9EE9-9B42CC710109}" type="presParOf" srcId="{618E6C04-1122-4FBA-A393-58A55E79556E}" destId="{73B63AF3-321B-46EC-AA5A-5E31D5034C9D}" srcOrd="0" destOrd="0" presId="urn:microsoft.com/office/officeart/2008/layout/LinedList"/>
    <dgm:cxn modelId="{D26A9CF6-3B2A-4091-90FF-E1A921D5A220}" type="presParOf" srcId="{618E6C04-1122-4FBA-A393-58A55E79556E}" destId="{96F424F1-D445-4ED0-BB4B-345909CC4972}" srcOrd="1" destOrd="0" presId="urn:microsoft.com/office/officeart/2008/layout/LinedList"/>
    <dgm:cxn modelId="{C9D9B818-2EF7-4D89-9EE1-BE0839AC3C48}" type="presParOf" srcId="{C175BF9A-6CFE-4B94-A4E8-4CA89ADD5B04}" destId="{75BEB092-4EE3-45C9-B1A7-D408DCD1CD80}" srcOrd="2" destOrd="0" presId="urn:microsoft.com/office/officeart/2008/layout/LinedList"/>
    <dgm:cxn modelId="{42AB2C1F-3639-4C16-A6D3-96B15308A9DD}" type="presParOf" srcId="{C175BF9A-6CFE-4B94-A4E8-4CA89ADD5B04}" destId="{CFC1D6F0-9FA8-4293-B0F4-863985DBC4DC}" srcOrd="3" destOrd="0" presId="urn:microsoft.com/office/officeart/2008/layout/LinedList"/>
    <dgm:cxn modelId="{1256AC8D-30C7-4AE2-8D87-D7D905E0DB1E}" type="presParOf" srcId="{CFC1D6F0-9FA8-4293-B0F4-863985DBC4DC}" destId="{007839B5-547B-4FB1-8A89-16CFE09E81EB}" srcOrd="0" destOrd="0" presId="urn:microsoft.com/office/officeart/2008/layout/LinedList"/>
    <dgm:cxn modelId="{74B80FA7-259F-4400-B730-EE8921F036E3}" type="presParOf" srcId="{CFC1D6F0-9FA8-4293-B0F4-863985DBC4DC}" destId="{8D328CEC-B1CE-46A3-ADA2-4E2D2DA22884}" srcOrd="1" destOrd="0" presId="urn:microsoft.com/office/officeart/2008/layout/LinedList"/>
    <dgm:cxn modelId="{40850846-88E9-4303-9E91-A8B6339848BA}" type="presParOf" srcId="{C175BF9A-6CFE-4B94-A4E8-4CA89ADD5B04}" destId="{5233FDEA-7F7F-42AC-A2FA-5F6FA194783A}" srcOrd="4" destOrd="0" presId="urn:microsoft.com/office/officeart/2008/layout/LinedList"/>
    <dgm:cxn modelId="{1C998C4A-86A5-44D1-AC12-7EE44822C250}" type="presParOf" srcId="{C175BF9A-6CFE-4B94-A4E8-4CA89ADD5B04}" destId="{01179525-1A29-49AF-92CA-31E8E50A2B8B}" srcOrd="5" destOrd="0" presId="urn:microsoft.com/office/officeart/2008/layout/LinedList"/>
    <dgm:cxn modelId="{3AD3FE86-C23C-4DD3-8D8A-DE0CF495C473}" type="presParOf" srcId="{01179525-1A29-49AF-92CA-31E8E50A2B8B}" destId="{0A97DDF1-43D6-48E1-A68C-CFF1CDC52510}" srcOrd="0" destOrd="0" presId="urn:microsoft.com/office/officeart/2008/layout/LinedList"/>
    <dgm:cxn modelId="{CAC3F6C1-B41B-4087-8F43-C2465CC73C55}" type="presParOf" srcId="{01179525-1A29-49AF-92CA-31E8E50A2B8B}" destId="{418C2A8A-2A06-4442-B226-883ABF82130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9D563C-D570-4839-A1B8-98D874DA174A}">
      <dsp:nvSpPr>
        <dsp:cNvPr id="0" name=""/>
        <dsp:cNvSpPr/>
      </dsp:nvSpPr>
      <dsp:spPr>
        <a:xfrm>
          <a:off x="0" y="2492"/>
          <a:ext cx="6492875"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EEA335-43A4-4F11-A6ED-BA739CBA3557}">
      <dsp:nvSpPr>
        <dsp:cNvPr id="0" name=""/>
        <dsp:cNvSpPr/>
      </dsp:nvSpPr>
      <dsp:spPr>
        <a:xfrm>
          <a:off x="0" y="2492"/>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Membership organization for local government attorneys.  Provide education and advocacy services for local governments.  </a:t>
          </a:r>
        </a:p>
      </dsp:txBody>
      <dsp:txXfrm>
        <a:off x="0" y="2492"/>
        <a:ext cx="6492875" cy="1700138"/>
      </dsp:txXfrm>
    </dsp:sp>
    <dsp:sp modelId="{48CA8F3D-2019-4525-9726-4522185A3AF9}">
      <dsp:nvSpPr>
        <dsp:cNvPr id="0" name=""/>
        <dsp:cNvSpPr/>
      </dsp:nvSpPr>
      <dsp:spPr>
        <a:xfrm>
          <a:off x="0" y="1702630"/>
          <a:ext cx="6492875" cy="0"/>
        </a:xfrm>
        <a:prstGeom prst="line">
          <a:avLst/>
        </a:prstGeom>
        <a:solidFill>
          <a:schemeClr val="accent2">
            <a:hueOff val="-1796981"/>
            <a:satOff val="12361"/>
            <a:lumOff val="1372"/>
            <a:alphaOff val="0"/>
          </a:schemeClr>
        </a:solidFill>
        <a:ln w="15875" cap="rnd" cmpd="sng" algn="ctr">
          <a:solidFill>
            <a:schemeClr val="accent2">
              <a:hueOff val="-1796981"/>
              <a:satOff val="12361"/>
              <a:lumOff val="137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CBE874-A256-4152-90A4-F6C852C97FBD}">
      <dsp:nvSpPr>
        <dsp:cNvPr id="0" name=""/>
        <dsp:cNvSpPr/>
      </dsp:nvSpPr>
      <dsp:spPr>
        <a:xfrm>
          <a:off x="0" y="1702630"/>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File 30-40 amicus briefs in the lower courts and at the Supreme Court each year in support of local governments. </a:t>
          </a:r>
        </a:p>
      </dsp:txBody>
      <dsp:txXfrm>
        <a:off x="0" y="1702630"/>
        <a:ext cx="6492875" cy="1700138"/>
      </dsp:txXfrm>
    </dsp:sp>
    <dsp:sp modelId="{26D73859-FA96-4013-AE8D-6CD72C7680DA}">
      <dsp:nvSpPr>
        <dsp:cNvPr id="0" name=""/>
        <dsp:cNvSpPr/>
      </dsp:nvSpPr>
      <dsp:spPr>
        <a:xfrm>
          <a:off x="0" y="3402769"/>
          <a:ext cx="6492875" cy="0"/>
        </a:xfrm>
        <a:prstGeom prst="line">
          <a:avLst/>
        </a:prstGeom>
        <a:solidFill>
          <a:schemeClr val="accent2">
            <a:hueOff val="-3593961"/>
            <a:satOff val="24722"/>
            <a:lumOff val="2744"/>
            <a:alphaOff val="0"/>
          </a:schemeClr>
        </a:solidFill>
        <a:ln w="15875" cap="rnd" cmpd="sng" algn="ctr">
          <a:solidFill>
            <a:schemeClr val="accent2">
              <a:hueOff val="-3593961"/>
              <a:satOff val="24722"/>
              <a:lumOff val="27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FD98D9-AFFD-435B-A20A-323A3B6A4515}">
      <dsp:nvSpPr>
        <dsp:cNvPr id="0" name=""/>
        <dsp:cNvSpPr/>
      </dsp:nvSpPr>
      <dsp:spPr>
        <a:xfrm>
          <a:off x="0" y="3402769"/>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Put on conferences and webinars for local government attorneys.  Come to New Orleans in 2025 and Salt Lake City in 2026!</a:t>
          </a:r>
        </a:p>
      </dsp:txBody>
      <dsp:txXfrm>
        <a:off x="0" y="3402769"/>
        <a:ext cx="6492875" cy="17001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20B38-E6C0-4069-90D4-AEDCF276FCB7}">
      <dsp:nvSpPr>
        <dsp:cNvPr id="0" name=""/>
        <dsp:cNvSpPr/>
      </dsp:nvSpPr>
      <dsp:spPr>
        <a:xfrm>
          <a:off x="0" y="2705"/>
          <a:ext cx="6492875"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7946AC-D7CC-462B-9C48-563146FBAB78}">
      <dsp:nvSpPr>
        <dsp:cNvPr id="0" name=""/>
        <dsp:cNvSpPr/>
      </dsp:nvSpPr>
      <dsp:spPr>
        <a:xfrm>
          <a:off x="0" y="2705"/>
          <a:ext cx="6486534" cy="1844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Officer Felix initiated a traffic stop for a vehicle with toll violations.  Officer asked for license and proof of insurance.  Barnes indicated that his girlfriend rented the car he “might” have the documentation in the trunk.  </a:t>
          </a:r>
        </a:p>
      </dsp:txBody>
      <dsp:txXfrm>
        <a:off x="0" y="2705"/>
        <a:ext cx="6486534" cy="1844299"/>
      </dsp:txXfrm>
    </dsp:sp>
    <dsp:sp modelId="{F765B704-EAC3-4BF9-B36A-3AEBD8B65A59}">
      <dsp:nvSpPr>
        <dsp:cNvPr id="0" name=""/>
        <dsp:cNvSpPr/>
      </dsp:nvSpPr>
      <dsp:spPr>
        <a:xfrm>
          <a:off x="0" y="1847004"/>
          <a:ext cx="6492875"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F5D062-CB2F-4288-9E89-6B310930E0F6}">
      <dsp:nvSpPr>
        <dsp:cNvPr id="0" name=""/>
        <dsp:cNvSpPr/>
      </dsp:nvSpPr>
      <dsp:spPr>
        <a:xfrm>
          <a:off x="0" y="1847004"/>
          <a:ext cx="6492875" cy="1627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Felix ordered Barnes to open the trunk, and he does so.  Felix orders Barnes to get out of the vehicle.  Barnes opens the door, but also turns the vehicle back on. </a:t>
          </a:r>
        </a:p>
      </dsp:txBody>
      <dsp:txXfrm>
        <a:off x="0" y="1847004"/>
        <a:ext cx="6492875" cy="1627844"/>
      </dsp:txXfrm>
    </dsp:sp>
    <dsp:sp modelId="{7408A4AC-79E2-4790-BED0-7B6DB84E50D6}">
      <dsp:nvSpPr>
        <dsp:cNvPr id="0" name=""/>
        <dsp:cNvSpPr/>
      </dsp:nvSpPr>
      <dsp:spPr>
        <a:xfrm>
          <a:off x="0" y="3474849"/>
          <a:ext cx="6492875"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10EE44-A7C7-4B95-B18D-B67779F6B35E}">
      <dsp:nvSpPr>
        <dsp:cNvPr id="0" name=""/>
        <dsp:cNvSpPr/>
      </dsp:nvSpPr>
      <dsp:spPr>
        <a:xfrm>
          <a:off x="0" y="3474849"/>
          <a:ext cx="6492875" cy="1627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Officer Felix draws his weapon and shouts “don’t </a:t>
          </a:r>
          <a:r>
            <a:rPr lang="en-US" sz="2400" kern="1200" dirty="0" err="1"/>
            <a:t>f’ing</a:t>
          </a:r>
          <a:r>
            <a:rPr lang="en-US" sz="2400" kern="1200" dirty="0"/>
            <a:t> move” and Barnes’s vehicle begins moving.  The officer then steps onto the moving car with his weapon drawn and while the car is moving, he shot Barnes.  </a:t>
          </a:r>
        </a:p>
      </dsp:txBody>
      <dsp:txXfrm>
        <a:off x="0" y="3474849"/>
        <a:ext cx="6492875" cy="1627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7AB9D1-1BEC-4DDE-BE46-8B605C934DB2}">
      <dsp:nvSpPr>
        <dsp:cNvPr id="0" name=""/>
        <dsp:cNvSpPr/>
      </dsp:nvSpPr>
      <dsp:spPr>
        <a:xfrm>
          <a:off x="0" y="0"/>
          <a:ext cx="6492875"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145592-E61D-45BC-BA75-578B50C42155}">
      <dsp:nvSpPr>
        <dsp:cNvPr id="0" name=""/>
        <dsp:cNvSpPr/>
      </dsp:nvSpPr>
      <dsp:spPr>
        <a:xfrm>
          <a:off x="0" y="0"/>
          <a:ext cx="6492875" cy="2552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The GCA imposes licensing, background-check, recordkeeping, and serialization requirements on persons engaged in the business of importing, manufacturing, or dealing in firearms.  In the Act, Congress delegated to the Attorney General the authority to promulgate “such rules and regulations as are necessary to carry out” the Act.</a:t>
          </a:r>
        </a:p>
      </dsp:txBody>
      <dsp:txXfrm>
        <a:off x="0" y="0"/>
        <a:ext cx="6492875" cy="2552700"/>
      </dsp:txXfrm>
    </dsp:sp>
    <dsp:sp modelId="{849DD29D-FFF5-4077-A1B6-BCF58C8CDF41}">
      <dsp:nvSpPr>
        <dsp:cNvPr id="0" name=""/>
        <dsp:cNvSpPr/>
      </dsp:nvSpPr>
      <dsp:spPr>
        <a:xfrm>
          <a:off x="0" y="2552700"/>
          <a:ext cx="6492875" cy="0"/>
        </a:xfrm>
        <a:prstGeom prst="line">
          <a:avLst/>
        </a:prstGeom>
        <a:solidFill>
          <a:schemeClr val="accent2">
            <a:hueOff val="-3593961"/>
            <a:satOff val="24722"/>
            <a:lumOff val="2744"/>
            <a:alphaOff val="0"/>
          </a:schemeClr>
        </a:solidFill>
        <a:ln w="15875" cap="rnd" cmpd="sng" algn="ctr">
          <a:solidFill>
            <a:schemeClr val="accent2">
              <a:hueOff val="-3593961"/>
              <a:satOff val="24722"/>
              <a:lumOff val="27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5AFF1C-D3D9-40D1-9ED1-97453EE5576E}">
      <dsp:nvSpPr>
        <dsp:cNvPr id="0" name=""/>
        <dsp:cNvSpPr/>
      </dsp:nvSpPr>
      <dsp:spPr>
        <a:xfrm>
          <a:off x="0" y="2552700"/>
          <a:ext cx="6492875" cy="2552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ATF issued a regulation to clarify that the definition of firearm under the GCA includes products and kits that can “readily be converted” into an operational firearm or a functional frame or receiver. </a:t>
          </a:r>
        </a:p>
      </dsp:txBody>
      <dsp:txXfrm>
        <a:off x="0" y="2552700"/>
        <a:ext cx="6492875" cy="25527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D3385A-808C-413D-9E13-E927E8A9A9DC}">
      <dsp:nvSpPr>
        <dsp:cNvPr id="0" name=""/>
        <dsp:cNvSpPr/>
      </dsp:nvSpPr>
      <dsp:spPr>
        <a:xfrm>
          <a:off x="0" y="2802"/>
          <a:ext cx="6492875"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409610-7639-4A22-A7DA-5704A146AF30}">
      <dsp:nvSpPr>
        <dsp:cNvPr id="0" name=""/>
        <dsp:cNvSpPr/>
      </dsp:nvSpPr>
      <dsp:spPr>
        <a:xfrm>
          <a:off x="0" y="2802"/>
          <a:ext cx="6492875" cy="1751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There has been an exponential increase in the availability and use of ghost guns.  In 2022, DOJ recovered nearly 26,000 ghost guns domestically – 7,000 more than 2021 which was already a 1000% increase from the year 2017.</a:t>
          </a:r>
        </a:p>
      </dsp:txBody>
      <dsp:txXfrm>
        <a:off x="0" y="2802"/>
        <a:ext cx="6492875" cy="1751258"/>
      </dsp:txXfrm>
    </dsp:sp>
    <dsp:sp modelId="{CE70A646-0DCC-4CAB-8AB3-773ADD94789D}">
      <dsp:nvSpPr>
        <dsp:cNvPr id="0" name=""/>
        <dsp:cNvSpPr/>
      </dsp:nvSpPr>
      <dsp:spPr>
        <a:xfrm>
          <a:off x="0" y="1754060"/>
          <a:ext cx="6492875"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BC6ED3-F33E-413C-AC5F-C5C10D9D513A}">
      <dsp:nvSpPr>
        <dsp:cNvPr id="0" name=""/>
        <dsp:cNvSpPr/>
      </dsp:nvSpPr>
      <dsp:spPr>
        <a:xfrm>
          <a:off x="0" y="1754060"/>
          <a:ext cx="6486534" cy="1821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Ghost gun kits are available online and allow minors and felons that are otherwise prohibited from purchasing firearms under federal law to obtain them without any background checks or serialization requirements.  </a:t>
          </a:r>
        </a:p>
      </dsp:txBody>
      <dsp:txXfrm>
        <a:off x="0" y="1754060"/>
        <a:ext cx="6486534" cy="1821116"/>
      </dsp:txXfrm>
    </dsp:sp>
    <dsp:sp modelId="{CB52DD3E-FD88-4426-9B39-D971C520D9D7}">
      <dsp:nvSpPr>
        <dsp:cNvPr id="0" name=""/>
        <dsp:cNvSpPr/>
      </dsp:nvSpPr>
      <dsp:spPr>
        <a:xfrm>
          <a:off x="0" y="3575177"/>
          <a:ext cx="6492875"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299CA4-E1FF-475F-9899-A645B625A569}">
      <dsp:nvSpPr>
        <dsp:cNvPr id="0" name=""/>
        <dsp:cNvSpPr/>
      </dsp:nvSpPr>
      <dsp:spPr>
        <a:xfrm>
          <a:off x="0" y="3575177"/>
          <a:ext cx="6492875" cy="1751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This lack of serial numbers has created significant hurdles for law enforcement when a firearm is used in the commission of a crime. </a:t>
          </a:r>
        </a:p>
      </dsp:txBody>
      <dsp:txXfrm>
        <a:off x="0" y="3575177"/>
        <a:ext cx="6492875" cy="17512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5F34B-EE96-4D59-ADBE-2012D4A2FE76}">
      <dsp:nvSpPr>
        <dsp:cNvPr id="0" name=""/>
        <dsp:cNvSpPr/>
      </dsp:nvSpPr>
      <dsp:spPr>
        <a:xfrm>
          <a:off x="0" y="1213"/>
          <a:ext cx="9742319" cy="0"/>
        </a:xfrm>
        <a:prstGeom prst="line">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ECE4FE-B156-445A-8427-9D6AC1018F50}">
      <dsp:nvSpPr>
        <dsp:cNvPr id="0" name=""/>
        <dsp:cNvSpPr/>
      </dsp:nvSpPr>
      <dsp:spPr>
        <a:xfrm>
          <a:off x="0" y="1213"/>
          <a:ext cx="9742319" cy="137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The EPA SF’s NPDES permit included numeric limitations and comprehensive management requirements.</a:t>
          </a:r>
        </a:p>
        <a:p>
          <a:pPr marL="0" lvl="0" indent="0" algn="l" defTabSz="1244600">
            <a:lnSpc>
              <a:spcPct val="90000"/>
            </a:lnSpc>
            <a:spcBef>
              <a:spcPct val="0"/>
            </a:spcBef>
            <a:spcAft>
              <a:spcPct val="35000"/>
            </a:spcAft>
            <a:buNone/>
          </a:pPr>
          <a:endParaRPr lang="en-US" sz="1700" kern="1200" dirty="0"/>
        </a:p>
      </dsp:txBody>
      <dsp:txXfrm>
        <a:off x="0" y="1213"/>
        <a:ext cx="9742319" cy="1378107"/>
      </dsp:txXfrm>
    </dsp:sp>
    <dsp:sp modelId="{58DDDA1A-9376-4E9D-98D9-2FCB33457208}">
      <dsp:nvSpPr>
        <dsp:cNvPr id="0" name=""/>
        <dsp:cNvSpPr/>
      </dsp:nvSpPr>
      <dsp:spPr>
        <a:xfrm>
          <a:off x="0" y="1379321"/>
          <a:ext cx="9742319" cy="0"/>
        </a:xfrm>
        <a:prstGeom prst="line">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8973B6-19F3-4CB6-B7D6-913245E4E69D}">
      <dsp:nvSpPr>
        <dsp:cNvPr id="0" name=""/>
        <dsp:cNvSpPr/>
      </dsp:nvSpPr>
      <dsp:spPr>
        <a:xfrm>
          <a:off x="0" y="1379321"/>
          <a:ext cx="9742319" cy="2011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But it also added two unspecific, generic prohibitions: a discharge may “</a:t>
          </a:r>
          <a:r>
            <a:rPr lang="en-US" sz="2600" b="1" kern="1200" dirty="0"/>
            <a:t>not cause or contribute</a:t>
          </a:r>
          <a:r>
            <a:rPr lang="en-US" sz="2600" kern="1200" dirty="0"/>
            <a:t> to a violation of any applicable water quality standard. . . .” and no “discharge of pollutants shall create pollution, contamination, or nuisance as defined by California Water Code section 13050.” </a:t>
          </a:r>
        </a:p>
      </dsp:txBody>
      <dsp:txXfrm>
        <a:off x="0" y="1379321"/>
        <a:ext cx="9742319" cy="2011573"/>
      </dsp:txXfrm>
    </dsp:sp>
    <dsp:sp modelId="{DB8FA352-0FF0-4220-B447-87904ADEA720}">
      <dsp:nvSpPr>
        <dsp:cNvPr id="0" name=""/>
        <dsp:cNvSpPr/>
      </dsp:nvSpPr>
      <dsp:spPr>
        <a:xfrm>
          <a:off x="0" y="3390895"/>
          <a:ext cx="9742319" cy="0"/>
        </a:xfrm>
        <a:prstGeom prst="line">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31AB95-CA1E-47C0-9F29-D2A4067DC06D}">
      <dsp:nvSpPr>
        <dsp:cNvPr id="0" name=""/>
        <dsp:cNvSpPr/>
      </dsp:nvSpPr>
      <dsp:spPr>
        <a:xfrm>
          <a:off x="0" y="3390895"/>
          <a:ext cx="9742319" cy="1160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San Francisco argued that the generic prohibitions do not allow it to understand its compliance obligations as there are other sources of pollution in the Pacific Ocean besides its own. </a:t>
          </a:r>
        </a:p>
      </dsp:txBody>
      <dsp:txXfrm>
        <a:off x="0" y="3390895"/>
        <a:ext cx="9742319" cy="11609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1FEAB-B6F8-4EDB-903D-99DF8E63A913}">
      <dsp:nvSpPr>
        <dsp:cNvPr id="0" name=""/>
        <dsp:cNvSpPr/>
      </dsp:nvSpPr>
      <dsp:spPr>
        <a:xfrm>
          <a:off x="0" y="1563"/>
          <a:ext cx="6492875"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ADF3AD-9171-4D08-BA00-50A6C996D910}">
      <dsp:nvSpPr>
        <dsp:cNvPr id="0" name=""/>
        <dsp:cNvSpPr/>
      </dsp:nvSpPr>
      <dsp:spPr>
        <a:xfrm>
          <a:off x="0" y="1563"/>
          <a:ext cx="6492875" cy="1865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Ames, a heterosexual woman, worked for the Ohio Department of Youth Services. During the relevant performance evaluation, her supervisor said that Ames met “expectations” in ten competencies and exceeded them in only one.  </a:t>
          </a:r>
        </a:p>
      </dsp:txBody>
      <dsp:txXfrm>
        <a:off x="0" y="1563"/>
        <a:ext cx="6492875" cy="1865753"/>
      </dsp:txXfrm>
    </dsp:sp>
    <dsp:sp modelId="{BF15A394-720C-4A0F-BE26-807E585F7F92}">
      <dsp:nvSpPr>
        <dsp:cNvPr id="0" name=""/>
        <dsp:cNvSpPr/>
      </dsp:nvSpPr>
      <dsp:spPr>
        <a:xfrm>
          <a:off x="0" y="1867317"/>
          <a:ext cx="6492875" cy="0"/>
        </a:xfrm>
        <a:prstGeom prst="line">
          <a:avLst/>
        </a:prstGeom>
        <a:solidFill>
          <a:schemeClr val="accent2">
            <a:hueOff val="-1796981"/>
            <a:satOff val="12361"/>
            <a:lumOff val="1372"/>
            <a:alphaOff val="0"/>
          </a:schemeClr>
        </a:solidFill>
        <a:ln w="15875" cap="rnd" cmpd="sng" algn="ctr">
          <a:solidFill>
            <a:schemeClr val="accent2">
              <a:hueOff val="-1796981"/>
              <a:satOff val="12361"/>
              <a:lumOff val="137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0A6036-94E3-4405-8414-75FF6849A655}">
      <dsp:nvSpPr>
        <dsp:cNvPr id="0" name=""/>
        <dsp:cNvSpPr/>
      </dsp:nvSpPr>
      <dsp:spPr>
        <a:xfrm>
          <a:off x="0" y="1867317"/>
          <a:ext cx="6492875" cy="15946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Ames sought a promotion and was passed over and the Dept. hired a gay woman.  Ames was subsequently demoted for performance reasons and her replacement was a gay man.  </a:t>
          </a:r>
        </a:p>
      </dsp:txBody>
      <dsp:txXfrm>
        <a:off x="0" y="1867317"/>
        <a:ext cx="6492875" cy="1594603"/>
      </dsp:txXfrm>
    </dsp:sp>
    <dsp:sp modelId="{2C50ABFB-D3A7-45D8-8A3C-075F54C263F9}">
      <dsp:nvSpPr>
        <dsp:cNvPr id="0" name=""/>
        <dsp:cNvSpPr/>
      </dsp:nvSpPr>
      <dsp:spPr>
        <a:xfrm>
          <a:off x="0" y="3461920"/>
          <a:ext cx="6492875" cy="0"/>
        </a:xfrm>
        <a:prstGeom prst="line">
          <a:avLst/>
        </a:prstGeom>
        <a:solidFill>
          <a:schemeClr val="accent2">
            <a:hueOff val="-3593961"/>
            <a:satOff val="24722"/>
            <a:lumOff val="2744"/>
            <a:alphaOff val="0"/>
          </a:schemeClr>
        </a:solidFill>
        <a:ln w="15875" cap="rnd" cmpd="sng" algn="ctr">
          <a:solidFill>
            <a:schemeClr val="accent2">
              <a:hueOff val="-3593961"/>
              <a:satOff val="24722"/>
              <a:lumOff val="27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A73C90-DEA6-459E-A8DD-3508E668B377}">
      <dsp:nvSpPr>
        <dsp:cNvPr id="0" name=""/>
        <dsp:cNvSpPr/>
      </dsp:nvSpPr>
      <dsp:spPr>
        <a:xfrm>
          <a:off x="0" y="3461920"/>
          <a:ext cx="6492875" cy="1865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Ames sued under Title VII claiming discrimination based on sexual orientation.  While her immediate supervisor was gay, the two decisionmakers for the promotion and demotion were both heterosexual. </a:t>
          </a:r>
        </a:p>
      </dsp:txBody>
      <dsp:txXfrm>
        <a:off x="0" y="3461920"/>
        <a:ext cx="6492875" cy="186575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0AC0FF-E8CB-486D-803F-D643C6F6B758}">
      <dsp:nvSpPr>
        <dsp:cNvPr id="0" name=""/>
        <dsp:cNvSpPr/>
      </dsp:nvSpPr>
      <dsp:spPr>
        <a:xfrm>
          <a:off x="0" y="2357"/>
          <a:ext cx="6492875"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787E51-B531-434A-A7EE-8244D3681790}">
      <dsp:nvSpPr>
        <dsp:cNvPr id="0" name=""/>
        <dsp:cNvSpPr/>
      </dsp:nvSpPr>
      <dsp:spPr>
        <a:xfrm>
          <a:off x="0" y="2357"/>
          <a:ext cx="6492875" cy="1541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Under the FLSA, employers must pay overtime pay at a rate of time and a half for work done above 40 hours per week.   There are many exemptions to the overtime requirement.  </a:t>
          </a:r>
        </a:p>
      </dsp:txBody>
      <dsp:txXfrm>
        <a:off x="0" y="2357"/>
        <a:ext cx="6492875" cy="1541779"/>
      </dsp:txXfrm>
    </dsp:sp>
    <dsp:sp modelId="{E3CA96E2-8E50-4B92-B5EB-F3E6216E4BCB}">
      <dsp:nvSpPr>
        <dsp:cNvPr id="0" name=""/>
        <dsp:cNvSpPr/>
      </dsp:nvSpPr>
      <dsp:spPr>
        <a:xfrm>
          <a:off x="0" y="1544137"/>
          <a:ext cx="6492875" cy="0"/>
        </a:xfrm>
        <a:prstGeom prst="line">
          <a:avLst/>
        </a:prstGeom>
        <a:solidFill>
          <a:schemeClr val="accent2">
            <a:hueOff val="-1197987"/>
            <a:satOff val="8241"/>
            <a:lumOff val="915"/>
            <a:alphaOff val="0"/>
          </a:schemeClr>
        </a:solidFill>
        <a:ln w="15875" cap="rnd" cmpd="sng" algn="ctr">
          <a:solidFill>
            <a:schemeClr val="accent2">
              <a:hueOff val="-1197987"/>
              <a:satOff val="8241"/>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C0F618-29F9-4EC0-830D-CACD92F944E5}">
      <dsp:nvSpPr>
        <dsp:cNvPr id="0" name=""/>
        <dsp:cNvSpPr/>
      </dsp:nvSpPr>
      <dsp:spPr>
        <a:xfrm>
          <a:off x="0" y="1544137"/>
          <a:ext cx="6492875" cy="1541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In this case, an employer believed the employees met one of the exemptions.  The employees sued under the FLSA, claiming they should have been paid overtime.  </a:t>
          </a:r>
        </a:p>
      </dsp:txBody>
      <dsp:txXfrm>
        <a:off x="0" y="1544137"/>
        <a:ext cx="6492875" cy="1541779"/>
      </dsp:txXfrm>
    </dsp:sp>
    <dsp:sp modelId="{C6CDC46B-F629-4D10-AE78-54A65358DE04}">
      <dsp:nvSpPr>
        <dsp:cNvPr id="0" name=""/>
        <dsp:cNvSpPr/>
      </dsp:nvSpPr>
      <dsp:spPr>
        <a:xfrm>
          <a:off x="0" y="2903555"/>
          <a:ext cx="6492875" cy="0"/>
        </a:xfrm>
        <a:prstGeom prst="line">
          <a:avLst/>
        </a:prstGeom>
        <a:solidFill>
          <a:schemeClr val="accent2">
            <a:hueOff val="-2395974"/>
            <a:satOff val="16481"/>
            <a:lumOff val="1829"/>
            <a:alphaOff val="0"/>
          </a:schemeClr>
        </a:solidFill>
        <a:ln w="15875" cap="rnd" cmpd="sng" algn="ctr">
          <a:solidFill>
            <a:schemeClr val="accent2">
              <a:hueOff val="-2395974"/>
              <a:satOff val="16481"/>
              <a:lumOff val="18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623050-BDAC-4591-A61F-D97C73669251}">
      <dsp:nvSpPr>
        <dsp:cNvPr id="0" name=""/>
        <dsp:cNvSpPr/>
      </dsp:nvSpPr>
      <dsp:spPr>
        <a:xfrm>
          <a:off x="0" y="2957193"/>
          <a:ext cx="6492875" cy="1541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The employer argued the standard to determine if the exemption applied is a preponderance of the evidence or more than 51%.  The employees argued for a clear and convincing evidence standard, which is much higher and more difficult to prove. </a:t>
          </a:r>
        </a:p>
      </dsp:txBody>
      <dsp:txXfrm>
        <a:off x="0" y="2957193"/>
        <a:ext cx="6492875" cy="1541779"/>
      </dsp:txXfrm>
    </dsp:sp>
    <dsp:sp modelId="{41FBAAE3-09C6-4140-A6FB-C49649834F9F}">
      <dsp:nvSpPr>
        <dsp:cNvPr id="0" name=""/>
        <dsp:cNvSpPr/>
      </dsp:nvSpPr>
      <dsp:spPr>
        <a:xfrm>
          <a:off x="0" y="4627696"/>
          <a:ext cx="6492875" cy="0"/>
        </a:xfrm>
        <a:prstGeom prst="line">
          <a:avLst/>
        </a:prstGeom>
        <a:solidFill>
          <a:schemeClr val="accent2">
            <a:hueOff val="-3593961"/>
            <a:satOff val="24722"/>
            <a:lumOff val="2744"/>
            <a:alphaOff val="0"/>
          </a:schemeClr>
        </a:solidFill>
        <a:ln w="15875" cap="rnd" cmpd="sng" algn="ctr">
          <a:solidFill>
            <a:schemeClr val="accent2">
              <a:hueOff val="-3593961"/>
              <a:satOff val="24722"/>
              <a:lumOff val="27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A34626-75D0-43B0-B421-D73B21F3FD44}">
      <dsp:nvSpPr>
        <dsp:cNvPr id="0" name=""/>
        <dsp:cNvSpPr/>
      </dsp:nvSpPr>
      <dsp:spPr>
        <a:xfrm>
          <a:off x="0" y="4627696"/>
          <a:ext cx="6492875" cy="580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The Fourth Circuit used the clear and convincing standard (more employee friendly).  </a:t>
          </a:r>
        </a:p>
      </dsp:txBody>
      <dsp:txXfrm>
        <a:off x="0" y="4627696"/>
        <a:ext cx="6492875" cy="5804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FEA6D-A542-4DE8-A453-C2E83A2F8ABF}">
      <dsp:nvSpPr>
        <dsp:cNvPr id="0" name=""/>
        <dsp:cNvSpPr/>
      </dsp:nvSpPr>
      <dsp:spPr>
        <a:xfrm>
          <a:off x="0" y="515"/>
          <a:ext cx="1001871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B63AF3-321B-46EC-AA5A-5E31D5034C9D}">
      <dsp:nvSpPr>
        <dsp:cNvPr id="0" name=""/>
        <dsp:cNvSpPr/>
      </dsp:nvSpPr>
      <dsp:spPr>
        <a:xfrm>
          <a:off x="0" y="0"/>
          <a:ext cx="10018712" cy="1699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Stanley was a firefighter from 1999 until shortly after she was diagnosed with Parkinson’s disease in 2016.  Her disease left her incapable of performing her job and she was forced to take disability retirement in 2018.  </a:t>
          </a:r>
        </a:p>
      </dsp:txBody>
      <dsp:txXfrm>
        <a:off x="0" y="0"/>
        <a:ext cx="10018712" cy="1699853"/>
      </dsp:txXfrm>
    </dsp:sp>
    <dsp:sp modelId="{75BEB092-4EE3-45C9-B1A7-D408DCD1CD80}">
      <dsp:nvSpPr>
        <dsp:cNvPr id="0" name=""/>
        <dsp:cNvSpPr/>
      </dsp:nvSpPr>
      <dsp:spPr>
        <a:xfrm>
          <a:off x="0" y="1700368"/>
          <a:ext cx="10018712" cy="0"/>
        </a:xfrm>
        <a:prstGeom prst="line">
          <a:avLst/>
        </a:prstGeom>
        <a:solidFill>
          <a:schemeClr val="accent2">
            <a:hueOff val="-1796981"/>
            <a:satOff val="12361"/>
            <a:lumOff val="1372"/>
            <a:alphaOff val="0"/>
          </a:schemeClr>
        </a:solidFill>
        <a:ln w="15875" cap="rnd" cmpd="sng" algn="ctr">
          <a:solidFill>
            <a:schemeClr val="accent2">
              <a:hueOff val="-1796981"/>
              <a:satOff val="12361"/>
              <a:lumOff val="137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7839B5-547B-4FB1-8A89-16CFE09E81EB}">
      <dsp:nvSpPr>
        <dsp:cNvPr id="0" name=""/>
        <dsp:cNvSpPr/>
      </dsp:nvSpPr>
      <dsp:spPr>
        <a:xfrm>
          <a:off x="0" y="1700368"/>
          <a:ext cx="10008929" cy="20674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Under the policy when Stanley joined the fire department, she was entitled to receive free healthcare until age 65 if she retired for a qualified disability reason.  The City changed its policy in 2003 and under the new policy, which was effective when she went on disability leave, disability retirees are only entitled to free health insurance for 24 months after retiring.  </a:t>
          </a:r>
        </a:p>
      </dsp:txBody>
      <dsp:txXfrm>
        <a:off x="0" y="1700368"/>
        <a:ext cx="10008929" cy="2067463"/>
      </dsp:txXfrm>
    </dsp:sp>
    <dsp:sp modelId="{5233FDEA-7F7F-42AC-A2FA-5F6FA194783A}">
      <dsp:nvSpPr>
        <dsp:cNvPr id="0" name=""/>
        <dsp:cNvSpPr/>
      </dsp:nvSpPr>
      <dsp:spPr>
        <a:xfrm>
          <a:off x="0" y="3767831"/>
          <a:ext cx="10018712" cy="0"/>
        </a:xfrm>
        <a:prstGeom prst="line">
          <a:avLst/>
        </a:prstGeom>
        <a:solidFill>
          <a:schemeClr val="accent2">
            <a:hueOff val="-3593961"/>
            <a:satOff val="24722"/>
            <a:lumOff val="2744"/>
            <a:alphaOff val="0"/>
          </a:schemeClr>
        </a:solidFill>
        <a:ln w="15875" cap="rnd" cmpd="sng" algn="ctr">
          <a:solidFill>
            <a:schemeClr val="accent2">
              <a:hueOff val="-3593961"/>
              <a:satOff val="24722"/>
              <a:lumOff val="27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97DDF1-43D6-48E1-A68C-CFF1CDC52510}">
      <dsp:nvSpPr>
        <dsp:cNvPr id="0" name=""/>
        <dsp:cNvSpPr/>
      </dsp:nvSpPr>
      <dsp:spPr>
        <a:xfrm>
          <a:off x="0" y="3767831"/>
          <a:ext cx="10018712" cy="572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She sued after she retired on disability, arguing the City’s decision to jettison the health insurance subsidy discriminated against her because of her disability</a:t>
          </a:r>
        </a:p>
      </dsp:txBody>
      <dsp:txXfrm>
        <a:off x="0" y="3767831"/>
        <a:ext cx="10018712" cy="57242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28C9FB-CF66-4D0D-A69B-D891668E739F}" type="datetimeFigureOut">
              <a:rPr lang="en-US" smtClean="0"/>
              <a:t>2/6/2025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855D00-9FB9-4DB3-9F0E-9D99EF807340}" type="slidenum">
              <a:rPr lang="en-US" smtClean="0"/>
              <a:t>‹#›</a:t>
            </a:fld>
            <a:endParaRPr lang="en-US" dirty="0"/>
          </a:p>
        </p:txBody>
      </p:sp>
    </p:spTree>
    <p:extLst>
      <p:ext uri="{BB962C8B-B14F-4D97-AF65-F5344CB8AC3E}">
        <p14:creationId xmlns:p14="http://schemas.microsoft.com/office/powerpoint/2010/main" val="1871098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55D00-9FB9-4DB3-9F0E-9D99EF807340}" type="slidenum">
              <a:rPr lang="en-US" smtClean="0"/>
              <a:t>6</a:t>
            </a:fld>
            <a:endParaRPr lang="en-US" dirty="0"/>
          </a:p>
        </p:txBody>
      </p:sp>
    </p:spTree>
    <p:extLst>
      <p:ext uri="{BB962C8B-B14F-4D97-AF65-F5344CB8AC3E}">
        <p14:creationId xmlns:p14="http://schemas.microsoft.com/office/powerpoint/2010/main" val="2696729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55D00-9FB9-4DB3-9F0E-9D99EF807340}" type="slidenum">
              <a:rPr lang="en-US" smtClean="0"/>
              <a:t>41</a:t>
            </a:fld>
            <a:endParaRPr lang="en-US" dirty="0"/>
          </a:p>
        </p:txBody>
      </p:sp>
    </p:spTree>
    <p:extLst>
      <p:ext uri="{BB962C8B-B14F-4D97-AF65-F5344CB8AC3E}">
        <p14:creationId xmlns:p14="http://schemas.microsoft.com/office/powerpoint/2010/main" val="1769412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55D00-9FB9-4DB3-9F0E-9D99EF807340}" type="slidenum">
              <a:rPr lang="en-US" smtClean="0"/>
              <a:t>43</a:t>
            </a:fld>
            <a:endParaRPr lang="en-US" dirty="0"/>
          </a:p>
        </p:txBody>
      </p:sp>
    </p:spTree>
    <p:extLst>
      <p:ext uri="{BB962C8B-B14F-4D97-AF65-F5344CB8AC3E}">
        <p14:creationId xmlns:p14="http://schemas.microsoft.com/office/powerpoint/2010/main" val="2994284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55D00-9FB9-4DB3-9F0E-9D99EF807340}" type="slidenum">
              <a:rPr lang="en-US" smtClean="0"/>
              <a:t>8</a:t>
            </a:fld>
            <a:endParaRPr lang="en-US" dirty="0"/>
          </a:p>
        </p:txBody>
      </p:sp>
    </p:spTree>
    <p:extLst>
      <p:ext uri="{BB962C8B-B14F-4D97-AF65-F5344CB8AC3E}">
        <p14:creationId xmlns:p14="http://schemas.microsoft.com/office/powerpoint/2010/main" val="1818803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55D00-9FB9-4DB3-9F0E-9D99EF807340}" type="slidenum">
              <a:rPr lang="en-US" smtClean="0"/>
              <a:t>9</a:t>
            </a:fld>
            <a:endParaRPr lang="en-US" dirty="0"/>
          </a:p>
        </p:txBody>
      </p:sp>
    </p:spTree>
    <p:extLst>
      <p:ext uri="{BB962C8B-B14F-4D97-AF65-F5344CB8AC3E}">
        <p14:creationId xmlns:p14="http://schemas.microsoft.com/office/powerpoint/2010/main" val="1512048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55D00-9FB9-4DB3-9F0E-9D99EF807340}" type="slidenum">
              <a:rPr lang="en-US" smtClean="0"/>
              <a:t>14</a:t>
            </a:fld>
            <a:endParaRPr lang="en-US" dirty="0"/>
          </a:p>
        </p:txBody>
      </p:sp>
    </p:spTree>
    <p:extLst>
      <p:ext uri="{BB962C8B-B14F-4D97-AF65-F5344CB8AC3E}">
        <p14:creationId xmlns:p14="http://schemas.microsoft.com/office/powerpoint/2010/main" val="2595407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55D00-9FB9-4DB3-9F0E-9D99EF807340}" type="slidenum">
              <a:rPr lang="en-US" smtClean="0"/>
              <a:t>22</a:t>
            </a:fld>
            <a:endParaRPr lang="en-US" dirty="0"/>
          </a:p>
        </p:txBody>
      </p:sp>
    </p:spTree>
    <p:extLst>
      <p:ext uri="{BB962C8B-B14F-4D97-AF65-F5344CB8AC3E}">
        <p14:creationId xmlns:p14="http://schemas.microsoft.com/office/powerpoint/2010/main" val="2596802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55D00-9FB9-4DB3-9F0E-9D99EF807340}" type="slidenum">
              <a:rPr lang="en-US" smtClean="0"/>
              <a:t>24</a:t>
            </a:fld>
            <a:endParaRPr lang="en-US" dirty="0"/>
          </a:p>
        </p:txBody>
      </p:sp>
    </p:spTree>
    <p:extLst>
      <p:ext uri="{BB962C8B-B14F-4D97-AF65-F5344CB8AC3E}">
        <p14:creationId xmlns:p14="http://schemas.microsoft.com/office/powerpoint/2010/main" val="4064333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55D00-9FB9-4DB3-9F0E-9D99EF807340}" type="slidenum">
              <a:rPr lang="en-US" smtClean="0"/>
              <a:t>29</a:t>
            </a:fld>
            <a:endParaRPr lang="en-US" dirty="0"/>
          </a:p>
        </p:txBody>
      </p:sp>
    </p:spTree>
    <p:extLst>
      <p:ext uri="{BB962C8B-B14F-4D97-AF65-F5344CB8AC3E}">
        <p14:creationId xmlns:p14="http://schemas.microsoft.com/office/powerpoint/2010/main" val="3164488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55D00-9FB9-4DB3-9F0E-9D99EF807340}" type="slidenum">
              <a:rPr lang="en-US" smtClean="0"/>
              <a:t>39</a:t>
            </a:fld>
            <a:endParaRPr lang="en-US" dirty="0"/>
          </a:p>
        </p:txBody>
      </p:sp>
    </p:spTree>
    <p:extLst>
      <p:ext uri="{BB962C8B-B14F-4D97-AF65-F5344CB8AC3E}">
        <p14:creationId xmlns:p14="http://schemas.microsoft.com/office/powerpoint/2010/main" val="3993301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55D00-9FB9-4DB3-9F0E-9D99EF807340}" type="slidenum">
              <a:rPr lang="en-US" smtClean="0"/>
              <a:t>40</a:t>
            </a:fld>
            <a:endParaRPr lang="en-US" dirty="0"/>
          </a:p>
        </p:txBody>
      </p:sp>
    </p:spTree>
    <p:extLst>
      <p:ext uri="{BB962C8B-B14F-4D97-AF65-F5344CB8AC3E}">
        <p14:creationId xmlns:p14="http://schemas.microsoft.com/office/powerpoint/2010/main" val="3255838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3982569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702814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1384157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2369150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3281136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5934177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1631080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13024635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2610162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3112320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3756943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4213889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1503873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1903301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1246915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3982811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2F1979-041A-4FDE-95D2-885364AAB8C2}" type="datetimeFigureOut">
              <a:rPr lang="en-US" smtClean="0"/>
              <a:t>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2A3084-DDA9-4EFE-872C-29FA08CFB484}" type="slidenum">
              <a:rPr lang="en-US" smtClean="0"/>
              <a:t>‹#›</a:t>
            </a:fld>
            <a:endParaRPr lang="en-US" dirty="0"/>
          </a:p>
        </p:txBody>
      </p:sp>
    </p:spTree>
    <p:extLst>
      <p:ext uri="{BB962C8B-B14F-4D97-AF65-F5344CB8AC3E}">
        <p14:creationId xmlns:p14="http://schemas.microsoft.com/office/powerpoint/2010/main" val="1785357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2F1979-041A-4FDE-95D2-885364AAB8C2}" type="datetimeFigureOut">
              <a:rPr lang="en-US" smtClean="0"/>
              <a:t>2/6/2025</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62A3084-DDA9-4EFE-872C-29FA08CFB484}" type="slidenum">
              <a:rPr lang="en-US" smtClean="0"/>
              <a:t>‹#›</a:t>
            </a:fld>
            <a:endParaRPr lang="en-US" dirty="0"/>
          </a:p>
        </p:txBody>
      </p:sp>
    </p:spTree>
    <p:extLst>
      <p:ext uri="{BB962C8B-B14F-4D97-AF65-F5344CB8AC3E}">
        <p14:creationId xmlns:p14="http://schemas.microsoft.com/office/powerpoint/2010/main" val="334254597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commons.wikimedia.org/wiki/File:My_Guns_006.jpg" TargetMode="Externa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pixabay.com/en/ocean-waves-pacific-sea-water-920084/"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www.flickr.com/photos/captainkimo/9149348974/"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www.picpedia.org/highway-signs/d/discrimination.html" TargetMode="Externa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3.0/" TargetMode="External"/><Relationship Id="rId5" Type="http://schemas.openxmlformats.org/officeDocument/2006/relationships/hyperlink" Target="https://ediscoverytoday.com/2021/08/17/court-rules-defendant-responsible-for-finding-responsive-documents-ediscovery-case-law/" TargetMode="Externa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1"/><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www.rawpixel.com/search/additional" TargetMode="Externa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s://freepngimg.com/png/64023-green-symbol-dollar-sign-free-clipart-hq"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www.flickr.com/photos/benmcleod/17518034/"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s://commons.wikimedia.org/wiki/File:NYC_Trinity_Church.jpg" TargetMode="External"/><Relationship Id="rId4" Type="http://schemas.openxmlformats.org/officeDocument/2006/relationships/image" Target="../media/image14.jpg"/></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svgsilh.com/image/310568.html" TargetMode="External"/><Relationship Id="rId4" Type="http://schemas.openxmlformats.org/officeDocument/2006/relationships/image" Target="../media/image16.sv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imla.org/become-a-member/" TargetMode="External"/><Relationship Id="rId2" Type="http://schemas.openxmlformats.org/officeDocument/2006/relationships/hyperlink" Target="mailto:akarras@imla.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pxhere.com/en/photo/567209" TargetMode="Externa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descr="A row of white marble pillars">
            <a:extLst>
              <a:ext uri="{FF2B5EF4-FFF2-40B4-BE49-F238E27FC236}">
                <a16:creationId xmlns:a16="http://schemas.microsoft.com/office/drawing/2014/main" id="{DB1EF493-E18D-D6E4-526B-E032A69EAABC}"/>
              </a:ext>
            </a:extLst>
          </p:cNvPr>
          <p:cNvPicPr>
            <a:picLocks noChangeAspect="1"/>
          </p:cNvPicPr>
          <p:nvPr/>
        </p:nvPicPr>
        <p:blipFill>
          <a:blip r:embed="rId2">
            <a:alphaModFix amt="35000"/>
          </a:blip>
          <a:srcRect t="4897" b="12078"/>
          <a:stretch/>
        </p:blipFill>
        <p:spPr>
          <a:xfrm>
            <a:off x="20" y="10"/>
            <a:ext cx="12191980" cy="6857990"/>
          </a:xfrm>
          <a:prstGeom prst="rect">
            <a:avLst/>
          </a:prstGeom>
        </p:spPr>
      </p:pic>
      <p:sp>
        <p:nvSpPr>
          <p:cNvPr id="2" name="Title 1">
            <a:extLst>
              <a:ext uri="{FF2B5EF4-FFF2-40B4-BE49-F238E27FC236}">
                <a16:creationId xmlns:a16="http://schemas.microsoft.com/office/drawing/2014/main" id="{5529CFF9-9A1A-45F7-BF2F-16578CD51EE6}"/>
              </a:ext>
            </a:extLst>
          </p:cNvPr>
          <p:cNvSpPr>
            <a:spLocks noGrp="1"/>
          </p:cNvSpPr>
          <p:nvPr>
            <p:ph type="ctrTitle"/>
          </p:nvPr>
        </p:nvSpPr>
        <p:spPr>
          <a:xfrm>
            <a:off x="2928401" y="1380068"/>
            <a:ext cx="8574622" cy="2616199"/>
          </a:xfrm>
        </p:spPr>
        <p:txBody>
          <a:bodyPr>
            <a:normAutofit/>
          </a:bodyPr>
          <a:lstStyle/>
          <a:p>
            <a:pPr>
              <a:lnSpc>
                <a:spcPct val="90000"/>
              </a:lnSpc>
            </a:pPr>
            <a:r>
              <a:rPr lang="en-US" b="1"/>
              <a:t>Supreme Court Update: 2023-2024 Term Recap &amp; 2024-2025 Term Preview</a:t>
            </a:r>
          </a:p>
        </p:txBody>
      </p:sp>
      <p:sp>
        <p:nvSpPr>
          <p:cNvPr id="3" name="Subtitle 2">
            <a:extLst>
              <a:ext uri="{FF2B5EF4-FFF2-40B4-BE49-F238E27FC236}">
                <a16:creationId xmlns:a16="http://schemas.microsoft.com/office/drawing/2014/main" id="{6F8F9007-1CB6-4D1C-B209-FC5B7325D130}"/>
              </a:ext>
            </a:extLst>
          </p:cNvPr>
          <p:cNvSpPr>
            <a:spLocks noGrp="1"/>
          </p:cNvSpPr>
          <p:nvPr>
            <p:ph type="subTitle" idx="1"/>
          </p:nvPr>
        </p:nvSpPr>
        <p:spPr>
          <a:xfrm>
            <a:off x="4515377" y="3996267"/>
            <a:ext cx="6987645" cy="1388534"/>
          </a:xfrm>
        </p:spPr>
        <p:txBody>
          <a:bodyPr>
            <a:normAutofit/>
          </a:bodyPr>
          <a:lstStyle/>
          <a:p>
            <a:r>
              <a:rPr lang="en-US" b="1" dirty="0"/>
              <a:t>By: Amanda Karras (Executive Director / General Counsel) </a:t>
            </a:r>
            <a:endParaRPr lang="en-US" b="1"/>
          </a:p>
          <a:p>
            <a:r>
              <a:rPr lang="en-US" b="1" dirty="0"/>
              <a:t>International Municipal Lawyers Association</a:t>
            </a:r>
            <a:endParaRPr lang="en-US" b="1"/>
          </a:p>
        </p:txBody>
      </p:sp>
      <p:grpSp>
        <p:nvGrpSpPr>
          <p:cNvPr id="22" name="Group 21">
            <a:extLst>
              <a:ext uri="{FF2B5EF4-FFF2-40B4-BE49-F238E27FC236}">
                <a16:creationId xmlns:a16="http://schemas.microsoft.com/office/drawing/2014/main" id="{0A3EF779-83DD-4EB0-9F4C-7304381A28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23" name="Freeform 6">
              <a:extLst>
                <a:ext uri="{FF2B5EF4-FFF2-40B4-BE49-F238E27FC236}">
                  <a16:creationId xmlns:a16="http://schemas.microsoft.com/office/drawing/2014/main" id="{772C8C0C-10E0-4305-95B6-F0A11F0AD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rgbClr val="30ACEC"/>
            </a:solidFill>
            <a:ln>
              <a:noFill/>
            </a:ln>
          </p:spPr>
          <p:txBody>
            <a:bodyPr/>
            <a:lstStyle/>
            <a:p>
              <a:endParaRPr lang="en-US"/>
            </a:p>
          </p:txBody>
        </p:sp>
        <p:sp>
          <p:nvSpPr>
            <p:cNvPr id="24" name="Freeform 7">
              <a:extLst>
                <a:ext uri="{FF2B5EF4-FFF2-40B4-BE49-F238E27FC236}">
                  <a16:creationId xmlns:a16="http://schemas.microsoft.com/office/drawing/2014/main" id="{ED6F480D-2F2A-4E97-B196-39B35C4BF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ysClr val="windowText" lastClr="000000">
                <a:lumMod val="65000"/>
                <a:lumOff val="35000"/>
              </a:sysClr>
            </a:solidFill>
            <a:ln>
              <a:noFill/>
            </a:ln>
          </p:spPr>
          <p:txBody>
            <a:bodyPr/>
            <a:lstStyle/>
            <a:p>
              <a:endParaRPr lang="en-US"/>
            </a:p>
          </p:txBody>
        </p:sp>
        <p:sp>
          <p:nvSpPr>
            <p:cNvPr id="25" name="Freeform 9">
              <a:extLst>
                <a:ext uri="{FF2B5EF4-FFF2-40B4-BE49-F238E27FC236}">
                  <a16:creationId xmlns:a16="http://schemas.microsoft.com/office/drawing/2014/main" id="{65ACA5CB-4926-4AA1-8B0D-0A8C294D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ysClr val="windowText" lastClr="000000">
                <a:lumMod val="85000"/>
                <a:lumOff val="15000"/>
              </a:sysClr>
            </a:solidFill>
            <a:ln>
              <a:noFill/>
            </a:ln>
          </p:spPr>
          <p:txBody>
            <a:bodyPr/>
            <a:lstStyle/>
            <a:p>
              <a:endParaRPr lang="en-US"/>
            </a:p>
          </p:txBody>
        </p:sp>
        <p:sp>
          <p:nvSpPr>
            <p:cNvPr id="26" name="Freeform 10">
              <a:extLst>
                <a:ext uri="{FF2B5EF4-FFF2-40B4-BE49-F238E27FC236}">
                  <a16:creationId xmlns:a16="http://schemas.microsoft.com/office/drawing/2014/main" id="{1FC1EC6E-AED1-4539-B157-05226499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rgbClr val="30ACEC">
                <a:lumMod val="50000"/>
              </a:srgbClr>
            </a:solidFill>
            <a:ln>
              <a:noFill/>
            </a:ln>
          </p:spPr>
          <p:txBody>
            <a:bodyPr/>
            <a:lstStyle/>
            <a:p>
              <a:endParaRPr lang="en-US"/>
            </a:p>
          </p:txBody>
        </p:sp>
        <p:sp>
          <p:nvSpPr>
            <p:cNvPr id="27" name="Freeform 11">
              <a:extLst>
                <a:ext uri="{FF2B5EF4-FFF2-40B4-BE49-F238E27FC236}">
                  <a16:creationId xmlns:a16="http://schemas.microsoft.com/office/drawing/2014/main" id="{F5C22045-92BD-4CA1-A655-5ADD00283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rgbClr val="30ACEC">
                <a:lumMod val="75000"/>
              </a:srgbClr>
            </a:solidFill>
            <a:ln>
              <a:noFill/>
            </a:ln>
          </p:spPr>
          <p:txBody>
            <a:bodyPr/>
            <a:lstStyle/>
            <a:p>
              <a:endParaRPr lang="en-US"/>
            </a:p>
          </p:txBody>
        </p:sp>
        <p:sp>
          <p:nvSpPr>
            <p:cNvPr id="28" name="Freeform 12">
              <a:extLst>
                <a:ext uri="{FF2B5EF4-FFF2-40B4-BE49-F238E27FC236}">
                  <a16:creationId xmlns:a16="http://schemas.microsoft.com/office/drawing/2014/main" id="{F130A56D-449A-4985-94CD-B749D51FF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ysClr val="windowText" lastClr="000000">
                <a:lumMod val="75000"/>
                <a:lumOff val="25000"/>
              </a:sysClr>
            </a:solidFill>
            <a:ln>
              <a:noFill/>
            </a:ln>
          </p:spPr>
          <p:txBody>
            <a:bodyPr/>
            <a:lstStyle/>
            <a:p>
              <a:endParaRPr lang="en-US"/>
            </a:p>
          </p:txBody>
        </p:sp>
      </p:grpSp>
    </p:spTree>
    <p:extLst>
      <p:ext uri="{BB962C8B-B14F-4D97-AF65-F5344CB8AC3E}">
        <p14:creationId xmlns:p14="http://schemas.microsoft.com/office/powerpoint/2010/main" val="309970619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400"/>
                                        <p:tgtEl>
                                          <p:spTgt spid="3">
                                            <p:txEl>
                                              <p:pRg st="1" end="1"/>
                                            </p:txEl>
                                          </p:spTgt>
                                        </p:tgtEl>
                                      </p:cBhvr>
                                    </p:animEffect>
                                  </p:childTnLst>
                                </p:cTn>
                              </p:par>
                              <p:par>
                                <p:cTn id="11" presetID="10" presetClass="entr" presetSubtype="0" fill="hold" grpId="0" nodeType="withEffect">
                                  <p:stCondLst>
                                    <p:cond delay="500"/>
                                  </p:stCondLst>
                                  <p:iterate type="lt">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219BF-EA95-3195-E5BA-47731C063639}"/>
              </a:ext>
            </a:extLst>
          </p:cNvPr>
          <p:cNvSpPr>
            <a:spLocks noGrp="1"/>
          </p:cNvSpPr>
          <p:nvPr>
            <p:ph type="title"/>
          </p:nvPr>
        </p:nvSpPr>
        <p:spPr/>
        <p:txBody>
          <a:bodyPr/>
          <a:lstStyle/>
          <a:p>
            <a:r>
              <a:rPr lang="en-US" b="1" dirty="0"/>
              <a:t>Parties Arguments at the Supreme Court</a:t>
            </a:r>
          </a:p>
        </p:txBody>
      </p:sp>
      <p:sp>
        <p:nvSpPr>
          <p:cNvPr id="3" name="Content Placeholder 2">
            <a:extLst>
              <a:ext uri="{FF2B5EF4-FFF2-40B4-BE49-F238E27FC236}">
                <a16:creationId xmlns:a16="http://schemas.microsoft.com/office/drawing/2014/main" id="{F70269A2-19E2-901B-E3CE-7AA4961BE424}"/>
              </a:ext>
            </a:extLst>
          </p:cNvPr>
          <p:cNvSpPr>
            <a:spLocks noGrp="1"/>
          </p:cNvSpPr>
          <p:nvPr>
            <p:ph idx="1"/>
          </p:nvPr>
        </p:nvSpPr>
        <p:spPr>
          <a:xfrm>
            <a:off x="1484310" y="2186152"/>
            <a:ext cx="10018713" cy="4309241"/>
          </a:xfrm>
        </p:spPr>
        <p:txBody>
          <a:bodyPr>
            <a:normAutofit/>
          </a:bodyPr>
          <a:lstStyle/>
          <a:p>
            <a:r>
              <a:rPr lang="en-US" dirty="0"/>
              <a:t>Petitioner and federal government propose a “narrow” ruling rejecting the moment of threat doctrine and remanding to the lower court to apply the totality of the circumstances test. </a:t>
            </a:r>
          </a:p>
          <a:p>
            <a:r>
              <a:rPr lang="en-US" dirty="0"/>
              <a:t>The Respondent argues that Supreme Court precedent  - </a:t>
            </a:r>
            <a:r>
              <a:rPr lang="en-US" i="1" dirty="0"/>
              <a:t>Graham v. Connor  - </a:t>
            </a:r>
            <a:r>
              <a:rPr lang="en-US" dirty="0"/>
              <a:t>applies and the focus under </a:t>
            </a:r>
            <a:r>
              <a:rPr lang="en-US" i="1" dirty="0"/>
              <a:t>Graham’s </a:t>
            </a:r>
            <a:r>
              <a:rPr lang="en-US" dirty="0"/>
              <a:t>reasonableness inquiry is of the officer’s actions at the moment force is used.  </a:t>
            </a:r>
          </a:p>
          <a:p>
            <a:pPr lvl="1"/>
            <a:r>
              <a:rPr lang="en-US" sz="2400" dirty="0"/>
              <a:t>Courts should not review irrelevant factors.  “If a suspect is pointing a gun in an officer’s face, it does not matter whether the underlying offense was armed robbery or jaywalking.”</a:t>
            </a:r>
          </a:p>
          <a:p>
            <a:pPr lvl="1"/>
            <a:r>
              <a:rPr lang="en-US" sz="2400" dirty="0"/>
              <a:t>Courts have already rejected officer created danger tests.   </a:t>
            </a:r>
          </a:p>
          <a:p>
            <a:endParaRPr lang="en-US" dirty="0"/>
          </a:p>
        </p:txBody>
      </p:sp>
    </p:spTree>
    <p:extLst>
      <p:ext uri="{BB962C8B-B14F-4D97-AF65-F5344CB8AC3E}">
        <p14:creationId xmlns:p14="http://schemas.microsoft.com/office/powerpoint/2010/main" val="3470416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3D53C-14CE-D49B-7F35-CA85E79B915B}"/>
              </a:ext>
            </a:extLst>
          </p:cNvPr>
          <p:cNvSpPr>
            <a:spLocks noGrp="1"/>
          </p:cNvSpPr>
          <p:nvPr>
            <p:ph type="title"/>
          </p:nvPr>
        </p:nvSpPr>
        <p:spPr/>
        <p:txBody>
          <a:bodyPr/>
          <a:lstStyle/>
          <a:p>
            <a:r>
              <a:rPr lang="en-US" b="1" dirty="0"/>
              <a:t>Oral argument highlights</a:t>
            </a:r>
          </a:p>
        </p:txBody>
      </p:sp>
      <p:sp>
        <p:nvSpPr>
          <p:cNvPr id="3" name="Content Placeholder 2">
            <a:extLst>
              <a:ext uri="{FF2B5EF4-FFF2-40B4-BE49-F238E27FC236}">
                <a16:creationId xmlns:a16="http://schemas.microsoft.com/office/drawing/2014/main" id="{1F5D36B1-FA91-B2E5-675D-2C204DF79731}"/>
              </a:ext>
            </a:extLst>
          </p:cNvPr>
          <p:cNvSpPr>
            <a:spLocks noGrp="1"/>
          </p:cNvSpPr>
          <p:nvPr>
            <p:ph idx="1"/>
          </p:nvPr>
        </p:nvSpPr>
        <p:spPr>
          <a:xfrm>
            <a:off x="1484310" y="2081049"/>
            <a:ext cx="10018713" cy="4091152"/>
          </a:xfrm>
        </p:spPr>
        <p:txBody>
          <a:bodyPr>
            <a:normAutofit/>
          </a:bodyPr>
          <a:lstStyle/>
          <a:p>
            <a:r>
              <a:rPr lang="en-US" sz="2800" dirty="0"/>
              <a:t>Majority of Justices seem skeptical of moment of threat doctrine. </a:t>
            </a:r>
          </a:p>
          <a:p>
            <a:r>
              <a:rPr lang="en-US" sz="2800" dirty="0"/>
              <a:t>Justice Barrett: “So you're happy with the -- you're happy with the narrow -- I'm going to call it narrow in the sense that if we said moment of the threat is wrong and we don't articulate a precise standard, other than saying our regular totality-of-the -circumstances test applies, as Justice Sotomayor said, that's really what you're asking for?”</a:t>
            </a:r>
          </a:p>
        </p:txBody>
      </p:sp>
    </p:spTree>
    <p:extLst>
      <p:ext uri="{BB962C8B-B14F-4D97-AF65-F5344CB8AC3E}">
        <p14:creationId xmlns:p14="http://schemas.microsoft.com/office/powerpoint/2010/main" val="3079455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14"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18"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9"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0"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1"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2"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3"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BD2C4334-1495-0176-0F9E-5E98C1D3844E}"/>
              </a:ext>
            </a:extLst>
          </p:cNvPr>
          <p:cNvSpPr>
            <a:spLocks noGrp="1"/>
          </p:cNvSpPr>
          <p:nvPr>
            <p:ph type="title"/>
          </p:nvPr>
        </p:nvSpPr>
        <p:spPr>
          <a:xfrm>
            <a:off x="3962399" y="685800"/>
            <a:ext cx="7345891" cy="1413933"/>
          </a:xfrm>
        </p:spPr>
        <p:txBody>
          <a:bodyPr>
            <a:normAutofit/>
          </a:bodyPr>
          <a:lstStyle/>
          <a:p>
            <a:r>
              <a:rPr lang="en-US" b="1" i="1" dirty="0"/>
              <a:t>Garland v. </a:t>
            </a:r>
            <a:r>
              <a:rPr lang="en-US" b="1" i="1" dirty="0" err="1"/>
              <a:t>VanderStok</a:t>
            </a:r>
            <a:endParaRPr lang="en-US" dirty="0"/>
          </a:p>
        </p:txBody>
      </p:sp>
      <p:pic>
        <p:nvPicPr>
          <p:cNvPr id="5" name="Picture 4" descr="Several handguns on a floor&#10;&#10;Description automatically generated">
            <a:extLst>
              <a:ext uri="{FF2B5EF4-FFF2-40B4-BE49-F238E27FC236}">
                <a16:creationId xmlns:a16="http://schemas.microsoft.com/office/drawing/2014/main" id="{933DDA26-10D9-D7B4-E738-DC97F922EFD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0215" r="31955"/>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Content Placeholder 2">
            <a:extLst>
              <a:ext uri="{FF2B5EF4-FFF2-40B4-BE49-F238E27FC236}">
                <a16:creationId xmlns:a16="http://schemas.microsoft.com/office/drawing/2014/main" id="{B7A20937-82C4-4554-FDD1-44FC46D393B4}"/>
              </a:ext>
            </a:extLst>
          </p:cNvPr>
          <p:cNvSpPr>
            <a:spLocks noGrp="1"/>
          </p:cNvSpPr>
          <p:nvPr>
            <p:ph idx="1"/>
          </p:nvPr>
        </p:nvSpPr>
        <p:spPr>
          <a:xfrm>
            <a:off x="3843867" y="1855304"/>
            <a:ext cx="7659156" cy="4485861"/>
          </a:xfrm>
        </p:spPr>
        <p:txBody>
          <a:bodyPr>
            <a:normAutofit fontScale="77500" lnSpcReduction="20000"/>
          </a:bodyPr>
          <a:lstStyle/>
          <a:p>
            <a:pPr marL="0" marR="0" lvl="0" indent="0">
              <a:lnSpc>
                <a:spcPct val="90000"/>
              </a:lnSpc>
              <a:spcBef>
                <a:spcPts val="0"/>
              </a:spcBef>
              <a:spcAft>
                <a:spcPts val="0"/>
              </a:spcAft>
              <a:buNone/>
            </a:pPr>
            <a:endParaRPr lang="en-US" sz="2800" b="1" dirty="0">
              <a:effectLst/>
              <a:latin typeface="Calibri" panose="020F0502020204030204" pitchFamily="34" charset="0"/>
              <a:ea typeface="Times New Roman" panose="02020603050405020304" pitchFamily="18" charset="0"/>
            </a:endParaRPr>
          </a:p>
          <a:p>
            <a:pPr marL="342900" marR="0" lvl="0" indent="-342900">
              <a:lnSpc>
                <a:spcPct val="90000"/>
              </a:lnSpc>
              <a:spcBef>
                <a:spcPts val="0"/>
              </a:spcBef>
              <a:spcAft>
                <a:spcPts val="0"/>
              </a:spcAft>
              <a:buFont typeface="+mj-lt"/>
              <a:buAutoNum type="arabicPeriod"/>
            </a:pPr>
            <a:r>
              <a:rPr lang="en-US" sz="3100" dirty="0">
                <a:effectLst/>
                <a:latin typeface="Calibri" panose="020F0502020204030204" pitchFamily="34" charset="0"/>
                <a:ea typeface="Times New Roman" panose="02020603050405020304" pitchFamily="18" charset="0"/>
              </a:rPr>
              <a:t>Whether “a weapon parts kit that is designed to or may readily be completed, assembled, restored, or otherwise converted to expel a projectile by the action of an explosive,” 27 C.F.R. 478.11, is a “firearm” regulated by the Act.</a:t>
            </a:r>
          </a:p>
          <a:p>
            <a:pPr marL="342900" marR="0" lvl="0" indent="-342900">
              <a:lnSpc>
                <a:spcPct val="90000"/>
              </a:lnSpc>
              <a:spcBef>
                <a:spcPts val="0"/>
              </a:spcBef>
              <a:spcAft>
                <a:spcPts val="0"/>
              </a:spcAft>
              <a:buFont typeface="+mj-lt"/>
              <a:buAutoNum type="arabicPeriod"/>
            </a:pPr>
            <a:endParaRPr lang="en-US" sz="3100" dirty="0">
              <a:effectLst/>
              <a:latin typeface="Calibri" panose="020F0502020204030204" pitchFamily="34" charset="0"/>
              <a:ea typeface="Aptos" panose="020B0004020202020204" pitchFamily="34" charset="0"/>
            </a:endParaRPr>
          </a:p>
          <a:p>
            <a:pPr marL="342900" marR="0" lvl="0" indent="-342900">
              <a:lnSpc>
                <a:spcPct val="90000"/>
              </a:lnSpc>
              <a:spcBef>
                <a:spcPts val="0"/>
              </a:spcBef>
              <a:spcAft>
                <a:spcPts val="800"/>
              </a:spcAft>
              <a:buFont typeface="+mj-lt"/>
              <a:buAutoNum type="arabicPeriod"/>
            </a:pPr>
            <a:r>
              <a:rPr lang="en-US" sz="3100" dirty="0">
                <a:effectLst/>
                <a:latin typeface="Calibri" panose="020F0502020204030204" pitchFamily="34" charset="0"/>
                <a:ea typeface="Times New Roman" panose="02020603050405020304" pitchFamily="18" charset="0"/>
              </a:rPr>
              <a:t>Whether “a partially complete, disassembled, or nonfunctional frame or receiver” that is “designed to or may readily be completed, assembled, restored, or otherwise converted to function as a frame or receiver,” 27 C.F.R. 478.12(c), is a “frame or receiver” regulated by the Act.</a:t>
            </a:r>
          </a:p>
          <a:p>
            <a:pPr marL="0" marR="0" lvl="0" indent="0">
              <a:lnSpc>
                <a:spcPct val="90000"/>
              </a:lnSpc>
              <a:spcBef>
                <a:spcPts val="0"/>
              </a:spcBef>
              <a:spcAft>
                <a:spcPts val="800"/>
              </a:spcAft>
              <a:buNone/>
            </a:pPr>
            <a:endParaRPr lang="en-US" sz="2200" dirty="0">
              <a:latin typeface="Calibri" panose="020F0502020204030204" pitchFamily="34" charset="0"/>
              <a:ea typeface="Aptos" panose="020B0004020202020204" pitchFamily="34" charset="0"/>
            </a:endParaRPr>
          </a:p>
          <a:p>
            <a:pPr marL="0" marR="0" lvl="0" indent="0">
              <a:lnSpc>
                <a:spcPct val="90000"/>
              </a:lnSpc>
              <a:spcBef>
                <a:spcPts val="0"/>
              </a:spcBef>
              <a:spcAft>
                <a:spcPts val="800"/>
              </a:spcAft>
              <a:buNone/>
            </a:pPr>
            <a:r>
              <a:rPr lang="en-US" sz="3600" dirty="0">
                <a:latin typeface="Calibri" panose="020F0502020204030204" pitchFamily="34" charset="0"/>
                <a:ea typeface="Aptos" panose="020B0004020202020204" pitchFamily="34" charset="0"/>
              </a:rPr>
              <a:t>In plain English, whether “ghost gun” part kits are subject to the Gun Control Act of 1968.</a:t>
            </a:r>
          </a:p>
          <a:p>
            <a:pPr marL="0" marR="0" lvl="0" indent="0">
              <a:lnSpc>
                <a:spcPct val="90000"/>
              </a:lnSpc>
              <a:spcBef>
                <a:spcPts val="0"/>
              </a:spcBef>
              <a:spcAft>
                <a:spcPts val="800"/>
              </a:spcAft>
              <a:buNone/>
            </a:pPr>
            <a:endParaRPr lang="en-US" sz="1700" dirty="0">
              <a:effectLst/>
              <a:latin typeface="Calibri" panose="020F0502020204030204" pitchFamily="34" charset="0"/>
              <a:ea typeface="Aptos" panose="020B0004020202020204" pitchFamily="34" charset="0"/>
            </a:endParaRPr>
          </a:p>
          <a:p>
            <a:pPr>
              <a:lnSpc>
                <a:spcPct val="90000"/>
              </a:lnSpc>
            </a:pPr>
            <a:endParaRPr lang="en-US" sz="1700" dirty="0"/>
          </a:p>
        </p:txBody>
      </p:sp>
      <p:sp>
        <p:nvSpPr>
          <p:cNvPr id="6" name="TextBox 5">
            <a:extLst>
              <a:ext uri="{FF2B5EF4-FFF2-40B4-BE49-F238E27FC236}">
                <a16:creationId xmlns:a16="http://schemas.microsoft.com/office/drawing/2014/main" id="{AA2C9168-D621-ECC5-F0AD-8E1E7271532E}"/>
              </a:ext>
            </a:extLst>
          </p:cNvPr>
          <p:cNvSpPr txBox="1"/>
          <p:nvPr/>
        </p:nvSpPr>
        <p:spPr>
          <a:xfrm>
            <a:off x="9824044" y="6657945"/>
            <a:ext cx="236795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commons.wikimedia.org/wiki/File:My_Guns_006.jpg">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2354980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4C52C56-BEF2-4E22-8C8E-A7AC96B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D71791-154B-4E44-054A-160747B92D7F}"/>
              </a:ext>
            </a:extLst>
          </p:cNvPr>
          <p:cNvSpPr>
            <a:spLocks noGrp="1"/>
          </p:cNvSpPr>
          <p:nvPr>
            <p:ph type="title"/>
          </p:nvPr>
        </p:nvSpPr>
        <p:spPr>
          <a:xfrm>
            <a:off x="535021" y="685800"/>
            <a:ext cx="2639962" cy="5105400"/>
          </a:xfrm>
        </p:spPr>
        <p:txBody>
          <a:bodyPr>
            <a:normAutofit/>
          </a:bodyPr>
          <a:lstStyle/>
          <a:p>
            <a:r>
              <a:rPr lang="en-US">
                <a:solidFill>
                  <a:srgbClr val="FFFFFF"/>
                </a:solidFill>
              </a:rPr>
              <a:t>Facts</a:t>
            </a:r>
          </a:p>
        </p:txBody>
      </p:sp>
      <p:grpSp>
        <p:nvGrpSpPr>
          <p:cNvPr id="28" name="Group 27">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9"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0"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1"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2"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3"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4"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graphicFrame>
        <p:nvGraphicFramePr>
          <p:cNvPr id="5" name="Content Placeholder 2">
            <a:extLst>
              <a:ext uri="{FF2B5EF4-FFF2-40B4-BE49-F238E27FC236}">
                <a16:creationId xmlns:a16="http://schemas.microsoft.com/office/drawing/2014/main" id="{D8969AE3-B9B8-174F-07D6-41C49CDDEE7F}"/>
              </a:ext>
            </a:extLst>
          </p:cNvPr>
          <p:cNvGraphicFramePr>
            <a:graphicFrameLocks noGrp="1"/>
          </p:cNvGraphicFramePr>
          <p:nvPr>
            <p:ph idx="1"/>
            <p:extLst>
              <p:ext uri="{D42A27DB-BD31-4B8C-83A1-F6EECF244321}">
                <p14:modId xmlns:p14="http://schemas.microsoft.com/office/powerpoint/2010/main" val="1523881337"/>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4438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C52C56-BEF2-4E22-8C8E-A7AC96B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6E3D46E5-7CF6-454D-601D-A16C3932BF7F}"/>
              </a:ext>
            </a:extLst>
          </p:cNvPr>
          <p:cNvSpPr>
            <a:spLocks noGrp="1"/>
          </p:cNvSpPr>
          <p:nvPr>
            <p:ph type="title"/>
          </p:nvPr>
        </p:nvSpPr>
        <p:spPr>
          <a:xfrm>
            <a:off x="535021" y="685800"/>
            <a:ext cx="2639962" cy="5105400"/>
          </a:xfrm>
        </p:spPr>
        <p:txBody>
          <a:bodyPr>
            <a:normAutofit/>
          </a:bodyPr>
          <a:lstStyle/>
          <a:p>
            <a:r>
              <a:rPr lang="en-US" sz="3700">
                <a:solidFill>
                  <a:srgbClr val="FFFFFF"/>
                </a:solidFill>
              </a:rPr>
              <a:t>Public Safety Implications of the Case</a:t>
            </a:r>
          </a:p>
        </p:txBody>
      </p:sp>
      <p:grpSp>
        <p:nvGrpSpPr>
          <p:cNvPr id="13" name="Group 12">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4"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5"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6"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7"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8"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9"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graphicFrame>
        <p:nvGraphicFramePr>
          <p:cNvPr id="5" name="Content Placeholder 2">
            <a:extLst>
              <a:ext uri="{FF2B5EF4-FFF2-40B4-BE49-F238E27FC236}">
                <a16:creationId xmlns:a16="http://schemas.microsoft.com/office/drawing/2014/main" id="{1469A293-3DA3-178F-EC57-4C065AEAD5CE}"/>
              </a:ext>
            </a:extLst>
          </p:cNvPr>
          <p:cNvGraphicFramePr>
            <a:graphicFrameLocks noGrp="1"/>
          </p:cNvGraphicFramePr>
          <p:nvPr>
            <p:ph idx="1"/>
            <p:extLst>
              <p:ext uri="{D42A27DB-BD31-4B8C-83A1-F6EECF244321}">
                <p14:modId xmlns:p14="http://schemas.microsoft.com/office/powerpoint/2010/main" val="1003615637"/>
              </p:ext>
            </p:extLst>
          </p:nvPr>
        </p:nvGraphicFramePr>
        <p:xfrm>
          <a:off x="5010150" y="546045"/>
          <a:ext cx="6492875" cy="5329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0554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E224D-9D77-3E54-2F1B-6D205D2F612F}"/>
              </a:ext>
            </a:extLst>
          </p:cNvPr>
          <p:cNvSpPr>
            <a:spLocks noGrp="1"/>
          </p:cNvSpPr>
          <p:nvPr>
            <p:ph type="title"/>
          </p:nvPr>
        </p:nvSpPr>
        <p:spPr/>
        <p:txBody>
          <a:bodyPr/>
          <a:lstStyle/>
          <a:p>
            <a:r>
              <a:rPr lang="en-US" b="1" dirty="0"/>
              <a:t>Oral Argument Highlights</a:t>
            </a:r>
          </a:p>
        </p:txBody>
      </p:sp>
      <p:sp>
        <p:nvSpPr>
          <p:cNvPr id="3" name="Content Placeholder 2">
            <a:extLst>
              <a:ext uri="{FF2B5EF4-FFF2-40B4-BE49-F238E27FC236}">
                <a16:creationId xmlns:a16="http://schemas.microsoft.com/office/drawing/2014/main" id="{95CBB001-ED62-47FC-A9BC-B50A11B85A34}"/>
              </a:ext>
            </a:extLst>
          </p:cNvPr>
          <p:cNvSpPr>
            <a:spLocks noGrp="1"/>
          </p:cNvSpPr>
          <p:nvPr>
            <p:ph idx="1"/>
          </p:nvPr>
        </p:nvSpPr>
        <p:spPr>
          <a:xfrm>
            <a:off x="1484310" y="1967948"/>
            <a:ext cx="10018713" cy="4446103"/>
          </a:xfrm>
        </p:spPr>
        <p:txBody>
          <a:bodyPr>
            <a:normAutofit lnSpcReduction="10000"/>
          </a:bodyPr>
          <a:lstStyle/>
          <a:p>
            <a:r>
              <a:rPr lang="en-US" dirty="0"/>
              <a:t>Both parties focused on the statutory language but there were a lot of colorful examples throughout oral argument. Is a set of ingredients (eggs, ham, peppers) an omelet?  Is a pad and paper a grocery list? </a:t>
            </a:r>
          </a:p>
          <a:p>
            <a:r>
              <a:rPr lang="en-US" dirty="0"/>
              <a:t>The federal government focused on public safety: </a:t>
            </a:r>
            <a:r>
              <a:rPr lang="en-US" b="0" i="0" dirty="0">
                <a:solidFill>
                  <a:srgbClr val="0C0C0C"/>
                </a:solidFill>
                <a:effectLst/>
                <a:latin typeface="Muli"/>
              </a:rPr>
              <a:t> “They’ve advertised the products, in their words, as ‘ridiculously easy to assembly and dummy-proof’ and touted that you can go from opening the mail to have a fully functional gun in as little as 15 minutes, no serial number, background check, or records required.” </a:t>
            </a:r>
          </a:p>
          <a:p>
            <a:r>
              <a:rPr lang="en-US" dirty="0">
                <a:solidFill>
                  <a:srgbClr val="0C0C0C"/>
                </a:solidFill>
                <a:latin typeface="Muli"/>
              </a:rPr>
              <a:t>Both the Chief Justice and Justice Barrett seemed skeptical of the challengers’ arguments. </a:t>
            </a:r>
            <a:r>
              <a:rPr lang="en-US" b="0" i="0" dirty="0">
                <a:solidFill>
                  <a:srgbClr val="0C0C0C"/>
                </a:solidFill>
                <a:effectLst/>
                <a:latin typeface="Muli"/>
              </a:rPr>
              <a:t>“I’m suggesting that if someone who goes through the process of drilling the one or two holes and taking the plastic out, he really wouldn’t think that he has built that gun,” Roberts asked, “would he?”</a:t>
            </a:r>
            <a:endParaRPr lang="en-US" dirty="0"/>
          </a:p>
        </p:txBody>
      </p:sp>
    </p:spTree>
    <p:extLst>
      <p:ext uri="{BB962C8B-B14F-4D97-AF65-F5344CB8AC3E}">
        <p14:creationId xmlns:p14="http://schemas.microsoft.com/office/powerpoint/2010/main" val="4036628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CA4EC59-B8A3-489A-9FB4-AA0699200E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aves crashing waves on a rocky beach&#10;&#10;Description automatically generated">
            <a:extLst>
              <a:ext uri="{FF2B5EF4-FFF2-40B4-BE49-F238E27FC236}">
                <a16:creationId xmlns:a16="http://schemas.microsoft.com/office/drawing/2014/main" id="{1C6A5AB4-6852-C805-DB54-998839F50AB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5730"/>
          <a:stretch/>
        </p:blipFill>
        <p:spPr>
          <a:xfrm>
            <a:off x="20" y="10"/>
            <a:ext cx="12191980" cy="6857990"/>
          </a:xfrm>
          <a:prstGeom prst="rect">
            <a:avLst/>
          </a:prstGeom>
        </p:spPr>
      </p:pic>
      <p:sp>
        <p:nvSpPr>
          <p:cNvPr id="22" name="Freeform 15">
            <a:extLst>
              <a:ext uri="{FF2B5EF4-FFF2-40B4-BE49-F238E27FC236}">
                <a16:creationId xmlns:a16="http://schemas.microsoft.com/office/drawing/2014/main" id="{1143E968-E203-496D-A1AD-2EA10AB3E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flipH="1">
            <a:off x="3005669" y="-16933"/>
            <a:ext cx="9220200" cy="6891867"/>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 name="connsiteX0" fmla="*/ 8382001 w 10295468"/>
              <a:gd name="connsiteY0" fmla="*/ 8466 h 6883400"/>
              <a:gd name="connsiteX1" fmla="*/ 7738534 w 10295468"/>
              <a:gd name="connsiteY1" fmla="*/ 2573866 h 6883400"/>
              <a:gd name="connsiteX2" fmla="*/ 10295468 w 10295468"/>
              <a:gd name="connsiteY2" fmla="*/ 6874933 h 6883400"/>
              <a:gd name="connsiteX3" fmla="*/ 2954868 w 10295468"/>
              <a:gd name="connsiteY3" fmla="*/ 6883400 h 6883400"/>
              <a:gd name="connsiteX4" fmla="*/ 0 w 10295468"/>
              <a:gd name="connsiteY4" fmla="*/ 0 h 6883400"/>
              <a:gd name="connsiteX5" fmla="*/ 8382001 w 10295468"/>
              <a:gd name="connsiteY5" fmla="*/ 8466 h 6883400"/>
              <a:gd name="connsiteX0" fmla="*/ 8382001 w 10295468"/>
              <a:gd name="connsiteY0" fmla="*/ 8466 h 6891867"/>
              <a:gd name="connsiteX1" fmla="*/ 7738534 w 10295468"/>
              <a:gd name="connsiteY1" fmla="*/ 2573866 h 6891867"/>
              <a:gd name="connsiteX2" fmla="*/ 10295468 w 10295468"/>
              <a:gd name="connsiteY2" fmla="*/ 6874933 h 6891867"/>
              <a:gd name="connsiteX3" fmla="*/ 16935 w 10295468"/>
              <a:gd name="connsiteY3" fmla="*/ 6891867 h 6891867"/>
              <a:gd name="connsiteX4" fmla="*/ 0 w 10295468"/>
              <a:gd name="connsiteY4" fmla="*/ 0 h 6891867"/>
              <a:gd name="connsiteX5" fmla="*/ 8382001 w 10295468"/>
              <a:gd name="connsiteY5" fmla="*/ 8466 h 6891867"/>
              <a:gd name="connsiteX0" fmla="*/ 8382001 w 8382001"/>
              <a:gd name="connsiteY0" fmla="*/ 8466 h 6891867"/>
              <a:gd name="connsiteX1" fmla="*/ 7738534 w 8382001"/>
              <a:gd name="connsiteY1" fmla="*/ 2573866 h 6891867"/>
              <a:gd name="connsiteX2" fmla="*/ 7340602 w 8382001"/>
              <a:gd name="connsiteY2" fmla="*/ 6883400 h 6891867"/>
              <a:gd name="connsiteX3" fmla="*/ 16935 w 8382001"/>
              <a:gd name="connsiteY3" fmla="*/ 6891867 h 6891867"/>
              <a:gd name="connsiteX4" fmla="*/ 0 w 8382001"/>
              <a:gd name="connsiteY4" fmla="*/ 0 h 6891867"/>
              <a:gd name="connsiteX5" fmla="*/ 8382001 w 8382001"/>
              <a:gd name="connsiteY5" fmla="*/ 8466 h 6891867"/>
              <a:gd name="connsiteX0" fmla="*/ 8382001 w 9220200"/>
              <a:gd name="connsiteY0" fmla="*/ 8466 h 6891867"/>
              <a:gd name="connsiteX1" fmla="*/ 9220200 w 9220200"/>
              <a:gd name="connsiteY1" fmla="*/ 5350932 h 6891867"/>
              <a:gd name="connsiteX2" fmla="*/ 7340602 w 9220200"/>
              <a:gd name="connsiteY2" fmla="*/ 6883400 h 6891867"/>
              <a:gd name="connsiteX3" fmla="*/ 16935 w 9220200"/>
              <a:gd name="connsiteY3" fmla="*/ 6891867 h 6891867"/>
              <a:gd name="connsiteX4" fmla="*/ 0 w 9220200"/>
              <a:gd name="connsiteY4" fmla="*/ 0 h 6891867"/>
              <a:gd name="connsiteX5" fmla="*/ 8382001 w 9220200"/>
              <a:gd name="connsiteY5" fmla="*/ 8466 h 6891867"/>
              <a:gd name="connsiteX0" fmla="*/ 8382001 w 9220200"/>
              <a:gd name="connsiteY0" fmla="*/ 8466 h 6891867"/>
              <a:gd name="connsiteX1" fmla="*/ 9220200 w 9220200"/>
              <a:gd name="connsiteY1" fmla="*/ 5350932 h 6891867"/>
              <a:gd name="connsiteX2" fmla="*/ 7298269 w 9220200"/>
              <a:gd name="connsiteY2" fmla="*/ 6883400 h 6891867"/>
              <a:gd name="connsiteX3" fmla="*/ 16935 w 9220200"/>
              <a:gd name="connsiteY3" fmla="*/ 6891867 h 6891867"/>
              <a:gd name="connsiteX4" fmla="*/ 0 w 9220200"/>
              <a:gd name="connsiteY4" fmla="*/ 0 h 6891867"/>
              <a:gd name="connsiteX5" fmla="*/ 8382001 w 9220200"/>
              <a:gd name="connsiteY5" fmla="*/ 8466 h 689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0200" h="6891867">
                <a:moveTo>
                  <a:pt x="8382001" y="8466"/>
                </a:moveTo>
                <a:lnTo>
                  <a:pt x="9220200" y="5350932"/>
                </a:lnTo>
                <a:lnTo>
                  <a:pt x="7298269" y="6883400"/>
                </a:lnTo>
                <a:lnTo>
                  <a:pt x="16935" y="6891867"/>
                </a:lnTo>
                <a:lnTo>
                  <a:pt x="0" y="0"/>
                </a:lnTo>
                <a:lnTo>
                  <a:pt x="8382001"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FBB3444A-472E-400E-81D0-7CCDEEECC9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4" name="Freeform 6">
              <a:extLst>
                <a:ext uri="{FF2B5EF4-FFF2-40B4-BE49-F238E27FC236}">
                  <a16:creationId xmlns:a16="http://schemas.microsoft.com/office/drawing/2014/main" id="{B7E64D84-2392-46A1-99D2-C8FC063F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5" name="Freeform 7">
              <a:extLst>
                <a:ext uri="{FF2B5EF4-FFF2-40B4-BE49-F238E27FC236}">
                  <a16:creationId xmlns:a16="http://schemas.microsoft.com/office/drawing/2014/main" id="{89352A95-1C82-4A0D-9B20-8AC7280C7A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6" name="Freeform 8">
              <a:extLst>
                <a:ext uri="{FF2B5EF4-FFF2-40B4-BE49-F238E27FC236}">
                  <a16:creationId xmlns:a16="http://schemas.microsoft.com/office/drawing/2014/main" id="{81B60E48-D617-4CF1-8900-497D49142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7" name="Freeform 9">
              <a:extLst>
                <a:ext uri="{FF2B5EF4-FFF2-40B4-BE49-F238E27FC236}">
                  <a16:creationId xmlns:a16="http://schemas.microsoft.com/office/drawing/2014/main" id="{BFF6C14F-3347-46BB-A317-C1C12263E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9" name="Freeform 10">
              <a:extLst>
                <a:ext uri="{FF2B5EF4-FFF2-40B4-BE49-F238E27FC236}">
                  <a16:creationId xmlns:a16="http://schemas.microsoft.com/office/drawing/2014/main" id="{CDD86299-6737-471C-98C5-872BDC681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0" name="Freeform 11">
              <a:extLst>
                <a:ext uri="{FF2B5EF4-FFF2-40B4-BE49-F238E27FC236}">
                  <a16:creationId xmlns:a16="http://schemas.microsoft.com/office/drawing/2014/main" id="{60C6C46B-7841-473B-AC3A-9A69908AB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BD2C4334-1495-0176-0F9E-5E98C1D3844E}"/>
              </a:ext>
            </a:extLst>
          </p:cNvPr>
          <p:cNvSpPr>
            <a:spLocks noGrp="1"/>
          </p:cNvSpPr>
          <p:nvPr>
            <p:ph type="title"/>
          </p:nvPr>
        </p:nvSpPr>
        <p:spPr>
          <a:xfrm>
            <a:off x="3970867" y="558800"/>
            <a:ext cx="7535333" cy="1413933"/>
          </a:xfrm>
        </p:spPr>
        <p:txBody>
          <a:bodyPr>
            <a:normAutofit/>
          </a:bodyPr>
          <a:lstStyle/>
          <a:p>
            <a:r>
              <a:rPr lang="en-US" b="1" i="1">
                <a:solidFill>
                  <a:schemeClr val="bg1"/>
                </a:solidFill>
              </a:rPr>
              <a:t>San Francisco v. EPA</a:t>
            </a:r>
            <a:endParaRPr lang="en-US">
              <a:solidFill>
                <a:schemeClr val="bg1"/>
              </a:solidFill>
            </a:endParaRPr>
          </a:p>
        </p:txBody>
      </p:sp>
      <p:sp>
        <p:nvSpPr>
          <p:cNvPr id="3" name="Content Placeholder 2">
            <a:extLst>
              <a:ext uri="{FF2B5EF4-FFF2-40B4-BE49-F238E27FC236}">
                <a16:creationId xmlns:a16="http://schemas.microsoft.com/office/drawing/2014/main" id="{B7A20937-82C4-4554-FDD1-44FC46D393B4}"/>
              </a:ext>
            </a:extLst>
          </p:cNvPr>
          <p:cNvSpPr>
            <a:spLocks noGrp="1"/>
          </p:cNvSpPr>
          <p:nvPr>
            <p:ph idx="1"/>
          </p:nvPr>
        </p:nvSpPr>
        <p:spPr>
          <a:xfrm>
            <a:off x="3970867" y="2048933"/>
            <a:ext cx="7532156" cy="3742267"/>
          </a:xfrm>
        </p:spPr>
        <p:txBody>
          <a:bodyPr>
            <a:normAutofit/>
          </a:bodyPr>
          <a:lstStyle/>
          <a:p>
            <a:r>
              <a:rPr lang="en-US" sz="2800" b="1" dirty="0">
                <a:solidFill>
                  <a:schemeClr val="bg1"/>
                </a:solidFill>
              </a:rPr>
              <a:t>Issue</a:t>
            </a:r>
            <a:r>
              <a:rPr lang="en-US" sz="2800" dirty="0">
                <a:solidFill>
                  <a:schemeClr val="bg1"/>
                </a:solidFill>
              </a:rPr>
              <a:t>: Whether the Clean Water Act allows EPA (or an authorized state) to impose generic prohibitions in NPDES permits that subject permitholders to enforcement for exceedances of water quality standards without identifying specific limits to which their discharges must conform.</a:t>
            </a:r>
          </a:p>
          <a:p>
            <a:endParaRPr lang="en-US" dirty="0">
              <a:solidFill>
                <a:schemeClr val="bg1"/>
              </a:solidFill>
            </a:endParaRPr>
          </a:p>
        </p:txBody>
      </p:sp>
    </p:spTree>
    <p:extLst>
      <p:ext uri="{BB962C8B-B14F-4D97-AF65-F5344CB8AC3E}">
        <p14:creationId xmlns:p14="http://schemas.microsoft.com/office/powerpoint/2010/main" val="1055881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EDBDA-B6C7-C5F4-F2CE-388D988D2142}"/>
              </a:ext>
            </a:extLst>
          </p:cNvPr>
          <p:cNvSpPr>
            <a:spLocks noGrp="1"/>
          </p:cNvSpPr>
          <p:nvPr>
            <p:ph type="title"/>
          </p:nvPr>
        </p:nvSpPr>
        <p:spPr/>
        <p:txBody>
          <a:bodyPr/>
          <a:lstStyle/>
          <a:p>
            <a:r>
              <a:rPr lang="en-US" b="1" dirty="0"/>
              <a:t>Background</a:t>
            </a:r>
          </a:p>
        </p:txBody>
      </p:sp>
      <p:sp>
        <p:nvSpPr>
          <p:cNvPr id="3" name="Content Placeholder 2">
            <a:extLst>
              <a:ext uri="{FF2B5EF4-FFF2-40B4-BE49-F238E27FC236}">
                <a16:creationId xmlns:a16="http://schemas.microsoft.com/office/drawing/2014/main" id="{FDA23529-EC37-C272-BB10-465350A1A1C2}"/>
              </a:ext>
            </a:extLst>
          </p:cNvPr>
          <p:cNvSpPr>
            <a:spLocks noGrp="1"/>
          </p:cNvSpPr>
          <p:nvPr>
            <p:ph idx="1"/>
          </p:nvPr>
        </p:nvSpPr>
        <p:spPr>
          <a:xfrm>
            <a:off x="1484310" y="2102069"/>
            <a:ext cx="10018713" cy="3689131"/>
          </a:xfrm>
        </p:spPr>
        <p:txBody>
          <a:bodyPr>
            <a:normAutofit lnSpcReduction="10000"/>
          </a:bodyPr>
          <a:lstStyle/>
          <a:p>
            <a:r>
              <a:rPr lang="en-US" sz="2800" dirty="0"/>
              <a:t>Under the Clean Water Act, dischargers of pollutants must obtain a permit (NPDES permit) and comply with the terms of the permit. </a:t>
            </a:r>
          </a:p>
          <a:p>
            <a:r>
              <a:rPr lang="en-US" sz="2800" dirty="0"/>
              <a:t> Compliance with the permit standards shields the permittee from liability. But a violation can lead to civil and criminal penalties.</a:t>
            </a:r>
          </a:p>
          <a:p>
            <a:r>
              <a:rPr lang="en-US" sz="2800" dirty="0"/>
              <a:t>San Francisco has a combined sewer and storm water system and EPA issued a NPDES permit to SF for that system.  </a:t>
            </a:r>
          </a:p>
        </p:txBody>
      </p:sp>
    </p:spTree>
    <p:extLst>
      <p:ext uri="{BB962C8B-B14F-4D97-AF65-F5344CB8AC3E}">
        <p14:creationId xmlns:p14="http://schemas.microsoft.com/office/powerpoint/2010/main" val="3980511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00175-8A3A-3385-B298-23EE15EFC054}"/>
              </a:ext>
            </a:extLst>
          </p:cNvPr>
          <p:cNvSpPr>
            <a:spLocks noGrp="1"/>
          </p:cNvSpPr>
          <p:nvPr>
            <p:ph type="title"/>
          </p:nvPr>
        </p:nvSpPr>
        <p:spPr>
          <a:xfrm>
            <a:off x="1760705" y="248478"/>
            <a:ext cx="9742318" cy="1752599"/>
          </a:xfrm>
        </p:spPr>
        <p:txBody>
          <a:bodyPr>
            <a:normAutofit/>
          </a:bodyPr>
          <a:lstStyle/>
          <a:p>
            <a:r>
              <a:rPr lang="en-US" b="1" dirty="0"/>
              <a:t>Facts</a:t>
            </a:r>
          </a:p>
        </p:txBody>
      </p:sp>
      <p:graphicFrame>
        <p:nvGraphicFramePr>
          <p:cNvPr id="5" name="Content Placeholder 2">
            <a:extLst>
              <a:ext uri="{FF2B5EF4-FFF2-40B4-BE49-F238E27FC236}">
                <a16:creationId xmlns:a16="http://schemas.microsoft.com/office/drawing/2014/main" id="{7E5AF6DC-2F76-4992-4309-B7DF7A2F6923}"/>
              </a:ext>
            </a:extLst>
          </p:cNvPr>
          <p:cNvGraphicFramePr>
            <a:graphicFrameLocks noGrp="1"/>
          </p:cNvGraphicFramePr>
          <p:nvPr>
            <p:ph idx="1"/>
            <p:extLst>
              <p:ext uri="{D42A27DB-BD31-4B8C-83A1-F6EECF244321}">
                <p14:modId xmlns:p14="http://schemas.microsoft.com/office/powerpoint/2010/main" val="25764319"/>
              </p:ext>
            </p:extLst>
          </p:nvPr>
        </p:nvGraphicFramePr>
        <p:xfrm>
          <a:off x="1760705" y="1742661"/>
          <a:ext cx="9742319" cy="45530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2784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3BCA3-E5C8-790C-58DE-247064712A61}"/>
              </a:ext>
            </a:extLst>
          </p:cNvPr>
          <p:cNvSpPr>
            <a:spLocks noGrp="1"/>
          </p:cNvSpPr>
          <p:nvPr>
            <p:ph type="title"/>
          </p:nvPr>
        </p:nvSpPr>
        <p:spPr/>
        <p:txBody>
          <a:bodyPr/>
          <a:lstStyle/>
          <a:p>
            <a:r>
              <a:rPr lang="en-US" b="1" dirty="0"/>
              <a:t>Lower Court Holding</a:t>
            </a:r>
          </a:p>
        </p:txBody>
      </p:sp>
      <p:sp>
        <p:nvSpPr>
          <p:cNvPr id="3" name="Content Placeholder 2">
            <a:extLst>
              <a:ext uri="{FF2B5EF4-FFF2-40B4-BE49-F238E27FC236}">
                <a16:creationId xmlns:a16="http://schemas.microsoft.com/office/drawing/2014/main" id="{6095EC63-ED18-752B-CBA6-9CE06A821CF1}"/>
              </a:ext>
            </a:extLst>
          </p:cNvPr>
          <p:cNvSpPr>
            <a:spLocks noGrp="1"/>
          </p:cNvSpPr>
          <p:nvPr>
            <p:ph idx="1"/>
          </p:nvPr>
        </p:nvSpPr>
        <p:spPr/>
        <p:txBody>
          <a:bodyPr/>
          <a:lstStyle/>
          <a:p>
            <a:r>
              <a:rPr lang="en-US" sz="3200" dirty="0"/>
              <a:t>Ninth Circuit concluded that the Generic Prohibitions are “consistent with the CWA and its implementing regulations.”  The majority found that CWA provisions empower the EPA and States to impose generic prohibitions against violating water quality standards anytime they find it “necessary” to do so.</a:t>
            </a:r>
          </a:p>
          <a:p>
            <a:endParaRPr lang="en-US" dirty="0"/>
          </a:p>
        </p:txBody>
      </p:sp>
    </p:spTree>
    <p:extLst>
      <p:ext uri="{BB962C8B-B14F-4D97-AF65-F5344CB8AC3E}">
        <p14:creationId xmlns:p14="http://schemas.microsoft.com/office/powerpoint/2010/main" val="350470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4C52C56-BEF2-4E22-8C8E-A7AC96B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0EEC565B-E090-46DE-9BC9-E04F023A47C4}"/>
              </a:ext>
            </a:extLst>
          </p:cNvPr>
          <p:cNvSpPr>
            <a:spLocks noGrp="1"/>
          </p:cNvSpPr>
          <p:nvPr>
            <p:ph type="title"/>
          </p:nvPr>
        </p:nvSpPr>
        <p:spPr>
          <a:xfrm>
            <a:off x="535021" y="685800"/>
            <a:ext cx="2639962" cy="5105400"/>
          </a:xfrm>
        </p:spPr>
        <p:txBody>
          <a:bodyPr>
            <a:normAutofit/>
          </a:bodyPr>
          <a:lstStyle/>
          <a:p>
            <a:r>
              <a:rPr lang="en-US" b="1" dirty="0">
                <a:solidFill>
                  <a:srgbClr val="FFFFFF"/>
                </a:solidFill>
              </a:rPr>
              <a:t>IMLA</a:t>
            </a:r>
          </a:p>
        </p:txBody>
      </p:sp>
      <p:grpSp>
        <p:nvGrpSpPr>
          <p:cNvPr id="28" name="Group 27">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9"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0"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1"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2"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3"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4"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graphicFrame>
        <p:nvGraphicFramePr>
          <p:cNvPr id="5" name="Content Placeholder 2">
            <a:extLst>
              <a:ext uri="{FF2B5EF4-FFF2-40B4-BE49-F238E27FC236}">
                <a16:creationId xmlns:a16="http://schemas.microsoft.com/office/drawing/2014/main" id="{5E3A36DD-316E-901F-E8A2-C1C3FCD08BC8}"/>
              </a:ext>
            </a:extLst>
          </p:cNvPr>
          <p:cNvGraphicFramePr>
            <a:graphicFrameLocks noGrp="1"/>
          </p:cNvGraphicFramePr>
          <p:nvPr>
            <p:ph idx="1"/>
            <p:extLst>
              <p:ext uri="{D42A27DB-BD31-4B8C-83A1-F6EECF244321}">
                <p14:modId xmlns:p14="http://schemas.microsoft.com/office/powerpoint/2010/main" val="1549186672"/>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1760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8643778-7F6C-4E8D-84D1-D5CDB992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1D22F88D-6907-48AF-B024-346E855E0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C3710B8F-0FE9-DBB8-2EF6-92B329B8347B}"/>
              </a:ext>
            </a:extLst>
          </p:cNvPr>
          <p:cNvSpPr>
            <a:spLocks noGrp="1"/>
          </p:cNvSpPr>
          <p:nvPr>
            <p:ph type="title"/>
          </p:nvPr>
        </p:nvSpPr>
        <p:spPr>
          <a:xfrm>
            <a:off x="496112" y="685801"/>
            <a:ext cx="2743200" cy="5105400"/>
          </a:xfrm>
        </p:spPr>
        <p:txBody>
          <a:bodyPr>
            <a:normAutofit/>
          </a:bodyPr>
          <a:lstStyle/>
          <a:p>
            <a:pPr algn="l"/>
            <a:r>
              <a:rPr lang="en-US" sz="3200" b="1">
                <a:solidFill>
                  <a:srgbClr val="FFFFFF"/>
                </a:solidFill>
              </a:rPr>
              <a:t>Implications for Local Governments</a:t>
            </a:r>
          </a:p>
        </p:txBody>
      </p:sp>
      <p:grpSp>
        <p:nvGrpSpPr>
          <p:cNvPr id="29" name="Group 28">
            <a:extLst>
              <a:ext uri="{FF2B5EF4-FFF2-40B4-BE49-F238E27FC236}">
                <a16:creationId xmlns:a16="http://schemas.microsoft.com/office/drawing/2014/main" id="{F3842748-48B5-4DD0-A06A-A31C74024A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30" name="Freeform 6">
              <a:extLst>
                <a:ext uri="{FF2B5EF4-FFF2-40B4-BE49-F238E27FC236}">
                  <a16:creationId xmlns:a16="http://schemas.microsoft.com/office/drawing/2014/main" id="{548E99BE-1071-4690-9B9C-07926CEE5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1" name="Freeform 7">
              <a:extLst>
                <a:ext uri="{FF2B5EF4-FFF2-40B4-BE49-F238E27FC236}">
                  <a16:creationId xmlns:a16="http://schemas.microsoft.com/office/drawing/2014/main" id="{9301F039-B467-413A-B25C-770E51069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2" name="Freeform 8">
              <a:extLst>
                <a:ext uri="{FF2B5EF4-FFF2-40B4-BE49-F238E27FC236}">
                  <a16:creationId xmlns:a16="http://schemas.microsoft.com/office/drawing/2014/main" id="{9F06AEC1-5558-49E8-8CAC-FEBD00DF0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3" name="Freeform 9">
              <a:extLst>
                <a:ext uri="{FF2B5EF4-FFF2-40B4-BE49-F238E27FC236}">
                  <a16:creationId xmlns:a16="http://schemas.microsoft.com/office/drawing/2014/main" id="{D10B76B9-BA68-471E-B58C-ED91198A9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4" name="Freeform 10">
              <a:extLst>
                <a:ext uri="{FF2B5EF4-FFF2-40B4-BE49-F238E27FC236}">
                  <a16:creationId xmlns:a16="http://schemas.microsoft.com/office/drawing/2014/main" id="{FEB3913B-54A3-490E-BA4B-5D0330990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5" name="Freeform 11">
              <a:extLst>
                <a:ext uri="{FF2B5EF4-FFF2-40B4-BE49-F238E27FC236}">
                  <a16:creationId xmlns:a16="http://schemas.microsoft.com/office/drawing/2014/main" id="{F75DC961-08A4-46F8-8A80-2E1FB977E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3" name="Content Placeholder 2">
            <a:extLst>
              <a:ext uri="{FF2B5EF4-FFF2-40B4-BE49-F238E27FC236}">
                <a16:creationId xmlns:a16="http://schemas.microsoft.com/office/drawing/2014/main" id="{88F982FF-FA37-000D-3F3E-CBDE30EAF3AD}"/>
              </a:ext>
            </a:extLst>
          </p:cNvPr>
          <p:cNvSpPr>
            <a:spLocks noGrp="1"/>
          </p:cNvSpPr>
          <p:nvPr>
            <p:ph idx="1"/>
          </p:nvPr>
        </p:nvSpPr>
        <p:spPr>
          <a:xfrm>
            <a:off x="5117106" y="685801"/>
            <a:ext cx="6385918" cy="5105400"/>
          </a:xfrm>
        </p:spPr>
        <p:txBody>
          <a:bodyPr>
            <a:normAutofit lnSpcReduction="10000"/>
          </a:bodyPr>
          <a:lstStyle/>
          <a:p>
            <a:r>
              <a:rPr lang="en-US" sz="2800" dirty="0"/>
              <a:t>Clarity in NPDES permits is critical for local governments to comply with their obligations under the CWA.  </a:t>
            </a:r>
          </a:p>
          <a:p>
            <a:r>
              <a:rPr lang="en-US" sz="2800" dirty="0"/>
              <a:t>Permit shield protection unavailable if locality is not deemed in compliance</a:t>
            </a:r>
          </a:p>
          <a:p>
            <a:r>
              <a:rPr lang="en-US" sz="2800" dirty="0"/>
              <a:t>The CWA imposes severe consequences for violation. Even a negligent violation can be punished criminally, and in civil enforcement actions, the suit can seek civil penalties exceeding $66,000 per day for each permit violation, as well as injunctive relief. </a:t>
            </a:r>
          </a:p>
        </p:txBody>
      </p:sp>
    </p:spTree>
    <p:extLst>
      <p:ext uri="{BB962C8B-B14F-4D97-AF65-F5344CB8AC3E}">
        <p14:creationId xmlns:p14="http://schemas.microsoft.com/office/powerpoint/2010/main" val="2500275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F15D3-8E39-931A-9218-86F97094B72B}"/>
              </a:ext>
            </a:extLst>
          </p:cNvPr>
          <p:cNvSpPr>
            <a:spLocks noGrp="1"/>
          </p:cNvSpPr>
          <p:nvPr>
            <p:ph type="title"/>
          </p:nvPr>
        </p:nvSpPr>
        <p:spPr/>
        <p:txBody>
          <a:bodyPr/>
          <a:lstStyle/>
          <a:p>
            <a:r>
              <a:rPr lang="en-US" b="1" dirty="0"/>
              <a:t>Oral Argument Highlights / Predictions</a:t>
            </a:r>
          </a:p>
        </p:txBody>
      </p:sp>
      <p:sp>
        <p:nvSpPr>
          <p:cNvPr id="3" name="Content Placeholder 2">
            <a:extLst>
              <a:ext uri="{FF2B5EF4-FFF2-40B4-BE49-F238E27FC236}">
                <a16:creationId xmlns:a16="http://schemas.microsoft.com/office/drawing/2014/main" id="{861027A6-56C0-A1B6-2972-D3F145FF8146}"/>
              </a:ext>
            </a:extLst>
          </p:cNvPr>
          <p:cNvSpPr>
            <a:spLocks noGrp="1"/>
          </p:cNvSpPr>
          <p:nvPr>
            <p:ph idx="1"/>
          </p:nvPr>
        </p:nvSpPr>
        <p:spPr/>
        <p:txBody>
          <a:bodyPr>
            <a:normAutofit/>
          </a:bodyPr>
          <a:lstStyle/>
          <a:p>
            <a:r>
              <a:rPr lang="en-US" sz="2800" dirty="0"/>
              <a:t>Justice Kavanaugh was interested in the onerous penalties pointing out EPA was seeking millions.</a:t>
            </a:r>
          </a:p>
          <a:p>
            <a:r>
              <a:rPr lang="en-US" sz="2800" dirty="0"/>
              <a:t>Justice Gorsuch focused on the lack of notice to permittees.</a:t>
            </a:r>
          </a:p>
          <a:p>
            <a:r>
              <a:rPr lang="en-US" sz="2800" dirty="0"/>
              <a:t>Based on questions at oral argument, Justices are likely to side with San Francisco.  </a:t>
            </a:r>
          </a:p>
        </p:txBody>
      </p:sp>
    </p:spTree>
    <p:extLst>
      <p:ext uri="{BB962C8B-B14F-4D97-AF65-F5344CB8AC3E}">
        <p14:creationId xmlns:p14="http://schemas.microsoft.com/office/powerpoint/2010/main" val="2737854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643778-7F6C-4E8D-84D1-D5CDB992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1D22F88D-6907-48AF-B024-346E855E0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F43E49B-00DB-11B0-D3B0-2886F922BB85}"/>
              </a:ext>
            </a:extLst>
          </p:cNvPr>
          <p:cNvSpPr>
            <a:spLocks noGrp="1"/>
          </p:cNvSpPr>
          <p:nvPr>
            <p:ph type="title"/>
          </p:nvPr>
        </p:nvSpPr>
        <p:spPr>
          <a:xfrm>
            <a:off x="496112" y="685801"/>
            <a:ext cx="2743200" cy="5105400"/>
          </a:xfrm>
        </p:spPr>
        <p:txBody>
          <a:bodyPr>
            <a:normAutofit/>
          </a:bodyPr>
          <a:lstStyle/>
          <a:p>
            <a:pPr algn="l"/>
            <a:r>
              <a:rPr lang="en-US" sz="3200">
                <a:solidFill>
                  <a:srgbClr val="FFFFFF"/>
                </a:solidFill>
              </a:rPr>
              <a:t>Seven County Infrastructure Coalition v. Eagle County</a:t>
            </a:r>
          </a:p>
        </p:txBody>
      </p:sp>
      <p:grpSp>
        <p:nvGrpSpPr>
          <p:cNvPr id="12" name="Group 11">
            <a:extLst>
              <a:ext uri="{FF2B5EF4-FFF2-40B4-BE49-F238E27FC236}">
                <a16:creationId xmlns:a16="http://schemas.microsoft.com/office/drawing/2014/main" id="{F3842748-48B5-4DD0-A06A-A31C74024A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548E99BE-1071-4690-9B9C-07926CEE5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4" name="Freeform 7">
              <a:extLst>
                <a:ext uri="{FF2B5EF4-FFF2-40B4-BE49-F238E27FC236}">
                  <a16:creationId xmlns:a16="http://schemas.microsoft.com/office/drawing/2014/main" id="{9301F039-B467-413A-B25C-770E51069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5" name="Freeform 8">
              <a:extLst>
                <a:ext uri="{FF2B5EF4-FFF2-40B4-BE49-F238E27FC236}">
                  <a16:creationId xmlns:a16="http://schemas.microsoft.com/office/drawing/2014/main" id="{9F06AEC1-5558-49E8-8CAC-FEBD00DF0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6" name="Freeform 9">
              <a:extLst>
                <a:ext uri="{FF2B5EF4-FFF2-40B4-BE49-F238E27FC236}">
                  <a16:creationId xmlns:a16="http://schemas.microsoft.com/office/drawing/2014/main" id="{D10B76B9-BA68-471E-B58C-ED91198A9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7" name="Freeform 10">
              <a:extLst>
                <a:ext uri="{FF2B5EF4-FFF2-40B4-BE49-F238E27FC236}">
                  <a16:creationId xmlns:a16="http://schemas.microsoft.com/office/drawing/2014/main" id="{FEB3913B-54A3-490E-BA4B-5D0330990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8" name="Freeform 11">
              <a:extLst>
                <a:ext uri="{FF2B5EF4-FFF2-40B4-BE49-F238E27FC236}">
                  <a16:creationId xmlns:a16="http://schemas.microsoft.com/office/drawing/2014/main" id="{F75DC961-08A4-46F8-8A80-2E1FB977E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3" name="Content Placeholder 2">
            <a:extLst>
              <a:ext uri="{FF2B5EF4-FFF2-40B4-BE49-F238E27FC236}">
                <a16:creationId xmlns:a16="http://schemas.microsoft.com/office/drawing/2014/main" id="{1DA3097D-A689-9916-31A2-BDE27C8B0676}"/>
              </a:ext>
            </a:extLst>
          </p:cNvPr>
          <p:cNvSpPr>
            <a:spLocks noGrp="1"/>
          </p:cNvSpPr>
          <p:nvPr>
            <p:ph idx="1"/>
          </p:nvPr>
        </p:nvSpPr>
        <p:spPr>
          <a:xfrm>
            <a:off x="5117106" y="685801"/>
            <a:ext cx="6385918" cy="5105400"/>
          </a:xfrm>
        </p:spPr>
        <p:txBody>
          <a:bodyPr>
            <a:normAutofit/>
          </a:bodyPr>
          <a:lstStyle/>
          <a:p>
            <a:pPr marL="0" indent="0">
              <a:buNone/>
            </a:pPr>
            <a:br>
              <a:rPr lang="en-US" sz="2000" b="0" i="0" dirty="0">
                <a:effectLst/>
                <a:latin typeface="Muli"/>
              </a:rPr>
            </a:br>
            <a:endParaRPr lang="en-US" sz="2000" dirty="0"/>
          </a:p>
        </p:txBody>
      </p:sp>
      <p:sp>
        <p:nvSpPr>
          <p:cNvPr id="7" name="TextBox 6">
            <a:extLst>
              <a:ext uri="{FF2B5EF4-FFF2-40B4-BE49-F238E27FC236}">
                <a16:creationId xmlns:a16="http://schemas.microsoft.com/office/drawing/2014/main" id="{25185E83-CCEE-469E-C2C3-740887DFA40A}"/>
              </a:ext>
            </a:extLst>
          </p:cNvPr>
          <p:cNvSpPr txBox="1"/>
          <p:nvPr/>
        </p:nvSpPr>
        <p:spPr>
          <a:xfrm>
            <a:off x="4539256" y="1356420"/>
            <a:ext cx="6688978" cy="35394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sz="3200" dirty="0"/>
            </a:br>
            <a:r>
              <a:rPr lang="en-US" sz="3200" b="1" dirty="0"/>
              <a:t>Issue</a:t>
            </a:r>
            <a:r>
              <a:rPr lang="en-US" sz="3200" dirty="0"/>
              <a:t>: Whether the National Environmental Policy Act requires an agency to study environmental impacts beyond the proximate effects of the action over which the agency has regulatory authority.</a:t>
            </a:r>
          </a:p>
        </p:txBody>
      </p:sp>
    </p:spTree>
    <p:extLst>
      <p:ext uri="{BB962C8B-B14F-4D97-AF65-F5344CB8AC3E}">
        <p14:creationId xmlns:p14="http://schemas.microsoft.com/office/powerpoint/2010/main" val="19007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13"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17"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8"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9"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0"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1"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2"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0DA882FD-A458-8A4B-D176-39EA688DD968}"/>
              </a:ext>
            </a:extLst>
          </p:cNvPr>
          <p:cNvSpPr>
            <a:spLocks noGrp="1"/>
          </p:cNvSpPr>
          <p:nvPr>
            <p:ph type="title"/>
          </p:nvPr>
        </p:nvSpPr>
        <p:spPr>
          <a:xfrm>
            <a:off x="3962399" y="685800"/>
            <a:ext cx="7345891" cy="1413933"/>
          </a:xfrm>
        </p:spPr>
        <p:txBody>
          <a:bodyPr>
            <a:normAutofit/>
          </a:bodyPr>
          <a:lstStyle/>
          <a:p>
            <a:r>
              <a:rPr lang="en-US" b="1" dirty="0"/>
              <a:t>National Environmental Policy Act</a:t>
            </a:r>
          </a:p>
        </p:txBody>
      </p:sp>
      <p:pic>
        <p:nvPicPr>
          <p:cNvPr id="4" name="Picture 3" descr="Smoke stacks of smoke and smoke&#10;&#10;Description automatically generated with medium confidence">
            <a:extLst>
              <a:ext uri="{FF2B5EF4-FFF2-40B4-BE49-F238E27FC236}">
                <a16:creationId xmlns:a16="http://schemas.microsoft.com/office/drawing/2014/main" id="{2FECF518-B408-2F25-5DA8-C3472E4658C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0537" r="35921"/>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Content Placeholder 2">
            <a:extLst>
              <a:ext uri="{FF2B5EF4-FFF2-40B4-BE49-F238E27FC236}">
                <a16:creationId xmlns:a16="http://schemas.microsoft.com/office/drawing/2014/main" id="{56B9AC34-FF57-BE83-3C8B-3C5505445C48}"/>
              </a:ext>
            </a:extLst>
          </p:cNvPr>
          <p:cNvSpPr>
            <a:spLocks noGrp="1"/>
          </p:cNvSpPr>
          <p:nvPr>
            <p:ph idx="1"/>
          </p:nvPr>
        </p:nvSpPr>
        <p:spPr>
          <a:xfrm>
            <a:off x="3843867" y="2048933"/>
            <a:ext cx="7659156" cy="3742267"/>
          </a:xfrm>
        </p:spPr>
        <p:txBody>
          <a:bodyPr>
            <a:normAutofit/>
          </a:bodyPr>
          <a:lstStyle/>
          <a:p>
            <a:pPr>
              <a:lnSpc>
                <a:spcPct val="90000"/>
              </a:lnSpc>
            </a:pPr>
            <a:r>
              <a:rPr lang="en-US"/>
              <a:t>NEPA requires agencies to take a “hard look” at the environmental consequences of a proposed major federal action. </a:t>
            </a:r>
          </a:p>
          <a:p>
            <a:pPr>
              <a:lnSpc>
                <a:spcPct val="90000"/>
              </a:lnSpc>
            </a:pPr>
            <a:r>
              <a:rPr lang="en-US"/>
              <a:t>When an agency determines that a major federal action will have potentially significant environmental impacts, it must prepare an environmental impact statement (EIS).  </a:t>
            </a:r>
          </a:p>
          <a:p>
            <a:pPr>
              <a:lnSpc>
                <a:spcPct val="90000"/>
              </a:lnSpc>
            </a:pPr>
            <a:r>
              <a:rPr lang="en-US"/>
              <a:t>Under NEPA, an agency must consider an environmental effect of a proposed major federal action if there is a “‘reasonably close causal relationship’ between the environmental effect and the alleged cause.”</a:t>
            </a:r>
          </a:p>
        </p:txBody>
      </p:sp>
      <p:sp>
        <p:nvSpPr>
          <p:cNvPr id="5" name="TextBox 4">
            <a:extLst>
              <a:ext uri="{FF2B5EF4-FFF2-40B4-BE49-F238E27FC236}">
                <a16:creationId xmlns:a16="http://schemas.microsoft.com/office/drawing/2014/main" id="{7A80C2D8-6F96-83B5-A234-62C525396CBD}"/>
              </a:ext>
            </a:extLst>
          </p:cNvPr>
          <p:cNvSpPr txBox="1"/>
          <p:nvPr/>
        </p:nvSpPr>
        <p:spPr>
          <a:xfrm>
            <a:off x="9662141" y="6657945"/>
            <a:ext cx="252985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flickr.com/photos/captainkimo/914934897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1009541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25"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3">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3">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9"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0"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1"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2"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3"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4"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E534C4CB-CD8F-42C0-B5F8-D164A8F86E37}"/>
              </a:ext>
            </a:extLst>
          </p:cNvPr>
          <p:cNvSpPr>
            <a:spLocks noGrp="1"/>
          </p:cNvSpPr>
          <p:nvPr>
            <p:ph type="title"/>
          </p:nvPr>
        </p:nvSpPr>
        <p:spPr>
          <a:xfrm>
            <a:off x="3962399" y="685800"/>
            <a:ext cx="7345891" cy="1413933"/>
          </a:xfrm>
        </p:spPr>
        <p:txBody>
          <a:bodyPr>
            <a:normAutofit/>
          </a:bodyPr>
          <a:lstStyle/>
          <a:p>
            <a:r>
              <a:rPr lang="en-US" b="1" dirty="0"/>
              <a:t>Facts</a:t>
            </a:r>
            <a:endParaRPr lang="en-US" b="1"/>
          </a:p>
        </p:txBody>
      </p:sp>
      <p:pic>
        <p:nvPicPr>
          <p:cNvPr id="5" name="Picture 4" descr="A railroad extending through the desert">
            <a:extLst>
              <a:ext uri="{FF2B5EF4-FFF2-40B4-BE49-F238E27FC236}">
                <a16:creationId xmlns:a16="http://schemas.microsoft.com/office/drawing/2014/main" id="{30928950-125B-A721-8579-93D13326302D}"/>
              </a:ext>
            </a:extLst>
          </p:cNvPr>
          <p:cNvPicPr>
            <a:picLocks noChangeAspect="1"/>
          </p:cNvPicPr>
          <p:nvPr/>
        </p:nvPicPr>
        <p:blipFill>
          <a:blip r:embed="rId4"/>
          <a:srcRect l="10167" r="26784"/>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Content Placeholder 2">
            <a:extLst>
              <a:ext uri="{FF2B5EF4-FFF2-40B4-BE49-F238E27FC236}">
                <a16:creationId xmlns:a16="http://schemas.microsoft.com/office/drawing/2014/main" id="{87E74D36-9BE3-295B-1936-570BF01899EF}"/>
              </a:ext>
            </a:extLst>
          </p:cNvPr>
          <p:cNvSpPr>
            <a:spLocks noGrp="1"/>
          </p:cNvSpPr>
          <p:nvPr>
            <p:ph idx="1"/>
          </p:nvPr>
        </p:nvSpPr>
        <p:spPr>
          <a:xfrm>
            <a:off x="3843867" y="2048933"/>
            <a:ext cx="7659156" cy="3742267"/>
          </a:xfrm>
        </p:spPr>
        <p:txBody>
          <a:bodyPr>
            <a:normAutofit/>
          </a:bodyPr>
          <a:lstStyle/>
          <a:p>
            <a:r>
              <a:rPr lang="en-US" dirty="0"/>
              <a:t>Seven Utah counties applied to the Surface Transportation Board (“Board”) for authority to construct an 85-mile-long rail line connecting the resource-rich Utah Basin in Eastern Utah to the national rail network. </a:t>
            </a:r>
            <a:endParaRPr lang="en-US"/>
          </a:p>
          <a:p>
            <a:r>
              <a:rPr lang="en-US" dirty="0"/>
              <a:t>The Board determined that the transportation merits satisfied the standard under the law subject to an EIS.  </a:t>
            </a:r>
            <a:endParaRPr lang="en-US"/>
          </a:p>
          <a:p>
            <a:r>
              <a:rPr lang="en-US" dirty="0"/>
              <a:t>Eagle County, Colorado challenged the preliminary decision to grant the railway.  </a:t>
            </a:r>
            <a:endParaRPr lang="en-US"/>
          </a:p>
          <a:p>
            <a:endParaRPr lang="en-US"/>
          </a:p>
        </p:txBody>
      </p:sp>
    </p:spTree>
    <p:extLst>
      <p:ext uri="{BB962C8B-B14F-4D97-AF65-F5344CB8AC3E}">
        <p14:creationId xmlns:p14="http://schemas.microsoft.com/office/powerpoint/2010/main" val="1502649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AB40E-7FD8-BD07-1508-A9B9D9CCAD01}"/>
              </a:ext>
            </a:extLst>
          </p:cNvPr>
          <p:cNvSpPr>
            <a:spLocks noGrp="1"/>
          </p:cNvSpPr>
          <p:nvPr>
            <p:ph type="title"/>
          </p:nvPr>
        </p:nvSpPr>
        <p:spPr/>
        <p:txBody>
          <a:bodyPr/>
          <a:lstStyle/>
          <a:p>
            <a:r>
              <a:rPr lang="en-US" b="1"/>
              <a:t>Court of Appeals Decision</a:t>
            </a:r>
            <a:endParaRPr lang="en-US" b="1" dirty="0"/>
          </a:p>
        </p:txBody>
      </p:sp>
      <p:sp>
        <p:nvSpPr>
          <p:cNvPr id="3" name="Content Placeholder 2">
            <a:extLst>
              <a:ext uri="{FF2B5EF4-FFF2-40B4-BE49-F238E27FC236}">
                <a16:creationId xmlns:a16="http://schemas.microsoft.com/office/drawing/2014/main" id="{340FBB18-7A67-2399-BECC-D65D9126D116}"/>
              </a:ext>
            </a:extLst>
          </p:cNvPr>
          <p:cNvSpPr>
            <a:spLocks noGrp="1"/>
          </p:cNvSpPr>
          <p:nvPr>
            <p:ph idx="1"/>
          </p:nvPr>
        </p:nvSpPr>
        <p:spPr>
          <a:xfrm>
            <a:off x="1484310" y="2270235"/>
            <a:ext cx="10018713" cy="4120056"/>
          </a:xfrm>
        </p:spPr>
        <p:txBody>
          <a:bodyPr>
            <a:normAutofit fontScale="92500"/>
          </a:bodyPr>
          <a:lstStyle/>
          <a:p>
            <a:r>
              <a:rPr lang="en-US" sz="2800"/>
              <a:t>Held that the Board should have considered the upstream environmental impacts of increased oil development and the downstream effects of refining that oil in the Gulf as a part of its NEPA analysis.  </a:t>
            </a:r>
          </a:p>
          <a:p>
            <a:r>
              <a:rPr lang="en-US" sz="2800"/>
              <a:t>The court also indicated that the Board should have considered increased risk of rail accidents and increased risks of wildfires as well as impacts on water resources downline on the Colorado River.  </a:t>
            </a:r>
          </a:p>
          <a:p>
            <a:r>
              <a:rPr lang="en-US" sz="2800"/>
              <a:t>Based on the inadequate NEPA analysis, the court of appeals vacated the Board’s exemption to build the railway.  </a:t>
            </a:r>
            <a:endParaRPr lang="en-US" sz="2800" dirty="0"/>
          </a:p>
        </p:txBody>
      </p:sp>
    </p:spTree>
    <p:extLst>
      <p:ext uri="{BB962C8B-B14F-4D97-AF65-F5344CB8AC3E}">
        <p14:creationId xmlns:p14="http://schemas.microsoft.com/office/powerpoint/2010/main" val="3262207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7C9E6-C7E9-107A-C09F-01BCC5968626}"/>
              </a:ext>
            </a:extLst>
          </p:cNvPr>
          <p:cNvSpPr>
            <a:spLocks noGrp="1"/>
          </p:cNvSpPr>
          <p:nvPr>
            <p:ph type="title"/>
          </p:nvPr>
        </p:nvSpPr>
        <p:spPr/>
        <p:txBody>
          <a:bodyPr/>
          <a:lstStyle/>
          <a:p>
            <a:r>
              <a:rPr lang="en-US" b="1" dirty="0"/>
              <a:t>Implications for Local Governments</a:t>
            </a:r>
          </a:p>
        </p:txBody>
      </p:sp>
      <p:sp>
        <p:nvSpPr>
          <p:cNvPr id="3" name="Content Placeholder 2">
            <a:extLst>
              <a:ext uri="{FF2B5EF4-FFF2-40B4-BE49-F238E27FC236}">
                <a16:creationId xmlns:a16="http://schemas.microsoft.com/office/drawing/2014/main" id="{AF794654-C9B6-BD97-3419-50B25D106988}"/>
              </a:ext>
            </a:extLst>
          </p:cNvPr>
          <p:cNvSpPr>
            <a:spLocks noGrp="1"/>
          </p:cNvSpPr>
          <p:nvPr>
            <p:ph idx="1"/>
          </p:nvPr>
        </p:nvSpPr>
        <p:spPr>
          <a:xfrm>
            <a:off x="1484310" y="2228193"/>
            <a:ext cx="10018713" cy="4067504"/>
          </a:xfrm>
        </p:spPr>
        <p:txBody>
          <a:bodyPr>
            <a:normAutofit fontScale="92500" lnSpcReduction="10000"/>
          </a:bodyPr>
          <a:lstStyle/>
          <a:p>
            <a:r>
              <a:rPr lang="en-US" sz="3000" dirty="0"/>
              <a:t>Case cuts both ways for local governments as evidenced by the fact that counties are on both sides of the case.  </a:t>
            </a:r>
          </a:p>
          <a:p>
            <a:r>
              <a:rPr lang="en-US" sz="3000" dirty="0"/>
              <a:t>Local governments have an interest in both protecting the environment and boosting economic development through infrastructure and transportation projects that are subject to NEPA.  </a:t>
            </a:r>
          </a:p>
          <a:p>
            <a:r>
              <a:rPr lang="en-US" sz="3000" dirty="0"/>
              <a:t>Local governments that receive federal infrastructure funding must follow NEPA.  And NEPA can be administratively burdensome for localities if they are seeking to comply.  </a:t>
            </a:r>
          </a:p>
          <a:p>
            <a:endParaRPr lang="en-US" dirty="0"/>
          </a:p>
        </p:txBody>
      </p:sp>
    </p:spTree>
    <p:extLst>
      <p:ext uri="{BB962C8B-B14F-4D97-AF65-F5344CB8AC3E}">
        <p14:creationId xmlns:p14="http://schemas.microsoft.com/office/powerpoint/2010/main" val="12227682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62EB6-1940-EFA4-3002-7B1AA66C9808}"/>
              </a:ext>
            </a:extLst>
          </p:cNvPr>
          <p:cNvSpPr>
            <a:spLocks noGrp="1"/>
          </p:cNvSpPr>
          <p:nvPr>
            <p:ph type="title"/>
          </p:nvPr>
        </p:nvSpPr>
        <p:spPr>
          <a:xfrm>
            <a:off x="1484311" y="685800"/>
            <a:ext cx="10018713" cy="1752599"/>
          </a:xfrm>
        </p:spPr>
        <p:txBody>
          <a:bodyPr>
            <a:normAutofit/>
          </a:bodyPr>
          <a:lstStyle/>
          <a:p>
            <a:r>
              <a:rPr lang="en-US" b="1" i="1"/>
              <a:t>Ames v. Ohio Department of Youth Services</a:t>
            </a:r>
            <a:endParaRPr lang="en-US" dirty="0"/>
          </a:p>
        </p:txBody>
      </p:sp>
      <p:pic>
        <p:nvPicPr>
          <p:cNvPr id="8" name="Picture 7" descr="A close-up of a sign&#10;&#10;Description automatically generated">
            <a:extLst>
              <a:ext uri="{FF2B5EF4-FFF2-40B4-BE49-F238E27FC236}">
                <a16:creationId xmlns:a16="http://schemas.microsoft.com/office/drawing/2014/main" id="{750E3EEF-F7BB-D0C9-E8CA-ED140E511E0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652155" y="2950761"/>
            <a:ext cx="3959211" cy="2632875"/>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3" name="Content Placeholder 2">
            <a:extLst>
              <a:ext uri="{FF2B5EF4-FFF2-40B4-BE49-F238E27FC236}">
                <a16:creationId xmlns:a16="http://schemas.microsoft.com/office/drawing/2014/main" id="{4654CB82-5F53-EB1B-2AA5-5CDC67B59372}"/>
              </a:ext>
            </a:extLst>
          </p:cNvPr>
          <p:cNvSpPr>
            <a:spLocks noGrp="1"/>
          </p:cNvSpPr>
          <p:nvPr>
            <p:ph idx="1"/>
          </p:nvPr>
        </p:nvSpPr>
        <p:spPr>
          <a:xfrm>
            <a:off x="6016336" y="2438399"/>
            <a:ext cx="5486687" cy="3657601"/>
          </a:xfrm>
        </p:spPr>
        <p:txBody>
          <a:bodyPr anchor="t">
            <a:normAutofit lnSpcReduction="10000"/>
          </a:bodyPr>
          <a:lstStyle/>
          <a:p>
            <a:r>
              <a:rPr lang="en-US" sz="2800" b="1" dirty="0"/>
              <a:t>Issue</a:t>
            </a:r>
            <a:r>
              <a:rPr lang="en-US" sz="2800" dirty="0"/>
              <a:t>: Whether, in addition to pleading the other elements of Title VII, a majority-group plaintiff must show “background circumstances to support the suspicion that the defendant is that unusual employer who discriminates against the majority.”</a:t>
            </a:r>
          </a:p>
        </p:txBody>
      </p:sp>
      <p:sp>
        <p:nvSpPr>
          <p:cNvPr id="9" name="TextBox 8">
            <a:extLst>
              <a:ext uri="{FF2B5EF4-FFF2-40B4-BE49-F238E27FC236}">
                <a16:creationId xmlns:a16="http://schemas.microsoft.com/office/drawing/2014/main" id="{9E7911D3-54E8-745F-07C8-8B8098F4C96F}"/>
              </a:ext>
            </a:extLst>
          </p:cNvPr>
          <p:cNvSpPr txBox="1"/>
          <p:nvPr/>
        </p:nvSpPr>
        <p:spPr>
          <a:xfrm>
            <a:off x="3243410" y="5383581"/>
            <a:ext cx="236795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picpedia.org/highway-signs/d/discrimination.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796556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C52C56-BEF2-4E22-8C8E-A7AC96B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A5568812-A5A5-30DE-6832-60B63CC79039}"/>
              </a:ext>
            </a:extLst>
          </p:cNvPr>
          <p:cNvSpPr>
            <a:spLocks noGrp="1"/>
          </p:cNvSpPr>
          <p:nvPr>
            <p:ph type="title"/>
          </p:nvPr>
        </p:nvSpPr>
        <p:spPr>
          <a:xfrm>
            <a:off x="535021" y="685800"/>
            <a:ext cx="2639962" cy="5105400"/>
          </a:xfrm>
        </p:spPr>
        <p:txBody>
          <a:bodyPr>
            <a:normAutofit/>
          </a:bodyPr>
          <a:lstStyle/>
          <a:p>
            <a:r>
              <a:rPr lang="en-US" b="1">
                <a:solidFill>
                  <a:srgbClr val="FFFFFF"/>
                </a:solidFill>
              </a:rPr>
              <a:t>Facts</a:t>
            </a:r>
          </a:p>
        </p:txBody>
      </p:sp>
      <p:grpSp>
        <p:nvGrpSpPr>
          <p:cNvPr id="13" name="Group 12">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4"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5"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6"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7"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8"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9"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graphicFrame>
        <p:nvGraphicFramePr>
          <p:cNvPr id="5" name="Content Placeholder 2">
            <a:extLst>
              <a:ext uri="{FF2B5EF4-FFF2-40B4-BE49-F238E27FC236}">
                <a16:creationId xmlns:a16="http://schemas.microsoft.com/office/drawing/2014/main" id="{3A492021-3B32-A1E2-23A5-FE8086C3489F}"/>
              </a:ext>
            </a:extLst>
          </p:cNvPr>
          <p:cNvGraphicFramePr>
            <a:graphicFrameLocks noGrp="1"/>
          </p:cNvGraphicFramePr>
          <p:nvPr>
            <p:ph idx="1"/>
            <p:extLst>
              <p:ext uri="{D42A27DB-BD31-4B8C-83A1-F6EECF244321}">
                <p14:modId xmlns:p14="http://schemas.microsoft.com/office/powerpoint/2010/main" val="674923760"/>
              </p:ext>
            </p:extLst>
          </p:nvPr>
        </p:nvGraphicFramePr>
        <p:xfrm>
          <a:off x="5010150" y="685800"/>
          <a:ext cx="6492875" cy="5329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1566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14"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3">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3">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18"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9"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0"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1"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2"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3"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2F81363C-CDD8-291E-7D2C-15F92DB2A593}"/>
              </a:ext>
            </a:extLst>
          </p:cNvPr>
          <p:cNvSpPr>
            <a:spLocks noGrp="1"/>
          </p:cNvSpPr>
          <p:nvPr>
            <p:ph type="title"/>
          </p:nvPr>
        </p:nvSpPr>
        <p:spPr>
          <a:xfrm>
            <a:off x="4000499" y="91081"/>
            <a:ext cx="7345891" cy="1413933"/>
          </a:xfrm>
        </p:spPr>
        <p:txBody>
          <a:bodyPr>
            <a:normAutofit/>
          </a:bodyPr>
          <a:lstStyle/>
          <a:p>
            <a:r>
              <a:rPr lang="en-US" b="1" dirty="0"/>
              <a:t>Sixth Circuit Holding</a:t>
            </a:r>
          </a:p>
        </p:txBody>
      </p:sp>
      <p:pic>
        <p:nvPicPr>
          <p:cNvPr id="5" name="Picture 4" descr="A gavel on a black surface&#10;&#10;Description automatically generated">
            <a:extLst>
              <a:ext uri="{FF2B5EF4-FFF2-40B4-BE49-F238E27FC236}">
                <a16:creationId xmlns:a16="http://schemas.microsoft.com/office/drawing/2014/main" id="{5511F20B-DAAC-8852-72E4-F17981B42CE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32252" r="34079" b="-1"/>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Content Placeholder 2">
            <a:extLst>
              <a:ext uri="{FF2B5EF4-FFF2-40B4-BE49-F238E27FC236}">
                <a16:creationId xmlns:a16="http://schemas.microsoft.com/office/drawing/2014/main" id="{65F03449-5435-C9C5-4C85-53D22F618742}"/>
              </a:ext>
            </a:extLst>
          </p:cNvPr>
          <p:cNvSpPr>
            <a:spLocks noGrp="1"/>
          </p:cNvSpPr>
          <p:nvPr>
            <p:ph idx="1"/>
          </p:nvPr>
        </p:nvSpPr>
        <p:spPr>
          <a:xfrm>
            <a:off x="3843867" y="1218707"/>
            <a:ext cx="7659156" cy="5329238"/>
          </a:xfrm>
        </p:spPr>
        <p:txBody>
          <a:bodyPr>
            <a:normAutofit fontScale="92500" lnSpcReduction="20000"/>
          </a:bodyPr>
          <a:lstStyle/>
          <a:p>
            <a:pPr>
              <a:lnSpc>
                <a:spcPct val="90000"/>
              </a:lnSpc>
            </a:pPr>
            <a:r>
              <a:rPr lang="en-US" sz="2600" dirty="0"/>
              <a:t>Concluded Ames met the prima facie factors for a typical discrimination claim under </a:t>
            </a:r>
            <a:r>
              <a:rPr lang="en-US" sz="2600" i="1" dirty="0"/>
              <a:t>McDonnell Douglas</a:t>
            </a:r>
            <a:r>
              <a:rPr lang="en-US" sz="2600" dirty="0"/>
              <a:t>.  </a:t>
            </a:r>
          </a:p>
          <a:p>
            <a:pPr>
              <a:lnSpc>
                <a:spcPct val="90000"/>
              </a:lnSpc>
            </a:pPr>
            <a:r>
              <a:rPr lang="en-US" sz="2600" dirty="0"/>
              <a:t>But, because Ames is heterosexual and part of the majority group, the Sixth Circuit required that she also show “background circumstances to support the suspicion that the defendant is that unusual employer who discriminates against the majority.”  </a:t>
            </a:r>
          </a:p>
          <a:p>
            <a:pPr>
              <a:lnSpc>
                <a:spcPct val="90000"/>
              </a:lnSpc>
            </a:pPr>
            <a:r>
              <a:rPr lang="en-US" sz="2600" dirty="0"/>
              <a:t>Plaintiffs typically make the additional showing with evidence that a member of the relevant minority group (here, gay people) made the employment decision at issue, or with statistical evidence showing a pattern of discrimination by the employer against members of the majority group. </a:t>
            </a:r>
          </a:p>
          <a:p>
            <a:pPr>
              <a:lnSpc>
                <a:spcPct val="90000"/>
              </a:lnSpc>
            </a:pPr>
            <a:r>
              <a:rPr lang="en-US" sz="2600" dirty="0"/>
              <a:t>The court concluded she could not meet that burden as she conceded the ultimate decisionmakers were heterosexual and she pointed to no statistical evidence to support her claim.  </a:t>
            </a:r>
          </a:p>
          <a:p>
            <a:pPr>
              <a:lnSpc>
                <a:spcPct val="90000"/>
              </a:lnSpc>
            </a:pPr>
            <a:endParaRPr lang="en-US" sz="1700" dirty="0"/>
          </a:p>
        </p:txBody>
      </p:sp>
      <p:sp>
        <p:nvSpPr>
          <p:cNvPr id="6" name="TextBox 5">
            <a:extLst>
              <a:ext uri="{FF2B5EF4-FFF2-40B4-BE49-F238E27FC236}">
                <a16:creationId xmlns:a16="http://schemas.microsoft.com/office/drawing/2014/main" id="{3FF0E5A9-E999-461A-5128-DDF4E2955CD6}"/>
              </a:ext>
            </a:extLst>
          </p:cNvPr>
          <p:cNvSpPr txBox="1"/>
          <p:nvPr/>
        </p:nvSpPr>
        <p:spPr>
          <a:xfrm>
            <a:off x="9961902" y="6657945"/>
            <a:ext cx="223009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ediscoverytoday.com/2021/08/17/court-rules-defendant-responsible-for-finding-responsive-documents-ediscovery-case-law/">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2336593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8FF60-CE36-FE39-5CFB-C1DFBDD7FA35}"/>
              </a:ext>
            </a:extLst>
          </p:cNvPr>
          <p:cNvSpPr>
            <a:spLocks noGrp="1"/>
          </p:cNvSpPr>
          <p:nvPr>
            <p:ph type="title"/>
          </p:nvPr>
        </p:nvSpPr>
        <p:spPr/>
        <p:txBody>
          <a:bodyPr/>
          <a:lstStyle/>
          <a:p>
            <a:r>
              <a:rPr lang="en-US" dirty="0"/>
              <a:t>Local Government Legal Center</a:t>
            </a:r>
          </a:p>
        </p:txBody>
      </p:sp>
      <p:sp>
        <p:nvSpPr>
          <p:cNvPr id="3" name="Content Placeholder 2">
            <a:extLst>
              <a:ext uri="{FF2B5EF4-FFF2-40B4-BE49-F238E27FC236}">
                <a16:creationId xmlns:a16="http://schemas.microsoft.com/office/drawing/2014/main" id="{057B7211-EB89-0A8D-CADA-D38AE119950F}"/>
              </a:ext>
            </a:extLst>
          </p:cNvPr>
          <p:cNvSpPr>
            <a:spLocks noGrp="1"/>
          </p:cNvSpPr>
          <p:nvPr>
            <p:ph idx="1"/>
          </p:nvPr>
        </p:nvSpPr>
        <p:spPr/>
        <p:txBody>
          <a:bodyPr>
            <a:normAutofit lnSpcReduction="10000"/>
          </a:bodyPr>
          <a:lstStyle/>
          <a:p>
            <a:r>
              <a:rPr lang="en-US" dirty="0"/>
              <a:t>Coalition formed between NLC, NACo, IMLA, GFOA, and ICMA to advocate on behalf of local governments at the Supreme Court. </a:t>
            </a:r>
          </a:p>
          <a:p>
            <a:r>
              <a:rPr lang="en-US" b="0" i="0" dirty="0">
                <a:solidFill>
                  <a:srgbClr val="000000"/>
                </a:solidFill>
                <a:effectLst/>
                <a:latin typeface="Open Sans" panose="020B0606030504020204" pitchFamily="34" charset="0"/>
              </a:rPr>
              <a:t>The LGLC’s mission is to raise awareness of the importance of Supreme Court cases to local governments and to help shape the outcome of cases of significance to local governments at the Supreme Court through persuasive and effective advocacy</a:t>
            </a:r>
          </a:p>
          <a:p>
            <a:r>
              <a:rPr lang="en-US" b="0" i="0" dirty="0">
                <a:solidFill>
                  <a:srgbClr val="000000"/>
                </a:solidFill>
                <a:effectLst/>
                <a:latin typeface="Open Sans" panose="020B0606030504020204" pitchFamily="34" charset="0"/>
              </a:rPr>
              <a:t>The LGLC will serve as a resource to local governments and local government officials on issues related to the Supreme Court.</a:t>
            </a:r>
            <a:endParaRPr lang="en-US" dirty="0"/>
          </a:p>
        </p:txBody>
      </p:sp>
    </p:spTree>
    <p:extLst>
      <p:ext uri="{BB962C8B-B14F-4D97-AF65-F5344CB8AC3E}">
        <p14:creationId xmlns:p14="http://schemas.microsoft.com/office/powerpoint/2010/main" val="4025346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2A7CF-2F50-D96E-6DA4-E461ADD7EF0F}"/>
              </a:ext>
            </a:extLst>
          </p:cNvPr>
          <p:cNvSpPr>
            <a:spLocks noGrp="1"/>
          </p:cNvSpPr>
          <p:nvPr>
            <p:ph type="title"/>
          </p:nvPr>
        </p:nvSpPr>
        <p:spPr/>
        <p:txBody>
          <a:bodyPr/>
          <a:lstStyle/>
          <a:p>
            <a:r>
              <a:rPr lang="en-US" b="1" dirty="0"/>
              <a:t>Parties’ Arguments</a:t>
            </a:r>
          </a:p>
        </p:txBody>
      </p:sp>
      <p:sp>
        <p:nvSpPr>
          <p:cNvPr id="3" name="Content Placeholder 2">
            <a:extLst>
              <a:ext uri="{FF2B5EF4-FFF2-40B4-BE49-F238E27FC236}">
                <a16:creationId xmlns:a16="http://schemas.microsoft.com/office/drawing/2014/main" id="{0E137B25-FC6F-A5C7-91F8-CFFFF2EB5C10}"/>
              </a:ext>
            </a:extLst>
          </p:cNvPr>
          <p:cNvSpPr>
            <a:spLocks noGrp="1"/>
          </p:cNvSpPr>
          <p:nvPr>
            <p:ph idx="1"/>
          </p:nvPr>
        </p:nvSpPr>
        <p:spPr/>
        <p:txBody>
          <a:bodyPr>
            <a:normAutofit fontScale="92500" lnSpcReduction="10000"/>
          </a:bodyPr>
          <a:lstStyle/>
          <a:p>
            <a:r>
              <a:rPr lang="en-US" sz="2800" dirty="0"/>
              <a:t>Petitioner / employee classifies the background circumstances test as a “heightened bar” to proving discrimination and argues that contradicts Title VII. </a:t>
            </a:r>
          </a:p>
          <a:p>
            <a:r>
              <a:rPr lang="en-US" sz="2800" dirty="0"/>
              <a:t>Respondent / employer argues that the “background circumstances” test is an application of existing case law under </a:t>
            </a:r>
            <a:r>
              <a:rPr lang="en-US" sz="2800" i="1" dirty="0"/>
              <a:t>McDonnell Douglas – </a:t>
            </a:r>
            <a:r>
              <a:rPr lang="en-US" sz="2800" dirty="0"/>
              <a:t>and absent the test, the prima facie case becomes meaningless. Emphasizes that this is not a heightened burden for majority plaintiffs. </a:t>
            </a:r>
          </a:p>
        </p:txBody>
      </p:sp>
    </p:spTree>
    <p:extLst>
      <p:ext uri="{BB962C8B-B14F-4D97-AF65-F5344CB8AC3E}">
        <p14:creationId xmlns:p14="http://schemas.microsoft.com/office/powerpoint/2010/main" val="2919702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DB29C-8D7B-8500-C443-A1DC115C866F}"/>
              </a:ext>
            </a:extLst>
          </p:cNvPr>
          <p:cNvSpPr>
            <a:spLocks noGrp="1"/>
          </p:cNvSpPr>
          <p:nvPr>
            <p:ph type="title"/>
          </p:nvPr>
        </p:nvSpPr>
        <p:spPr>
          <a:xfrm>
            <a:off x="1484311" y="685800"/>
            <a:ext cx="10018713" cy="1185333"/>
          </a:xfrm>
        </p:spPr>
        <p:txBody>
          <a:bodyPr>
            <a:normAutofit/>
          </a:bodyPr>
          <a:lstStyle/>
          <a:p>
            <a:r>
              <a:rPr lang="en-US" b="1" i="1" dirty="0"/>
              <a:t>EMD Sales v. Carrera</a:t>
            </a:r>
          </a:p>
        </p:txBody>
      </p:sp>
      <p:sp>
        <p:nvSpPr>
          <p:cNvPr id="3" name="Content Placeholder 2">
            <a:extLst>
              <a:ext uri="{FF2B5EF4-FFF2-40B4-BE49-F238E27FC236}">
                <a16:creationId xmlns:a16="http://schemas.microsoft.com/office/drawing/2014/main" id="{C1F0A84D-D99F-D94C-9A78-8DF0A7647822}"/>
              </a:ext>
            </a:extLst>
          </p:cNvPr>
          <p:cNvSpPr>
            <a:spLocks noGrp="1"/>
          </p:cNvSpPr>
          <p:nvPr>
            <p:ph idx="1"/>
          </p:nvPr>
        </p:nvSpPr>
        <p:spPr>
          <a:xfrm>
            <a:off x="1484311" y="1998133"/>
            <a:ext cx="6855356" cy="3793067"/>
          </a:xfrm>
        </p:spPr>
        <p:txBody>
          <a:bodyPr>
            <a:normAutofit/>
          </a:bodyPr>
          <a:lstStyle/>
          <a:p>
            <a:r>
              <a:rPr lang="en-US" sz="2800" b="1" dirty="0"/>
              <a:t>Issue</a:t>
            </a:r>
            <a:r>
              <a:rPr lang="en-US" sz="2800" dirty="0"/>
              <a:t>: Whether the burden of proof that employers must satisfy to demonstrate the applicability of a Fair Labor Standards Act exemption is a mere preponderance of the evidence or clear and convincing evidence.  </a:t>
            </a:r>
          </a:p>
          <a:p>
            <a:endParaRPr lang="en-US" dirty="0"/>
          </a:p>
        </p:txBody>
      </p:sp>
      <p:pic>
        <p:nvPicPr>
          <p:cNvPr id="5" name="Picture 4" descr="A person writing in a notebook&#10;&#10;Description automatically generated">
            <a:extLst>
              <a:ext uri="{FF2B5EF4-FFF2-40B4-BE49-F238E27FC236}">
                <a16:creationId xmlns:a16="http://schemas.microsoft.com/office/drawing/2014/main" id="{8D8A5B30-9A20-BA93-119C-E70B42DFDB2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39668" y="2501462"/>
            <a:ext cx="3163356" cy="2299264"/>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1257346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4C52C56-BEF2-4E22-8C8E-A7AC96B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F62DEAC5-43C6-9150-CD32-F311F91133DC}"/>
              </a:ext>
            </a:extLst>
          </p:cNvPr>
          <p:cNvSpPr>
            <a:spLocks noGrp="1"/>
          </p:cNvSpPr>
          <p:nvPr>
            <p:ph type="title"/>
          </p:nvPr>
        </p:nvSpPr>
        <p:spPr>
          <a:xfrm>
            <a:off x="535021" y="685800"/>
            <a:ext cx="2639962" cy="5105400"/>
          </a:xfrm>
        </p:spPr>
        <p:txBody>
          <a:bodyPr>
            <a:normAutofit/>
          </a:bodyPr>
          <a:lstStyle/>
          <a:p>
            <a:r>
              <a:rPr lang="en-US" b="1">
                <a:solidFill>
                  <a:srgbClr val="FFFFFF"/>
                </a:solidFill>
              </a:rPr>
              <a:t>Facts / Lower Court Ruling</a:t>
            </a:r>
          </a:p>
        </p:txBody>
      </p:sp>
      <p:grpSp>
        <p:nvGrpSpPr>
          <p:cNvPr id="28" name="Group 27">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9"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0"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1"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2"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3"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4"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graphicFrame>
        <p:nvGraphicFramePr>
          <p:cNvPr id="5" name="Content Placeholder 2">
            <a:extLst>
              <a:ext uri="{FF2B5EF4-FFF2-40B4-BE49-F238E27FC236}">
                <a16:creationId xmlns:a16="http://schemas.microsoft.com/office/drawing/2014/main" id="{E1C8D514-12EE-9519-FBFA-A0D7BA1D377D}"/>
              </a:ext>
            </a:extLst>
          </p:cNvPr>
          <p:cNvGraphicFramePr>
            <a:graphicFrameLocks noGrp="1"/>
          </p:cNvGraphicFramePr>
          <p:nvPr>
            <p:ph idx="1"/>
            <p:extLst>
              <p:ext uri="{D42A27DB-BD31-4B8C-83A1-F6EECF244321}">
                <p14:modId xmlns:p14="http://schemas.microsoft.com/office/powerpoint/2010/main" val="2408413039"/>
              </p:ext>
            </p:extLst>
          </p:nvPr>
        </p:nvGraphicFramePr>
        <p:xfrm>
          <a:off x="5010150" y="685799"/>
          <a:ext cx="6492875" cy="5210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32717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12A8-9236-20A3-C060-EBDD7AC5F18D}"/>
              </a:ext>
            </a:extLst>
          </p:cNvPr>
          <p:cNvSpPr>
            <a:spLocks noGrp="1"/>
          </p:cNvSpPr>
          <p:nvPr>
            <p:ph type="title"/>
          </p:nvPr>
        </p:nvSpPr>
        <p:spPr>
          <a:xfrm>
            <a:off x="1484311" y="685800"/>
            <a:ext cx="10018713" cy="1185333"/>
          </a:xfrm>
        </p:spPr>
        <p:txBody>
          <a:bodyPr>
            <a:normAutofit/>
          </a:bodyPr>
          <a:lstStyle/>
          <a:p>
            <a:r>
              <a:rPr lang="en-US" b="1" dirty="0"/>
              <a:t>Implications for Local Governments</a:t>
            </a:r>
          </a:p>
        </p:txBody>
      </p:sp>
      <p:sp>
        <p:nvSpPr>
          <p:cNvPr id="3" name="Content Placeholder 2">
            <a:extLst>
              <a:ext uri="{FF2B5EF4-FFF2-40B4-BE49-F238E27FC236}">
                <a16:creationId xmlns:a16="http://schemas.microsoft.com/office/drawing/2014/main" id="{CCEFA5B2-E821-984B-B0EE-276456833E28}"/>
              </a:ext>
            </a:extLst>
          </p:cNvPr>
          <p:cNvSpPr>
            <a:spLocks noGrp="1"/>
          </p:cNvSpPr>
          <p:nvPr>
            <p:ph idx="1"/>
          </p:nvPr>
        </p:nvSpPr>
        <p:spPr>
          <a:xfrm>
            <a:off x="1484311" y="1998133"/>
            <a:ext cx="6855356" cy="3793067"/>
          </a:xfrm>
        </p:spPr>
        <p:txBody>
          <a:bodyPr>
            <a:normAutofit/>
          </a:bodyPr>
          <a:lstStyle/>
          <a:p>
            <a:pPr>
              <a:lnSpc>
                <a:spcPct val="90000"/>
              </a:lnSpc>
            </a:pPr>
            <a:r>
              <a:rPr lang="en-US"/>
              <a:t>These claims are common and costly: FLSA claims are extremely common and make up 45% of all new federal labor cases filed in court.  Damages in FLSA cases include double and treble damages as well as attorney’s fees.  </a:t>
            </a:r>
          </a:p>
          <a:p>
            <a:pPr>
              <a:lnSpc>
                <a:spcPct val="90000"/>
              </a:lnSpc>
            </a:pPr>
            <a:r>
              <a:rPr lang="en-US"/>
              <a:t>There are 34-exemptions from the FLSA’s minimum wage and overtime requirements, and the proper burden of proof implicates them all and could tip the scales in favor of more plaintiff friendly rule.  </a:t>
            </a:r>
          </a:p>
        </p:txBody>
      </p:sp>
      <p:pic>
        <p:nvPicPr>
          <p:cNvPr id="5" name="Picture 4">
            <a:extLst>
              <a:ext uri="{FF2B5EF4-FFF2-40B4-BE49-F238E27FC236}">
                <a16:creationId xmlns:a16="http://schemas.microsoft.com/office/drawing/2014/main" id="{72A4F0E6-AB5C-556B-CF73-DE34CE9E96F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85907" y="2117997"/>
            <a:ext cx="2717116" cy="3551785"/>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6" name="TextBox 5">
            <a:extLst>
              <a:ext uri="{FF2B5EF4-FFF2-40B4-BE49-F238E27FC236}">
                <a16:creationId xmlns:a16="http://schemas.microsoft.com/office/drawing/2014/main" id="{325FF907-F1EA-1987-5261-95D4BBD71E89}"/>
              </a:ext>
            </a:extLst>
          </p:cNvPr>
          <p:cNvSpPr txBox="1"/>
          <p:nvPr/>
        </p:nvSpPr>
        <p:spPr>
          <a:xfrm>
            <a:off x="9127052" y="5469727"/>
            <a:ext cx="237597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freepngimg.com/png/64023-green-symbol-dollar-sign-free-clipart-hq">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781769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78574-C634-CE80-A136-445512F70A11}"/>
              </a:ext>
            </a:extLst>
          </p:cNvPr>
          <p:cNvSpPr>
            <a:spLocks noGrp="1"/>
          </p:cNvSpPr>
          <p:nvPr>
            <p:ph type="title"/>
          </p:nvPr>
        </p:nvSpPr>
        <p:spPr/>
        <p:txBody>
          <a:bodyPr/>
          <a:lstStyle/>
          <a:p>
            <a:r>
              <a:rPr lang="en-US" b="1" dirty="0"/>
              <a:t>Supreme Court Ruling (9-0)</a:t>
            </a:r>
          </a:p>
        </p:txBody>
      </p:sp>
      <p:sp>
        <p:nvSpPr>
          <p:cNvPr id="3" name="Content Placeholder 2">
            <a:extLst>
              <a:ext uri="{FF2B5EF4-FFF2-40B4-BE49-F238E27FC236}">
                <a16:creationId xmlns:a16="http://schemas.microsoft.com/office/drawing/2014/main" id="{04D5A297-3AE1-F617-5157-63C354F80DFF}"/>
              </a:ext>
            </a:extLst>
          </p:cNvPr>
          <p:cNvSpPr>
            <a:spLocks noGrp="1"/>
          </p:cNvSpPr>
          <p:nvPr>
            <p:ph idx="1"/>
          </p:nvPr>
        </p:nvSpPr>
        <p:spPr/>
        <p:txBody>
          <a:bodyPr>
            <a:normAutofit fontScale="92500"/>
          </a:bodyPr>
          <a:lstStyle/>
          <a:p>
            <a:r>
              <a:rPr lang="en-US" sz="3200" b="0" i="0" dirty="0">
                <a:solidFill>
                  <a:srgbClr val="000000"/>
                </a:solidFill>
                <a:effectLst/>
                <a:latin typeface="Open Sans" panose="020B0606030504020204" pitchFamily="34" charset="0"/>
              </a:rPr>
              <a:t> The Supreme Court held that to prove that an exemption to the FLSA’s minimum wage and overtime requirements, an employer need only do so by a preponderance of the evidence rather than a more demanding clear and convincing evidence standard.</a:t>
            </a:r>
          </a:p>
          <a:p>
            <a:r>
              <a:rPr lang="en-US" sz="3200" dirty="0">
                <a:solidFill>
                  <a:srgbClr val="000000"/>
                </a:solidFill>
                <a:latin typeface="Open Sans" panose="020B0606030504020204" pitchFamily="34" charset="0"/>
              </a:rPr>
              <a:t>Good result for employers / local governments. </a:t>
            </a:r>
            <a:endParaRPr lang="en-US" sz="3200" dirty="0"/>
          </a:p>
        </p:txBody>
      </p:sp>
    </p:spTree>
    <p:extLst>
      <p:ext uri="{BB962C8B-B14F-4D97-AF65-F5344CB8AC3E}">
        <p14:creationId xmlns:p14="http://schemas.microsoft.com/office/powerpoint/2010/main" val="22253749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643778-7F6C-4E8D-84D1-D5CDB992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1D22F88D-6907-48AF-B024-346E855E0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F3EC284F-C4C3-77A9-B931-74D4646C8178}"/>
              </a:ext>
            </a:extLst>
          </p:cNvPr>
          <p:cNvSpPr>
            <a:spLocks noGrp="1"/>
          </p:cNvSpPr>
          <p:nvPr>
            <p:ph type="title"/>
          </p:nvPr>
        </p:nvSpPr>
        <p:spPr>
          <a:xfrm>
            <a:off x="496112" y="685801"/>
            <a:ext cx="2743200" cy="5105400"/>
          </a:xfrm>
        </p:spPr>
        <p:txBody>
          <a:bodyPr>
            <a:normAutofit/>
          </a:bodyPr>
          <a:lstStyle/>
          <a:p>
            <a:pPr algn="l"/>
            <a:r>
              <a:rPr lang="en-US" sz="3200" b="1" i="1">
                <a:solidFill>
                  <a:srgbClr val="FFFFFF"/>
                </a:solidFill>
              </a:rPr>
              <a:t>Stanley v. City of Sanford</a:t>
            </a:r>
          </a:p>
        </p:txBody>
      </p:sp>
      <p:grpSp>
        <p:nvGrpSpPr>
          <p:cNvPr id="12" name="Group 11">
            <a:extLst>
              <a:ext uri="{FF2B5EF4-FFF2-40B4-BE49-F238E27FC236}">
                <a16:creationId xmlns:a16="http://schemas.microsoft.com/office/drawing/2014/main" id="{F3842748-48B5-4DD0-A06A-A31C74024A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548E99BE-1071-4690-9B9C-07926CEE5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4" name="Freeform 7">
              <a:extLst>
                <a:ext uri="{FF2B5EF4-FFF2-40B4-BE49-F238E27FC236}">
                  <a16:creationId xmlns:a16="http://schemas.microsoft.com/office/drawing/2014/main" id="{9301F039-B467-413A-B25C-770E51069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5" name="Freeform 8">
              <a:extLst>
                <a:ext uri="{FF2B5EF4-FFF2-40B4-BE49-F238E27FC236}">
                  <a16:creationId xmlns:a16="http://schemas.microsoft.com/office/drawing/2014/main" id="{9F06AEC1-5558-49E8-8CAC-FEBD00DF0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6" name="Freeform 9">
              <a:extLst>
                <a:ext uri="{FF2B5EF4-FFF2-40B4-BE49-F238E27FC236}">
                  <a16:creationId xmlns:a16="http://schemas.microsoft.com/office/drawing/2014/main" id="{D10B76B9-BA68-471E-B58C-ED91198A9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7" name="Freeform 10">
              <a:extLst>
                <a:ext uri="{FF2B5EF4-FFF2-40B4-BE49-F238E27FC236}">
                  <a16:creationId xmlns:a16="http://schemas.microsoft.com/office/drawing/2014/main" id="{FEB3913B-54A3-490E-BA4B-5D0330990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8" name="Freeform 11">
              <a:extLst>
                <a:ext uri="{FF2B5EF4-FFF2-40B4-BE49-F238E27FC236}">
                  <a16:creationId xmlns:a16="http://schemas.microsoft.com/office/drawing/2014/main" id="{F75DC961-08A4-46F8-8A80-2E1FB977E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3" name="Content Placeholder 2">
            <a:extLst>
              <a:ext uri="{FF2B5EF4-FFF2-40B4-BE49-F238E27FC236}">
                <a16:creationId xmlns:a16="http://schemas.microsoft.com/office/drawing/2014/main" id="{4B96762A-483E-6870-F3E4-DA3A1874C665}"/>
              </a:ext>
            </a:extLst>
          </p:cNvPr>
          <p:cNvSpPr>
            <a:spLocks noGrp="1"/>
          </p:cNvSpPr>
          <p:nvPr>
            <p:ph idx="1"/>
          </p:nvPr>
        </p:nvSpPr>
        <p:spPr>
          <a:xfrm>
            <a:off x="5117106" y="685801"/>
            <a:ext cx="6385918" cy="5105400"/>
          </a:xfrm>
        </p:spPr>
        <p:txBody>
          <a:bodyPr>
            <a:normAutofit/>
          </a:bodyPr>
          <a:lstStyle/>
          <a:p>
            <a:r>
              <a:rPr lang="en-US" sz="3200" b="1" dirty="0"/>
              <a:t>Issue</a:t>
            </a:r>
            <a:r>
              <a:rPr lang="en-US" sz="3200" dirty="0"/>
              <a:t>: Can a former employee sue under Title I of the Americans with Disabilities Act for discrimination in post-employment distribution of fringe benefits? </a:t>
            </a:r>
          </a:p>
          <a:p>
            <a:endParaRPr lang="en-US" sz="2000" dirty="0"/>
          </a:p>
        </p:txBody>
      </p:sp>
    </p:spTree>
    <p:extLst>
      <p:ext uri="{BB962C8B-B14F-4D97-AF65-F5344CB8AC3E}">
        <p14:creationId xmlns:p14="http://schemas.microsoft.com/office/powerpoint/2010/main" val="34381578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CE44BAAA-0355-4DE7-A0FE-B7F21F18A48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9" name="Freeform 6">
              <a:extLst>
                <a:ext uri="{FF2B5EF4-FFF2-40B4-BE49-F238E27FC236}">
                  <a16:creationId xmlns:a16="http://schemas.microsoft.com/office/drawing/2014/main" id="{881F11E1-3B50-4A51-992E-148EA526F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56" name="Freeform 7">
              <a:extLst>
                <a:ext uri="{FF2B5EF4-FFF2-40B4-BE49-F238E27FC236}">
                  <a16:creationId xmlns:a16="http://schemas.microsoft.com/office/drawing/2014/main" id="{10E700E6-F178-46CD-A8F7-C7105888E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51" name="Freeform 8">
              <a:extLst>
                <a:ext uri="{FF2B5EF4-FFF2-40B4-BE49-F238E27FC236}">
                  <a16:creationId xmlns:a16="http://schemas.microsoft.com/office/drawing/2014/main" id="{76DA14BF-8092-436D-9DA3-C6E098F982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52" name="Freeform 9">
              <a:extLst>
                <a:ext uri="{FF2B5EF4-FFF2-40B4-BE49-F238E27FC236}">
                  <a16:creationId xmlns:a16="http://schemas.microsoft.com/office/drawing/2014/main" id="{97EEEB8A-6EE6-421C-BF9F-D7AC6A4E35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53" name="Freeform 10">
              <a:extLst>
                <a:ext uri="{FF2B5EF4-FFF2-40B4-BE49-F238E27FC236}">
                  <a16:creationId xmlns:a16="http://schemas.microsoft.com/office/drawing/2014/main" id="{0910DC29-86B5-4496-8762-C012401629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54" name="Freeform 11">
              <a:extLst>
                <a:ext uri="{FF2B5EF4-FFF2-40B4-BE49-F238E27FC236}">
                  <a16:creationId xmlns:a16="http://schemas.microsoft.com/office/drawing/2014/main" id="{4F0484A8-90CF-4948-A538-103F963D2B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E370B03E-43FE-D1E7-2FBD-84DDBE9E5B54}"/>
              </a:ext>
            </a:extLst>
          </p:cNvPr>
          <p:cNvSpPr>
            <a:spLocks noGrp="1"/>
          </p:cNvSpPr>
          <p:nvPr>
            <p:ph type="title"/>
          </p:nvPr>
        </p:nvSpPr>
        <p:spPr>
          <a:xfrm>
            <a:off x="1484309" y="307429"/>
            <a:ext cx="10018713" cy="1752599"/>
          </a:xfrm>
        </p:spPr>
        <p:txBody>
          <a:bodyPr>
            <a:normAutofit/>
          </a:bodyPr>
          <a:lstStyle/>
          <a:p>
            <a:r>
              <a:rPr lang="en-US" b="1" dirty="0"/>
              <a:t>Facts</a:t>
            </a:r>
          </a:p>
        </p:txBody>
      </p:sp>
      <p:graphicFrame>
        <p:nvGraphicFramePr>
          <p:cNvPr id="28" name="Content Placeholder 2">
            <a:extLst>
              <a:ext uri="{FF2B5EF4-FFF2-40B4-BE49-F238E27FC236}">
                <a16:creationId xmlns:a16="http://schemas.microsoft.com/office/drawing/2014/main" id="{172458A2-0EC5-99D5-FBDC-455443B6D9FC}"/>
              </a:ext>
            </a:extLst>
          </p:cNvPr>
          <p:cNvGraphicFramePr>
            <a:graphicFrameLocks noGrp="1"/>
          </p:cNvGraphicFramePr>
          <p:nvPr>
            <p:ph idx="1"/>
            <p:extLst>
              <p:ext uri="{D42A27DB-BD31-4B8C-83A1-F6EECF244321}">
                <p14:modId xmlns:p14="http://schemas.microsoft.com/office/powerpoint/2010/main" val="2251734841"/>
              </p:ext>
            </p:extLst>
          </p:nvPr>
        </p:nvGraphicFramePr>
        <p:xfrm>
          <a:off x="1484309" y="1731415"/>
          <a:ext cx="10018713" cy="4340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63993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D055D-37A9-48A0-E6C6-6FDDC26D0C10}"/>
              </a:ext>
            </a:extLst>
          </p:cNvPr>
          <p:cNvSpPr>
            <a:spLocks noGrp="1"/>
          </p:cNvSpPr>
          <p:nvPr>
            <p:ph type="title"/>
          </p:nvPr>
        </p:nvSpPr>
        <p:spPr/>
        <p:txBody>
          <a:bodyPr/>
          <a:lstStyle/>
          <a:p>
            <a:r>
              <a:rPr lang="en-US" b="1" dirty="0"/>
              <a:t>Implications for Local Governments</a:t>
            </a:r>
          </a:p>
        </p:txBody>
      </p:sp>
      <p:sp>
        <p:nvSpPr>
          <p:cNvPr id="3" name="Content Placeholder 2">
            <a:extLst>
              <a:ext uri="{FF2B5EF4-FFF2-40B4-BE49-F238E27FC236}">
                <a16:creationId xmlns:a16="http://schemas.microsoft.com/office/drawing/2014/main" id="{A3B579AA-0D07-3CD6-CB35-CBC823D8C905}"/>
              </a:ext>
            </a:extLst>
          </p:cNvPr>
          <p:cNvSpPr>
            <a:spLocks noGrp="1"/>
          </p:cNvSpPr>
          <p:nvPr>
            <p:ph idx="1"/>
          </p:nvPr>
        </p:nvSpPr>
        <p:spPr/>
        <p:txBody>
          <a:bodyPr>
            <a:normAutofit/>
          </a:bodyPr>
          <a:lstStyle/>
          <a:p>
            <a:r>
              <a:rPr lang="en-US" sz="2800" dirty="0"/>
              <a:t>This case has significant implications for the public fisc. As many local governments are looking for cost-saving mechanisms to balance budgets, some may look to ballooning retirement / post-employment benefit liabilities as a place to potentially cut costs.  Local governments are often caught between a rock and a hard place on this issue and need flexibility to make these difficult decisions without threats of lawsuits.  </a:t>
            </a:r>
          </a:p>
        </p:txBody>
      </p:sp>
    </p:spTree>
    <p:extLst>
      <p:ext uri="{BB962C8B-B14F-4D97-AF65-F5344CB8AC3E}">
        <p14:creationId xmlns:p14="http://schemas.microsoft.com/office/powerpoint/2010/main" val="24527268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397E5-080E-1CD6-89C5-2B5517F535B0}"/>
              </a:ext>
            </a:extLst>
          </p:cNvPr>
          <p:cNvSpPr>
            <a:spLocks noGrp="1"/>
          </p:cNvSpPr>
          <p:nvPr>
            <p:ph type="title"/>
          </p:nvPr>
        </p:nvSpPr>
        <p:spPr>
          <a:xfrm>
            <a:off x="1484311" y="685800"/>
            <a:ext cx="10018713" cy="1752599"/>
          </a:xfrm>
        </p:spPr>
        <p:txBody>
          <a:bodyPr>
            <a:normAutofit/>
          </a:bodyPr>
          <a:lstStyle/>
          <a:p>
            <a:r>
              <a:rPr lang="en-US" b="1" i="1"/>
              <a:t>Catholic Charities Bureau, Inc. v. Wisconsin Labor &amp; Industry Review Commission</a:t>
            </a:r>
            <a:endParaRPr lang="en-US" b="1" i="1" dirty="0"/>
          </a:p>
        </p:txBody>
      </p:sp>
      <p:pic>
        <p:nvPicPr>
          <p:cNvPr id="5" name="Picture 4" descr="A close-up of a street sign&#10;&#10;Description automatically generated">
            <a:extLst>
              <a:ext uri="{FF2B5EF4-FFF2-40B4-BE49-F238E27FC236}">
                <a16:creationId xmlns:a16="http://schemas.microsoft.com/office/drawing/2014/main" id="{F997C918-FB23-C618-23A7-3BB4CDBD5FD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652155" y="2950761"/>
            <a:ext cx="3959211" cy="2632875"/>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3" name="Content Placeholder 2">
            <a:extLst>
              <a:ext uri="{FF2B5EF4-FFF2-40B4-BE49-F238E27FC236}">
                <a16:creationId xmlns:a16="http://schemas.microsoft.com/office/drawing/2014/main" id="{A09912F2-7B4E-4583-7BF5-898DF87944EC}"/>
              </a:ext>
            </a:extLst>
          </p:cNvPr>
          <p:cNvSpPr>
            <a:spLocks noGrp="1"/>
          </p:cNvSpPr>
          <p:nvPr>
            <p:ph idx="1"/>
          </p:nvPr>
        </p:nvSpPr>
        <p:spPr>
          <a:xfrm>
            <a:off x="6016336" y="2666999"/>
            <a:ext cx="5486687" cy="3124201"/>
          </a:xfrm>
        </p:spPr>
        <p:txBody>
          <a:bodyPr anchor="t">
            <a:normAutofit fontScale="92500"/>
          </a:bodyPr>
          <a:lstStyle/>
          <a:p>
            <a:r>
              <a:rPr lang="en-US" sz="2800" b="1" dirty="0"/>
              <a:t>Issue</a:t>
            </a:r>
            <a:r>
              <a:rPr lang="en-US" sz="2800" dirty="0"/>
              <a:t>:  Whether a state violates the First Amendment’s religion clauses by denying a religious organization an otherwise-available tax exemption because the organization does not meet the state’s criteria for religious behavior.</a:t>
            </a:r>
          </a:p>
        </p:txBody>
      </p:sp>
      <p:sp>
        <p:nvSpPr>
          <p:cNvPr id="6" name="TextBox 5">
            <a:extLst>
              <a:ext uri="{FF2B5EF4-FFF2-40B4-BE49-F238E27FC236}">
                <a16:creationId xmlns:a16="http://schemas.microsoft.com/office/drawing/2014/main" id="{32654564-075B-393F-A55C-15C2F542CC98}"/>
              </a:ext>
            </a:extLst>
          </p:cNvPr>
          <p:cNvSpPr txBox="1"/>
          <p:nvPr/>
        </p:nvSpPr>
        <p:spPr>
          <a:xfrm>
            <a:off x="3097537" y="5383581"/>
            <a:ext cx="251382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flickr.com/photos/benmcleod/1751803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30990275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97687-96F4-1D08-19CC-31B9E2B84AA2}"/>
              </a:ext>
            </a:extLst>
          </p:cNvPr>
          <p:cNvSpPr>
            <a:spLocks noGrp="1"/>
          </p:cNvSpPr>
          <p:nvPr>
            <p:ph type="title"/>
          </p:nvPr>
        </p:nvSpPr>
        <p:spPr/>
        <p:txBody>
          <a:bodyPr/>
          <a:lstStyle/>
          <a:p>
            <a:r>
              <a:rPr lang="en-US" b="1" dirty="0"/>
              <a:t>Facts</a:t>
            </a:r>
          </a:p>
        </p:txBody>
      </p:sp>
      <p:sp>
        <p:nvSpPr>
          <p:cNvPr id="3" name="Content Placeholder 2">
            <a:extLst>
              <a:ext uri="{FF2B5EF4-FFF2-40B4-BE49-F238E27FC236}">
                <a16:creationId xmlns:a16="http://schemas.microsoft.com/office/drawing/2014/main" id="{20DC17B5-6BC4-BCFA-B387-1227F53BA273}"/>
              </a:ext>
            </a:extLst>
          </p:cNvPr>
          <p:cNvSpPr>
            <a:spLocks noGrp="1"/>
          </p:cNvSpPr>
          <p:nvPr>
            <p:ph idx="1"/>
          </p:nvPr>
        </p:nvSpPr>
        <p:spPr>
          <a:xfrm>
            <a:off x="1484310" y="1888435"/>
            <a:ext cx="10018713" cy="4505739"/>
          </a:xfrm>
        </p:spPr>
        <p:txBody>
          <a:bodyPr>
            <a:normAutofit fontScale="92500"/>
          </a:bodyPr>
          <a:lstStyle/>
          <a:p>
            <a:r>
              <a:rPr lang="en-US" altLang="en-US" sz="2800" dirty="0"/>
              <a:t>Wis. State law provides unemployment taxes need not be paid by those “in the employ of an organization operated primarily for religious purposes and operated, supervised, controlled, or principally supported by a church or convention or association of churches.”  </a:t>
            </a:r>
          </a:p>
          <a:p>
            <a:r>
              <a:rPr lang="en-US" sz="2800" dirty="0"/>
              <a:t>The petitioners are several sub-entities of Catholic Charities which provide services to individuals with developmental and mental health disabilities.  </a:t>
            </a:r>
          </a:p>
          <a:p>
            <a:r>
              <a:rPr lang="en-US" sz="2800" dirty="0"/>
              <a:t>These sub-entities maintain they are “operated primarily for religious purposes” and that any contrary interpretation of the unemployment statute would violate the First Amendment’s Religion Clauses. </a:t>
            </a:r>
          </a:p>
        </p:txBody>
      </p:sp>
    </p:spTree>
    <p:extLst>
      <p:ext uri="{BB962C8B-B14F-4D97-AF65-F5344CB8AC3E}">
        <p14:creationId xmlns:p14="http://schemas.microsoft.com/office/powerpoint/2010/main" val="3960884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03BF673-8C68-4092-BF1B-53C57EFE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p>
        </p:txBody>
      </p:sp>
      <p:sp useBgFill="1">
        <p:nvSpPr>
          <p:cNvPr id="25" name="Freeform: Shape 24">
            <a:extLst>
              <a:ext uri="{FF2B5EF4-FFF2-40B4-BE49-F238E27FC236}">
                <a16:creationId xmlns:a16="http://schemas.microsoft.com/office/drawing/2014/main" id="{B1BDB70B-F0E6-4867-818F-C582494FB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7083" y="0"/>
            <a:ext cx="11134917" cy="6858000"/>
          </a:xfrm>
          <a:custGeom>
            <a:avLst/>
            <a:gdLst>
              <a:gd name="connsiteX0" fmla="*/ 7627977 w 11134917"/>
              <a:gd name="connsiteY0" fmla="*/ 0 h 6858000"/>
              <a:gd name="connsiteX1" fmla="*/ 8129873 w 11134917"/>
              <a:gd name="connsiteY1" fmla="*/ 0 h 6858000"/>
              <a:gd name="connsiteX2" fmla="*/ 11134917 w 11134917"/>
              <a:gd name="connsiteY2" fmla="*/ 0 h 6858000"/>
              <a:gd name="connsiteX3" fmla="*/ 11134917 w 11134917"/>
              <a:gd name="connsiteY3" fmla="*/ 6858000 h 6858000"/>
              <a:gd name="connsiteX4" fmla="*/ 8129873 w 11134917"/>
              <a:gd name="connsiteY4" fmla="*/ 6858000 h 6858000"/>
              <a:gd name="connsiteX5" fmla="*/ 7627977 w 11134917"/>
              <a:gd name="connsiteY5" fmla="*/ 6858000 h 6858000"/>
              <a:gd name="connsiteX6" fmla="*/ 7627977 w 11134917"/>
              <a:gd name="connsiteY6" fmla="*/ 6857419 h 6858000"/>
              <a:gd name="connsiteX7" fmla="*/ 1921931 w 11134917"/>
              <a:gd name="connsiteY7" fmla="*/ 6850814 h 6858000"/>
              <a:gd name="connsiteX8" fmla="*/ 0 w 11134917"/>
              <a:gd name="connsiteY8" fmla="*/ 5325357 h 6858000"/>
              <a:gd name="connsiteX9" fmla="*/ 838199 w 11134917"/>
              <a:gd name="connsiteY9" fmla="*/ 7331 h 6858000"/>
              <a:gd name="connsiteX10" fmla="*/ 7627977 w 11134917"/>
              <a:gd name="connsiteY10" fmla="*/ 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34917" h="6858000">
                <a:moveTo>
                  <a:pt x="7627977" y="0"/>
                </a:moveTo>
                <a:lnTo>
                  <a:pt x="8129873" y="0"/>
                </a:lnTo>
                <a:lnTo>
                  <a:pt x="11134917" y="0"/>
                </a:lnTo>
                <a:lnTo>
                  <a:pt x="11134917" y="6858000"/>
                </a:lnTo>
                <a:lnTo>
                  <a:pt x="8129873" y="6858000"/>
                </a:lnTo>
                <a:lnTo>
                  <a:pt x="7627977" y="6858000"/>
                </a:lnTo>
                <a:lnTo>
                  <a:pt x="7627977" y="6857419"/>
                </a:lnTo>
                <a:lnTo>
                  <a:pt x="1921931" y="6850814"/>
                </a:lnTo>
                <a:lnTo>
                  <a:pt x="0" y="5325357"/>
                </a:lnTo>
                <a:lnTo>
                  <a:pt x="838199" y="7331"/>
                </a:lnTo>
                <a:lnTo>
                  <a:pt x="7627977" y="50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1E52C707-F508-47B5-8864-8CC3EE0F0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2025" y="0"/>
            <a:ext cx="2436813" cy="6858001"/>
            <a:chOff x="1320800" y="0"/>
            <a:chExt cx="2436813" cy="6858001"/>
          </a:xfrm>
        </p:grpSpPr>
        <p:sp>
          <p:nvSpPr>
            <p:cNvPr id="28" name="Freeform 6">
              <a:extLst>
                <a:ext uri="{FF2B5EF4-FFF2-40B4-BE49-F238E27FC236}">
                  <a16:creationId xmlns:a16="http://schemas.microsoft.com/office/drawing/2014/main" id="{066B5DD9-1C9B-4957-AF7C-8E11C7E88B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9" name="Freeform 7">
              <a:extLst>
                <a:ext uri="{FF2B5EF4-FFF2-40B4-BE49-F238E27FC236}">
                  <a16:creationId xmlns:a16="http://schemas.microsoft.com/office/drawing/2014/main" id="{8DF9D480-2CEE-4037-8C1B-6380686300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0" name="Freeform 8">
              <a:extLst>
                <a:ext uri="{FF2B5EF4-FFF2-40B4-BE49-F238E27FC236}">
                  <a16:creationId xmlns:a16="http://schemas.microsoft.com/office/drawing/2014/main" id="{EBF6F7B8-E51D-495D-B944-B8E2E84C57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1" name="Freeform 9">
              <a:extLst>
                <a:ext uri="{FF2B5EF4-FFF2-40B4-BE49-F238E27FC236}">
                  <a16:creationId xmlns:a16="http://schemas.microsoft.com/office/drawing/2014/main" id="{F43BB0F7-F9F4-4CFA-9277-2B671DC70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2" name="Freeform 10">
              <a:extLst>
                <a:ext uri="{FF2B5EF4-FFF2-40B4-BE49-F238E27FC236}">
                  <a16:creationId xmlns:a16="http://schemas.microsoft.com/office/drawing/2014/main" id="{D51F18A6-D926-4462-B110-63097184F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3" name="Freeform 11">
              <a:extLst>
                <a:ext uri="{FF2B5EF4-FFF2-40B4-BE49-F238E27FC236}">
                  <a16:creationId xmlns:a16="http://schemas.microsoft.com/office/drawing/2014/main" id="{ED77B4F5-55D8-444A-9EFF-CAAA8CD69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E8E078DE-D3B3-7E7E-F5BB-7627E77A15EB}"/>
              </a:ext>
            </a:extLst>
          </p:cNvPr>
          <p:cNvSpPr>
            <a:spLocks noGrp="1"/>
          </p:cNvSpPr>
          <p:nvPr>
            <p:ph type="title"/>
          </p:nvPr>
        </p:nvSpPr>
        <p:spPr>
          <a:xfrm>
            <a:off x="1640751" y="1072609"/>
            <a:ext cx="2028732" cy="4522647"/>
          </a:xfrm>
          <a:effectLst/>
        </p:spPr>
        <p:txBody>
          <a:bodyPr anchor="ctr">
            <a:normAutofit/>
          </a:bodyPr>
          <a:lstStyle/>
          <a:p>
            <a:pPr algn="l"/>
            <a:r>
              <a:rPr lang="en-US" sz="3200" b="1" dirty="0">
                <a:solidFill>
                  <a:schemeClr val="tx2"/>
                </a:solidFill>
              </a:rPr>
              <a:t>2024-2025 Term Preview</a:t>
            </a:r>
          </a:p>
        </p:txBody>
      </p:sp>
      <p:sp>
        <p:nvSpPr>
          <p:cNvPr id="3" name="Content Placeholder 2">
            <a:extLst>
              <a:ext uri="{FF2B5EF4-FFF2-40B4-BE49-F238E27FC236}">
                <a16:creationId xmlns:a16="http://schemas.microsoft.com/office/drawing/2014/main" id="{8CA4460C-118E-5B3D-B138-951A1B12C9B8}"/>
              </a:ext>
            </a:extLst>
          </p:cNvPr>
          <p:cNvSpPr>
            <a:spLocks noGrp="1"/>
          </p:cNvSpPr>
          <p:nvPr>
            <p:ph idx="1"/>
          </p:nvPr>
        </p:nvSpPr>
        <p:spPr>
          <a:xfrm>
            <a:off x="3899338" y="588579"/>
            <a:ext cx="7632902" cy="5896304"/>
          </a:xfrm>
        </p:spPr>
        <p:txBody>
          <a:bodyPr anchor="ctr">
            <a:noAutofit/>
          </a:bodyPr>
          <a:lstStyle/>
          <a:p>
            <a:pPr>
              <a:lnSpc>
                <a:spcPct val="90000"/>
              </a:lnSpc>
            </a:pPr>
            <a:r>
              <a:rPr lang="en-US" sz="2000" b="1" i="1" dirty="0"/>
              <a:t>Barnes v. Felix </a:t>
            </a:r>
            <a:r>
              <a:rPr lang="en-US" sz="2000" b="1" dirty="0"/>
              <a:t>– </a:t>
            </a:r>
            <a:r>
              <a:rPr lang="en-US" sz="2000" dirty="0"/>
              <a:t>Fourth Amendment /law enforcement seizures</a:t>
            </a:r>
          </a:p>
          <a:p>
            <a:pPr>
              <a:lnSpc>
                <a:spcPct val="90000"/>
              </a:lnSpc>
            </a:pPr>
            <a:r>
              <a:rPr lang="en-US" sz="2000" b="1" i="1" dirty="0"/>
              <a:t>Garland v. </a:t>
            </a:r>
            <a:r>
              <a:rPr lang="en-US" sz="2000" b="1" i="1" dirty="0" err="1"/>
              <a:t>VanderStok</a:t>
            </a:r>
            <a:r>
              <a:rPr lang="en-US" sz="2000" b="1" i="1" dirty="0"/>
              <a:t> </a:t>
            </a:r>
            <a:r>
              <a:rPr lang="en-US" sz="2000" dirty="0"/>
              <a:t>– ghost guns</a:t>
            </a:r>
          </a:p>
          <a:p>
            <a:pPr>
              <a:lnSpc>
                <a:spcPct val="90000"/>
              </a:lnSpc>
            </a:pPr>
            <a:r>
              <a:rPr lang="en-US" sz="2000" b="1" i="1" dirty="0"/>
              <a:t>San Francisco v. EPA </a:t>
            </a:r>
            <a:r>
              <a:rPr lang="en-US" sz="2000" dirty="0"/>
              <a:t>– Clean Water Act case / clarity for NPDES permits</a:t>
            </a:r>
          </a:p>
          <a:p>
            <a:pPr>
              <a:lnSpc>
                <a:spcPct val="90000"/>
              </a:lnSpc>
            </a:pPr>
            <a:r>
              <a:rPr lang="en-US" sz="2000" b="1" i="1" dirty="0"/>
              <a:t>Seven County Infrastructure Coalition v. Eagle County - </a:t>
            </a:r>
            <a:r>
              <a:rPr lang="en-US" sz="2000" dirty="0"/>
              <a:t>NEPA</a:t>
            </a:r>
            <a:endParaRPr lang="en-US" sz="2000" b="1" i="1" dirty="0"/>
          </a:p>
          <a:p>
            <a:pPr>
              <a:lnSpc>
                <a:spcPct val="90000"/>
              </a:lnSpc>
            </a:pPr>
            <a:r>
              <a:rPr lang="en-US" sz="2000" b="1" i="1" dirty="0"/>
              <a:t>Ames v. Ohio Department of Youth Services – </a:t>
            </a:r>
            <a:r>
              <a:rPr lang="en-US" sz="2000" dirty="0"/>
              <a:t>Title VII “majority group” discrimination</a:t>
            </a:r>
          </a:p>
          <a:p>
            <a:pPr>
              <a:lnSpc>
                <a:spcPct val="90000"/>
              </a:lnSpc>
            </a:pPr>
            <a:r>
              <a:rPr lang="en-US" sz="2000" b="1" i="1" dirty="0"/>
              <a:t>E.M.D. Sales v. Carrera </a:t>
            </a:r>
            <a:r>
              <a:rPr lang="en-US" sz="2000" dirty="0"/>
              <a:t>– FLSA exemptions</a:t>
            </a:r>
          </a:p>
          <a:p>
            <a:pPr>
              <a:lnSpc>
                <a:spcPct val="90000"/>
              </a:lnSpc>
            </a:pPr>
            <a:r>
              <a:rPr lang="en-US" sz="2000" b="1" i="1" dirty="0"/>
              <a:t>Stanley v. City of Sanford </a:t>
            </a:r>
            <a:r>
              <a:rPr lang="en-US" sz="2000" dirty="0"/>
              <a:t>– ADA &amp; post-retirement health benefits</a:t>
            </a:r>
          </a:p>
          <a:p>
            <a:pPr>
              <a:lnSpc>
                <a:spcPct val="90000"/>
              </a:lnSpc>
            </a:pPr>
            <a:r>
              <a:rPr lang="en-US" sz="2000" b="1" i="1" dirty="0"/>
              <a:t>Catholic Charities Bureau v. Wisconsin Labor &amp; Inst. </a:t>
            </a:r>
            <a:r>
              <a:rPr lang="en-US" sz="2000" b="1" i="1" dirty="0" err="1"/>
              <a:t>Com’n</a:t>
            </a:r>
            <a:r>
              <a:rPr lang="en-US" sz="2000" b="1" i="1" dirty="0"/>
              <a:t> – </a:t>
            </a:r>
            <a:r>
              <a:rPr lang="en-US" sz="2000" dirty="0"/>
              <a:t>First Amendment / religion clauses and exemption to government programs</a:t>
            </a:r>
          </a:p>
          <a:p>
            <a:pPr>
              <a:lnSpc>
                <a:spcPct val="90000"/>
              </a:lnSpc>
            </a:pPr>
            <a:r>
              <a:rPr lang="en-US" sz="2000" b="1" i="1" dirty="0"/>
              <a:t>FCC v. Consumers’ Research – </a:t>
            </a:r>
            <a:r>
              <a:rPr lang="en-US" sz="2000" dirty="0"/>
              <a:t>Viability of the Universal Service Fund</a:t>
            </a:r>
          </a:p>
          <a:p>
            <a:pPr>
              <a:lnSpc>
                <a:spcPct val="90000"/>
              </a:lnSpc>
            </a:pPr>
            <a:r>
              <a:rPr lang="en-US" sz="2000" b="1" i="1" dirty="0"/>
              <a:t>McLaughlin v. McKesson </a:t>
            </a:r>
            <a:r>
              <a:rPr lang="en-US" sz="2000" b="1" dirty="0"/>
              <a:t>– </a:t>
            </a:r>
            <a:r>
              <a:rPr lang="en-US" sz="2000" dirty="0"/>
              <a:t>Court deference to FCC rulemaking and orders</a:t>
            </a:r>
          </a:p>
          <a:p>
            <a:pPr>
              <a:lnSpc>
                <a:spcPct val="90000"/>
              </a:lnSpc>
            </a:pPr>
            <a:r>
              <a:rPr lang="en-US" sz="2000" b="1" i="1" dirty="0"/>
              <a:t>Lackey v. </a:t>
            </a:r>
            <a:r>
              <a:rPr lang="en-US" sz="2000" b="1" i="1" dirty="0" err="1"/>
              <a:t>Stinnie</a:t>
            </a:r>
            <a:r>
              <a:rPr lang="en-US" sz="2000" dirty="0"/>
              <a:t> – attorney’s fees for preliminary injunctions under Section 1983 </a:t>
            </a:r>
          </a:p>
          <a:p>
            <a:pPr>
              <a:lnSpc>
                <a:spcPct val="90000"/>
              </a:lnSpc>
            </a:pPr>
            <a:r>
              <a:rPr lang="en-US" sz="2000" b="1" i="1" dirty="0" err="1"/>
              <a:t>Perttu</a:t>
            </a:r>
            <a:r>
              <a:rPr lang="en-US" sz="2000" b="1" i="1" dirty="0"/>
              <a:t> v. Richards</a:t>
            </a:r>
            <a:r>
              <a:rPr lang="en-US" sz="2000" dirty="0"/>
              <a:t> – PLRA/ jury trial</a:t>
            </a:r>
          </a:p>
        </p:txBody>
      </p:sp>
    </p:spTree>
    <p:extLst>
      <p:ext uri="{BB962C8B-B14F-4D97-AF65-F5344CB8AC3E}">
        <p14:creationId xmlns:p14="http://schemas.microsoft.com/office/powerpoint/2010/main" val="18750711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74C0C-3187-ABC9-20EB-B82CD4169070}"/>
              </a:ext>
            </a:extLst>
          </p:cNvPr>
          <p:cNvSpPr>
            <a:spLocks noGrp="1"/>
          </p:cNvSpPr>
          <p:nvPr>
            <p:ph type="title"/>
          </p:nvPr>
        </p:nvSpPr>
        <p:spPr/>
        <p:txBody>
          <a:bodyPr/>
          <a:lstStyle/>
          <a:p>
            <a:r>
              <a:rPr lang="en-US" b="1" dirty="0"/>
              <a:t>Wisconsin Supreme Court Ruling</a:t>
            </a:r>
          </a:p>
        </p:txBody>
      </p:sp>
      <p:sp>
        <p:nvSpPr>
          <p:cNvPr id="3" name="Content Placeholder 2">
            <a:extLst>
              <a:ext uri="{FF2B5EF4-FFF2-40B4-BE49-F238E27FC236}">
                <a16:creationId xmlns:a16="http://schemas.microsoft.com/office/drawing/2014/main" id="{8851060C-BC5A-3203-BF7E-9BB3959414AC}"/>
              </a:ext>
            </a:extLst>
          </p:cNvPr>
          <p:cNvSpPr>
            <a:spLocks noGrp="1"/>
          </p:cNvSpPr>
          <p:nvPr>
            <p:ph idx="1"/>
          </p:nvPr>
        </p:nvSpPr>
        <p:spPr>
          <a:xfrm>
            <a:off x="1484310" y="2123091"/>
            <a:ext cx="10018713" cy="4403834"/>
          </a:xfrm>
        </p:spPr>
        <p:txBody>
          <a:bodyPr>
            <a:normAutofit lnSpcReduction="10000"/>
          </a:bodyPr>
          <a:lstStyle/>
          <a:p>
            <a:r>
              <a:rPr lang="en-US" dirty="0"/>
              <a:t>Held that under the plain text of the statute; to meet the exemption, courts must examine both the motivation and activities of the organization. And that in this case, while the court did not question the sincerely held religious motivation of Catholic Charities, it concluded that </a:t>
            </a:r>
            <a:r>
              <a:rPr lang="en-US" b="1" dirty="0"/>
              <a:t>its activities were not “operated primarily for religious purposes” </a:t>
            </a:r>
            <a:r>
              <a:rPr lang="en-US" dirty="0"/>
              <a:t>within the meaning statute. </a:t>
            </a:r>
          </a:p>
          <a:p>
            <a:r>
              <a:rPr lang="en-US" dirty="0"/>
              <a:t>The court reasoned that if it agreed with Catholic Charities’ position and looked “to the church’s purpose in operating the organization only, then any religiously affiliated organization would always be exempt.” </a:t>
            </a:r>
          </a:p>
          <a:p>
            <a:r>
              <a:rPr lang="en-US" dirty="0"/>
              <a:t>The court concluded that the activities were primarily charitable and secular and not imbued with religious faith.  Could have been performed by any secular group. </a:t>
            </a:r>
          </a:p>
          <a:p>
            <a:endParaRPr lang="en-US" dirty="0"/>
          </a:p>
        </p:txBody>
      </p:sp>
    </p:spTree>
    <p:extLst>
      <p:ext uri="{BB962C8B-B14F-4D97-AF65-F5344CB8AC3E}">
        <p14:creationId xmlns:p14="http://schemas.microsoft.com/office/powerpoint/2010/main" val="3527963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26"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3">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3">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9"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0"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0"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1"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2"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3"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2337DE71-1C92-AAE3-FCF7-AC5E32099813}"/>
              </a:ext>
            </a:extLst>
          </p:cNvPr>
          <p:cNvSpPr>
            <a:spLocks noGrp="1"/>
          </p:cNvSpPr>
          <p:nvPr>
            <p:ph type="title"/>
          </p:nvPr>
        </p:nvSpPr>
        <p:spPr>
          <a:xfrm>
            <a:off x="4000499" y="351805"/>
            <a:ext cx="7345891" cy="1413933"/>
          </a:xfrm>
        </p:spPr>
        <p:txBody>
          <a:bodyPr>
            <a:normAutofit/>
          </a:bodyPr>
          <a:lstStyle/>
          <a:p>
            <a:r>
              <a:rPr lang="en-US" b="1" dirty="0"/>
              <a:t>Free Exercise Arguments</a:t>
            </a:r>
          </a:p>
        </p:txBody>
      </p:sp>
      <p:pic>
        <p:nvPicPr>
          <p:cNvPr id="5" name="Picture 4" descr="A church with stained glass windows&#10;&#10;Description automatically generated">
            <a:extLst>
              <a:ext uri="{FF2B5EF4-FFF2-40B4-BE49-F238E27FC236}">
                <a16:creationId xmlns:a16="http://schemas.microsoft.com/office/drawing/2014/main" id="{6EE56489-9D1C-2001-1DCC-21E7478899B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41346" r="25617" b="2"/>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Content Placeholder 2">
            <a:extLst>
              <a:ext uri="{FF2B5EF4-FFF2-40B4-BE49-F238E27FC236}">
                <a16:creationId xmlns:a16="http://schemas.microsoft.com/office/drawing/2014/main" id="{2574545C-F10B-65F4-0273-5176E3550E77}"/>
              </a:ext>
            </a:extLst>
          </p:cNvPr>
          <p:cNvSpPr>
            <a:spLocks noGrp="1"/>
          </p:cNvSpPr>
          <p:nvPr>
            <p:ph idx="1"/>
          </p:nvPr>
        </p:nvSpPr>
        <p:spPr>
          <a:xfrm>
            <a:off x="3843867" y="1765739"/>
            <a:ext cx="7659156" cy="4319752"/>
          </a:xfrm>
        </p:spPr>
        <p:txBody>
          <a:bodyPr>
            <a:normAutofit/>
          </a:bodyPr>
          <a:lstStyle/>
          <a:p>
            <a:r>
              <a:rPr lang="en-US" sz="2800" dirty="0"/>
              <a:t>Catholic Charities argued that the court was excessively entangling the state with religion by examining its activities via an “intrusive inquiry into the operations of religious organizations.”  </a:t>
            </a:r>
          </a:p>
          <a:p>
            <a:r>
              <a:rPr lang="en-US" sz="2800" dirty="0"/>
              <a:t>Also argued that the Bureau’s interpretation of the law violates the Free Exercise Clause by penalizing Catholic Charities for its “beliefs regarding how [they] must serve those most in need.” </a:t>
            </a:r>
          </a:p>
          <a:p>
            <a:endParaRPr lang="en-US" dirty="0"/>
          </a:p>
        </p:txBody>
      </p:sp>
      <p:sp>
        <p:nvSpPr>
          <p:cNvPr id="6" name="TextBox 5">
            <a:extLst>
              <a:ext uri="{FF2B5EF4-FFF2-40B4-BE49-F238E27FC236}">
                <a16:creationId xmlns:a16="http://schemas.microsoft.com/office/drawing/2014/main" id="{ED537721-031B-602A-98AB-1AB205B80107}"/>
              </a:ext>
            </a:extLst>
          </p:cNvPr>
          <p:cNvSpPr txBox="1"/>
          <p:nvPr/>
        </p:nvSpPr>
        <p:spPr>
          <a:xfrm>
            <a:off x="9824044" y="6657945"/>
            <a:ext cx="236795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commons.wikimedia.org/wiki/File:NYC_Trinity_Church.jpg">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678357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03BF673-8C68-4092-BF1B-53C57EFE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p>
        </p:txBody>
      </p:sp>
      <p:sp useBgFill="1">
        <p:nvSpPr>
          <p:cNvPr id="10" name="Freeform: Shape 9">
            <a:extLst>
              <a:ext uri="{FF2B5EF4-FFF2-40B4-BE49-F238E27FC236}">
                <a16:creationId xmlns:a16="http://schemas.microsoft.com/office/drawing/2014/main" id="{B1BDB70B-F0E6-4867-818F-C582494FB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7083" y="0"/>
            <a:ext cx="11134917" cy="6858000"/>
          </a:xfrm>
          <a:custGeom>
            <a:avLst/>
            <a:gdLst>
              <a:gd name="connsiteX0" fmla="*/ 7627977 w 11134917"/>
              <a:gd name="connsiteY0" fmla="*/ 0 h 6858000"/>
              <a:gd name="connsiteX1" fmla="*/ 8129873 w 11134917"/>
              <a:gd name="connsiteY1" fmla="*/ 0 h 6858000"/>
              <a:gd name="connsiteX2" fmla="*/ 11134917 w 11134917"/>
              <a:gd name="connsiteY2" fmla="*/ 0 h 6858000"/>
              <a:gd name="connsiteX3" fmla="*/ 11134917 w 11134917"/>
              <a:gd name="connsiteY3" fmla="*/ 6858000 h 6858000"/>
              <a:gd name="connsiteX4" fmla="*/ 8129873 w 11134917"/>
              <a:gd name="connsiteY4" fmla="*/ 6858000 h 6858000"/>
              <a:gd name="connsiteX5" fmla="*/ 7627977 w 11134917"/>
              <a:gd name="connsiteY5" fmla="*/ 6858000 h 6858000"/>
              <a:gd name="connsiteX6" fmla="*/ 7627977 w 11134917"/>
              <a:gd name="connsiteY6" fmla="*/ 6857419 h 6858000"/>
              <a:gd name="connsiteX7" fmla="*/ 1921931 w 11134917"/>
              <a:gd name="connsiteY7" fmla="*/ 6850814 h 6858000"/>
              <a:gd name="connsiteX8" fmla="*/ 0 w 11134917"/>
              <a:gd name="connsiteY8" fmla="*/ 5325357 h 6858000"/>
              <a:gd name="connsiteX9" fmla="*/ 838199 w 11134917"/>
              <a:gd name="connsiteY9" fmla="*/ 7331 h 6858000"/>
              <a:gd name="connsiteX10" fmla="*/ 7627977 w 11134917"/>
              <a:gd name="connsiteY10" fmla="*/ 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34917" h="6858000">
                <a:moveTo>
                  <a:pt x="7627977" y="0"/>
                </a:moveTo>
                <a:lnTo>
                  <a:pt x="8129873" y="0"/>
                </a:lnTo>
                <a:lnTo>
                  <a:pt x="11134917" y="0"/>
                </a:lnTo>
                <a:lnTo>
                  <a:pt x="11134917" y="6858000"/>
                </a:lnTo>
                <a:lnTo>
                  <a:pt x="8129873" y="6858000"/>
                </a:lnTo>
                <a:lnTo>
                  <a:pt x="7627977" y="6858000"/>
                </a:lnTo>
                <a:lnTo>
                  <a:pt x="7627977" y="6857419"/>
                </a:lnTo>
                <a:lnTo>
                  <a:pt x="1921931" y="6850814"/>
                </a:lnTo>
                <a:lnTo>
                  <a:pt x="0" y="5325357"/>
                </a:lnTo>
                <a:lnTo>
                  <a:pt x="838199" y="7331"/>
                </a:lnTo>
                <a:lnTo>
                  <a:pt x="7627977" y="50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E52C707-F508-47B5-8864-8CC3EE0F0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2025" y="0"/>
            <a:ext cx="2436813" cy="6858001"/>
            <a:chOff x="1320800" y="0"/>
            <a:chExt cx="2436813" cy="6858001"/>
          </a:xfrm>
        </p:grpSpPr>
        <p:sp>
          <p:nvSpPr>
            <p:cNvPr id="13" name="Freeform 6">
              <a:extLst>
                <a:ext uri="{FF2B5EF4-FFF2-40B4-BE49-F238E27FC236}">
                  <a16:creationId xmlns:a16="http://schemas.microsoft.com/office/drawing/2014/main" id="{066B5DD9-1C9B-4957-AF7C-8E11C7E88B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4" name="Freeform 7">
              <a:extLst>
                <a:ext uri="{FF2B5EF4-FFF2-40B4-BE49-F238E27FC236}">
                  <a16:creationId xmlns:a16="http://schemas.microsoft.com/office/drawing/2014/main" id="{8DF9D480-2CEE-4037-8C1B-6380686300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5" name="Freeform 8">
              <a:extLst>
                <a:ext uri="{FF2B5EF4-FFF2-40B4-BE49-F238E27FC236}">
                  <a16:creationId xmlns:a16="http://schemas.microsoft.com/office/drawing/2014/main" id="{EBF6F7B8-E51D-495D-B944-B8E2E84C57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6" name="Freeform 9">
              <a:extLst>
                <a:ext uri="{FF2B5EF4-FFF2-40B4-BE49-F238E27FC236}">
                  <a16:creationId xmlns:a16="http://schemas.microsoft.com/office/drawing/2014/main" id="{F43BB0F7-F9F4-4CFA-9277-2B671DC70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7" name="Freeform 10">
              <a:extLst>
                <a:ext uri="{FF2B5EF4-FFF2-40B4-BE49-F238E27FC236}">
                  <a16:creationId xmlns:a16="http://schemas.microsoft.com/office/drawing/2014/main" id="{D51F18A6-D926-4462-B110-63097184F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8" name="Freeform 11">
              <a:extLst>
                <a:ext uri="{FF2B5EF4-FFF2-40B4-BE49-F238E27FC236}">
                  <a16:creationId xmlns:a16="http://schemas.microsoft.com/office/drawing/2014/main" id="{ED77B4F5-55D8-444A-9EFF-CAAA8CD69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17A19143-9C24-2416-266C-FEE83A3B21DE}"/>
              </a:ext>
            </a:extLst>
          </p:cNvPr>
          <p:cNvSpPr>
            <a:spLocks noGrp="1"/>
          </p:cNvSpPr>
          <p:nvPr>
            <p:ph type="title"/>
          </p:nvPr>
        </p:nvSpPr>
        <p:spPr>
          <a:xfrm>
            <a:off x="1836013" y="1072609"/>
            <a:ext cx="3041557" cy="4522647"/>
          </a:xfrm>
          <a:effectLst/>
        </p:spPr>
        <p:txBody>
          <a:bodyPr anchor="ctr">
            <a:normAutofit/>
          </a:bodyPr>
          <a:lstStyle/>
          <a:p>
            <a:pPr algn="l"/>
            <a:r>
              <a:rPr lang="en-US" sz="3200" b="1" dirty="0">
                <a:solidFill>
                  <a:schemeClr val="tx2"/>
                </a:solidFill>
              </a:rPr>
              <a:t>Implications for Local Governments</a:t>
            </a:r>
          </a:p>
        </p:txBody>
      </p:sp>
      <p:sp>
        <p:nvSpPr>
          <p:cNvPr id="3" name="Content Placeholder 2">
            <a:extLst>
              <a:ext uri="{FF2B5EF4-FFF2-40B4-BE49-F238E27FC236}">
                <a16:creationId xmlns:a16="http://schemas.microsoft.com/office/drawing/2014/main" id="{3C009CC6-2A15-D901-5F63-224418855944}"/>
              </a:ext>
            </a:extLst>
          </p:cNvPr>
          <p:cNvSpPr>
            <a:spLocks noGrp="1"/>
          </p:cNvSpPr>
          <p:nvPr>
            <p:ph idx="1"/>
          </p:nvPr>
        </p:nvSpPr>
        <p:spPr>
          <a:xfrm>
            <a:off x="5149032" y="1072609"/>
            <a:ext cx="6383207" cy="5338701"/>
          </a:xfrm>
        </p:spPr>
        <p:txBody>
          <a:bodyPr anchor="ctr">
            <a:normAutofit lnSpcReduction="10000"/>
          </a:bodyPr>
          <a:lstStyle/>
          <a:p>
            <a:r>
              <a:rPr lang="en-US" sz="2800" dirty="0"/>
              <a:t>Could have implications for local governments that exempt religious organizations from various government taxes (sales, property, income) and programs.  It could come up in the context of fees, zoning, and local antidiscrimination laws. </a:t>
            </a:r>
          </a:p>
          <a:p>
            <a:r>
              <a:rPr lang="en-US" sz="2800" dirty="0"/>
              <a:t>Depending on how broadly the Court rules, the decision could prevent governments from even making inquiries into an entity’s religious activities to determine if the exemption applies.  </a:t>
            </a:r>
          </a:p>
        </p:txBody>
      </p:sp>
    </p:spTree>
    <p:extLst>
      <p:ext uri="{BB962C8B-B14F-4D97-AF65-F5344CB8AC3E}">
        <p14:creationId xmlns:p14="http://schemas.microsoft.com/office/powerpoint/2010/main" val="7849980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19FDA-5FA3-30FD-287C-5F99A707FE7F}"/>
              </a:ext>
            </a:extLst>
          </p:cNvPr>
          <p:cNvSpPr>
            <a:spLocks noGrp="1"/>
          </p:cNvSpPr>
          <p:nvPr>
            <p:ph type="title"/>
          </p:nvPr>
        </p:nvSpPr>
        <p:spPr/>
        <p:txBody>
          <a:bodyPr/>
          <a:lstStyle/>
          <a:p>
            <a:r>
              <a:rPr lang="en-US" sz="4000" b="1" i="1" dirty="0"/>
              <a:t>FCC v. Consumers’ Research</a:t>
            </a:r>
            <a:endParaRPr lang="en-US" dirty="0"/>
          </a:p>
        </p:txBody>
      </p:sp>
      <p:sp>
        <p:nvSpPr>
          <p:cNvPr id="3" name="Content Placeholder 2">
            <a:extLst>
              <a:ext uri="{FF2B5EF4-FFF2-40B4-BE49-F238E27FC236}">
                <a16:creationId xmlns:a16="http://schemas.microsoft.com/office/drawing/2014/main" id="{DA2D2459-ECF3-F348-14A8-3C999F2979F4}"/>
              </a:ext>
            </a:extLst>
          </p:cNvPr>
          <p:cNvSpPr>
            <a:spLocks noGrp="1"/>
          </p:cNvSpPr>
          <p:nvPr>
            <p:ph idx="1"/>
          </p:nvPr>
        </p:nvSpPr>
        <p:spPr>
          <a:xfrm>
            <a:off x="1484310" y="2226365"/>
            <a:ext cx="10018713" cy="3564835"/>
          </a:xfrm>
        </p:spPr>
        <p:txBody>
          <a:bodyPr>
            <a:normAutofit/>
          </a:bodyPr>
          <a:lstStyle/>
          <a:p>
            <a:r>
              <a:rPr lang="en-US" b="1" dirty="0"/>
              <a:t>Issues</a:t>
            </a:r>
            <a:r>
              <a:rPr lang="en-US" dirty="0"/>
              <a:t>: (1) Whether Congress violated the nondelegation doctrine by authorizing the FCC to determine, within the limits set forth in 47 U.S.C. § 254, the amount that providers must contribute to the Universal Service Fund; (2) whether the FCC violated the nondelegation doctrine by using the financial projections of the private company appointed as the fund's administrator in computing universal service contribution rates; (3) whether the combination of Congress’s conferral of authority on the FCC and the FCC’s delegation of administrative responsibilities to the administrator violates the nondelegation doctrine.</a:t>
            </a:r>
          </a:p>
        </p:txBody>
      </p:sp>
    </p:spTree>
    <p:extLst>
      <p:ext uri="{BB962C8B-B14F-4D97-AF65-F5344CB8AC3E}">
        <p14:creationId xmlns:p14="http://schemas.microsoft.com/office/powerpoint/2010/main" val="279205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76D7D-7751-4852-E241-2A7134B62554}"/>
              </a:ext>
            </a:extLst>
          </p:cNvPr>
          <p:cNvSpPr>
            <a:spLocks noGrp="1"/>
          </p:cNvSpPr>
          <p:nvPr>
            <p:ph type="title"/>
          </p:nvPr>
        </p:nvSpPr>
        <p:spPr/>
        <p:txBody>
          <a:bodyPr/>
          <a:lstStyle/>
          <a:p>
            <a:r>
              <a:rPr lang="en-US" b="1" dirty="0"/>
              <a:t>What is the Universal Services Fund? </a:t>
            </a:r>
          </a:p>
        </p:txBody>
      </p:sp>
      <p:sp>
        <p:nvSpPr>
          <p:cNvPr id="3" name="Content Placeholder 2">
            <a:extLst>
              <a:ext uri="{FF2B5EF4-FFF2-40B4-BE49-F238E27FC236}">
                <a16:creationId xmlns:a16="http://schemas.microsoft.com/office/drawing/2014/main" id="{A236B7BF-8717-B8E0-D943-68113C7EE0C8}"/>
              </a:ext>
            </a:extLst>
          </p:cNvPr>
          <p:cNvSpPr>
            <a:spLocks noGrp="1"/>
          </p:cNvSpPr>
          <p:nvPr>
            <p:ph idx="1"/>
          </p:nvPr>
        </p:nvSpPr>
        <p:spPr>
          <a:xfrm>
            <a:off x="1484310" y="2102069"/>
            <a:ext cx="10018713" cy="3689131"/>
          </a:xfrm>
        </p:spPr>
        <p:txBody>
          <a:bodyPr>
            <a:normAutofit lnSpcReduction="10000"/>
          </a:bodyPr>
          <a:lstStyle/>
          <a:p>
            <a:r>
              <a:rPr lang="en-US" dirty="0"/>
              <a:t>One of the FCC’s core missions is to “make available, so far as possible, to all the people of the United States, … a rapid, efficient, Nation-wide, and world-wide wire and radio communication service with adequate facilities at reasonable charges.” </a:t>
            </a:r>
          </a:p>
          <a:p>
            <a:r>
              <a:rPr lang="en-US" dirty="0"/>
              <a:t>In 1996, Congress created a new framework to achieve universal service which directs the FCC to establish a set of programs known as the Universal Service Fund.  Carriers that provide interstate telecommunications services must “contribute” to the Fund in accordance with the statute and FCC regulations.  The Commissioner then uses the money in the Fund to subsidize universal service. </a:t>
            </a:r>
          </a:p>
        </p:txBody>
      </p:sp>
    </p:spTree>
    <p:extLst>
      <p:ext uri="{BB962C8B-B14F-4D97-AF65-F5344CB8AC3E}">
        <p14:creationId xmlns:p14="http://schemas.microsoft.com/office/powerpoint/2010/main" val="597571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8D2C1-9F91-2FFD-5B57-85C5257D6BBD}"/>
              </a:ext>
            </a:extLst>
          </p:cNvPr>
          <p:cNvSpPr>
            <a:spLocks noGrp="1"/>
          </p:cNvSpPr>
          <p:nvPr>
            <p:ph type="title"/>
          </p:nvPr>
        </p:nvSpPr>
        <p:spPr>
          <a:xfrm>
            <a:off x="1484311" y="685800"/>
            <a:ext cx="10018713" cy="1185333"/>
          </a:xfrm>
        </p:spPr>
        <p:txBody>
          <a:bodyPr>
            <a:normAutofit/>
          </a:bodyPr>
          <a:lstStyle/>
          <a:p>
            <a:r>
              <a:rPr lang="en-US" b="1" dirty="0"/>
              <a:t>USF Programs</a:t>
            </a:r>
          </a:p>
        </p:txBody>
      </p:sp>
      <p:pic>
        <p:nvPicPr>
          <p:cNvPr id="5" name="Graphic 4">
            <a:extLst>
              <a:ext uri="{FF2B5EF4-FFF2-40B4-BE49-F238E27FC236}">
                <a16:creationId xmlns:a16="http://schemas.microsoft.com/office/drawing/2014/main" id="{B504D4F2-77E3-6FCD-CAD1-61F9D47B1163}"/>
              </a:ext>
            </a:extLst>
          </p:cNvPr>
          <p:cNvPicPr>
            <a:picLocks noChangeAspect="1"/>
          </p:cNvPicPr>
          <p:nvPr/>
        </p:nvPicPr>
        <p:blipFill>
          <a:blip r:embed="rId3">
            <a:extLs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1064307" y="2511585"/>
            <a:ext cx="2720881" cy="2764609"/>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3" name="Content Placeholder 2">
            <a:extLst>
              <a:ext uri="{FF2B5EF4-FFF2-40B4-BE49-F238E27FC236}">
                <a16:creationId xmlns:a16="http://schemas.microsoft.com/office/drawing/2014/main" id="{3F742062-9DC7-3AAE-A12A-774E05BA7137}"/>
              </a:ext>
            </a:extLst>
          </p:cNvPr>
          <p:cNvSpPr>
            <a:spLocks noGrp="1"/>
          </p:cNvSpPr>
          <p:nvPr>
            <p:ph idx="1"/>
          </p:nvPr>
        </p:nvSpPr>
        <p:spPr>
          <a:xfrm>
            <a:off x="4233333" y="1998133"/>
            <a:ext cx="7272868" cy="3793067"/>
          </a:xfrm>
        </p:spPr>
        <p:txBody>
          <a:bodyPr>
            <a:normAutofit lnSpcReduction="10000"/>
          </a:bodyPr>
          <a:lstStyle/>
          <a:p>
            <a:pPr>
              <a:lnSpc>
                <a:spcPct val="90000"/>
              </a:lnSpc>
            </a:pPr>
            <a:r>
              <a:rPr lang="en-US" b="1" dirty="0"/>
              <a:t>Lifeline Program </a:t>
            </a:r>
            <a:r>
              <a:rPr lang="en-US" dirty="0"/>
              <a:t>– helps make communication services more affordable for low-income consumers. </a:t>
            </a:r>
          </a:p>
          <a:p>
            <a:pPr>
              <a:lnSpc>
                <a:spcPct val="90000"/>
              </a:lnSpc>
            </a:pPr>
            <a:r>
              <a:rPr lang="en-US" b="1" dirty="0"/>
              <a:t>High Cost Program </a:t>
            </a:r>
            <a:r>
              <a:rPr lang="en-US" dirty="0"/>
              <a:t>– ensures consumers in rural / high cost areas have access to modern communications networks</a:t>
            </a:r>
          </a:p>
          <a:p>
            <a:pPr>
              <a:lnSpc>
                <a:spcPct val="90000"/>
              </a:lnSpc>
            </a:pPr>
            <a:r>
              <a:rPr lang="en-US" b="1" dirty="0"/>
              <a:t>Schools &amp; Libraries (E-Rate) Program</a:t>
            </a:r>
            <a:r>
              <a:rPr lang="en-US" dirty="0"/>
              <a:t>: Makes telecom and information services more affordable for schools and libraries. </a:t>
            </a:r>
          </a:p>
          <a:p>
            <a:pPr>
              <a:lnSpc>
                <a:spcPct val="90000"/>
              </a:lnSpc>
            </a:pPr>
            <a:r>
              <a:rPr lang="en-US" b="1" dirty="0"/>
              <a:t>Rural Health Care Program – </a:t>
            </a:r>
            <a:r>
              <a:rPr lang="en-US" dirty="0"/>
              <a:t>provides funding to eligible health care providers for telecommunications and broadband services.  </a:t>
            </a:r>
          </a:p>
        </p:txBody>
      </p:sp>
    </p:spTree>
    <p:extLst>
      <p:ext uri="{BB962C8B-B14F-4D97-AF65-F5344CB8AC3E}">
        <p14:creationId xmlns:p14="http://schemas.microsoft.com/office/powerpoint/2010/main" val="40730025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AAC33-D077-A694-DB58-2BF935C5C21A}"/>
              </a:ext>
            </a:extLst>
          </p:cNvPr>
          <p:cNvSpPr>
            <a:spLocks noGrp="1"/>
          </p:cNvSpPr>
          <p:nvPr>
            <p:ph type="title"/>
          </p:nvPr>
        </p:nvSpPr>
        <p:spPr/>
        <p:txBody>
          <a:bodyPr/>
          <a:lstStyle/>
          <a:p>
            <a:r>
              <a:rPr lang="en-US" b="1" dirty="0"/>
              <a:t>Fifth Circuit En Banc Concludes Congress Violated the Nondelegation Doctrine</a:t>
            </a:r>
          </a:p>
        </p:txBody>
      </p:sp>
      <p:sp>
        <p:nvSpPr>
          <p:cNvPr id="3" name="Content Placeholder 2">
            <a:extLst>
              <a:ext uri="{FF2B5EF4-FFF2-40B4-BE49-F238E27FC236}">
                <a16:creationId xmlns:a16="http://schemas.microsoft.com/office/drawing/2014/main" id="{467E2ED2-2B9D-B60C-BBDD-4D1892477144}"/>
              </a:ext>
            </a:extLst>
          </p:cNvPr>
          <p:cNvSpPr>
            <a:spLocks noGrp="1"/>
          </p:cNvSpPr>
          <p:nvPr>
            <p:ph idx="1"/>
          </p:nvPr>
        </p:nvSpPr>
        <p:spPr/>
        <p:txBody>
          <a:bodyPr>
            <a:normAutofit lnSpcReduction="10000"/>
          </a:bodyPr>
          <a:lstStyle/>
          <a:p>
            <a:r>
              <a:rPr lang="en-US" dirty="0"/>
              <a:t>Congress “may have delegated legislative power to the FCC” by conferring tax power without supplying an “intelligible principle to guide FCC’s discretion.”  </a:t>
            </a:r>
          </a:p>
          <a:p>
            <a:r>
              <a:rPr lang="en-US" dirty="0"/>
              <a:t>And the FCC “may have impermissibly delegated the taxing power to private entities.”  </a:t>
            </a:r>
          </a:p>
          <a:p>
            <a:r>
              <a:rPr lang="en-US" dirty="0"/>
              <a:t>Court was skeptical of both of these actions but ultimately held that it was the combination of them that violated the nondelegation doctrine.  (Impermissibly delegating Congress’s Legislative power).  </a:t>
            </a:r>
          </a:p>
        </p:txBody>
      </p:sp>
    </p:spTree>
    <p:extLst>
      <p:ext uri="{BB962C8B-B14F-4D97-AF65-F5344CB8AC3E}">
        <p14:creationId xmlns:p14="http://schemas.microsoft.com/office/powerpoint/2010/main" val="5571088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B84A2-2365-F7FF-255C-6D6C59291134}"/>
              </a:ext>
            </a:extLst>
          </p:cNvPr>
          <p:cNvSpPr>
            <a:spLocks noGrp="1"/>
          </p:cNvSpPr>
          <p:nvPr>
            <p:ph type="title"/>
          </p:nvPr>
        </p:nvSpPr>
        <p:spPr/>
        <p:txBody>
          <a:bodyPr/>
          <a:lstStyle/>
          <a:p>
            <a:r>
              <a:rPr lang="en-US" b="1" dirty="0"/>
              <a:t>Importance of this Case</a:t>
            </a:r>
          </a:p>
        </p:txBody>
      </p:sp>
      <p:sp>
        <p:nvSpPr>
          <p:cNvPr id="3" name="Content Placeholder 2">
            <a:extLst>
              <a:ext uri="{FF2B5EF4-FFF2-40B4-BE49-F238E27FC236}">
                <a16:creationId xmlns:a16="http://schemas.microsoft.com/office/drawing/2014/main" id="{CAC863C4-4471-AC7E-5381-A50BD7E08E11}"/>
              </a:ext>
            </a:extLst>
          </p:cNvPr>
          <p:cNvSpPr>
            <a:spLocks noGrp="1"/>
          </p:cNvSpPr>
          <p:nvPr>
            <p:ph idx="1"/>
          </p:nvPr>
        </p:nvSpPr>
        <p:spPr>
          <a:xfrm>
            <a:off x="1484310" y="1975945"/>
            <a:ext cx="10018713" cy="3815255"/>
          </a:xfrm>
        </p:spPr>
        <p:txBody>
          <a:bodyPr/>
          <a:lstStyle/>
          <a:p>
            <a:r>
              <a:rPr lang="en-US" dirty="0"/>
              <a:t>USF programs provide vital support to local governments.  The 4 sub-programs all play a significant role in supporting local governments and dismantling the USF would harm communities around the country, particularly more rural communities. </a:t>
            </a:r>
          </a:p>
          <a:p>
            <a:r>
              <a:rPr lang="en-US" dirty="0"/>
              <a:t>For example, improved connectivity expands the reach of communication networks needed for 9-1-1 and other public safety services in remote areas.    </a:t>
            </a:r>
          </a:p>
        </p:txBody>
      </p:sp>
    </p:spTree>
    <p:extLst>
      <p:ext uri="{BB962C8B-B14F-4D97-AF65-F5344CB8AC3E}">
        <p14:creationId xmlns:p14="http://schemas.microsoft.com/office/powerpoint/2010/main" val="24430396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05133-DA3F-4799-8400-B53A9CD59CD7}"/>
              </a:ext>
            </a:extLst>
          </p:cNvPr>
          <p:cNvSpPr>
            <a:spLocks noGrp="1"/>
          </p:cNvSpPr>
          <p:nvPr>
            <p:ph type="title"/>
          </p:nvPr>
        </p:nvSpPr>
        <p:spPr/>
        <p:txBody>
          <a:bodyPr/>
          <a:lstStyle/>
          <a:p>
            <a:r>
              <a:rPr lang="en-US" b="1" dirty="0"/>
              <a:t>Questions? </a:t>
            </a:r>
          </a:p>
        </p:txBody>
      </p:sp>
      <p:sp>
        <p:nvSpPr>
          <p:cNvPr id="3" name="Content Placeholder 2">
            <a:extLst>
              <a:ext uri="{FF2B5EF4-FFF2-40B4-BE49-F238E27FC236}">
                <a16:creationId xmlns:a16="http://schemas.microsoft.com/office/drawing/2014/main" id="{814125F5-D513-429F-A012-B502B782165D}"/>
              </a:ext>
            </a:extLst>
          </p:cNvPr>
          <p:cNvSpPr>
            <a:spLocks noGrp="1"/>
          </p:cNvSpPr>
          <p:nvPr>
            <p:ph idx="1"/>
          </p:nvPr>
        </p:nvSpPr>
        <p:spPr/>
        <p:txBody>
          <a:bodyPr/>
          <a:lstStyle/>
          <a:p>
            <a:r>
              <a:rPr lang="en-US" sz="3200" dirty="0"/>
              <a:t>Amanda Karras: </a:t>
            </a:r>
            <a:r>
              <a:rPr lang="en-US" sz="3200" dirty="0">
                <a:hlinkClick r:id="rId2"/>
              </a:rPr>
              <a:t>akarras@imla.org</a:t>
            </a:r>
            <a:r>
              <a:rPr lang="en-US" sz="3200" dirty="0"/>
              <a:t> or 202-742-1018</a:t>
            </a:r>
          </a:p>
          <a:p>
            <a:r>
              <a:rPr lang="en-US" sz="3200" dirty="0"/>
              <a:t>Become a IMLA member: </a:t>
            </a:r>
            <a:r>
              <a:rPr lang="en-US" sz="3200" dirty="0">
                <a:hlinkClick r:id="rId3"/>
              </a:rPr>
              <a:t>https://imla.org/become-a-member/</a:t>
            </a:r>
            <a:endParaRPr lang="en-US" sz="3200" dirty="0"/>
          </a:p>
          <a:p>
            <a:endParaRPr lang="en-US" dirty="0"/>
          </a:p>
        </p:txBody>
      </p:sp>
    </p:spTree>
    <p:extLst>
      <p:ext uri="{BB962C8B-B14F-4D97-AF65-F5344CB8AC3E}">
        <p14:creationId xmlns:p14="http://schemas.microsoft.com/office/powerpoint/2010/main" val="249371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28"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32"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3"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4"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5"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6"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7"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79CA6597-F2C3-48FE-AA37-C958B6C33851}"/>
              </a:ext>
            </a:extLst>
          </p:cNvPr>
          <p:cNvSpPr>
            <a:spLocks noGrp="1"/>
          </p:cNvSpPr>
          <p:nvPr>
            <p:ph type="title"/>
          </p:nvPr>
        </p:nvSpPr>
        <p:spPr>
          <a:xfrm>
            <a:off x="3962399" y="685800"/>
            <a:ext cx="7345891" cy="1413933"/>
          </a:xfrm>
        </p:spPr>
        <p:txBody>
          <a:bodyPr>
            <a:normAutofit/>
          </a:bodyPr>
          <a:lstStyle/>
          <a:p>
            <a:r>
              <a:rPr lang="en-US" b="1" i="1"/>
              <a:t>Barnes v. Felix</a:t>
            </a:r>
          </a:p>
        </p:txBody>
      </p:sp>
      <p:pic>
        <p:nvPicPr>
          <p:cNvPr id="7" name="Picture 6">
            <a:extLst>
              <a:ext uri="{FF2B5EF4-FFF2-40B4-BE49-F238E27FC236}">
                <a16:creationId xmlns:a16="http://schemas.microsoft.com/office/drawing/2014/main" id="{4E0CDB54-0B84-DA8C-E2E4-B712369DD370}"/>
              </a:ext>
            </a:extLst>
          </p:cNvPr>
          <p:cNvPicPr>
            <a:picLocks noChangeAspect="1"/>
          </p:cNvPicPr>
          <p:nvPr/>
        </p:nvPicPr>
        <p:blipFill>
          <a:blip r:embed="rId3"/>
          <a:srcRect l="42160" r="29468"/>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Content Placeholder 2">
            <a:extLst>
              <a:ext uri="{FF2B5EF4-FFF2-40B4-BE49-F238E27FC236}">
                <a16:creationId xmlns:a16="http://schemas.microsoft.com/office/drawing/2014/main" id="{4BA23FD3-824F-A9FE-E810-1CEEFEB111EA}"/>
              </a:ext>
            </a:extLst>
          </p:cNvPr>
          <p:cNvSpPr>
            <a:spLocks noGrp="1"/>
          </p:cNvSpPr>
          <p:nvPr>
            <p:ph idx="1"/>
          </p:nvPr>
        </p:nvSpPr>
        <p:spPr>
          <a:xfrm>
            <a:off x="3843867" y="2048933"/>
            <a:ext cx="7659156" cy="3742267"/>
          </a:xfrm>
        </p:spPr>
        <p:txBody>
          <a:bodyPr>
            <a:normAutofit/>
          </a:bodyPr>
          <a:lstStyle/>
          <a:p>
            <a:r>
              <a:rPr lang="en-US" sz="3200" b="1" dirty="0"/>
              <a:t>Issue</a:t>
            </a:r>
            <a:r>
              <a:rPr lang="en-US" sz="3200" dirty="0"/>
              <a:t>: Whether courts should apply the “moment of the threat” doctrine when evaluating an excessive force claim under the Fourth Amendment.</a:t>
            </a:r>
          </a:p>
          <a:p>
            <a:endParaRPr lang="en-US" dirty="0"/>
          </a:p>
        </p:txBody>
      </p:sp>
    </p:spTree>
    <p:extLst>
      <p:ext uri="{BB962C8B-B14F-4D97-AF65-F5344CB8AC3E}">
        <p14:creationId xmlns:p14="http://schemas.microsoft.com/office/powerpoint/2010/main" val="890987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59138C-74A1-445B-848C-3608AE871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DFD7409-66D7-4C9C-B528-E79EB64A4D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7455" y="0"/>
            <a:ext cx="5014912" cy="6862763"/>
            <a:chOff x="2928938" y="-4763"/>
            <a:chExt cx="5014912" cy="6862763"/>
          </a:xfrm>
        </p:grpSpPr>
        <p:sp>
          <p:nvSpPr>
            <p:cNvPr id="11" name="Freeform 6">
              <a:extLst>
                <a:ext uri="{FF2B5EF4-FFF2-40B4-BE49-F238E27FC236}">
                  <a16:creationId xmlns:a16="http://schemas.microsoft.com/office/drawing/2014/main" id="{87990EF0-5F6F-4FE3-AA65-8968AF2DF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lumMod val="75000"/>
              </a:schemeClr>
            </a:solidFill>
            <a:ln>
              <a:noFill/>
            </a:ln>
          </p:spPr>
          <p:txBody>
            <a:bodyPr/>
            <a:lstStyle/>
            <a:p>
              <a:endParaRPr lang="en-US"/>
            </a:p>
          </p:txBody>
        </p:sp>
        <p:sp>
          <p:nvSpPr>
            <p:cNvPr id="12" name="Freeform 7">
              <a:extLst>
                <a:ext uri="{FF2B5EF4-FFF2-40B4-BE49-F238E27FC236}">
                  <a16:creationId xmlns:a16="http://schemas.microsoft.com/office/drawing/2014/main" id="{D78F7598-94C7-46E9-8B2A-CB44A0F252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txBody>
            <a:bodyPr/>
            <a:lstStyle/>
            <a:p>
              <a:endParaRPr lang="en-US"/>
            </a:p>
          </p:txBody>
        </p:sp>
        <p:sp>
          <p:nvSpPr>
            <p:cNvPr id="13" name="Freeform 12">
              <a:extLst>
                <a:ext uri="{FF2B5EF4-FFF2-40B4-BE49-F238E27FC236}">
                  <a16:creationId xmlns:a16="http://schemas.microsoft.com/office/drawing/2014/main" id="{99D2CBB1-072D-4875-B7D7-CADB0ABF3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txBody>
            <a:bodyPr/>
            <a:lstStyle/>
            <a:p>
              <a:endParaRPr lang="en-US"/>
            </a:p>
          </p:txBody>
        </p:sp>
        <p:sp>
          <p:nvSpPr>
            <p:cNvPr id="14" name="Freeform 13">
              <a:extLst>
                <a:ext uri="{FF2B5EF4-FFF2-40B4-BE49-F238E27FC236}">
                  <a16:creationId xmlns:a16="http://schemas.microsoft.com/office/drawing/2014/main" id="{58F600B4-EE22-4BA5-A764-9D80C335C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5" name="Freeform 14">
              <a:extLst>
                <a:ext uri="{FF2B5EF4-FFF2-40B4-BE49-F238E27FC236}">
                  <a16:creationId xmlns:a16="http://schemas.microsoft.com/office/drawing/2014/main" id="{1E8DAD02-2B30-48A9-ACE0-2E91930918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6" name="Freeform 15">
              <a:extLst>
                <a:ext uri="{FF2B5EF4-FFF2-40B4-BE49-F238E27FC236}">
                  <a16:creationId xmlns:a16="http://schemas.microsoft.com/office/drawing/2014/main" id="{F8F76B12-142C-41AF-B239-F414ABCFA2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txBody>
            <a:bodyPr/>
            <a:lstStyle/>
            <a:p>
              <a:endParaRPr lang="en-US"/>
            </a:p>
          </p:txBody>
        </p:sp>
      </p:grpSp>
      <p:sp useBgFill="1">
        <p:nvSpPr>
          <p:cNvPr id="18" name="Rectangle 17">
            <a:extLst>
              <a:ext uri="{FF2B5EF4-FFF2-40B4-BE49-F238E27FC236}">
                <a16:creationId xmlns:a16="http://schemas.microsoft.com/office/drawing/2014/main" id="{225F4217-4021-45A0-812B-398F9A7A9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929" y="667808"/>
            <a:ext cx="10894142" cy="5580592"/>
          </a:xfrm>
          <a:prstGeom prst="rect">
            <a:avLst/>
          </a:prstGeom>
          <a:ln w="3175" cap="sq">
            <a:solidFill>
              <a:schemeClr val="bg1">
                <a:lumMod val="65000"/>
              </a:schemeClr>
            </a:solidFill>
            <a:miter lim="800000"/>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B97217-49AC-F468-A71E-0361780956E0}"/>
              </a:ext>
            </a:extLst>
          </p:cNvPr>
          <p:cNvSpPr>
            <a:spLocks noGrp="1"/>
          </p:cNvSpPr>
          <p:nvPr>
            <p:ph type="title"/>
          </p:nvPr>
        </p:nvSpPr>
        <p:spPr>
          <a:xfrm>
            <a:off x="1189702" y="1261872"/>
            <a:ext cx="3145536" cy="4334256"/>
          </a:xfrm>
        </p:spPr>
        <p:txBody>
          <a:bodyPr>
            <a:normAutofit/>
          </a:bodyPr>
          <a:lstStyle/>
          <a:p>
            <a:pPr algn="r"/>
            <a:r>
              <a:rPr lang="en-US" sz="3600" b="1" dirty="0"/>
              <a:t>Moment of Threat Doctrine</a:t>
            </a:r>
          </a:p>
        </p:txBody>
      </p:sp>
      <p:cxnSp>
        <p:nvCxnSpPr>
          <p:cNvPr id="20" name="Straight Connector 19">
            <a:extLst>
              <a:ext uri="{FF2B5EF4-FFF2-40B4-BE49-F238E27FC236}">
                <a16:creationId xmlns:a16="http://schemas.microsoft.com/office/drawing/2014/main" id="{486F4EBC-E415-40E4-A8BA-BA66F0B632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920240"/>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A394129-FFD0-6371-0023-612BCB514849}"/>
              </a:ext>
            </a:extLst>
          </p:cNvPr>
          <p:cNvSpPr>
            <a:spLocks noGrp="1"/>
          </p:cNvSpPr>
          <p:nvPr>
            <p:ph idx="1"/>
          </p:nvPr>
        </p:nvSpPr>
        <p:spPr>
          <a:xfrm>
            <a:off x="5007932" y="1261872"/>
            <a:ext cx="5951013" cy="4686983"/>
          </a:xfrm>
        </p:spPr>
        <p:txBody>
          <a:bodyPr>
            <a:normAutofit/>
          </a:bodyPr>
          <a:lstStyle/>
          <a:p>
            <a:r>
              <a:rPr lang="en-US" sz="2800" dirty="0"/>
              <a:t>“The excessive-force inquiry is confined to whether the officers or other persons were in danger at the moment of the threat that resulted in the officers’ use of deadly force.” </a:t>
            </a:r>
          </a:p>
          <a:p>
            <a:r>
              <a:rPr lang="en-US" sz="2800" dirty="0"/>
              <a:t>“Any of the officers’ actions leading up to the shooting are not relevant for the purposes of an excessive force inquiry in this Circuit.”</a:t>
            </a:r>
            <a:endParaRPr lang="en-US" dirty="0"/>
          </a:p>
        </p:txBody>
      </p:sp>
    </p:spTree>
    <p:extLst>
      <p:ext uri="{BB962C8B-B14F-4D97-AF65-F5344CB8AC3E}">
        <p14:creationId xmlns:p14="http://schemas.microsoft.com/office/powerpoint/2010/main" val="3334035604"/>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2C73C-63DC-1BCA-21DB-88A59F70BF56}"/>
              </a:ext>
            </a:extLst>
          </p:cNvPr>
          <p:cNvSpPr>
            <a:spLocks noGrp="1"/>
          </p:cNvSpPr>
          <p:nvPr>
            <p:ph type="title"/>
          </p:nvPr>
        </p:nvSpPr>
        <p:spPr/>
        <p:txBody>
          <a:bodyPr/>
          <a:lstStyle/>
          <a:p>
            <a:r>
              <a:rPr lang="en-US" b="1" dirty="0"/>
              <a:t>Totality of the Circumstances Test </a:t>
            </a:r>
          </a:p>
        </p:txBody>
      </p:sp>
      <p:sp>
        <p:nvSpPr>
          <p:cNvPr id="3" name="Content Placeholder 2">
            <a:extLst>
              <a:ext uri="{FF2B5EF4-FFF2-40B4-BE49-F238E27FC236}">
                <a16:creationId xmlns:a16="http://schemas.microsoft.com/office/drawing/2014/main" id="{02184E39-FEE2-3814-40E6-A65EC6CFBE03}"/>
              </a:ext>
            </a:extLst>
          </p:cNvPr>
          <p:cNvSpPr>
            <a:spLocks noGrp="1"/>
          </p:cNvSpPr>
          <p:nvPr>
            <p:ph idx="1"/>
          </p:nvPr>
        </p:nvSpPr>
        <p:spPr>
          <a:xfrm>
            <a:off x="1484310" y="2102069"/>
            <a:ext cx="10018713" cy="3689131"/>
          </a:xfrm>
        </p:spPr>
        <p:txBody>
          <a:bodyPr>
            <a:normAutofit fontScale="92500" lnSpcReduction="10000"/>
          </a:bodyPr>
          <a:lstStyle/>
          <a:p>
            <a:r>
              <a:rPr lang="en-US" sz="2800" dirty="0"/>
              <a:t>Courts must pay “careful attention to the facts and circumstances of each particular case,” and balance “the nature and quality of the intrusion on the individual[]” “against the countervailing governmental interests at stake.” </a:t>
            </a:r>
          </a:p>
          <a:p>
            <a:r>
              <a:rPr lang="en-US" sz="2800" dirty="0"/>
              <a:t>This requires considering, “the severity of the crime at issue,” “whether the suspect poses an immediate threat to the safety of the officers or others,” and the “relative culpability” of the victim and those the officers sought to protect. Scott v. Harris, 550 U.S. 372, 384 (2007). </a:t>
            </a:r>
          </a:p>
        </p:txBody>
      </p:sp>
    </p:spTree>
    <p:extLst>
      <p:ext uri="{BB962C8B-B14F-4D97-AF65-F5344CB8AC3E}">
        <p14:creationId xmlns:p14="http://schemas.microsoft.com/office/powerpoint/2010/main" val="2365351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4C52C56-BEF2-4E22-8C8E-A7AC96B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618D4359-4021-9F8F-907B-545023560CE0}"/>
              </a:ext>
            </a:extLst>
          </p:cNvPr>
          <p:cNvSpPr>
            <a:spLocks noGrp="1"/>
          </p:cNvSpPr>
          <p:nvPr>
            <p:ph type="title"/>
          </p:nvPr>
        </p:nvSpPr>
        <p:spPr>
          <a:xfrm>
            <a:off x="535021" y="685800"/>
            <a:ext cx="2639962" cy="5105400"/>
          </a:xfrm>
        </p:spPr>
        <p:txBody>
          <a:bodyPr>
            <a:normAutofit/>
          </a:bodyPr>
          <a:lstStyle/>
          <a:p>
            <a:r>
              <a:rPr lang="en-US">
                <a:solidFill>
                  <a:srgbClr val="FFFFFF"/>
                </a:solidFill>
              </a:rPr>
              <a:t>Facts</a:t>
            </a:r>
          </a:p>
        </p:txBody>
      </p:sp>
      <p:grpSp>
        <p:nvGrpSpPr>
          <p:cNvPr id="43" name="Group 42">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44"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5"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6"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7"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8"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9"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graphicFrame>
        <p:nvGraphicFramePr>
          <p:cNvPr id="5" name="Content Placeholder 2">
            <a:extLst>
              <a:ext uri="{FF2B5EF4-FFF2-40B4-BE49-F238E27FC236}">
                <a16:creationId xmlns:a16="http://schemas.microsoft.com/office/drawing/2014/main" id="{A7EDB3D0-1AE5-168F-96B5-52529AD3B357}"/>
              </a:ext>
            </a:extLst>
          </p:cNvPr>
          <p:cNvGraphicFramePr>
            <a:graphicFrameLocks noGrp="1"/>
          </p:cNvGraphicFramePr>
          <p:nvPr>
            <p:ph idx="1"/>
            <p:extLst>
              <p:ext uri="{D42A27DB-BD31-4B8C-83A1-F6EECF244321}">
                <p14:modId xmlns:p14="http://schemas.microsoft.com/office/powerpoint/2010/main" val="1195576876"/>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1615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29"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3">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3">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33"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4"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5"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6"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7"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8"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C6DC4295-2F8E-279D-6ACE-333B0D145411}"/>
              </a:ext>
            </a:extLst>
          </p:cNvPr>
          <p:cNvSpPr>
            <a:spLocks noGrp="1"/>
          </p:cNvSpPr>
          <p:nvPr>
            <p:ph type="title"/>
          </p:nvPr>
        </p:nvSpPr>
        <p:spPr>
          <a:xfrm>
            <a:off x="4000499" y="351950"/>
            <a:ext cx="7345891" cy="1413933"/>
          </a:xfrm>
        </p:spPr>
        <p:txBody>
          <a:bodyPr>
            <a:normAutofit/>
          </a:bodyPr>
          <a:lstStyle/>
          <a:p>
            <a:r>
              <a:rPr lang="en-US" dirty="0"/>
              <a:t>Lower Court Holding</a:t>
            </a:r>
          </a:p>
        </p:txBody>
      </p:sp>
      <p:pic>
        <p:nvPicPr>
          <p:cNvPr id="6" name="Picture 5" descr="A wooden gavel on a stand&#10;&#10;Description automatically generated">
            <a:extLst>
              <a:ext uri="{FF2B5EF4-FFF2-40B4-BE49-F238E27FC236}">
                <a16:creationId xmlns:a16="http://schemas.microsoft.com/office/drawing/2014/main" id="{9EE9EB99-93E9-E6B0-9532-957F45F9D2B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37309" r="24861"/>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Content Placeholder 2">
            <a:extLst>
              <a:ext uri="{FF2B5EF4-FFF2-40B4-BE49-F238E27FC236}">
                <a16:creationId xmlns:a16="http://schemas.microsoft.com/office/drawing/2014/main" id="{417FFA8C-9CB2-E4BB-B9F0-8709677468DE}"/>
              </a:ext>
            </a:extLst>
          </p:cNvPr>
          <p:cNvSpPr>
            <a:spLocks noGrp="1"/>
          </p:cNvSpPr>
          <p:nvPr>
            <p:ph idx="1"/>
          </p:nvPr>
        </p:nvSpPr>
        <p:spPr>
          <a:xfrm>
            <a:off x="3843867" y="1744717"/>
            <a:ext cx="7659156" cy="4427483"/>
          </a:xfrm>
        </p:spPr>
        <p:txBody>
          <a:bodyPr>
            <a:normAutofit lnSpcReduction="10000"/>
          </a:bodyPr>
          <a:lstStyle/>
          <a:p>
            <a:pPr>
              <a:lnSpc>
                <a:spcPct val="90000"/>
              </a:lnSpc>
            </a:pPr>
            <a:r>
              <a:rPr lang="en-US" dirty="0"/>
              <a:t>Found there was no constitutional violation because the officer did not draw his weapon until Barnes turned the car back on.  The court further found that the </a:t>
            </a:r>
            <a:r>
              <a:rPr lang="en-US" b="1" dirty="0"/>
              <a:t>officer’s actions prior to the moment the threat occurred justifying deadly force including that he “jumped onto the door sill” had “no bearing on the officer’s ultimate use of force.”  </a:t>
            </a:r>
          </a:p>
          <a:p>
            <a:pPr>
              <a:lnSpc>
                <a:spcPct val="90000"/>
              </a:lnSpc>
            </a:pPr>
            <a:r>
              <a:rPr lang="en-US" dirty="0"/>
              <a:t>Held that the “moment of threat occurred in the two seconds before Barnes was shot. At that time, [Officer] Felix was still hanging onto the moving vehicle and believed it would run him over, which could have made Officer Felix reasonably believe his life was in imminent danger.”</a:t>
            </a:r>
          </a:p>
          <a:p>
            <a:pPr>
              <a:lnSpc>
                <a:spcPct val="90000"/>
              </a:lnSpc>
            </a:pPr>
            <a:endParaRPr lang="en-US" sz="1500" dirty="0"/>
          </a:p>
        </p:txBody>
      </p:sp>
    </p:spTree>
    <p:extLst>
      <p:ext uri="{BB962C8B-B14F-4D97-AF65-F5344CB8AC3E}">
        <p14:creationId xmlns:p14="http://schemas.microsoft.com/office/powerpoint/2010/main" val="4410233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19" ma:contentTypeDescription="Create a new document." ma:contentTypeScope="" ma:versionID="7a78d13a68cb9458283efd0435e95a17">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876ebe274773d0d00b0602701a24141f"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08311e2-d142-423e-bbac-6522d79a82a6" xsi:nil="true"/>
    <_Flow_SignoffStatus xmlns="2cbd2c6a-a94f-4612-b706-a6fa77778cdf" xsi:nil="true"/>
    <lcf76f155ced4ddcb4097134ff3c332f xmlns="2cbd2c6a-a94f-4612-b706-a6fa77778cd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F308040-D99A-44CE-874E-E852F0FEA5CB}"/>
</file>

<file path=customXml/itemProps2.xml><?xml version="1.0" encoding="utf-8"?>
<ds:datastoreItem xmlns:ds="http://schemas.openxmlformats.org/officeDocument/2006/customXml" ds:itemID="{876C4D7A-B0D9-4FBC-891B-ED61FD359AC0}"/>
</file>

<file path=customXml/itemProps3.xml><?xml version="1.0" encoding="utf-8"?>
<ds:datastoreItem xmlns:ds="http://schemas.openxmlformats.org/officeDocument/2006/customXml" ds:itemID="{8D80667E-FD1D-4450-88D4-A5604121DC49}"/>
</file>

<file path=docProps/app.xml><?xml version="1.0" encoding="utf-8"?>
<Properties xmlns="http://schemas.openxmlformats.org/officeDocument/2006/extended-properties" xmlns:vt="http://schemas.openxmlformats.org/officeDocument/2006/docPropsVTypes">
  <Template>Parallax</Template>
  <TotalTime>29675</TotalTime>
  <Words>4096</Words>
  <Application>Microsoft Office PowerPoint</Application>
  <PresentationFormat>Widescreen</PresentationFormat>
  <Paragraphs>193</Paragraphs>
  <Slides>48</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Calibri</vt:lpstr>
      <vt:lpstr>Corbel</vt:lpstr>
      <vt:lpstr>Muli</vt:lpstr>
      <vt:lpstr>Open Sans</vt:lpstr>
      <vt:lpstr>Parallax</vt:lpstr>
      <vt:lpstr>Supreme Court Update: 2023-2024 Term Recap &amp; 2024-2025 Term Preview</vt:lpstr>
      <vt:lpstr>IMLA</vt:lpstr>
      <vt:lpstr>Local Government Legal Center</vt:lpstr>
      <vt:lpstr>2024-2025 Term Preview</vt:lpstr>
      <vt:lpstr>Barnes v. Felix</vt:lpstr>
      <vt:lpstr>Moment of Threat Doctrine</vt:lpstr>
      <vt:lpstr>Totality of the Circumstances Test </vt:lpstr>
      <vt:lpstr>Facts</vt:lpstr>
      <vt:lpstr>Lower Court Holding</vt:lpstr>
      <vt:lpstr>Parties Arguments at the Supreme Court</vt:lpstr>
      <vt:lpstr>Oral argument highlights</vt:lpstr>
      <vt:lpstr>Garland v. VanderStok</vt:lpstr>
      <vt:lpstr>Facts</vt:lpstr>
      <vt:lpstr>Public Safety Implications of the Case</vt:lpstr>
      <vt:lpstr>Oral Argument Highlights</vt:lpstr>
      <vt:lpstr>San Francisco v. EPA</vt:lpstr>
      <vt:lpstr>Background</vt:lpstr>
      <vt:lpstr>Facts</vt:lpstr>
      <vt:lpstr>Lower Court Holding</vt:lpstr>
      <vt:lpstr>Implications for Local Governments</vt:lpstr>
      <vt:lpstr>Oral Argument Highlights / Predictions</vt:lpstr>
      <vt:lpstr>Seven County Infrastructure Coalition v. Eagle County</vt:lpstr>
      <vt:lpstr>National Environmental Policy Act</vt:lpstr>
      <vt:lpstr>Facts</vt:lpstr>
      <vt:lpstr>Court of Appeals Decision</vt:lpstr>
      <vt:lpstr>Implications for Local Governments</vt:lpstr>
      <vt:lpstr>Ames v. Ohio Department of Youth Services</vt:lpstr>
      <vt:lpstr>Facts</vt:lpstr>
      <vt:lpstr>Sixth Circuit Holding</vt:lpstr>
      <vt:lpstr>Parties’ Arguments</vt:lpstr>
      <vt:lpstr>EMD Sales v. Carrera</vt:lpstr>
      <vt:lpstr>Facts / Lower Court Ruling</vt:lpstr>
      <vt:lpstr>Implications for Local Governments</vt:lpstr>
      <vt:lpstr>Supreme Court Ruling (9-0)</vt:lpstr>
      <vt:lpstr>Stanley v. City of Sanford</vt:lpstr>
      <vt:lpstr>Facts</vt:lpstr>
      <vt:lpstr>Implications for Local Governments</vt:lpstr>
      <vt:lpstr>Catholic Charities Bureau, Inc. v. Wisconsin Labor &amp; Industry Review Commission</vt:lpstr>
      <vt:lpstr>Facts</vt:lpstr>
      <vt:lpstr>Wisconsin Supreme Court Ruling</vt:lpstr>
      <vt:lpstr>Free Exercise Arguments</vt:lpstr>
      <vt:lpstr>Implications for Local Governments</vt:lpstr>
      <vt:lpstr>FCC v. Consumers’ Research</vt:lpstr>
      <vt:lpstr>What is the Universal Services Fund? </vt:lpstr>
      <vt:lpstr>USF Programs</vt:lpstr>
      <vt:lpstr>Fifth Circuit En Banc Concludes Congress Violated the Nondelegation Doctrine</vt:lpstr>
      <vt:lpstr>Importance of this Case</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NLC Supreme Court &amp; Federal Trends Update</dc:title>
  <dc:creator>Amanda Karras</dc:creator>
  <cp:lastModifiedBy>Amanda Karras</cp:lastModifiedBy>
  <cp:revision>303</cp:revision>
  <dcterms:created xsi:type="dcterms:W3CDTF">2021-02-08T21:51:55Z</dcterms:created>
  <dcterms:modified xsi:type="dcterms:W3CDTF">2025-02-06T17:18:13Z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0x0101000E8CB46EF1E0094E977F869DD157A1DE</vt:lpwstr>
  </property>
</Properties>
</file>