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sldIdLst>
    <p:sldId id="285" r:id="rId5"/>
    <p:sldId id="263" r:id="rId6"/>
    <p:sldId id="322" r:id="rId7"/>
    <p:sldId id="304" r:id="rId8"/>
    <p:sldId id="321" r:id="rId9"/>
    <p:sldId id="305" r:id="rId10"/>
    <p:sldId id="308" r:id="rId11"/>
    <p:sldId id="317" r:id="rId12"/>
    <p:sldId id="324" r:id="rId13"/>
    <p:sldId id="330" r:id="rId14"/>
    <p:sldId id="325" r:id="rId15"/>
    <p:sldId id="331" r:id="rId16"/>
    <p:sldId id="316" r:id="rId17"/>
    <p:sldId id="326" r:id="rId18"/>
    <p:sldId id="327" r:id="rId19"/>
    <p:sldId id="328" r:id="rId20"/>
    <p:sldId id="329" r:id="rId21"/>
    <p:sldId id="334" r:id="rId22"/>
    <p:sldId id="335" r:id="rId23"/>
    <p:sldId id="342" r:id="rId24"/>
    <p:sldId id="343" r:id="rId25"/>
    <p:sldId id="344" r:id="rId26"/>
    <p:sldId id="341" r:id="rId27"/>
    <p:sldId id="346" r:id="rId28"/>
    <p:sldId id="347" r:id="rId29"/>
    <p:sldId id="350" r:id="rId30"/>
    <p:sldId id="351" r:id="rId31"/>
    <p:sldId id="348" r:id="rId32"/>
    <p:sldId id="349" r:id="rId33"/>
    <p:sldId id="35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7018412-FC66-F96E-8B5F-2A8475DA50B9}" name="Keppard, Barry" initials="KB" userId="S::bkeppard@mapc.org::8d8cb767-9fa6-424f-9a91-0e32214008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0000"/>
    <a:srgbClr val="F7C202"/>
    <a:srgbClr val="005A27"/>
    <a:srgbClr val="F47B20"/>
    <a:srgbClr val="FFFFFF"/>
    <a:srgbClr val="5DD5BD"/>
    <a:srgbClr val="D2DEEF"/>
    <a:srgbClr val="D6BC62"/>
    <a:srgbClr val="04A4D3"/>
    <a:srgbClr val="0021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6" autoAdjust="0"/>
    <p:restoredTop sz="92997" autoAdjust="0"/>
  </p:normalViewPr>
  <p:slideViewPr>
    <p:cSldViewPr snapToGrid="0">
      <p:cViewPr varScale="1">
        <p:scale>
          <a:sx n="60" d="100"/>
          <a:sy n="60" d="100"/>
        </p:scale>
        <p:origin x="908" y="40"/>
      </p:cViewPr>
      <p:guideLst/>
    </p:cSldViewPr>
  </p:slideViewPr>
  <p:outlineViewPr>
    <p:cViewPr>
      <p:scale>
        <a:sx n="33" d="100"/>
        <a:sy n="33" d="100"/>
      </p:scale>
      <p:origin x="0" y="-3472"/>
    </p:cViewPr>
  </p:outlineViewPr>
  <p:notesTextViewPr>
    <p:cViewPr>
      <p:scale>
        <a:sx n="100" d="100"/>
        <a:sy n="100" d="100"/>
      </p:scale>
      <p:origin x="0" y="0"/>
    </p:cViewPr>
  </p:notesTextViewPr>
  <p:sorterViewPr>
    <p:cViewPr>
      <p:scale>
        <a:sx n="80" d="100"/>
        <a:sy n="80" d="100"/>
      </p:scale>
      <p:origin x="0" y="0"/>
    </p:cViewPr>
  </p:sorterViewPr>
  <p:notesViewPr>
    <p:cSldViewPr snapToGrid="0">
      <p:cViewPr varScale="1">
        <p:scale>
          <a:sx n="150" d="100"/>
          <a:sy n="150" d="100"/>
        </p:scale>
        <p:origin x="4168"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36EE9E-E5F7-4D4B-9D23-E54E2D34B381}"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1839EF5B-3BCE-48D8-8FDD-66AD246A05D9}">
      <dgm:prSet phldrT="[Text]"/>
      <dgm:spPr>
        <a:solidFill>
          <a:srgbClr val="F7C202"/>
        </a:solidFill>
      </dgm:spPr>
      <dgm:t>
        <a:bodyPr/>
        <a:lstStyle/>
        <a:p>
          <a:r>
            <a:rPr lang="en-US" dirty="0">
              <a:solidFill>
                <a:schemeClr val="bg1"/>
              </a:solidFill>
              <a:latin typeface="Franklin Gothic Medium" panose="020B0603020102020204" pitchFamily="34" charset="0"/>
            </a:rPr>
            <a:t>Communication</a:t>
          </a:r>
          <a:endParaRPr lang="en-US" dirty="0">
            <a:latin typeface="Franklin Gothic Medium" panose="020B0603020102020204" pitchFamily="34" charset="0"/>
          </a:endParaRPr>
        </a:p>
      </dgm:t>
    </dgm:pt>
    <dgm:pt modelId="{0C308BCC-3296-4BAC-B195-624D346AEE67}" type="parTrans" cxnId="{DCC86806-19B1-4956-B3EE-082850AF13A8}">
      <dgm:prSet/>
      <dgm:spPr/>
      <dgm:t>
        <a:bodyPr/>
        <a:lstStyle/>
        <a:p>
          <a:endParaRPr lang="en-US"/>
        </a:p>
      </dgm:t>
    </dgm:pt>
    <dgm:pt modelId="{93E0EDAA-8F4F-4B1F-873F-59788451FDAE}" type="sibTrans" cxnId="{DCC86806-19B1-4956-B3EE-082850AF13A8}">
      <dgm:prSet/>
      <dgm:spPr/>
      <dgm:t>
        <a:bodyPr/>
        <a:lstStyle/>
        <a:p>
          <a:endParaRPr lang="en-US"/>
        </a:p>
      </dgm:t>
    </dgm:pt>
    <dgm:pt modelId="{81AE6AA2-8ACE-4024-9261-530B0ACDE466}">
      <dgm:prSet phldrT="[Text]"/>
      <dgm:spPr>
        <a:solidFill>
          <a:srgbClr val="5FC123"/>
        </a:solidFill>
      </dgm:spPr>
      <dgm:t>
        <a:bodyPr/>
        <a:lstStyle/>
        <a:p>
          <a:r>
            <a:rPr lang="en-US" dirty="0">
              <a:solidFill>
                <a:schemeClr val="bg1"/>
              </a:solidFill>
              <a:latin typeface="Franklin Gothic Medium" panose="020B0603020102020204" pitchFamily="34" charset="0"/>
            </a:rPr>
            <a:t>Council Members Bringing Value</a:t>
          </a:r>
        </a:p>
      </dgm:t>
    </dgm:pt>
    <dgm:pt modelId="{F33DBB45-4D06-4BE9-BAB9-BB8AF8CD8523}" type="parTrans" cxnId="{857A5A7B-E86D-4972-8293-7671EE91CBA2}">
      <dgm:prSet/>
      <dgm:spPr/>
      <dgm:t>
        <a:bodyPr/>
        <a:lstStyle/>
        <a:p>
          <a:endParaRPr lang="en-US"/>
        </a:p>
      </dgm:t>
    </dgm:pt>
    <dgm:pt modelId="{23D91E9A-6E06-4BAB-B11C-52C26E586C1B}" type="sibTrans" cxnId="{857A5A7B-E86D-4972-8293-7671EE91CBA2}">
      <dgm:prSet/>
      <dgm:spPr/>
      <dgm:t>
        <a:bodyPr/>
        <a:lstStyle/>
        <a:p>
          <a:endParaRPr lang="en-US"/>
        </a:p>
      </dgm:t>
    </dgm:pt>
    <dgm:pt modelId="{87D6ED13-FDD6-49AE-A6AC-455603C6B2E5}">
      <dgm:prSet phldrT="[Text]"/>
      <dgm:spPr>
        <a:solidFill>
          <a:srgbClr val="7030A0"/>
        </a:solidFill>
      </dgm:spPr>
      <dgm:t>
        <a:bodyPr/>
        <a:lstStyle/>
        <a:p>
          <a:r>
            <a:rPr lang="en-US" dirty="0">
              <a:solidFill>
                <a:schemeClr val="bg1"/>
              </a:solidFill>
              <a:latin typeface="Franklin Gothic Medium" panose="020B0603020102020204" pitchFamily="34" charset="0"/>
            </a:rPr>
            <a:t>Council Member Representation</a:t>
          </a:r>
        </a:p>
      </dgm:t>
    </dgm:pt>
    <dgm:pt modelId="{D5DF673A-FBCF-4424-9220-FD5861AA0E40}" type="parTrans" cxnId="{EB7E89A5-5BF9-4DA9-AAE7-2CACC0041A8F}">
      <dgm:prSet/>
      <dgm:spPr/>
      <dgm:t>
        <a:bodyPr/>
        <a:lstStyle/>
        <a:p>
          <a:endParaRPr lang="en-US"/>
        </a:p>
      </dgm:t>
    </dgm:pt>
    <dgm:pt modelId="{6D3DD5C0-6900-4CDF-BB63-75497DBDEA18}" type="sibTrans" cxnId="{EB7E89A5-5BF9-4DA9-AAE7-2CACC0041A8F}">
      <dgm:prSet/>
      <dgm:spPr/>
      <dgm:t>
        <a:bodyPr/>
        <a:lstStyle/>
        <a:p>
          <a:endParaRPr lang="en-US"/>
        </a:p>
      </dgm:t>
    </dgm:pt>
    <dgm:pt modelId="{5323015E-112E-4F88-ACCC-A1AEB3264F30}">
      <dgm:prSet phldrT="[Text]"/>
      <dgm:spPr>
        <a:solidFill>
          <a:srgbClr val="04A4D3"/>
        </a:solidFill>
      </dgm:spPr>
      <dgm:t>
        <a:bodyPr/>
        <a:lstStyle/>
        <a:p>
          <a:r>
            <a:rPr lang="en-US" dirty="0">
              <a:solidFill>
                <a:schemeClr val="bg1"/>
              </a:solidFill>
              <a:latin typeface="Franklin Gothic Medium" panose="020B0603020102020204" pitchFamily="34" charset="0"/>
            </a:rPr>
            <a:t>Internal Systems</a:t>
          </a:r>
        </a:p>
      </dgm:t>
    </dgm:pt>
    <dgm:pt modelId="{EE6E8E13-328F-438D-8929-5796CD964E1F}" type="parTrans" cxnId="{D6CD8F30-82C3-4D43-AED1-34FFA53CAF29}">
      <dgm:prSet/>
      <dgm:spPr/>
      <dgm:t>
        <a:bodyPr/>
        <a:lstStyle/>
        <a:p>
          <a:endParaRPr lang="en-US"/>
        </a:p>
      </dgm:t>
    </dgm:pt>
    <dgm:pt modelId="{289D314C-A3D5-4331-873A-4FB0A3C63A1B}" type="sibTrans" cxnId="{D6CD8F30-82C3-4D43-AED1-34FFA53CAF29}">
      <dgm:prSet/>
      <dgm:spPr/>
      <dgm:t>
        <a:bodyPr/>
        <a:lstStyle/>
        <a:p>
          <a:endParaRPr lang="en-US"/>
        </a:p>
      </dgm:t>
    </dgm:pt>
    <dgm:pt modelId="{9F2A138A-2EC9-415E-A69F-D9721E0BD06E}">
      <dgm:prSet phldrT="[Text]"/>
      <dgm:spPr>
        <a:solidFill>
          <a:srgbClr val="690000"/>
        </a:solidFill>
      </dgm:spPr>
      <dgm:t>
        <a:bodyPr/>
        <a:lstStyle/>
        <a:p>
          <a:r>
            <a:rPr lang="en-US" dirty="0">
              <a:solidFill>
                <a:schemeClr val="bg1"/>
              </a:solidFill>
              <a:latin typeface="Franklin Gothic Medium" panose="020B0603020102020204" pitchFamily="34" charset="0"/>
            </a:rPr>
            <a:t>Relationship Building</a:t>
          </a:r>
        </a:p>
      </dgm:t>
    </dgm:pt>
    <dgm:pt modelId="{0F4BE755-6BF7-4F11-9814-BD7014548601}" type="parTrans" cxnId="{4DF3EA71-A9B2-48E8-96F2-5DB93DF8A27A}">
      <dgm:prSet/>
      <dgm:spPr/>
      <dgm:t>
        <a:bodyPr/>
        <a:lstStyle/>
        <a:p>
          <a:endParaRPr lang="en-US"/>
        </a:p>
      </dgm:t>
    </dgm:pt>
    <dgm:pt modelId="{56C9B300-68E2-48BB-9D65-CCDD33A1A717}" type="sibTrans" cxnId="{4DF3EA71-A9B2-48E8-96F2-5DB93DF8A27A}">
      <dgm:prSet/>
      <dgm:spPr/>
      <dgm:t>
        <a:bodyPr/>
        <a:lstStyle/>
        <a:p>
          <a:endParaRPr lang="en-US"/>
        </a:p>
      </dgm:t>
    </dgm:pt>
    <dgm:pt modelId="{A437BFC3-4A97-4348-9862-D8106602B2ED}">
      <dgm:prSet phldr="0"/>
      <dgm:spPr>
        <a:solidFill>
          <a:srgbClr val="F47B20"/>
        </a:solidFill>
      </dgm:spPr>
      <dgm:t>
        <a:bodyPr/>
        <a:lstStyle/>
        <a:p>
          <a:pPr rtl="0"/>
          <a:r>
            <a:rPr lang="en-US" dirty="0">
              <a:latin typeface="Franklin Gothic Medium" panose="020B0603020102020204" pitchFamily="34" charset="0"/>
            </a:rPr>
            <a:t>Community Engagement</a:t>
          </a:r>
        </a:p>
      </dgm:t>
    </dgm:pt>
    <dgm:pt modelId="{9DB2AD9C-74AC-4336-A09F-109DFC030BAA}" type="parTrans" cxnId="{0863D41F-C7C1-4D6E-A976-5929BA0DCBEF}">
      <dgm:prSet/>
      <dgm:spPr/>
      <dgm:t>
        <a:bodyPr/>
        <a:lstStyle/>
        <a:p>
          <a:endParaRPr lang="en-US"/>
        </a:p>
      </dgm:t>
    </dgm:pt>
    <dgm:pt modelId="{D9FA3BD6-27A4-4159-8B4D-61DB0DE9D875}" type="sibTrans" cxnId="{0863D41F-C7C1-4D6E-A976-5929BA0DCBEF}">
      <dgm:prSet/>
      <dgm:spPr/>
      <dgm:t>
        <a:bodyPr/>
        <a:lstStyle/>
        <a:p>
          <a:endParaRPr lang="en-US"/>
        </a:p>
      </dgm:t>
    </dgm:pt>
    <dgm:pt modelId="{E9444DCB-6590-4E96-A58B-AC1DC2E1D145}" type="pres">
      <dgm:prSet presAssocID="{DF36EE9E-E5F7-4D4B-9D23-E54E2D34B381}" presName="diagram" presStyleCnt="0">
        <dgm:presLayoutVars>
          <dgm:dir/>
          <dgm:resizeHandles val="exact"/>
        </dgm:presLayoutVars>
      </dgm:prSet>
      <dgm:spPr/>
    </dgm:pt>
    <dgm:pt modelId="{16E29036-7D81-4694-9369-66ACC8129AFD}" type="pres">
      <dgm:prSet presAssocID="{A437BFC3-4A97-4348-9862-D8106602B2ED}" presName="node" presStyleLbl="node1" presStyleIdx="0" presStyleCnt="6">
        <dgm:presLayoutVars>
          <dgm:bulletEnabled val="1"/>
        </dgm:presLayoutVars>
      </dgm:prSet>
      <dgm:spPr/>
    </dgm:pt>
    <dgm:pt modelId="{AB15E186-47F3-4107-91D2-CA85F42434EF}" type="pres">
      <dgm:prSet presAssocID="{D9FA3BD6-27A4-4159-8B4D-61DB0DE9D875}" presName="sibTrans" presStyleCnt="0"/>
      <dgm:spPr/>
    </dgm:pt>
    <dgm:pt modelId="{C5E0B9DA-1770-4F6F-9E9E-8AB9022066D7}" type="pres">
      <dgm:prSet presAssocID="{1839EF5B-3BCE-48D8-8FDD-66AD246A05D9}" presName="node" presStyleLbl="node1" presStyleIdx="1" presStyleCnt="6">
        <dgm:presLayoutVars>
          <dgm:bulletEnabled val="1"/>
        </dgm:presLayoutVars>
      </dgm:prSet>
      <dgm:spPr/>
    </dgm:pt>
    <dgm:pt modelId="{62D66A77-0544-4BC6-813F-6C6001B12FB5}" type="pres">
      <dgm:prSet presAssocID="{93E0EDAA-8F4F-4B1F-873F-59788451FDAE}" presName="sibTrans" presStyleCnt="0"/>
      <dgm:spPr/>
    </dgm:pt>
    <dgm:pt modelId="{199195CA-3258-46D1-9A8E-2471EE5CB937}" type="pres">
      <dgm:prSet presAssocID="{81AE6AA2-8ACE-4024-9261-530B0ACDE466}" presName="node" presStyleLbl="node1" presStyleIdx="2" presStyleCnt="6">
        <dgm:presLayoutVars>
          <dgm:bulletEnabled val="1"/>
        </dgm:presLayoutVars>
      </dgm:prSet>
      <dgm:spPr/>
    </dgm:pt>
    <dgm:pt modelId="{2A26C28C-7C67-407F-90EC-54180F7CE6BC}" type="pres">
      <dgm:prSet presAssocID="{23D91E9A-6E06-4BAB-B11C-52C26E586C1B}" presName="sibTrans" presStyleCnt="0"/>
      <dgm:spPr/>
    </dgm:pt>
    <dgm:pt modelId="{984CE0FE-45B1-458B-A37A-50C7F1DCB63F}" type="pres">
      <dgm:prSet presAssocID="{87D6ED13-FDD6-49AE-A6AC-455603C6B2E5}" presName="node" presStyleLbl="node1" presStyleIdx="3" presStyleCnt="6">
        <dgm:presLayoutVars>
          <dgm:bulletEnabled val="1"/>
        </dgm:presLayoutVars>
      </dgm:prSet>
      <dgm:spPr/>
    </dgm:pt>
    <dgm:pt modelId="{A8D224D8-2047-4E63-95A3-68CE1EBE38EF}" type="pres">
      <dgm:prSet presAssocID="{6D3DD5C0-6900-4CDF-BB63-75497DBDEA18}" presName="sibTrans" presStyleCnt="0"/>
      <dgm:spPr/>
    </dgm:pt>
    <dgm:pt modelId="{FA0DF340-C8BA-48FF-806F-95888AA37063}" type="pres">
      <dgm:prSet presAssocID="{9F2A138A-2EC9-415E-A69F-D9721E0BD06E}" presName="node" presStyleLbl="node1" presStyleIdx="4" presStyleCnt="6">
        <dgm:presLayoutVars>
          <dgm:bulletEnabled val="1"/>
        </dgm:presLayoutVars>
      </dgm:prSet>
      <dgm:spPr/>
    </dgm:pt>
    <dgm:pt modelId="{2858396C-AD95-4E1C-B5E4-565654D6B579}" type="pres">
      <dgm:prSet presAssocID="{56C9B300-68E2-48BB-9D65-CCDD33A1A717}" presName="sibTrans" presStyleCnt="0"/>
      <dgm:spPr/>
    </dgm:pt>
    <dgm:pt modelId="{C0D2B2D8-D336-4505-9230-D9BFBF49B0A0}" type="pres">
      <dgm:prSet presAssocID="{5323015E-112E-4F88-ACCC-A1AEB3264F30}" presName="node" presStyleLbl="node1" presStyleIdx="5" presStyleCnt="6">
        <dgm:presLayoutVars>
          <dgm:bulletEnabled val="1"/>
        </dgm:presLayoutVars>
      </dgm:prSet>
      <dgm:spPr/>
    </dgm:pt>
  </dgm:ptLst>
  <dgm:cxnLst>
    <dgm:cxn modelId="{13BD8402-AF47-440F-8EB8-3E4C27D4BD0A}" type="presOf" srcId="{DF36EE9E-E5F7-4D4B-9D23-E54E2D34B381}" destId="{E9444DCB-6590-4E96-A58B-AC1DC2E1D145}" srcOrd="0" destOrd="0" presId="urn:microsoft.com/office/officeart/2005/8/layout/default"/>
    <dgm:cxn modelId="{DCC86806-19B1-4956-B3EE-082850AF13A8}" srcId="{DF36EE9E-E5F7-4D4B-9D23-E54E2D34B381}" destId="{1839EF5B-3BCE-48D8-8FDD-66AD246A05D9}" srcOrd="1" destOrd="0" parTransId="{0C308BCC-3296-4BAC-B195-624D346AEE67}" sibTransId="{93E0EDAA-8F4F-4B1F-873F-59788451FDAE}"/>
    <dgm:cxn modelId="{0863D41F-C7C1-4D6E-A976-5929BA0DCBEF}" srcId="{DF36EE9E-E5F7-4D4B-9D23-E54E2D34B381}" destId="{A437BFC3-4A97-4348-9862-D8106602B2ED}" srcOrd="0" destOrd="0" parTransId="{9DB2AD9C-74AC-4336-A09F-109DFC030BAA}" sibTransId="{D9FA3BD6-27A4-4159-8B4D-61DB0DE9D875}"/>
    <dgm:cxn modelId="{083C862A-C58C-435D-A68F-08D4150505D7}" type="presOf" srcId="{1839EF5B-3BCE-48D8-8FDD-66AD246A05D9}" destId="{C5E0B9DA-1770-4F6F-9E9E-8AB9022066D7}" srcOrd="0" destOrd="0" presId="urn:microsoft.com/office/officeart/2005/8/layout/default"/>
    <dgm:cxn modelId="{F3117F2D-752C-4529-8C97-4A19E346C104}" type="presOf" srcId="{5323015E-112E-4F88-ACCC-A1AEB3264F30}" destId="{C0D2B2D8-D336-4505-9230-D9BFBF49B0A0}" srcOrd="0" destOrd="0" presId="urn:microsoft.com/office/officeart/2005/8/layout/default"/>
    <dgm:cxn modelId="{D6CD8F30-82C3-4D43-AED1-34FFA53CAF29}" srcId="{DF36EE9E-E5F7-4D4B-9D23-E54E2D34B381}" destId="{5323015E-112E-4F88-ACCC-A1AEB3264F30}" srcOrd="5" destOrd="0" parTransId="{EE6E8E13-328F-438D-8929-5796CD964E1F}" sibTransId="{289D314C-A3D5-4331-873A-4FB0A3C63A1B}"/>
    <dgm:cxn modelId="{0739DE5C-63B1-4544-BD6E-7073CABF256E}" type="presOf" srcId="{81AE6AA2-8ACE-4024-9261-530B0ACDE466}" destId="{199195CA-3258-46D1-9A8E-2471EE5CB937}" srcOrd="0" destOrd="0" presId="urn:microsoft.com/office/officeart/2005/8/layout/default"/>
    <dgm:cxn modelId="{B7A7BE6E-A5C4-4C4C-9FFA-F20FB5237320}" type="presOf" srcId="{9F2A138A-2EC9-415E-A69F-D9721E0BD06E}" destId="{FA0DF340-C8BA-48FF-806F-95888AA37063}" srcOrd="0" destOrd="0" presId="urn:microsoft.com/office/officeart/2005/8/layout/default"/>
    <dgm:cxn modelId="{4DF3EA71-A9B2-48E8-96F2-5DB93DF8A27A}" srcId="{DF36EE9E-E5F7-4D4B-9D23-E54E2D34B381}" destId="{9F2A138A-2EC9-415E-A69F-D9721E0BD06E}" srcOrd="4" destOrd="0" parTransId="{0F4BE755-6BF7-4F11-9814-BD7014548601}" sibTransId="{56C9B300-68E2-48BB-9D65-CCDD33A1A717}"/>
    <dgm:cxn modelId="{857A5A7B-E86D-4972-8293-7671EE91CBA2}" srcId="{DF36EE9E-E5F7-4D4B-9D23-E54E2D34B381}" destId="{81AE6AA2-8ACE-4024-9261-530B0ACDE466}" srcOrd="2" destOrd="0" parTransId="{F33DBB45-4D06-4BE9-BAB9-BB8AF8CD8523}" sibTransId="{23D91E9A-6E06-4BAB-B11C-52C26E586C1B}"/>
    <dgm:cxn modelId="{EB7E89A5-5BF9-4DA9-AAE7-2CACC0041A8F}" srcId="{DF36EE9E-E5F7-4D4B-9D23-E54E2D34B381}" destId="{87D6ED13-FDD6-49AE-A6AC-455603C6B2E5}" srcOrd="3" destOrd="0" parTransId="{D5DF673A-FBCF-4424-9220-FD5861AA0E40}" sibTransId="{6D3DD5C0-6900-4CDF-BB63-75497DBDEA18}"/>
    <dgm:cxn modelId="{0E0458C0-663B-4CD7-B3B8-82545AE1BF1E}" type="presOf" srcId="{A437BFC3-4A97-4348-9862-D8106602B2ED}" destId="{16E29036-7D81-4694-9369-66ACC8129AFD}" srcOrd="0" destOrd="0" presId="urn:microsoft.com/office/officeart/2005/8/layout/default"/>
    <dgm:cxn modelId="{FAB661D7-22EC-4ED4-87EC-D7A05ECDD5CE}" type="presOf" srcId="{87D6ED13-FDD6-49AE-A6AC-455603C6B2E5}" destId="{984CE0FE-45B1-458B-A37A-50C7F1DCB63F}" srcOrd="0" destOrd="0" presId="urn:microsoft.com/office/officeart/2005/8/layout/default"/>
    <dgm:cxn modelId="{11DA6D92-2C6F-4A98-9500-43434E954FA7}" type="presParOf" srcId="{E9444DCB-6590-4E96-A58B-AC1DC2E1D145}" destId="{16E29036-7D81-4694-9369-66ACC8129AFD}" srcOrd="0" destOrd="0" presId="urn:microsoft.com/office/officeart/2005/8/layout/default"/>
    <dgm:cxn modelId="{A7150691-CAD2-4BFC-87BC-AED3AAC843F4}" type="presParOf" srcId="{E9444DCB-6590-4E96-A58B-AC1DC2E1D145}" destId="{AB15E186-47F3-4107-91D2-CA85F42434EF}" srcOrd="1" destOrd="0" presId="urn:microsoft.com/office/officeart/2005/8/layout/default"/>
    <dgm:cxn modelId="{9ED55BE0-8A32-47F2-AE0E-766BECFCAD4D}" type="presParOf" srcId="{E9444DCB-6590-4E96-A58B-AC1DC2E1D145}" destId="{C5E0B9DA-1770-4F6F-9E9E-8AB9022066D7}" srcOrd="2" destOrd="0" presId="urn:microsoft.com/office/officeart/2005/8/layout/default"/>
    <dgm:cxn modelId="{8B39D520-002E-4902-AF90-470FB0872843}" type="presParOf" srcId="{E9444DCB-6590-4E96-A58B-AC1DC2E1D145}" destId="{62D66A77-0544-4BC6-813F-6C6001B12FB5}" srcOrd="3" destOrd="0" presId="urn:microsoft.com/office/officeart/2005/8/layout/default"/>
    <dgm:cxn modelId="{AD987595-E367-4CB2-B112-1ACCABFFBF05}" type="presParOf" srcId="{E9444DCB-6590-4E96-A58B-AC1DC2E1D145}" destId="{199195CA-3258-46D1-9A8E-2471EE5CB937}" srcOrd="4" destOrd="0" presId="urn:microsoft.com/office/officeart/2005/8/layout/default"/>
    <dgm:cxn modelId="{472C761E-6037-49F8-84CE-32201AB7C3F4}" type="presParOf" srcId="{E9444DCB-6590-4E96-A58B-AC1DC2E1D145}" destId="{2A26C28C-7C67-407F-90EC-54180F7CE6BC}" srcOrd="5" destOrd="0" presId="urn:microsoft.com/office/officeart/2005/8/layout/default"/>
    <dgm:cxn modelId="{39DEF550-9FF3-4B3D-A7FE-6FC86EE5B1BA}" type="presParOf" srcId="{E9444DCB-6590-4E96-A58B-AC1DC2E1D145}" destId="{984CE0FE-45B1-458B-A37A-50C7F1DCB63F}" srcOrd="6" destOrd="0" presId="urn:microsoft.com/office/officeart/2005/8/layout/default"/>
    <dgm:cxn modelId="{4F9E0FFC-8CE0-420D-B6C1-BF4A1771DCC7}" type="presParOf" srcId="{E9444DCB-6590-4E96-A58B-AC1DC2E1D145}" destId="{A8D224D8-2047-4E63-95A3-68CE1EBE38EF}" srcOrd="7" destOrd="0" presId="urn:microsoft.com/office/officeart/2005/8/layout/default"/>
    <dgm:cxn modelId="{8983D7FB-78A3-4D22-B0AD-B4DEAB50DC5C}" type="presParOf" srcId="{E9444DCB-6590-4E96-A58B-AC1DC2E1D145}" destId="{FA0DF340-C8BA-48FF-806F-95888AA37063}" srcOrd="8" destOrd="0" presId="urn:microsoft.com/office/officeart/2005/8/layout/default"/>
    <dgm:cxn modelId="{4D4060C8-D39B-49A0-8E6F-CB8D4DA85142}" type="presParOf" srcId="{E9444DCB-6590-4E96-A58B-AC1DC2E1D145}" destId="{2858396C-AD95-4E1C-B5E4-565654D6B579}" srcOrd="9" destOrd="0" presId="urn:microsoft.com/office/officeart/2005/8/layout/default"/>
    <dgm:cxn modelId="{347D9EE2-458B-496F-9A5E-1EEF81FD4535}" type="presParOf" srcId="{E9444DCB-6590-4E96-A58B-AC1DC2E1D145}" destId="{C0D2B2D8-D336-4505-9230-D9BFBF49B0A0}"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1146D6-008A-44AC-8932-EF35477E4C1D}"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010D73E5-2E8F-42F8-A906-D25E1652073A}">
      <dgm:prSet phldrT="[Text]"/>
      <dgm:spPr/>
      <dgm:t>
        <a:bodyPr/>
        <a:lstStyle/>
        <a:p>
          <a:r>
            <a:rPr lang="en-US" dirty="0">
              <a:latin typeface="Franklin Gothic Medium" panose="020B0603020102020204" pitchFamily="34" charset="0"/>
            </a:rPr>
            <a:t>Purpose of Engagement</a:t>
          </a:r>
        </a:p>
      </dgm:t>
    </dgm:pt>
    <dgm:pt modelId="{A3EB8156-F276-48D9-A399-BD125836016E}" type="parTrans" cxnId="{FF41BA8E-BD4B-4F22-B838-AA0BB48081DD}">
      <dgm:prSet/>
      <dgm:spPr/>
      <dgm:t>
        <a:bodyPr/>
        <a:lstStyle/>
        <a:p>
          <a:endParaRPr lang="en-US"/>
        </a:p>
      </dgm:t>
    </dgm:pt>
    <dgm:pt modelId="{B2C8F796-FE61-417F-B0B7-D6E365D9831C}" type="sibTrans" cxnId="{FF41BA8E-BD4B-4F22-B838-AA0BB48081DD}">
      <dgm:prSet/>
      <dgm:spPr/>
      <dgm:t>
        <a:bodyPr/>
        <a:lstStyle/>
        <a:p>
          <a:endParaRPr lang="en-US"/>
        </a:p>
      </dgm:t>
    </dgm:pt>
    <dgm:pt modelId="{E2E3189D-9B7D-4004-A0CE-412A9E970BCD}">
      <dgm:prSet phldrT="[Text]"/>
      <dgm:spPr/>
      <dgm:t>
        <a:bodyPr/>
        <a:lstStyle/>
        <a:p>
          <a:r>
            <a:rPr lang="en-US" dirty="0">
              <a:latin typeface="Franklin Gothic Medium" panose="020B0603020102020204" pitchFamily="34" charset="0"/>
            </a:rPr>
            <a:t>Landscape Analysis</a:t>
          </a:r>
        </a:p>
      </dgm:t>
    </dgm:pt>
    <dgm:pt modelId="{881F77FC-AED7-47F1-818E-5221E566152E}" type="parTrans" cxnId="{313E00E6-B3DB-4C39-B4D2-52A49DE6B945}">
      <dgm:prSet/>
      <dgm:spPr/>
      <dgm:t>
        <a:bodyPr/>
        <a:lstStyle/>
        <a:p>
          <a:endParaRPr lang="en-US"/>
        </a:p>
      </dgm:t>
    </dgm:pt>
    <dgm:pt modelId="{8472BC3E-4959-4023-A7F7-A582B7687F21}" type="sibTrans" cxnId="{313E00E6-B3DB-4C39-B4D2-52A49DE6B945}">
      <dgm:prSet/>
      <dgm:spPr/>
      <dgm:t>
        <a:bodyPr/>
        <a:lstStyle/>
        <a:p>
          <a:endParaRPr lang="en-US"/>
        </a:p>
      </dgm:t>
    </dgm:pt>
    <dgm:pt modelId="{D5E1349C-F948-49C7-A105-127D5F4A89DC}">
      <dgm:prSet phldrT="[Text]"/>
      <dgm:spPr/>
      <dgm:t>
        <a:bodyPr/>
        <a:lstStyle/>
        <a:p>
          <a:r>
            <a:rPr lang="en-US" dirty="0">
              <a:latin typeface="Franklin Gothic Medium" panose="020B0603020102020204" pitchFamily="34" charset="0"/>
            </a:rPr>
            <a:t>Evaluation</a:t>
          </a:r>
        </a:p>
      </dgm:t>
    </dgm:pt>
    <dgm:pt modelId="{BFDBB539-06E2-45A3-894C-E31323962537}" type="parTrans" cxnId="{A0903B59-8B47-4363-99A1-56D012FFC2F4}">
      <dgm:prSet/>
      <dgm:spPr/>
      <dgm:t>
        <a:bodyPr/>
        <a:lstStyle/>
        <a:p>
          <a:endParaRPr lang="en-US"/>
        </a:p>
      </dgm:t>
    </dgm:pt>
    <dgm:pt modelId="{D753F19C-6A20-40F1-BCAF-2EB83FF60767}" type="sibTrans" cxnId="{A0903B59-8B47-4363-99A1-56D012FFC2F4}">
      <dgm:prSet/>
      <dgm:spPr/>
      <dgm:t>
        <a:bodyPr/>
        <a:lstStyle/>
        <a:p>
          <a:endParaRPr lang="en-US"/>
        </a:p>
      </dgm:t>
    </dgm:pt>
    <dgm:pt modelId="{32BF035F-4CDD-4E66-B59D-971BD41CA7EF}">
      <dgm:prSet phldrT="[Text]"/>
      <dgm:spPr/>
      <dgm:t>
        <a:bodyPr/>
        <a:lstStyle/>
        <a:p>
          <a:r>
            <a:rPr lang="en-US" dirty="0">
              <a:latin typeface="Franklin Gothic Medium" panose="020B0603020102020204" pitchFamily="34" charset="0"/>
            </a:rPr>
            <a:t>Approach</a:t>
          </a:r>
        </a:p>
      </dgm:t>
    </dgm:pt>
    <dgm:pt modelId="{6483B1CE-4815-475B-8C33-22DA1CFEB8F1}" type="parTrans" cxnId="{4188BDF9-3530-460F-A781-07EAC4B40082}">
      <dgm:prSet/>
      <dgm:spPr/>
      <dgm:t>
        <a:bodyPr/>
        <a:lstStyle/>
        <a:p>
          <a:endParaRPr lang="en-US"/>
        </a:p>
      </dgm:t>
    </dgm:pt>
    <dgm:pt modelId="{BAC520C4-7F3B-4F5B-8363-B5E672155072}" type="sibTrans" cxnId="{4188BDF9-3530-460F-A781-07EAC4B40082}">
      <dgm:prSet/>
      <dgm:spPr/>
      <dgm:t>
        <a:bodyPr/>
        <a:lstStyle/>
        <a:p>
          <a:endParaRPr lang="en-US"/>
        </a:p>
      </dgm:t>
    </dgm:pt>
    <dgm:pt modelId="{AE9177A2-8CFB-491C-BC2F-55F4ED81C6CA}" type="pres">
      <dgm:prSet presAssocID="{1F1146D6-008A-44AC-8932-EF35477E4C1D}" presName="cycle" presStyleCnt="0">
        <dgm:presLayoutVars>
          <dgm:dir/>
          <dgm:resizeHandles val="exact"/>
        </dgm:presLayoutVars>
      </dgm:prSet>
      <dgm:spPr/>
    </dgm:pt>
    <dgm:pt modelId="{4577E881-41DB-4FE9-B11F-88A08D91016C}" type="pres">
      <dgm:prSet presAssocID="{010D73E5-2E8F-42F8-A906-D25E1652073A}" presName="node" presStyleLbl="node1" presStyleIdx="0" presStyleCnt="4">
        <dgm:presLayoutVars>
          <dgm:bulletEnabled val="1"/>
        </dgm:presLayoutVars>
      </dgm:prSet>
      <dgm:spPr/>
    </dgm:pt>
    <dgm:pt modelId="{01F9ECC7-DC03-464D-A444-022358D774B9}" type="pres">
      <dgm:prSet presAssocID="{B2C8F796-FE61-417F-B0B7-D6E365D9831C}" presName="sibTrans" presStyleLbl="sibTrans2D1" presStyleIdx="0" presStyleCnt="4"/>
      <dgm:spPr/>
    </dgm:pt>
    <dgm:pt modelId="{32F87374-5C71-4CC3-B739-5BFA75188E49}" type="pres">
      <dgm:prSet presAssocID="{B2C8F796-FE61-417F-B0B7-D6E365D9831C}" presName="connectorText" presStyleLbl="sibTrans2D1" presStyleIdx="0" presStyleCnt="4"/>
      <dgm:spPr/>
    </dgm:pt>
    <dgm:pt modelId="{EBD3F414-4DE2-42AA-ABE4-6C660732DBB0}" type="pres">
      <dgm:prSet presAssocID="{E2E3189D-9B7D-4004-A0CE-412A9E970BCD}" presName="node" presStyleLbl="node1" presStyleIdx="1" presStyleCnt="4">
        <dgm:presLayoutVars>
          <dgm:bulletEnabled val="1"/>
        </dgm:presLayoutVars>
      </dgm:prSet>
      <dgm:spPr/>
    </dgm:pt>
    <dgm:pt modelId="{94AE728B-8D0E-4128-82CA-99D55B331108}" type="pres">
      <dgm:prSet presAssocID="{8472BC3E-4959-4023-A7F7-A582B7687F21}" presName="sibTrans" presStyleLbl="sibTrans2D1" presStyleIdx="1" presStyleCnt="4"/>
      <dgm:spPr/>
    </dgm:pt>
    <dgm:pt modelId="{24B3B68D-ED9B-43A8-8269-2CA68760F70A}" type="pres">
      <dgm:prSet presAssocID="{8472BC3E-4959-4023-A7F7-A582B7687F21}" presName="connectorText" presStyleLbl="sibTrans2D1" presStyleIdx="1" presStyleCnt="4"/>
      <dgm:spPr/>
    </dgm:pt>
    <dgm:pt modelId="{1CEEA219-4C58-4C50-996C-641870423E73}" type="pres">
      <dgm:prSet presAssocID="{32BF035F-4CDD-4E66-B59D-971BD41CA7EF}" presName="node" presStyleLbl="node1" presStyleIdx="2" presStyleCnt="4">
        <dgm:presLayoutVars>
          <dgm:bulletEnabled val="1"/>
        </dgm:presLayoutVars>
      </dgm:prSet>
      <dgm:spPr/>
    </dgm:pt>
    <dgm:pt modelId="{49B4D4BB-D9C3-4B68-BD48-7EEEFEB83819}" type="pres">
      <dgm:prSet presAssocID="{BAC520C4-7F3B-4F5B-8363-B5E672155072}" presName="sibTrans" presStyleLbl="sibTrans2D1" presStyleIdx="2" presStyleCnt="4"/>
      <dgm:spPr/>
    </dgm:pt>
    <dgm:pt modelId="{289E3AC9-6522-469D-8108-86E8D79A07B8}" type="pres">
      <dgm:prSet presAssocID="{BAC520C4-7F3B-4F5B-8363-B5E672155072}" presName="connectorText" presStyleLbl="sibTrans2D1" presStyleIdx="2" presStyleCnt="4"/>
      <dgm:spPr/>
    </dgm:pt>
    <dgm:pt modelId="{08C385EE-16CB-4B55-B2D9-4AFF2AFDED1D}" type="pres">
      <dgm:prSet presAssocID="{D5E1349C-F948-49C7-A105-127D5F4A89DC}" presName="node" presStyleLbl="node1" presStyleIdx="3" presStyleCnt="4" custRadScaleRad="101151" custRadScaleInc="695">
        <dgm:presLayoutVars>
          <dgm:bulletEnabled val="1"/>
        </dgm:presLayoutVars>
      </dgm:prSet>
      <dgm:spPr/>
    </dgm:pt>
    <dgm:pt modelId="{A6CE9937-0469-4A3F-9211-3CB594BD5458}" type="pres">
      <dgm:prSet presAssocID="{D753F19C-6A20-40F1-BCAF-2EB83FF60767}" presName="sibTrans" presStyleLbl="sibTrans2D1" presStyleIdx="3" presStyleCnt="4"/>
      <dgm:spPr/>
    </dgm:pt>
    <dgm:pt modelId="{F6416C47-1F3A-4EE6-90D4-57BBF5048698}" type="pres">
      <dgm:prSet presAssocID="{D753F19C-6A20-40F1-BCAF-2EB83FF60767}" presName="connectorText" presStyleLbl="sibTrans2D1" presStyleIdx="3" presStyleCnt="4"/>
      <dgm:spPr/>
    </dgm:pt>
  </dgm:ptLst>
  <dgm:cxnLst>
    <dgm:cxn modelId="{FE197209-28B7-4D2E-93E9-11F46A3C255F}" type="presOf" srcId="{1F1146D6-008A-44AC-8932-EF35477E4C1D}" destId="{AE9177A2-8CFB-491C-BC2F-55F4ED81C6CA}" srcOrd="0" destOrd="0" presId="urn:microsoft.com/office/officeart/2005/8/layout/cycle2"/>
    <dgm:cxn modelId="{C9322D28-31D0-4DF6-9800-1CEE703A4C2B}" type="presOf" srcId="{8472BC3E-4959-4023-A7F7-A582B7687F21}" destId="{24B3B68D-ED9B-43A8-8269-2CA68760F70A}" srcOrd="1" destOrd="0" presId="urn:microsoft.com/office/officeart/2005/8/layout/cycle2"/>
    <dgm:cxn modelId="{CD8B2E36-D0CD-4705-9F92-C05B986E74D1}" type="presOf" srcId="{D5E1349C-F948-49C7-A105-127D5F4A89DC}" destId="{08C385EE-16CB-4B55-B2D9-4AFF2AFDED1D}" srcOrd="0" destOrd="0" presId="urn:microsoft.com/office/officeart/2005/8/layout/cycle2"/>
    <dgm:cxn modelId="{16A9754C-5667-4B1A-B18F-AA1E1BEB6EA3}" type="presOf" srcId="{010D73E5-2E8F-42F8-A906-D25E1652073A}" destId="{4577E881-41DB-4FE9-B11F-88A08D91016C}" srcOrd="0" destOrd="0" presId="urn:microsoft.com/office/officeart/2005/8/layout/cycle2"/>
    <dgm:cxn modelId="{E47F6670-BA6B-44FB-BC18-0B1A430F2BC4}" type="presOf" srcId="{BAC520C4-7F3B-4F5B-8363-B5E672155072}" destId="{49B4D4BB-D9C3-4B68-BD48-7EEEFEB83819}" srcOrd="0" destOrd="0" presId="urn:microsoft.com/office/officeart/2005/8/layout/cycle2"/>
    <dgm:cxn modelId="{A0903B59-8B47-4363-99A1-56D012FFC2F4}" srcId="{1F1146D6-008A-44AC-8932-EF35477E4C1D}" destId="{D5E1349C-F948-49C7-A105-127D5F4A89DC}" srcOrd="3" destOrd="0" parTransId="{BFDBB539-06E2-45A3-894C-E31323962537}" sibTransId="{D753F19C-6A20-40F1-BCAF-2EB83FF60767}"/>
    <dgm:cxn modelId="{FF41BA8E-BD4B-4F22-B838-AA0BB48081DD}" srcId="{1F1146D6-008A-44AC-8932-EF35477E4C1D}" destId="{010D73E5-2E8F-42F8-A906-D25E1652073A}" srcOrd="0" destOrd="0" parTransId="{A3EB8156-F276-48D9-A399-BD125836016E}" sibTransId="{B2C8F796-FE61-417F-B0B7-D6E365D9831C}"/>
    <dgm:cxn modelId="{587A22A1-06D9-449F-A750-03658044B0BF}" type="presOf" srcId="{32BF035F-4CDD-4E66-B59D-971BD41CA7EF}" destId="{1CEEA219-4C58-4C50-996C-641870423E73}" srcOrd="0" destOrd="0" presId="urn:microsoft.com/office/officeart/2005/8/layout/cycle2"/>
    <dgm:cxn modelId="{D0519FA3-4588-4884-A32F-0532EB0CAA65}" type="presOf" srcId="{D753F19C-6A20-40F1-BCAF-2EB83FF60767}" destId="{A6CE9937-0469-4A3F-9211-3CB594BD5458}" srcOrd="0" destOrd="0" presId="urn:microsoft.com/office/officeart/2005/8/layout/cycle2"/>
    <dgm:cxn modelId="{693555C9-4DA7-437D-81AA-6C6063FBDE4C}" type="presOf" srcId="{BAC520C4-7F3B-4F5B-8363-B5E672155072}" destId="{289E3AC9-6522-469D-8108-86E8D79A07B8}" srcOrd="1" destOrd="0" presId="urn:microsoft.com/office/officeart/2005/8/layout/cycle2"/>
    <dgm:cxn modelId="{B75EC5DD-10CD-43B0-B427-D99421E6BBCB}" type="presOf" srcId="{B2C8F796-FE61-417F-B0B7-D6E365D9831C}" destId="{01F9ECC7-DC03-464D-A444-022358D774B9}" srcOrd="0" destOrd="0" presId="urn:microsoft.com/office/officeart/2005/8/layout/cycle2"/>
    <dgm:cxn modelId="{3CCD3FDE-9D39-4FBC-AA29-B24C514A9861}" type="presOf" srcId="{E2E3189D-9B7D-4004-A0CE-412A9E970BCD}" destId="{EBD3F414-4DE2-42AA-ABE4-6C660732DBB0}" srcOrd="0" destOrd="0" presId="urn:microsoft.com/office/officeart/2005/8/layout/cycle2"/>
    <dgm:cxn modelId="{B1CE58E5-496D-47BE-BF8F-9929E6B12265}" type="presOf" srcId="{D753F19C-6A20-40F1-BCAF-2EB83FF60767}" destId="{F6416C47-1F3A-4EE6-90D4-57BBF5048698}" srcOrd="1" destOrd="0" presId="urn:microsoft.com/office/officeart/2005/8/layout/cycle2"/>
    <dgm:cxn modelId="{313E00E6-B3DB-4C39-B4D2-52A49DE6B945}" srcId="{1F1146D6-008A-44AC-8932-EF35477E4C1D}" destId="{E2E3189D-9B7D-4004-A0CE-412A9E970BCD}" srcOrd="1" destOrd="0" parTransId="{881F77FC-AED7-47F1-818E-5221E566152E}" sibTransId="{8472BC3E-4959-4023-A7F7-A582B7687F21}"/>
    <dgm:cxn modelId="{FB1E9DF9-B2F9-4D04-A524-51AE3B9FB592}" type="presOf" srcId="{B2C8F796-FE61-417F-B0B7-D6E365D9831C}" destId="{32F87374-5C71-4CC3-B739-5BFA75188E49}" srcOrd="1" destOrd="0" presId="urn:microsoft.com/office/officeart/2005/8/layout/cycle2"/>
    <dgm:cxn modelId="{4188BDF9-3530-460F-A781-07EAC4B40082}" srcId="{1F1146D6-008A-44AC-8932-EF35477E4C1D}" destId="{32BF035F-4CDD-4E66-B59D-971BD41CA7EF}" srcOrd="2" destOrd="0" parTransId="{6483B1CE-4815-475B-8C33-22DA1CFEB8F1}" sibTransId="{BAC520C4-7F3B-4F5B-8363-B5E672155072}"/>
    <dgm:cxn modelId="{875F1EFC-5301-44CF-A38A-35755013416F}" type="presOf" srcId="{8472BC3E-4959-4023-A7F7-A582B7687F21}" destId="{94AE728B-8D0E-4128-82CA-99D55B331108}" srcOrd="0" destOrd="0" presId="urn:microsoft.com/office/officeart/2005/8/layout/cycle2"/>
    <dgm:cxn modelId="{2F300A94-9BBD-44B8-99D7-40FCE3EAAF7D}" type="presParOf" srcId="{AE9177A2-8CFB-491C-BC2F-55F4ED81C6CA}" destId="{4577E881-41DB-4FE9-B11F-88A08D91016C}" srcOrd="0" destOrd="0" presId="urn:microsoft.com/office/officeart/2005/8/layout/cycle2"/>
    <dgm:cxn modelId="{A049D999-2F09-47F1-8A54-9BBFE5BB0D23}" type="presParOf" srcId="{AE9177A2-8CFB-491C-BC2F-55F4ED81C6CA}" destId="{01F9ECC7-DC03-464D-A444-022358D774B9}" srcOrd="1" destOrd="0" presId="urn:microsoft.com/office/officeart/2005/8/layout/cycle2"/>
    <dgm:cxn modelId="{F5828BE4-94BE-4B73-8F44-DB7633A5D2CE}" type="presParOf" srcId="{01F9ECC7-DC03-464D-A444-022358D774B9}" destId="{32F87374-5C71-4CC3-B739-5BFA75188E49}" srcOrd="0" destOrd="0" presId="urn:microsoft.com/office/officeart/2005/8/layout/cycle2"/>
    <dgm:cxn modelId="{0534E121-66C6-47EC-84D4-92294707D2BC}" type="presParOf" srcId="{AE9177A2-8CFB-491C-BC2F-55F4ED81C6CA}" destId="{EBD3F414-4DE2-42AA-ABE4-6C660732DBB0}" srcOrd="2" destOrd="0" presId="urn:microsoft.com/office/officeart/2005/8/layout/cycle2"/>
    <dgm:cxn modelId="{DCDE4081-280E-4A16-B4B5-BBBBA50B6C02}" type="presParOf" srcId="{AE9177A2-8CFB-491C-BC2F-55F4ED81C6CA}" destId="{94AE728B-8D0E-4128-82CA-99D55B331108}" srcOrd="3" destOrd="0" presId="urn:microsoft.com/office/officeart/2005/8/layout/cycle2"/>
    <dgm:cxn modelId="{77E2E248-EA6B-4DE1-A885-6C5717554CC6}" type="presParOf" srcId="{94AE728B-8D0E-4128-82CA-99D55B331108}" destId="{24B3B68D-ED9B-43A8-8269-2CA68760F70A}" srcOrd="0" destOrd="0" presId="urn:microsoft.com/office/officeart/2005/8/layout/cycle2"/>
    <dgm:cxn modelId="{5BBE8029-5FCB-4836-A69A-FD7301B9EE4E}" type="presParOf" srcId="{AE9177A2-8CFB-491C-BC2F-55F4ED81C6CA}" destId="{1CEEA219-4C58-4C50-996C-641870423E73}" srcOrd="4" destOrd="0" presId="urn:microsoft.com/office/officeart/2005/8/layout/cycle2"/>
    <dgm:cxn modelId="{54739669-2AE1-41D7-8091-6735F9E4FFDE}" type="presParOf" srcId="{AE9177A2-8CFB-491C-BC2F-55F4ED81C6CA}" destId="{49B4D4BB-D9C3-4B68-BD48-7EEEFEB83819}" srcOrd="5" destOrd="0" presId="urn:microsoft.com/office/officeart/2005/8/layout/cycle2"/>
    <dgm:cxn modelId="{75430948-7E77-4609-B4E2-DC873AE824D8}" type="presParOf" srcId="{49B4D4BB-D9C3-4B68-BD48-7EEEFEB83819}" destId="{289E3AC9-6522-469D-8108-86E8D79A07B8}" srcOrd="0" destOrd="0" presId="urn:microsoft.com/office/officeart/2005/8/layout/cycle2"/>
    <dgm:cxn modelId="{E664EFD5-9441-4527-AE84-72277C3FB9B4}" type="presParOf" srcId="{AE9177A2-8CFB-491C-BC2F-55F4ED81C6CA}" destId="{08C385EE-16CB-4B55-B2D9-4AFF2AFDED1D}" srcOrd="6" destOrd="0" presId="urn:microsoft.com/office/officeart/2005/8/layout/cycle2"/>
    <dgm:cxn modelId="{6FFA4185-9D7D-4316-BA43-69B7F87D02B9}" type="presParOf" srcId="{AE9177A2-8CFB-491C-BC2F-55F4ED81C6CA}" destId="{A6CE9937-0469-4A3F-9211-3CB594BD5458}" srcOrd="7" destOrd="0" presId="urn:microsoft.com/office/officeart/2005/8/layout/cycle2"/>
    <dgm:cxn modelId="{511E3B80-8DC7-453B-94AF-361031E4DED1}" type="presParOf" srcId="{A6CE9937-0469-4A3F-9211-3CB594BD5458}" destId="{F6416C47-1F3A-4EE6-90D4-57BBF5048698}"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A8A90B6-4F2C-4FFD-89D9-B098A1E1CDE1}"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en-US"/>
        </a:p>
      </dgm:t>
    </dgm:pt>
    <dgm:pt modelId="{9EE44AA9-F060-49F5-A819-6861A6AD2D46}">
      <dgm:prSet phldrT="[Text]"/>
      <dgm:spPr>
        <a:solidFill>
          <a:srgbClr val="5DD5BD"/>
        </a:solidFill>
      </dgm:spPr>
      <dgm:t>
        <a:bodyPr/>
        <a:lstStyle/>
        <a:p>
          <a:r>
            <a:rPr lang="en-US" dirty="0">
              <a:solidFill>
                <a:schemeClr val="tx1"/>
              </a:solidFill>
              <a:latin typeface="Franklin Gothic Medium" panose="020B0603020102020204" pitchFamily="34" charset="0"/>
            </a:rPr>
            <a:t>MAPC Staff</a:t>
          </a:r>
        </a:p>
      </dgm:t>
    </dgm:pt>
    <dgm:pt modelId="{1A5DE389-A33E-4043-B909-59B8552C1562}" type="parTrans" cxnId="{42BD6FD6-20A6-4C1D-A13D-BB9C57D155E5}">
      <dgm:prSet/>
      <dgm:spPr/>
      <dgm:t>
        <a:bodyPr/>
        <a:lstStyle/>
        <a:p>
          <a:endParaRPr lang="en-US"/>
        </a:p>
      </dgm:t>
    </dgm:pt>
    <dgm:pt modelId="{DB945961-F3B8-4C1A-8F96-A01146CF3C59}" type="sibTrans" cxnId="{42BD6FD6-20A6-4C1D-A13D-BB9C57D155E5}">
      <dgm:prSet/>
      <dgm:spPr>
        <a:solidFill>
          <a:srgbClr val="FFFFFF"/>
        </a:solidFill>
      </dgm:spPr>
      <dgm:t>
        <a:bodyPr/>
        <a:lstStyle/>
        <a:p>
          <a:endParaRPr lang="en-US"/>
        </a:p>
      </dgm:t>
    </dgm:pt>
    <dgm:pt modelId="{CED385A8-4833-440D-9C85-4A806153B460}">
      <dgm:prSet phldrT="[Text]"/>
      <dgm:spPr>
        <a:solidFill>
          <a:srgbClr val="D6BC62"/>
        </a:solidFill>
      </dgm:spPr>
      <dgm:t>
        <a:bodyPr/>
        <a:lstStyle/>
        <a:p>
          <a:r>
            <a:rPr lang="en-US" dirty="0">
              <a:solidFill>
                <a:schemeClr val="tx1"/>
              </a:solidFill>
              <a:latin typeface="Franklin Gothic Medium" panose="020B0603020102020204" pitchFamily="34" charset="0"/>
            </a:rPr>
            <a:t>Subregional Coordinators</a:t>
          </a:r>
        </a:p>
      </dgm:t>
    </dgm:pt>
    <dgm:pt modelId="{D25190EC-03D8-4CC7-AFCB-C01B9D53B014}" type="parTrans" cxnId="{BBDC72D0-FCEC-4F30-8C50-7F447FB2D025}">
      <dgm:prSet/>
      <dgm:spPr/>
      <dgm:t>
        <a:bodyPr/>
        <a:lstStyle/>
        <a:p>
          <a:endParaRPr lang="en-US"/>
        </a:p>
      </dgm:t>
    </dgm:pt>
    <dgm:pt modelId="{4FD02C16-FD1D-4B59-A96A-9AAF0EB3A2EE}" type="sibTrans" cxnId="{BBDC72D0-FCEC-4F30-8C50-7F447FB2D025}">
      <dgm:prSet/>
      <dgm:spPr>
        <a:solidFill>
          <a:srgbClr val="FFFFFF"/>
        </a:solidFill>
      </dgm:spPr>
      <dgm:t>
        <a:bodyPr/>
        <a:lstStyle/>
        <a:p>
          <a:endParaRPr lang="en-US"/>
        </a:p>
      </dgm:t>
    </dgm:pt>
    <dgm:pt modelId="{69229985-A1B0-442C-9057-2E8FD7EAFAF3}">
      <dgm:prSet phldrT="[Text]"/>
      <dgm:spPr>
        <a:solidFill>
          <a:srgbClr val="D6BC62"/>
        </a:solidFill>
      </dgm:spPr>
      <dgm:t>
        <a:bodyPr/>
        <a:lstStyle/>
        <a:p>
          <a:r>
            <a:rPr lang="en-US" dirty="0">
              <a:solidFill>
                <a:schemeClr val="tx1"/>
              </a:solidFill>
              <a:latin typeface="Franklin Gothic Medium" panose="020B0603020102020204" pitchFamily="34" charset="0"/>
            </a:rPr>
            <a:t>Subregions</a:t>
          </a:r>
        </a:p>
      </dgm:t>
    </dgm:pt>
    <dgm:pt modelId="{8CC574BD-59D6-4AD1-B66D-51DD30F518C9}" type="parTrans" cxnId="{AF4737DB-DF16-42C5-AFBD-402E901372AF}">
      <dgm:prSet/>
      <dgm:spPr/>
      <dgm:t>
        <a:bodyPr/>
        <a:lstStyle/>
        <a:p>
          <a:endParaRPr lang="en-US"/>
        </a:p>
      </dgm:t>
    </dgm:pt>
    <dgm:pt modelId="{F2C41941-E66B-43FB-9452-C2FE4EB7B205}" type="sibTrans" cxnId="{AF4737DB-DF16-42C5-AFBD-402E901372AF}">
      <dgm:prSet/>
      <dgm:spPr>
        <a:solidFill>
          <a:srgbClr val="FFFFFF"/>
        </a:solidFill>
      </dgm:spPr>
      <dgm:t>
        <a:bodyPr/>
        <a:lstStyle/>
        <a:p>
          <a:endParaRPr lang="en-US"/>
        </a:p>
      </dgm:t>
    </dgm:pt>
    <dgm:pt modelId="{F58E9F9F-9DED-4602-BF24-E355B1CF7A49}">
      <dgm:prSet phldrT="[Text]"/>
      <dgm:spPr>
        <a:solidFill>
          <a:srgbClr val="D2DEEF"/>
        </a:solidFill>
      </dgm:spPr>
      <dgm:t>
        <a:bodyPr/>
        <a:lstStyle/>
        <a:p>
          <a:r>
            <a:rPr lang="en-US" dirty="0">
              <a:solidFill>
                <a:schemeClr val="tx1"/>
              </a:solidFill>
              <a:latin typeface="Franklin Gothic Medium" panose="020B0603020102020204" pitchFamily="34" charset="0"/>
            </a:rPr>
            <a:t>One-on-One</a:t>
          </a:r>
          <a:r>
            <a:rPr lang="en-US" baseline="0" dirty="0">
              <a:solidFill>
                <a:schemeClr val="tx1"/>
              </a:solidFill>
              <a:latin typeface="Franklin Gothic Medium" panose="020B0603020102020204" pitchFamily="34" charset="0"/>
            </a:rPr>
            <a:t> Conversations</a:t>
          </a:r>
          <a:endParaRPr lang="en-US" dirty="0">
            <a:solidFill>
              <a:schemeClr val="tx1"/>
            </a:solidFill>
            <a:latin typeface="Franklin Gothic Medium" panose="020B0603020102020204" pitchFamily="34" charset="0"/>
          </a:endParaRPr>
        </a:p>
      </dgm:t>
    </dgm:pt>
    <dgm:pt modelId="{DD7501FE-21B1-4EE2-A3AD-EE97F43A5BB5}" type="parTrans" cxnId="{DBA54E34-F06B-4699-B460-0FF2249D20F8}">
      <dgm:prSet/>
      <dgm:spPr/>
      <dgm:t>
        <a:bodyPr/>
        <a:lstStyle/>
        <a:p>
          <a:endParaRPr lang="en-US"/>
        </a:p>
      </dgm:t>
    </dgm:pt>
    <dgm:pt modelId="{F8C66391-399F-4679-A846-BF65A73D492A}" type="sibTrans" cxnId="{DBA54E34-F06B-4699-B460-0FF2249D20F8}">
      <dgm:prSet/>
      <dgm:spPr>
        <a:solidFill>
          <a:srgbClr val="FFFFFF"/>
        </a:solidFill>
      </dgm:spPr>
      <dgm:t>
        <a:bodyPr/>
        <a:lstStyle/>
        <a:p>
          <a:endParaRPr lang="en-US"/>
        </a:p>
      </dgm:t>
    </dgm:pt>
    <dgm:pt modelId="{5E76C0AC-A8C9-4D7B-AAB1-75D8A7AA1B9A}">
      <dgm:prSet phldrT="[Text]"/>
      <dgm:spPr>
        <a:solidFill>
          <a:srgbClr val="5DD5BD"/>
        </a:solidFill>
      </dgm:spPr>
      <dgm:t>
        <a:bodyPr/>
        <a:lstStyle/>
        <a:p>
          <a:r>
            <a:rPr lang="en-US" dirty="0">
              <a:solidFill>
                <a:schemeClr val="tx1"/>
              </a:solidFill>
              <a:latin typeface="Franklin Gothic Medium" panose="020B0603020102020204" pitchFamily="34" charset="0"/>
            </a:rPr>
            <a:t>MAPC Staff</a:t>
          </a:r>
        </a:p>
      </dgm:t>
    </dgm:pt>
    <dgm:pt modelId="{A1E0287A-9F93-4545-AA42-6C891B366B2C}" type="parTrans" cxnId="{BA8E5E79-905D-408B-843D-A09A9E9FAB42}">
      <dgm:prSet/>
      <dgm:spPr/>
      <dgm:t>
        <a:bodyPr/>
        <a:lstStyle/>
        <a:p>
          <a:endParaRPr lang="en-US"/>
        </a:p>
      </dgm:t>
    </dgm:pt>
    <dgm:pt modelId="{46E6476F-2CC6-4FA3-AB71-6E50BD6C541D}" type="sibTrans" cxnId="{BA8E5E79-905D-408B-843D-A09A9E9FAB42}">
      <dgm:prSet/>
      <dgm:spPr/>
      <dgm:t>
        <a:bodyPr/>
        <a:lstStyle/>
        <a:p>
          <a:endParaRPr lang="en-US"/>
        </a:p>
      </dgm:t>
    </dgm:pt>
    <dgm:pt modelId="{F22DB538-4FBE-4AC9-A3F9-515977A93A4E}" type="pres">
      <dgm:prSet presAssocID="{1A8A90B6-4F2C-4FFD-89D9-B098A1E1CDE1}" presName="diagram" presStyleCnt="0">
        <dgm:presLayoutVars>
          <dgm:dir/>
          <dgm:resizeHandles val="exact"/>
        </dgm:presLayoutVars>
      </dgm:prSet>
      <dgm:spPr/>
    </dgm:pt>
    <dgm:pt modelId="{0A8B701A-32C5-4888-987F-9A1A39605DB8}" type="pres">
      <dgm:prSet presAssocID="{9EE44AA9-F060-49F5-A819-6861A6AD2D46}" presName="node" presStyleLbl="node1" presStyleIdx="0" presStyleCnt="5">
        <dgm:presLayoutVars>
          <dgm:bulletEnabled val="1"/>
        </dgm:presLayoutVars>
      </dgm:prSet>
      <dgm:spPr/>
    </dgm:pt>
    <dgm:pt modelId="{433A4CDB-4FEE-4F5E-8CEA-1DDC56C1D4E7}" type="pres">
      <dgm:prSet presAssocID="{DB945961-F3B8-4C1A-8F96-A01146CF3C59}" presName="sibTrans" presStyleLbl="sibTrans2D1" presStyleIdx="0" presStyleCnt="4"/>
      <dgm:spPr/>
    </dgm:pt>
    <dgm:pt modelId="{0FE46E7F-A4C0-4962-8F76-2EB3B2F4C752}" type="pres">
      <dgm:prSet presAssocID="{DB945961-F3B8-4C1A-8F96-A01146CF3C59}" presName="connectorText" presStyleLbl="sibTrans2D1" presStyleIdx="0" presStyleCnt="4"/>
      <dgm:spPr/>
    </dgm:pt>
    <dgm:pt modelId="{000A1FA5-C589-4587-A5E3-B51E1FCCBE1A}" type="pres">
      <dgm:prSet presAssocID="{CED385A8-4833-440D-9C85-4A806153B460}" presName="node" presStyleLbl="node1" presStyleIdx="1" presStyleCnt="5">
        <dgm:presLayoutVars>
          <dgm:bulletEnabled val="1"/>
        </dgm:presLayoutVars>
      </dgm:prSet>
      <dgm:spPr/>
    </dgm:pt>
    <dgm:pt modelId="{647B1E10-2A32-4B30-A4F4-899CAA4EB0F8}" type="pres">
      <dgm:prSet presAssocID="{4FD02C16-FD1D-4B59-A96A-9AAF0EB3A2EE}" presName="sibTrans" presStyleLbl="sibTrans2D1" presStyleIdx="1" presStyleCnt="4"/>
      <dgm:spPr/>
    </dgm:pt>
    <dgm:pt modelId="{A3F623C6-4681-4BD6-98CF-141C761D6030}" type="pres">
      <dgm:prSet presAssocID="{4FD02C16-FD1D-4B59-A96A-9AAF0EB3A2EE}" presName="connectorText" presStyleLbl="sibTrans2D1" presStyleIdx="1" presStyleCnt="4"/>
      <dgm:spPr/>
    </dgm:pt>
    <dgm:pt modelId="{BB19E56B-CAD8-4957-8777-90001FE3BA45}" type="pres">
      <dgm:prSet presAssocID="{69229985-A1B0-442C-9057-2E8FD7EAFAF3}" presName="node" presStyleLbl="node1" presStyleIdx="2" presStyleCnt="5">
        <dgm:presLayoutVars>
          <dgm:bulletEnabled val="1"/>
        </dgm:presLayoutVars>
      </dgm:prSet>
      <dgm:spPr/>
    </dgm:pt>
    <dgm:pt modelId="{897F702E-61F8-4BC1-A810-165089BEBDE7}" type="pres">
      <dgm:prSet presAssocID="{F2C41941-E66B-43FB-9452-C2FE4EB7B205}" presName="sibTrans" presStyleLbl="sibTrans2D1" presStyleIdx="2" presStyleCnt="4"/>
      <dgm:spPr/>
    </dgm:pt>
    <dgm:pt modelId="{85979F50-F051-436F-AF18-AB1100984009}" type="pres">
      <dgm:prSet presAssocID="{F2C41941-E66B-43FB-9452-C2FE4EB7B205}" presName="connectorText" presStyleLbl="sibTrans2D1" presStyleIdx="2" presStyleCnt="4"/>
      <dgm:spPr/>
    </dgm:pt>
    <dgm:pt modelId="{174C4030-9D50-474E-9703-744B6C1E7FE8}" type="pres">
      <dgm:prSet presAssocID="{F58E9F9F-9DED-4602-BF24-E355B1CF7A49}" presName="node" presStyleLbl="node1" presStyleIdx="3" presStyleCnt="5">
        <dgm:presLayoutVars>
          <dgm:bulletEnabled val="1"/>
        </dgm:presLayoutVars>
      </dgm:prSet>
      <dgm:spPr/>
    </dgm:pt>
    <dgm:pt modelId="{6B19D4AA-7A54-4D9D-B339-A40CB1C9D37B}" type="pres">
      <dgm:prSet presAssocID="{F8C66391-399F-4679-A846-BF65A73D492A}" presName="sibTrans" presStyleLbl="sibTrans2D1" presStyleIdx="3" presStyleCnt="4"/>
      <dgm:spPr/>
    </dgm:pt>
    <dgm:pt modelId="{80D46BAD-F1CD-4DE1-84E3-25CE7FD589CF}" type="pres">
      <dgm:prSet presAssocID="{F8C66391-399F-4679-A846-BF65A73D492A}" presName="connectorText" presStyleLbl="sibTrans2D1" presStyleIdx="3" presStyleCnt="4"/>
      <dgm:spPr/>
    </dgm:pt>
    <dgm:pt modelId="{0B57D55B-2767-4C40-B6DC-700064D1AC73}" type="pres">
      <dgm:prSet presAssocID="{5E76C0AC-A8C9-4D7B-AAB1-75D8A7AA1B9A}" presName="node" presStyleLbl="node1" presStyleIdx="4" presStyleCnt="5">
        <dgm:presLayoutVars>
          <dgm:bulletEnabled val="1"/>
        </dgm:presLayoutVars>
      </dgm:prSet>
      <dgm:spPr/>
    </dgm:pt>
  </dgm:ptLst>
  <dgm:cxnLst>
    <dgm:cxn modelId="{5196210B-4F46-4F19-AA24-3B3636C533CB}" type="presOf" srcId="{F8C66391-399F-4679-A846-BF65A73D492A}" destId="{80D46BAD-F1CD-4DE1-84E3-25CE7FD589CF}" srcOrd="1" destOrd="0" presId="urn:microsoft.com/office/officeart/2005/8/layout/process5"/>
    <dgm:cxn modelId="{9A4E0E15-BB7C-4B4E-9ACA-E102630905F4}" type="presOf" srcId="{4FD02C16-FD1D-4B59-A96A-9AAF0EB3A2EE}" destId="{A3F623C6-4681-4BD6-98CF-141C761D6030}" srcOrd="1" destOrd="0" presId="urn:microsoft.com/office/officeart/2005/8/layout/process5"/>
    <dgm:cxn modelId="{95567D1A-41F4-4800-BBCA-70D1067C4674}" type="presOf" srcId="{F2C41941-E66B-43FB-9452-C2FE4EB7B205}" destId="{85979F50-F051-436F-AF18-AB1100984009}" srcOrd="1" destOrd="0" presId="urn:microsoft.com/office/officeart/2005/8/layout/process5"/>
    <dgm:cxn modelId="{A4EFB222-F45E-4868-94F5-46B98F616815}" type="presOf" srcId="{5E76C0AC-A8C9-4D7B-AAB1-75D8A7AA1B9A}" destId="{0B57D55B-2767-4C40-B6DC-700064D1AC73}" srcOrd="0" destOrd="0" presId="urn:microsoft.com/office/officeart/2005/8/layout/process5"/>
    <dgm:cxn modelId="{E06BCF32-EC1F-4DA8-B8D4-EDC849EA5110}" type="presOf" srcId="{4FD02C16-FD1D-4B59-A96A-9AAF0EB3A2EE}" destId="{647B1E10-2A32-4B30-A4F4-899CAA4EB0F8}" srcOrd="0" destOrd="0" presId="urn:microsoft.com/office/officeart/2005/8/layout/process5"/>
    <dgm:cxn modelId="{DBA54E34-F06B-4699-B460-0FF2249D20F8}" srcId="{1A8A90B6-4F2C-4FFD-89D9-B098A1E1CDE1}" destId="{F58E9F9F-9DED-4602-BF24-E355B1CF7A49}" srcOrd="3" destOrd="0" parTransId="{DD7501FE-21B1-4EE2-A3AD-EE97F43A5BB5}" sibTransId="{F8C66391-399F-4679-A846-BF65A73D492A}"/>
    <dgm:cxn modelId="{B0163F3A-0D9C-457D-AE7A-56680B976C0B}" type="presOf" srcId="{F2C41941-E66B-43FB-9452-C2FE4EB7B205}" destId="{897F702E-61F8-4BC1-A810-165089BEBDE7}" srcOrd="0" destOrd="0" presId="urn:microsoft.com/office/officeart/2005/8/layout/process5"/>
    <dgm:cxn modelId="{51C59D3A-BFC6-468A-8312-2021F522A329}" type="presOf" srcId="{DB945961-F3B8-4C1A-8F96-A01146CF3C59}" destId="{433A4CDB-4FEE-4F5E-8CEA-1DDC56C1D4E7}" srcOrd="0" destOrd="0" presId="urn:microsoft.com/office/officeart/2005/8/layout/process5"/>
    <dgm:cxn modelId="{BA8E5E79-905D-408B-843D-A09A9E9FAB42}" srcId="{1A8A90B6-4F2C-4FFD-89D9-B098A1E1CDE1}" destId="{5E76C0AC-A8C9-4D7B-AAB1-75D8A7AA1B9A}" srcOrd="4" destOrd="0" parTransId="{A1E0287A-9F93-4545-AA42-6C891B366B2C}" sibTransId="{46E6476F-2CC6-4FA3-AB71-6E50BD6C541D}"/>
    <dgm:cxn modelId="{88BBC07E-0DEA-4A7E-AA4C-584965FF4169}" type="presOf" srcId="{1A8A90B6-4F2C-4FFD-89D9-B098A1E1CDE1}" destId="{F22DB538-4FBE-4AC9-A3F9-515977A93A4E}" srcOrd="0" destOrd="0" presId="urn:microsoft.com/office/officeart/2005/8/layout/process5"/>
    <dgm:cxn modelId="{26593E9B-7F3A-48F9-A54C-7FFB2ED744EA}" type="presOf" srcId="{DB945961-F3B8-4C1A-8F96-A01146CF3C59}" destId="{0FE46E7F-A4C0-4962-8F76-2EB3B2F4C752}" srcOrd="1" destOrd="0" presId="urn:microsoft.com/office/officeart/2005/8/layout/process5"/>
    <dgm:cxn modelId="{87AEA4AB-2AD6-4B9C-BA3C-083FD6DC0670}" type="presOf" srcId="{9EE44AA9-F060-49F5-A819-6861A6AD2D46}" destId="{0A8B701A-32C5-4888-987F-9A1A39605DB8}" srcOrd="0" destOrd="0" presId="urn:microsoft.com/office/officeart/2005/8/layout/process5"/>
    <dgm:cxn modelId="{2187F8C0-F14D-4B00-B470-AEA88D416954}" type="presOf" srcId="{F58E9F9F-9DED-4602-BF24-E355B1CF7A49}" destId="{174C4030-9D50-474E-9703-744B6C1E7FE8}" srcOrd="0" destOrd="0" presId="urn:microsoft.com/office/officeart/2005/8/layout/process5"/>
    <dgm:cxn modelId="{1AA667C2-61BF-483B-A898-C2446CA8AA75}" type="presOf" srcId="{CED385A8-4833-440D-9C85-4A806153B460}" destId="{000A1FA5-C589-4587-A5E3-B51E1FCCBE1A}" srcOrd="0" destOrd="0" presId="urn:microsoft.com/office/officeart/2005/8/layout/process5"/>
    <dgm:cxn modelId="{C9FF43C5-B24A-4EB9-8105-27923A8E2F65}" type="presOf" srcId="{F8C66391-399F-4679-A846-BF65A73D492A}" destId="{6B19D4AA-7A54-4D9D-B339-A40CB1C9D37B}" srcOrd="0" destOrd="0" presId="urn:microsoft.com/office/officeart/2005/8/layout/process5"/>
    <dgm:cxn modelId="{BBDC72D0-FCEC-4F30-8C50-7F447FB2D025}" srcId="{1A8A90B6-4F2C-4FFD-89D9-B098A1E1CDE1}" destId="{CED385A8-4833-440D-9C85-4A806153B460}" srcOrd="1" destOrd="0" parTransId="{D25190EC-03D8-4CC7-AFCB-C01B9D53B014}" sibTransId="{4FD02C16-FD1D-4B59-A96A-9AAF0EB3A2EE}"/>
    <dgm:cxn modelId="{42BD6FD6-20A6-4C1D-A13D-BB9C57D155E5}" srcId="{1A8A90B6-4F2C-4FFD-89D9-B098A1E1CDE1}" destId="{9EE44AA9-F060-49F5-A819-6861A6AD2D46}" srcOrd="0" destOrd="0" parTransId="{1A5DE389-A33E-4043-B909-59B8552C1562}" sibTransId="{DB945961-F3B8-4C1A-8F96-A01146CF3C59}"/>
    <dgm:cxn modelId="{AF4737DB-DF16-42C5-AFBD-402E901372AF}" srcId="{1A8A90B6-4F2C-4FFD-89D9-B098A1E1CDE1}" destId="{69229985-A1B0-442C-9057-2E8FD7EAFAF3}" srcOrd="2" destOrd="0" parTransId="{8CC574BD-59D6-4AD1-B66D-51DD30F518C9}" sibTransId="{F2C41941-E66B-43FB-9452-C2FE4EB7B205}"/>
    <dgm:cxn modelId="{CFE666FC-90E8-4F7E-9AB3-E110701756D9}" type="presOf" srcId="{69229985-A1B0-442C-9057-2E8FD7EAFAF3}" destId="{BB19E56B-CAD8-4957-8777-90001FE3BA45}" srcOrd="0" destOrd="0" presId="urn:microsoft.com/office/officeart/2005/8/layout/process5"/>
    <dgm:cxn modelId="{35037CF1-0944-46D2-B31E-E1508CD5EF45}" type="presParOf" srcId="{F22DB538-4FBE-4AC9-A3F9-515977A93A4E}" destId="{0A8B701A-32C5-4888-987F-9A1A39605DB8}" srcOrd="0" destOrd="0" presId="urn:microsoft.com/office/officeart/2005/8/layout/process5"/>
    <dgm:cxn modelId="{BA2B3156-8FC0-45F0-AA69-E5A08ACA2DE9}" type="presParOf" srcId="{F22DB538-4FBE-4AC9-A3F9-515977A93A4E}" destId="{433A4CDB-4FEE-4F5E-8CEA-1DDC56C1D4E7}" srcOrd="1" destOrd="0" presId="urn:microsoft.com/office/officeart/2005/8/layout/process5"/>
    <dgm:cxn modelId="{F4470580-1F90-45B8-BA53-DB690587BC84}" type="presParOf" srcId="{433A4CDB-4FEE-4F5E-8CEA-1DDC56C1D4E7}" destId="{0FE46E7F-A4C0-4962-8F76-2EB3B2F4C752}" srcOrd="0" destOrd="0" presId="urn:microsoft.com/office/officeart/2005/8/layout/process5"/>
    <dgm:cxn modelId="{4A5FB0FF-44AC-480F-B9B9-3A7D02F4DFCD}" type="presParOf" srcId="{F22DB538-4FBE-4AC9-A3F9-515977A93A4E}" destId="{000A1FA5-C589-4587-A5E3-B51E1FCCBE1A}" srcOrd="2" destOrd="0" presId="urn:microsoft.com/office/officeart/2005/8/layout/process5"/>
    <dgm:cxn modelId="{B529D491-7E64-4392-BE94-C32CF4AA1CA6}" type="presParOf" srcId="{F22DB538-4FBE-4AC9-A3F9-515977A93A4E}" destId="{647B1E10-2A32-4B30-A4F4-899CAA4EB0F8}" srcOrd="3" destOrd="0" presId="urn:microsoft.com/office/officeart/2005/8/layout/process5"/>
    <dgm:cxn modelId="{5B093212-A6D8-47FF-98C4-4AADB30DCA01}" type="presParOf" srcId="{647B1E10-2A32-4B30-A4F4-899CAA4EB0F8}" destId="{A3F623C6-4681-4BD6-98CF-141C761D6030}" srcOrd="0" destOrd="0" presId="urn:microsoft.com/office/officeart/2005/8/layout/process5"/>
    <dgm:cxn modelId="{BD8EBDF1-B8B0-4DA3-8A03-290FF2F8AC32}" type="presParOf" srcId="{F22DB538-4FBE-4AC9-A3F9-515977A93A4E}" destId="{BB19E56B-CAD8-4957-8777-90001FE3BA45}" srcOrd="4" destOrd="0" presId="urn:microsoft.com/office/officeart/2005/8/layout/process5"/>
    <dgm:cxn modelId="{A722EACF-D59C-477E-95D7-64412E0A384F}" type="presParOf" srcId="{F22DB538-4FBE-4AC9-A3F9-515977A93A4E}" destId="{897F702E-61F8-4BC1-A810-165089BEBDE7}" srcOrd="5" destOrd="0" presId="urn:microsoft.com/office/officeart/2005/8/layout/process5"/>
    <dgm:cxn modelId="{032A0628-097A-4A75-8C99-54F05BF889BC}" type="presParOf" srcId="{897F702E-61F8-4BC1-A810-165089BEBDE7}" destId="{85979F50-F051-436F-AF18-AB1100984009}" srcOrd="0" destOrd="0" presId="urn:microsoft.com/office/officeart/2005/8/layout/process5"/>
    <dgm:cxn modelId="{0A98C347-1075-463D-9AFA-CBAFE19DCA89}" type="presParOf" srcId="{F22DB538-4FBE-4AC9-A3F9-515977A93A4E}" destId="{174C4030-9D50-474E-9703-744B6C1E7FE8}" srcOrd="6" destOrd="0" presId="urn:microsoft.com/office/officeart/2005/8/layout/process5"/>
    <dgm:cxn modelId="{33BB2C10-AF17-4F91-8E99-98538A536E20}" type="presParOf" srcId="{F22DB538-4FBE-4AC9-A3F9-515977A93A4E}" destId="{6B19D4AA-7A54-4D9D-B339-A40CB1C9D37B}" srcOrd="7" destOrd="0" presId="urn:microsoft.com/office/officeart/2005/8/layout/process5"/>
    <dgm:cxn modelId="{B30B912D-572E-4104-ADF7-31359DB6AE54}" type="presParOf" srcId="{6B19D4AA-7A54-4D9D-B339-A40CB1C9D37B}" destId="{80D46BAD-F1CD-4DE1-84E3-25CE7FD589CF}" srcOrd="0" destOrd="0" presId="urn:microsoft.com/office/officeart/2005/8/layout/process5"/>
    <dgm:cxn modelId="{2932C096-AAE6-42D1-8F3C-5DD6C2EA70A8}" type="presParOf" srcId="{F22DB538-4FBE-4AC9-A3F9-515977A93A4E}" destId="{0B57D55B-2767-4C40-B6DC-700064D1AC73}" srcOrd="8" destOrd="0" presId="urn:microsoft.com/office/officeart/2005/8/layout/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2572C7E-131A-420B-87CA-A6AB554B9E2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E1D097A2-37D7-4865-BE3C-86699873B1BC}">
      <dgm:prSet phldrT="[Text]" custT="1"/>
      <dgm:spPr>
        <a:solidFill>
          <a:srgbClr val="F47B20"/>
        </a:solidFill>
      </dgm:spPr>
      <dgm:t>
        <a:bodyPr/>
        <a:lstStyle/>
        <a:p>
          <a:r>
            <a:rPr lang="en-US" sz="2400" dirty="0">
              <a:solidFill>
                <a:schemeClr val="tx1"/>
              </a:solidFill>
              <a:latin typeface="Franklin Gothic Medium" panose="020B0603020102020204" pitchFamily="34" charset="0"/>
            </a:rPr>
            <a:t>Fear of public speaking</a:t>
          </a:r>
        </a:p>
      </dgm:t>
    </dgm:pt>
    <dgm:pt modelId="{B4B2912D-3591-4161-AAB0-CD1FE2C51458}" type="parTrans" cxnId="{A8D60CB0-1C1F-44A6-A8DC-7008BCC22975}">
      <dgm:prSet/>
      <dgm:spPr/>
      <dgm:t>
        <a:bodyPr/>
        <a:lstStyle/>
        <a:p>
          <a:endParaRPr lang="en-US"/>
        </a:p>
      </dgm:t>
    </dgm:pt>
    <dgm:pt modelId="{63EF7B90-012E-41EA-AED2-45687C90E079}" type="sibTrans" cxnId="{A8D60CB0-1C1F-44A6-A8DC-7008BCC22975}">
      <dgm:prSet/>
      <dgm:spPr/>
      <dgm:t>
        <a:bodyPr/>
        <a:lstStyle/>
        <a:p>
          <a:endParaRPr lang="en-US"/>
        </a:p>
      </dgm:t>
    </dgm:pt>
    <dgm:pt modelId="{A1015D36-F2B9-4E19-A328-D7B40F92F738}">
      <dgm:prSet phldrT="[Text]" custT="1"/>
      <dgm:spPr>
        <a:solidFill>
          <a:srgbClr val="00B050"/>
        </a:solidFill>
      </dgm:spPr>
      <dgm:t>
        <a:bodyPr/>
        <a:lstStyle/>
        <a:p>
          <a:r>
            <a:rPr lang="en-US" sz="2400" dirty="0">
              <a:solidFill>
                <a:schemeClr val="tx1"/>
              </a:solidFill>
              <a:latin typeface="Franklin Gothic Medium" panose="020B0603020102020204" pitchFamily="34" charset="0"/>
            </a:rPr>
            <a:t>Avoid going out at night or in bad weather</a:t>
          </a:r>
        </a:p>
      </dgm:t>
    </dgm:pt>
    <dgm:pt modelId="{8E6DC7E4-9899-43C3-A35A-AFC360647201}" type="parTrans" cxnId="{3E22D2C1-D353-4807-8914-DE1FA85EAAD4}">
      <dgm:prSet/>
      <dgm:spPr/>
      <dgm:t>
        <a:bodyPr/>
        <a:lstStyle/>
        <a:p>
          <a:endParaRPr lang="en-US"/>
        </a:p>
      </dgm:t>
    </dgm:pt>
    <dgm:pt modelId="{D2C0225F-26E4-4BF2-BAB3-825AC3AAE2B0}" type="sibTrans" cxnId="{3E22D2C1-D353-4807-8914-DE1FA85EAAD4}">
      <dgm:prSet/>
      <dgm:spPr/>
      <dgm:t>
        <a:bodyPr/>
        <a:lstStyle/>
        <a:p>
          <a:endParaRPr lang="en-US"/>
        </a:p>
      </dgm:t>
    </dgm:pt>
    <dgm:pt modelId="{D640C6AC-CAFB-415A-8F61-118E86864FFF}">
      <dgm:prSet phldrT="[Text]" custT="1"/>
      <dgm:spPr>
        <a:solidFill>
          <a:srgbClr val="F7C202"/>
        </a:solidFill>
      </dgm:spPr>
      <dgm:t>
        <a:bodyPr/>
        <a:lstStyle/>
        <a:p>
          <a:r>
            <a:rPr lang="en-US" sz="2400" dirty="0">
              <a:solidFill>
                <a:schemeClr val="tx1"/>
              </a:solidFill>
              <a:latin typeface="Franklin Gothic Medium" panose="020B0603020102020204" pitchFamily="34" charset="0"/>
            </a:rPr>
            <a:t>No need to secure childcare</a:t>
          </a:r>
        </a:p>
      </dgm:t>
    </dgm:pt>
    <dgm:pt modelId="{5993CC42-9639-4BC7-96F1-50FB569B0639}" type="parTrans" cxnId="{25005116-D629-41F4-B66A-BFE57DA84A7F}">
      <dgm:prSet/>
      <dgm:spPr/>
      <dgm:t>
        <a:bodyPr/>
        <a:lstStyle/>
        <a:p>
          <a:endParaRPr lang="en-US"/>
        </a:p>
      </dgm:t>
    </dgm:pt>
    <dgm:pt modelId="{922B206E-A2E8-47F3-9078-20476A3964A2}" type="sibTrans" cxnId="{25005116-D629-41F4-B66A-BFE57DA84A7F}">
      <dgm:prSet/>
      <dgm:spPr/>
      <dgm:t>
        <a:bodyPr/>
        <a:lstStyle/>
        <a:p>
          <a:endParaRPr lang="en-US"/>
        </a:p>
      </dgm:t>
    </dgm:pt>
    <dgm:pt modelId="{20E73F74-7AD8-4F55-A514-E86E81EFD897}">
      <dgm:prSet phldrT="[Text]" custT="1"/>
      <dgm:spPr>
        <a:solidFill>
          <a:srgbClr val="00B0F0"/>
        </a:solidFill>
      </dgm:spPr>
      <dgm:t>
        <a:bodyPr/>
        <a:lstStyle/>
        <a:p>
          <a:r>
            <a:rPr lang="en-US" sz="2400" dirty="0">
              <a:solidFill>
                <a:schemeClr val="tx1"/>
              </a:solidFill>
              <a:latin typeface="Franklin Gothic Medium" panose="020B0603020102020204" pitchFamily="34" charset="0"/>
            </a:rPr>
            <a:t>More convenient for individuals with disabilities</a:t>
          </a:r>
        </a:p>
      </dgm:t>
    </dgm:pt>
    <dgm:pt modelId="{61827434-53CB-4547-9B5C-F17F46F09DDA}" type="parTrans" cxnId="{CBC0E6D4-61A8-4BD1-93AD-0E1D19953CC1}">
      <dgm:prSet/>
      <dgm:spPr/>
      <dgm:t>
        <a:bodyPr/>
        <a:lstStyle/>
        <a:p>
          <a:endParaRPr lang="en-US"/>
        </a:p>
      </dgm:t>
    </dgm:pt>
    <dgm:pt modelId="{ACEA0F06-4FDA-4998-B2E9-C3F74B9FB7A3}" type="sibTrans" cxnId="{CBC0E6D4-61A8-4BD1-93AD-0E1D19953CC1}">
      <dgm:prSet/>
      <dgm:spPr/>
      <dgm:t>
        <a:bodyPr/>
        <a:lstStyle/>
        <a:p>
          <a:endParaRPr lang="en-US"/>
        </a:p>
      </dgm:t>
    </dgm:pt>
    <dgm:pt modelId="{690D2B4B-99DC-4597-ABA2-0B45B8DAA0A8}" type="pres">
      <dgm:prSet presAssocID="{C2572C7E-131A-420B-87CA-A6AB554B9E25}" presName="diagram" presStyleCnt="0">
        <dgm:presLayoutVars>
          <dgm:dir/>
          <dgm:resizeHandles val="exact"/>
        </dgm:presLayoutVars>
      </dgm:prSet>
      <dgm:spPr/>
    </dgm:pt>
    <dgm:pt modelId="{7B2D7415-0282-4195-AD72-1EE421417FC5}" type="pres">
      <dgm:prSet presAssocID="{E1D097A2-37D7-4865-BE3C-86699873B1BC}" presName="node" presStyleLbl="node1" presStyleIdx="0" presStyleCnt="4">
        <dgm:presLayoutVars>
          <dgm:bulletEnabled val="1"/>
        </dgm:presLayoutVars>
      </dgm:prSet>
      <dgm:spPr/>
    </dgm:pt>
    <dgm:pt modelId="{88C8EB32-5058-43C7-9BE0-F4B5A8D87854}" type="pres">
      <dgm:prSet presAssocID="{63EF7B90-012E-41EA-AED2-45687C90E079}" presName="sibTrans" presStyleCnt="0"/>
      <dgm:spPr/>
    </dgm:pt>
    <dgm:pt modelId="{A6C2CE4E-7143-418C-A642-0FAF4E6C3923}" type="pres">
      <dgm:prSet presAssocID="{A1015D36-F2B9-4E19-A328-D7B40F92F738}" presName="node" presStyleLbl="node1" presStyleIdx="1" presStyleCnt="4">
        <dgm:presLayoutVars>
          <dgm:bulletEnabled val="1"/>
        </dgm:presLayoutVars>
      </dgm:prSet>
      <dgm:spPr/>
    </dgm:pt>
    <dgm:pt modelId="{D733F480-4440-4B3C-BB7B-784726939687}" type="pres">
      <dgm:prSet presAssocID="{D2C0225F-26E4-4BF2-BAB3-825AC3AAE2B0}" presName="sibTrans" presStyleCnt="0"/>
      <dgm:spPr/>
    </dgm:pt>
    <dgm:pt modelId="{2B6A9A8C-B476-44F4-8E45-BCC7831447D5}" type="pres">
      <dgm:prSet presAssocID="{D640C6AC-CAFB-415A-8F61-118E86864FFF}" presName="node" presStyleLbl="node1" presStyleIdx="2" presStyleCnt="4">
        <dgm:presLayoutVars>
          <dgm:bulletEnabled val="1"/>
        </dgm:presLayoutVars>
      </dgm:prSet>
      <dgm:spPr/>
    </dgm:pt>
    <dgm:pt modelId="{D85E6DD2-ABC2-4739-9CF1-0E1A043825EF}" type="pres">
      <dgm:prSet presAssocID="{922B206E-A2E8-47F3-9078-20476A3964A2}" presName="sibTrans" presStyleCnt="0"/>
      <dgm:spPr/>
    </dgm:pt>
    <dgm:pt modelId="{F4A88A94-F698-4E8C-AEC5-68F4BF4A8EA3}" type="pres">
      <dgm:prSet presAssocID="{20E73F74-7AD8-4F55-A514-E86E81EFD897}" presName="node" presStyleLbl="node1" presStyleIdx="3" presStyleCnt="4">
        <dgm:presLayoutVars>
          <dgm:bulletEnabled val="1"/>
        </dgm:presLayoutVars>
      </dgm:prSet>
      <dgm:spPr/>
    </dgm:pt>
  </dgm:ptLst>
  <dgm:cxnLst>
    <dgm:cxn modelId="{25005116-D629-41F4-B66A-BFE57DA84A7F}" srcId="{C2572C7E-131A-420B-87CA-A6AB554B9E25}" destId="{D640C6AC-CAFB-415A-8F61-118E86864FFF}" srcOrd="2" destOrd="0" parTransId="{5993CC42-9639-4BC7-96F1-50FB569B0639}" sibTransId="{922B206E-A2E8-47F3-9078-20476A3964A2}"/>
    <dgm:cxn modelId="{7A66A81D-67DC-4E0F-8DC1-4C4BD5A06495}" type="presOf" srcId="{A1015D36-F2B9-4E19-A328-D7B40F92F738}" destId="{A6C2CE4E-7143-418C-A642-0FAF4E6C3923}" srcOrd="0" destOrd="0" presId="urn:microsoft.com/office/officeart/2005/8/layout/default"/>
    <dgm:cxn modelId="{4350CD64-5D5C-4C5A-A408-1EF30FC4F1D0}" type="presOf" srcId="{C2572C7E-131A-420B-87CA-A6AB554B9E25}" destId="{690D2B4B-99DC-4597-ABA2-0B45B8DAA0A8}" srcOrd="0" destOrd="0" presId="urn:microsoft.com/office/officeart/2005/8/layout/default"/>
    <dgm:cxn modelId="{64C58C86-221A-4C55-B6E4-66ED6B4215A2}" type="presOf" srcId="{E1D097A2-37D7-4865-BE3C-86699873B1BC}" destId="{7B2D7415-0282-4195-AD72-1EE421417FC5}" srcOrd="0" destOrd="0" presId="urn:microsoft.com/office/officeart/2005/8/layout/default"/>
    <dgm:cxn modelId="{A8D60CB0-1C1F-44A6-A8DC-7008BCC22975}" srcId="{C2572C7E-131A-420B-87CA-A6AB554B9E25}" destId="{E1D097A2-37D7-4865-BE3C-86699873B1BC}" srcOrd="0" destOrd="0" parTransId="{B4B2912D-3591-4161-AAB0-CD1FE2C51458}" sibTransId="{63EF7B90-012E-41EA-AED2-45687C90E079}"/>
    <dgm:cxn modelId="{D0C7AEB2-82AF-4B47-AAC8-1E85D211E344}" type="presOf" srcId="{D640C6AC-CAFB-415A-8F61-118E86864FFF}" destId="{2B6A9A8C-B476-44F4-8E45-BCC7831447D5}" srcOrd="0" destOrd="0" presId="urn:microsoft.com/office/officeart/2005/8/layout/default"/>
    <dgm:cxn modelId="{3E22D2C1-D353-4807-8914-DE1FA85EAAD4}" srcId="{C2572C7E-131A-420B-87CA-A6AB554B9E25}" destId="{A1015D36-F2B9-4E19-A328-D7B40F92F738}" srcOrd="1" destOrd="0" parTransId="{8E6DC7E4-9899-43C3-A35A-AFC360647201}" sibTransId="{D2C0225F-26E4-4BF2-BAB3-825AC3AAE2B0}"/>
    <dgm:cxn modelId="{CBC0E6D4-61A8-4BD1-93AD-0E1D19953CC1}" srcId="{C2572C7E-131A-420B-87CA-A6AB554B9E25}" destId="{20E73F74-7AD8-4F55-A514-E86E81EFD897}" srcOrd="3" destOrd="0" parTransId="{61827434-53CB-4547-9B5C-F17F46F09DDA}" sibTransId="{ACEA0F06-4FDA-4998-B2E9-C3F74B9FB7A3}"/>
    <dgm:cxn modelId="{EE4902FE-0F79-4161-8F84-047A742E7765}" type="presOf" srcId="{20E73F74-7AD8-4F55-A514-E86E81EFD897}" destId="{F4A88A94-F698-4E8C-AEC5-68F4BF4A8EA3}" srcOrd="0" destOrd="0" presId="urn:microsoft.com/office/officeart/2005/8/layout/default"/>
    <dgm:cxn modelId="{984E0043-E962-41E8-AA05-59ABFB9E1C28}" type="presParOf" srcId="{690D2B4B-99DC-4597-ABA2-0B45B8DAA0A8}" destId="{7B2D7415-0282-4195-AD72-1EE421417FC5}" srcOrd="0" destOrd="0" presId="urn:microsoft.com/office/officeart/2005/8/layout/default"/>
    <dgm:cxn modelId="{0BDC19EB-3C2C-433B-99C7-B474569B6EAB}" type="presParOf" srcId="{690D2B4B-99DC-4597-ABA2-0B45B8DAA0A8}" destId="{88C8EB32-5058-43C7-9BE0-F4B5A8D87854}" srcOrd="1" destOrd="0" presId="urn:microsoft.com/office/officeart/2005/8/layout/default"/>
    <dgm:cxn modelId="{376FF67F-6D7C-4DF8-A4A9-4F59C7B5EA96}" type="presParOf" srcId="{690D2B4B-99DC-4597-ABA2-0B45B8DAA0A8}" destId="{A6C2CE4E-7143-418C-A642-0FAF4E6C3923}" srcOrd="2" destOrd="0" presId="urn:microsoft.com/office/officeart/2005/8/layout/default"/>
    <dgm:cxn modelId="{26EA696C-AFE8-46CE-A124-F2869FDF8EA0}" type="presParOf" srcId="{690D2B4B-99DC-4597-ABA2-0B45B8DAA0A8}" destId="{D733F480-4440-4B3C-BB7B-784726939687}" srcOrd="3" destOrd="0" presId="urn:microsoft.com/office/officeart/2005/8/layout/default"/>
    <dgm:cxn modelId="{81FB64B6-DC34-44A7-BC80-BC4D4C7DC956}" type="presParOf" srcId="{690D2B4B-99DC-4597-ABA2-0B45B8DAA0A8}" destId="{2B6A9A8C-B476-44F4-8E45-BCC7831447D5}" srcOrd="4" destOrd="0" presId="urn:microsoft.com/office/officeart/2005/8/layout/default"/>
    <dgm:cxn modelId="{51000E55-AA4A-4F02-8998-5BC8EB479193}" type="presParOf" srcId="{690D2B4B-99DC-4597-ABA2-0B45B8DAA0A8}" destId="{D85E6DD2-ABC2-4739-9CF1-0E1A043825EF}" srcOrd="5" destOrd="0" presId="urn:microsoft.com/office/officeart/2005/8/layout/default"/>
    <dgm:cxn modelId="{290E4741-B505-4A20-ADE4-BFEEA799CF79}" type="presParOf" srcId="{690D2B4B-99DC-4597-ABA2-0B45B8DAA0A8}" destId="{F4A88A94-F698-4E8C-AEC5-68F4BF4A8EA3}"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E29036-7D81-4694-9369-66ACC8129AFD}">
      <dsp:nvSpPr>
        <dsp:cNvPr id="0" name=""/>
        <dsp:cNvSpPr/>
      </dsp:nvSpPr>
      <dsp:spPr>
        <a:xfrm>
          <a:off x="0" y="565333"/>
          <a:ext cx="2580812" cy="1548487"/>
        </a:xfrm>
        <a:prstGeom prst="rect">
          <a:avLst/>
        </a:prstGeom>
        <a:solidFill>
          <a:srgbClr val="F47B2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rtl="0">
            <a:lnSpc>
              <a:spcPct val="90000"/>
            </a:lnSpc>
            <a:spcBef>
              <a:spcPct val="0"/>
            </a:spcBef>
            <a:spcAft>
              <a:spcPct val="35000"/>
            </a:spcAft>
            <a:buNone/>
          </a:pPr>
          <a:r>
            <a:rPr lang="en-US" sz="2700" kern="1200" dirty="0">
              <a:latin typeface="Franklin Gothic Medium" panose="020B0603020102020204" pitchFamily="34" charset="0"/>
            </a:rPr>
            <a:t>Community Engagement</a:t>
          </a:r>
        </a:p>
      </dsp:txBody>
      <dsp:txXfrm>
        <a:off x="0" y="565333"/>
        <a:ext cx="2580812" cy="1548487"/>
      </dsp:txXfrm>
    </dsp:sp>
    <dsp:sp modelId="{C5E0B9DA-1770-4F6F-9E9E-8AB9022066D7}">
      <dsp:nvSpPr>
        <dsp:cNvPr id="0" name=""/>
        <dsp:cNvSpPr/>
      </dsp:nvSpPr>
      <dsp:spPr>
        <a:xfrm>
          <a:off x="2838893" y="565333"/>
          <a:ext cx="2580812" cy="1548487"/>
        </a:xfrm>
        <a:prstGeom prst="rect">
          <a:avLst/>
        </a:prstGeom>
        <a:solidFill>
          <a:srgbClr val="F7C20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Franklin Gothic Medium" panose="020B0603020102020204" pitchFamily="34" charset="0"/>
            </a:rPr>
            <a:t>Communication</a:t>
          </a:r>
          <a:endParaRPr lang="en-US" sz="2700" kern="1200" dirty="0">
            <a:latin typeface="Franklin Gothic Medium" panose="020B0603020102020204" pitchFamily="34" charset="0"/>
          </a:endParaRPr>
        </a:p>
      </dsp:txBody>
      <dsp:txXfrm>
        <a:off x="2838893" y="565333"/>
        <a:ext cx="2580812" cy="1548487"/>
      </dsp:txXfrm>
    </dsp:sp>
    <dsp:sp modelId="{199195CA-3258-46D1-9A8E-2471EE5CB937}">
      <dsp:nvSpPr>
        <dsp:cNvPr id="0" name=""/>
        <dsp:cNvSpPr/>
      </dsp:nvSpPr>
      <dsp:spPr>
        <a:xfrm>
          <a:off x="5677786" y="565333"/>
          <a:ext cx="2580812" cy="1548487"/>
        </a:xfrm>
        <a:prstGeom prst="rect">
          <a:avLst/>
        </a:prstGeom>
        <a:solidFill>
          <a:srgbClr val="5FC1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Franklin Gothic Medium" panose="020B0603020102020204" pitchFamily="34" charset="0"/>
            </a:rPr>
            <a:t>Council Members Bringing Value</a:t>
          </a:r>
        </a:p>
      </dsp:txBody>
      <dsp:txXfrm>
        <a:off x="5677786" y="565333"/>
        <a:ext cx="2580812" cy="1548487"/>
      </dsp:txXfrm>
    </dsp:sp>
    <dsp:sp modelId="{984CE0FE-45B1-458B-A37A-50C7F1DCB63F}">
      <dsp:nvSpPr>
        <dsp:cNvPr id="0" name=""/>
        <dsp:cNvSpPr/>
      </dsp:nvSpPr>
      <dsp:spPr>
        <a:xfrm>
          <a:off x="0" y="2371901"/>
          <a:ext cx="2580812" cy="1548487"/>
        </a:xfrm>
        <a:prstGeom prst="rect">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Franklin Gothic Medium" panose="020B0603020102020204" pitchFamily="34" charset="0"/>
            </a:rPr>
            <a:t>Council Member Representation</a:t>
          </a:r>
        </a:p>
      </dsp:txBody>
      <dsp:txXfrm>
        <a:off x="0" y="2371901"/>
        <a:ext cx="2580812" cy="1548487"/>
      </dsp:txXfrm>
    </dsp:sp>
    <dsp:sp modelId="{FA0DF340-C8BA-48FF-806F-95888AA37063}">
      <dsp:nvSpPr>
        <dsp:cNvPr id="0" name=""/>
        <dsp:cNvSpPr/>
      </dsp:nvSpPr>
      <dsp:spPr>
        <a:xfrm>
          <a:off x="2838893" y="2371901"/>
          <a:ext cx="2580812" cy="1548487"/>
        </a:xfrm>
        <a:prstGeom prst="rect">
          <a:avLst/>
        </a:prstGeom>
        <a:solidFill>
          <a:srgbClr val="69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Franklin Gothic Medium" panose="020B0603020102020204" pitchFamily="34" charset="0"/>
            </a:rPr>
            <a:t>Relationship Building</a:t>
          </a:r>
        </a:p>
      </dsp:txBody>
      <dsp:txXfrm>
        <a:off x="2838893" y="2371901"/>
        <a:ext cx="2580812" cy="1548487"/>
      </dsp:txXfrm>
    </dsp:sp>
    <dsp:sp modelId="{C0D2B2D8-D336-4505-9230-D9BFBF49B0A0}">
      <dsp:nvSpPr>
        <dsp:cNvPr id="0" name=""/>
        <dsp:cNvSpPr/>
      </dsp:nvSpPr>
      <dsp:spPr>
        <a:xfrm>
          <a:off x="5677786" y="2371901"/>
          <a:ext cx="2580812" cy="1548487"/>
        </a:xfrm>
        <a:prstGeom prst="rect">
          <a:avLst/>
        </a:prstGeom>
        <a:solidFill>
          <a:srgbClr val="04A4D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solidFill>
                <a:schemeClr val="bg1"/>
              </a:solidFill>
              <a:latin typeface="Franklin Gothic Medium" panose="020B0603020102020204" pitchFamily="34" charset="0"/>
            </a:rPr>
            <a:t>Internal Systems</a:t>
          </a:r>
        </a:p>
      </dsp:txBody>
      <dsp:txXfrm>
        <a:off x="5677786" y="2371901"/>
        <a:ext cx="2580812" cy="15484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7E881-41DB-4FE9-B11F-88A08D91016C}">
      <dsp:nvSpPr>
        <dsp:cNvPr id="0" name=""/>
        <dsp:cNvSpPr/>
      </dsp:nvSpPr>
      <dsp:spPr>
        <a:xfrm>
          <a:off x="3196828" y="1442"/>
          <a:ext cx="1734343" cy="17343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Franklin Gothic Medium" panose="020B0603020102020204" pitchFamily="34" charset="0"/>
            </a:rPr>
            <a:t>Purpose of Engagement</a:t>
          </a:r>
        </a:p>
      </dsp:txBody>
      <dsp:txXfrm>
        <a:off x="3450817" y="255431"/>
        <a:ext cx="1226365" cy="1226365"/>
      </dsp:txXfrm>
    </dsp:sp>
    <dsp:sp modelId="{01F9ECC7-DC03-464D-A444-022358D774B9}">
      <dsp:nvSpPr>
        <dsp:cNvPr id="0" name=""/>
        <dsp:cNvSpPr/>
      </dsp:nvSpPr>
      <dsp:spPr>
        <a:xfrm rot="2700000">
          <a:off x="4744905" y="1487088"/>
          <a:ext cx="460478" cy="5853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765136" y="1555315"/>
        <a:ext cx="322335" cy="351205"/>
      </dsp:txXfrm>
    </dsp:sp>
    <dsp:sp modelId="{EBD3F414-4DE2-42AA-ABE4-6C660732DBB0}">
      <dsp:nvSpPr>
        <dsp:cNvPr id="0" name=""/>
        <dsp:cNvSpPr/>
      </dsp:nvSpPr>
      <dsp:spPr>
        <a:xfrm>
          <a:off x="5037547" y="1842161"/>
          <a:ext cx="1734343" cy="17343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Franklin Gothic Medium" panose="020B0603020102020204" pitchFamily="34" charset="0"/>
            </a:rPr>
            <a:t>Landscape Analysis</a:t>
          </a:r>
        </a:p>
      </dsp:txBody>
      <dsp:txXfrm>
        <a:off x="5291536" y="2096150"/>
        <a:ext cx="1226365" cy="1226365"/>
      </dsp:txXfrm>
    </dsp:sp>
    <dsp:sp modelId="{94AE728B-8D0E-4128-82CA-99D55B331108}">
      <dsp:nvSpPr>
        <dsp:cNvPr id="0" name=""/>
        <dsp:cNvSpPr/>
      </dsp:nvSpPr>
      <dsp:spPr>
        <a:xfrm rot="8100000">
          <a:off x="4763335" y="3327807"/>
          <a:ext cx="460478" cy="5853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4881247" y="3396034"/>
        <a:ext cx="322335" cy="351205"/>
      </dsp:txXfrm>
    </dsp:sp>
    <dsp:sp modelId="{1CEEA219-4C58-4C50-996C-641870423E73}">
      <dsp:nvSpPr>
        <dsp:cNvPr id="0" name=""/>
        <dsp:cNvSpPr/>
      </dsp:nvSpPr>
      <dsp:spPr>
        <a:xfrm>
          <a:off x="3196828" y="3682880"/>
          <a:ext cx="1734343" cy="17343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Franklin Gothic Medium" panose="020B0603020102020204" pitchFamily="34" charset="0"/>
            </a:rPr>
            <a:t>Approach</a:t>
          </a:r>
        </a:p>
      </dsp:txBody>
      <dsp:txXfrm>
        <a:off x="3450817" y="3936869"/>
        <a:ext cx="1226365" cy="1226365"/>
      </dsp:txXfrm>
    </dsp:sp>
    <dsp:sp modelId="{49B4D4BB-D9C3-4B68-BD48-7EEEFEB83819}">
      <dsp:nvSpPr>
        <dsp:cNvPr id="0" name=""/>
        <dsp:cNvSpPr/>
      </dsp:nvSpPr>
      <dsp:spPr>
        <a:xfrm rot="13489819">
          <a:off x="2906427" y="3341363"/>
          <a:ext cx="472222" cy="5853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rot="10800000">
        <a:off x="3027495" y="3508369"/>
        <a:ext cx="330555" cy="351205"/>
      </dsp:txXfrm>
    </dsp:sp>
    <dsp:sp modelId="{08C385EE-16CB-4B55-B2D9-4AFF2AFDED1D}">
      <dsp:nvSpPr>
        <dsp:cNvPr id="0" name=""/>
        <dsp:cNvSpPr/>
      </dsp:nvSpPr>
      <dsp:spPr>
        <a:xfrm>
          <a:off x="1334949" y="1831998"/>
          <a:ext cx="1734343" cy="173434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en-US" sz="1700" kern="1200" dirty="0">
              <a:latin typeface="Franklin Gothic Medium" panose="020B0603020102020204" pitchFamily="34" charset="0"/>
            </a:rPr>
            <a:t>Evaluation</a:t>
          </a:r>
        </a:p>
      </dsp:txBody>
      <dsp:txXfrm>
        <a:off x="1588938" y="2085987"/>
        <a:ext cx="1226365" cy="1226365"/>
      </dsp:txXfrm>
    </dsp:sp>
    <dsp:sp modelId="{A6CE9937-0469-4A3F-9211-3CB594BD5458}">
      <dsp:nvSpPr>
        <dsp:cNvPr id="0" name=""/>
        <dsp:cNvSpPr/>
      </dsp:nvSpPr>
      <dsp:spPr>
        <a:xfrm rot="18929161">
          <a:off x="2891359" y="1500441"/>
          <a:ext cx="464648" cy="5853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2911357" y="1666372"/>
        <a:ext cx="325254" cy="3512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8B701A-32C5-4888-987F-9A1A39605DB8}">
      <dsp:nvSpPr>
        <dsp:cNvPr id="0" name=""/>
        <dsp:cNvSpPr/>
      </dsp:nvSpPr>
      <dsp:spPr>
        <a:xfrm>
          <a:off x="364052" y="317"/>
          <a:ext cx="1682927" cy="1009756"/>
        </a:xfrm>
        <a:prstGeom prst="roundRect">
          <a:avLst>
            <a:gd name="adj" fmla="val 10000"/>
          </a:avLst>
        </a:prstGeom>
        <a:solidFill>
          <a:srgbClr val="5DD5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latin typeface="Franklin Gothic Medium" panose="020B0603020102020204" pitchFamily="34" charset="0"/>
            </a:rPr>
            <a:t>MAPC Staff</a:t>
          </a:r>
        </a:p>
      </dsp:txBody>
      <dsp:txXfrm>
        <a:off x="393627" y="29892"/>
        <a:ext cx="1623777" cy="950606"/>
      </dsp:txXfrm>
    </dsp:sp>
    <dsp:sp modelId="{433A4CDB-4FEE-4F5E-8CEA-1DDC56C1D4E7}">
      <dsp:nvSpPr>
        <dsp:cNvPr id="0" name=""/>
        <dsp:cNvSpPr/>
      </dsp:nvSpPr>
      <dsp:spPr>
        <a:xfrm>
          <a:off x="2195077" y="296512"/>
          <a:ext cx="356780" cy="417366"/>
        </a:xfrm>
        <a:prstGeom prst="rightArrow">
          <a:avLst>
            <a:gd name="adj1" fmla="val 60000"/>
            <a:gd name="adj2" fmla="val 50000"/>
          </a:avLst>
        </a:prstGeom>
        <a:solidFill>
          <a:srgbClr val="FFFF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2195077" y="379985"/>
        <a:ext cx="249746" cy="250420"/>
      </dsp:txXfrm>
    </dsp:sp>
    <dsp:sp modelId="{000A1FA5-C589-4587-A5E3-B51E1FCCBE1A}">
      <dsp:nvSpPr>
        <dsp:cNvPr id="0" name=""/>
        <dsp:cNvSpPr/>
      </dsp:nvSpPr>
      <dsp:spPr>
        <a:xfrm>
          <a:off x="2720151" y="317"/>
          <a:ext cx="1682927" cy="1009756"/>
        </a:xfrm>
        <a:prstGeom prst="roundRect">
          <a:avLst>
            <a:gd name="adj" fmla="val 10000"/>
          </a:avLst>
        </a:prstGeom>
        <a:solidFill>
          <a:srgbClr val="D6BC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latin typeface="Franklin Gothic Medium" panose="020B0603020102020204" pitchFamily="34" charset="0"/>
            </a:rPr>
            <a:t>Subregional Coordinators</a:t>
          </a:r>
        </a:p>
      </dsp:txBody>
      <dsp:txXfrm>
        <a:off x="2749726" y="29892"/>
        <a:ext cx="1623777" cy="950606"/>
      </dsp:txXfrm>
    </dsp:sp>
    <dsp:sp modelId="{647B1E10-2A32-4B30-A4F4-899CAA4EB0F8}">
      <dsp:nvSpPr>
        <dsp:cNvPr id="0" name=""/>
        <dsp:cNvSpPr/>
      </dsp:nvSpPr>
      <dsp:spPr>
        <a:xfrm rot="5400000">
          <a:off x="3383224" y="1127878"/>
          <a:ext cx="356780" cy="417366"/>
        </a:xfrm>
        <a:prstGeom prst="rightArrow">
          <a:avLst>
            <a:gd name="adj1" fmla="val 60000"/>
            <a:gd name="adj2" fmla="val 50000"/>
          </a:avLst>
        </a:prstGeom>
        <a:solidFill>
          <a:srgbClr val="FFFF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5400000">
        <a:off x="3436404" y="1158171"/>
        <a:ext cx="250420" cy="249746"/>
      </dsp:txXfrm>
    </dsp:sp>
    <dsp:sp modelId="{BB19E56B-CAD8-4957-8777-90001FE3BA45}">
      <dsp:nvSpPr>
        <dsp:cNvPr id="0" name=""/>
        <dsp:cNvSpPr/>
      </dsp:nvSpPr>
      <dsp:spPr>
        <a:xfrm>
          <a:off x="2720151" y="1683244"/>
          <a:ext cx="1682927" cy="1009756"/>
        </a:xfrm>
        <a:prstGeom prst="roundRect">
          <a:avLst>
            <a:gd name="adj" fmla="val 10000"/>
          </a:avLst>
        </a:prstGeom>
        <a:solidFill>
          <a:srgbClr val="D6BC6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latin typeface="Franklin Gothic Medium" panose="020B0603020102020204" pitchFamily="34" charset="0"/>
            </a:rPr>
            <a:t>Subregions</a:t>
          </a:r>
        </a:p>
      </dsp:txBody>
      <dsp:txXfrm>
        <a:off x="2749726" y="1712819"/>
        <a:ext cx="1623777" cy="950606"/>
      </dsp:txXfrm>
    </dsp:sp>
    <dsp:sp modelId="{897F702E-61F8-4BC1-A810-165089BEBDE7}">
      <dsp:nvSpPr>
        <dsp:cNvPr id="0" name=""/>
        <dsp:cNvSpPr/>
      </dsp:nvSpPr>
      <dsp:spPr>
        <a:xfrm rot="10800000">
          <a:off x="2215272" y="1979439"/>
          <a:ext cx="356780" cy="417366"/>
        </a:xfrm>
        <a:prstGeom prst="rightArrow">
          <a:avLst>
            <a:gd name="adj1" fmla="val 60000"/>
            <a:gd name="adj2" fmla="val 50000"/>
          </a:avLst>
        </a:prstGeom>
        <a:solidFill>
          <a:srgbClr val="FFFF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10800000">
        <a:off x="2322306" y="2062912"/>
        <a:ext cx="249746" cy="250420"/>
      </dsp:txXfrm>
    </dsp:sp>
    <dsp:sp modelId="{174C4030-9D50-474E-9703-744B6C1E7FE8}">
      <dsp:nvSpPr>
        <dsp:cNvPr id="0" name=""/>
        <dsp:cNvSpPr/>
      </dsp:nvSpPr>
      <dsp:spPr>
        <a:xfrm>
          <a:off x="364052" y="1683244"/>
          <a:ext cx="1682927" cy="1009756"/>
        </a:xfrm>
        <a:prstGeom prst="roundRect">
          <a:avLst>
            <a:gd name="adj" fmla="val 10000"/>
          </a:avLst>
        </a:prstGeom>
        <a:solidFill>
          <a:srgbClr val="D2DEE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latin typeface="Franklin Gothic Medium" panose="020B0603020102020204" pitchFamily="34" charset="0"/>
            </a:rPr>
            <a:t>One-on-One</a:t>
          </a:r>
          <a:r>
            <a:rPr lang="en-US" sz="1900" kern="1200" baseline="0" dirty="0">
              <a:solidFill>
                <a:schemeClr val="tx1"/>
              </a:solidFill>
              <a:latin typeface="Franklin Gothic Medium" panose="020B0603020102020204" pitchFamily="34" charset="0"/>
            </a:rPr>
            <a:t> Conversations</a:t>
          </a:r>
          <a:endParaRPr lang="en-US" sz="1900" kern="1200" dirty="0">
            <a:solidFill>
              <a:schemeClr val="tx1"/>
            </a:solidFill>
            <a:latin typeface="Franklin Gothic Medium" panose="020B0603020102020204" pitchFamily="34" charset="0"/>
          </a:endParaRPr>
        </a:p>
      </dsp:txBody>
      <dsp:txXfrm>
        <a:off x="393627" y="1712819"/>
        <a:ext cx="1623777" cy="950606"/>
      </dsp:txXfrm>
    </dsp:sp>
    <dsp:sp modelId="{6B19D4AA-7A54-4D9D-B339-A40CB1C9D37B}">
      <dsp:nvSpPr>
        <dsp:cNvPr id="0" name=""/>
        <dsp:cNvSpPr/>
      </dsp:nvSpPr>
      <dsp:spPr>
        <a:xfrm rot="5400000">
          <a:off x="1027125" y="2810806"/>
          <a:ext cx="356780" cy="417366"/>
        </a:xfrm>
        <a:prstGeom prst="rightArrow">
          <a:avLst>
            <a:gd name="adj1" fmla="val 60000"/>
            <a:gd name="adj2" fmla="val 50000"/>
          </a:avLst>
        </a:prstGeom>
        <a:solidFill>
          <a:srgbClr val="FFFFFF"/>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rot="-5400000">
        <a:off x="1080305" y="2841099"/>
        <a:ext cx="250420" cy="249746"/>
      </dsp:txXfrm>
    </dsp:sp>
    <dsp:sp modelId="{0B57D55B-2767-4C40-B6DC-700064D1AC73}">
      <dsp:nvSpPr>
        <dsp:cNvPr id="0" name=""/>
        <dsp:cNvSpPr/>
      </dsp:nvSpPr>
      <dsp:spPr>
        <a:xfrm>
          <a:off x="364052" y="3366172"/>
          <a:ext cx="1682927" cy="1009756"/>
        </a:xfrm>
        <a:prstGeom prst="roundRect">
          <a:avLst>
            <a:gd name="adj" fmla="val 10000"/>
          </a:avLst>
        </a:prstGeom>
        <a:solidFill>
          <a:srgbClr val="5DD5B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solidFill>
                <a:schemeClr val="tx1"/>
              </a:solidFill>
              <a:latin typeface="Franklin Gothic Medium" panose="020B0603020102020204" pitchFamily="34" charset="0"/>
            </a:rPr>
            <a:t>MAPC Staff</a:t>
          </a:r>
        </a:p>
      </dsp:txBody>
      <dsp:txXfrm>
        <a:off x="393627" y="3395747"/>
        <a:ext cx="1623777" cy="9506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D7415-0282-4195-AD72-1EE421417FC5}">
      <dsp:nvSpPr>
        <dsp:cNvPr id="0" name=""/>
        <dsp:cNvSpPr/>
      </dsp:nvSpPr>
      <dsp:spPr>
        <a:xfrm>
          <a:off x="3246" y="374738"/>
          <a:ext cx="2575464" cy="1545278"/>
        </a:xfrm>
        <a:prstGeom prst="rect">
          <a:avLst/>
        </a:prstGeom>
        <a:solidFill>
          <a:srgbClr val="F47B2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Franklin Gothic Medium" panose="020B0603020102020204" pitchFamily="34" charset="0"/>
            </a:rPr>
            <a:t>Fear of public speaking</a:t>
          </a:r>
        </a:p>
      </dsp:txBody>
      <dsp:txXfrm>
        <a:off x="3246" y="374738"/>
        <a:ext cx="2575464" cy="1545278"/>
      </dsp:txXfrm>
    </dsp:sp>
    <dsp:sp modelId="{A6C2CE4E-7143-418C-A642-0FAF4E6C3923}">
      <dsp:nvSpPr>
        <dsp:cNvPr id="0" name=""/>
        <dsp:cNvSpPr/>
      </dsp:nvSpPr>
      <dsp:spPr>
        <a:xfrm>
          <a:off x="2836257" y="374738"/>
          <a:ext cx="2575464" cy="1545278"/>
        </a:xfrm>
        <a:prstGeom prst="rect">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Franklin Gothic Medium" panose="020B0603020102020204" pitchFamily="34" charset="0"/>
            </a:rPr>
            <a:t>Avoid going out at night or in bad weather</a:t>
          </a:r>
        </a:p>
      </dsp:txBody>
      <dsp:txXfrm>
        <a:off x="2836257" y="374738"/>
        <a:ext cx="2575464" cy="1545278"/>
      </dsp:txXfrm>
    </dsp:sp>
    <dsp:sp modelId="{2B6A9A8C-B476-44F4-8E45-BCC7831447D5}">
      <dsp:nvSpPr>
        <dsp:cNvPr id="0" name=""/>
        <dsp:cNvSpPr/>
      </dsp:nvSpPr>
      <dsp:spPr>
        <a:xfrm>
          <a:off x="5669269" y="374738"/>
          <a:ext cx="2575464" cy="1545278"/>
        </a:xfrm>
        <a:prstGeom prst="rect">
          <a:avLst/>
        </a:prstGeom>
        <a:solidFill>
          <a:srgbClr val="F7C20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Franklin Gothic Medium" panose="020B0603020102020204" pitchFamily="34" charset="0"/>
            </a:rPr>
            <a:t>No need to secure childcare</a:t>
          </a:r>
        </a:p>
      </dsp:txBody>
      <dsp:txXfrm>
        <a:off x="5669269" y="374738"/>
        <a:ext cx="2575464" cy="1545278"/>
      </dsp:txXfrm>
    </dsp:sp>
    <dsp:sp modelId="{F4A88A94-F698-4E8C-AEC5-68F4BF4A8EA3}">
      <dsp:nvSpPr>
        <dsp:cNvPr id="0" name=""/>
        <dsp:cNvSpPr/>
      </dsp:nvSpPr>
      <dsp:spPr>
        <a:xfrm>
          <a:off x="8502280" y="374738"/>
          <a:ext cx="2575464" cy="1545278"/>
        </a:xfrm>
        <a:prstGeom prst="rect">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latin typeface="Franklin Gothic Medium" panose="020B0603020102020204" pitchFamily="34" charset="0"/>
            </a:rPr>
            <a:t>More convenient for individuals with disabilities</a:t>
          </a:r>
        </a:p>
      </dsp:txBody>
      <dsp:txXfrm>
        <a:off x="8502280" y="374738"/>
        <a:ext cx="2575464" cy="154527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5F8738-1272-C04C-B57A-1D8ACED507D6}" type="datetimeFigureOut">
              <a:rPr lang="en-US" smtClean="0"/>
              <a:t>6/4/2025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84425E-D09B-3542-9C23-6C08CEFEE648}" type="slidenum">
              <a:rPr lang="en-US" smtClean="0"/>
              <a:t>‹#›</a:t>
            </a:fld>
            <a:endParaRPr lang="en-US" dirty="0"/>
          </a:p>
        </p:txBody>
      </p:sp>
    </p:spTree>
    <p:extLst>
      <p:ext uri="{BB962C8B-B14F-4D97-AF65-F5344CB8AC3E}">
        <p14:creationId xmlns:p14="http://schemas.microsoft.com/office/powerpoint/2010/main" val="1511771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usatoday.com/story/tech/2024/06/18/2024-flip-phones-popular/74097540007/" TargetMode="External"/><Relationship Id="rId2" Type="http://schemas.openxmlformats.org/officeDocument/2006/relationships/slide" Target="../slides/slide29.xml"/><Relationship Id="rId1" Type="http://schemas.openxmlformats.org/officeDocument/2006/relationships/notesMaster" Target="../notesMasters/notesMaster1.xml"/><Relationship Id="rId4" Type="http://schemas.openxmlformats.org/officeDocument/2006/relationships/hyperlink" Target="https://www.nytimes.com/2022/12/15/style/teens-social-media.html"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aseline="0" dirty="0">
              <a:latin typeface="Rockwell" panose="02060603020205020403" pitchFamily="18" charset="0"/>
            </a:endParaRPr>
          </a:p>
        </p:txBody>
      </p:sp>
      <p:sp>
        <p:nvSpPr>
          <p:cNvPr id="4" name="Slide Number Placeholder 3"/>
          <p:cNvSpPr>
            <a:spLocks noGrp="1"/>
          </p:cNvSpPr>
          <p:nvPr>
            <p:ph type="sldNum" sz="quarter" idx="5"/>
          </p:nvPr>
        </p:nvSpPr>
        <p:spPr/>
        <p:txBody>
          <a:bodyPr/>
          <a:lstStyle/>
          <a:p>
            <a:fld id="{C12CDB45-1926-ED41-BD4E-B63E15817593}" type="slidenum">
              <a:rPr lang="en-US" smtClean="0"/>
              <a:t>2</a:t>
            </a:fld>
            <a:endParaRPr lang="en-US" dirty="0"/>
          </a:p>
        </p:txBody>
      </p:sp>
    </p:spTree>
    <p:extLst>
      <p:ext uri="{BB962C8B-B14F-4D97-AF65-F5344CB8AC3E}">
        <p14:creationId xmlns:p14="http://schemas.microsoft.com/office/powerpoint/2010/main" val="10014998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A654B-FE09-D8B5-5EDF-00772E7B51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C096A6-C194-52A6-3855-B4995C9444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F2D631-F3AF-1177-BD92-6CF6E5C18B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9C8A018-5C83-A718-650D-FA5F2B84EC3B}"/>
              </a:ext>
            </a:extLst>
          </p:cNvPr>
          <p:cNvSpPr>
            <a:spLocks noGrp="1"/>
          </p:cNvSpPr>
          <p:nvPr>
            <p:ph type="sldNum" sz="quarter" idx="5"/>
          </p:nvPr>
        </p:nvSpPr>
        <p:spPr/>
        <p:txBody>
          <a:bodyPr/>
          <a:lstStyle/>
          <a:p>
            <a:fld id="{B584425E-D09B-3542-9C23-6C08CEFEE648}" type="slidenum">
              <a:rPr lang="en-US" smtClean="0"/>
              <a:t>12</a:t>
            </a:fld>
            <a:endParaRPr lang="en-US" dirty="0"/>
          </a:p>
        </p:txBody>
      </p:sp>
    </p:spTree>
    <p:extLst>
      <p:ext uri="{BB962C8B-B14F-4D97-AF65-F5344CB8AC3E}">
        <p14:creationId xmlns:p14="http://schemas.microsoft.com/office/powerpoint/2010/main" val="3147098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2CDB45-1926-ED41-BD4E-B63E15817593}" type="slidenum">
              <a:rPr lang="en-US" smtClean="0"/>
              <a:t>13</a:t>
            </a:fld>
            <a:endParaRPr lang="en-US" dirty="0"/>
          </a:p>
        </p:txBody>
      </p:sp>
    </p:spTree>
    <p:extLst>
      <p:ext uri="{BB962C8B-B14F-4D97-AF65-F5344CB8AC3E}">
        <p14:creationId xmlns:p14="http://schemas.microsoft.com/office/powerpoint/2010/main" val="25657368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84425E-D09B-3542-9C23-6C08CEFEE648}" type="slidenum">
              <a:rPr lang="en-US" smtClean="0"/>
              <a:t>14</a:t>
            </a:fld>
            <a:endParaRPr lang="en-US" dirty="0"/>
          </a:p>
        </p:txBody>
      </p:sp>
    </p:spTree>
    <p:extLst>
      <p:ext uri="{BB962C8B-B14F-4D97-AF65-F5344CB8AC3E}">
        <p14:creationId xmlns:p14="http://schemas.microsoft.com/office/powerpoint/2010/main" val="1921400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84425E-D09B-3542-9C23-6C08CEFEE648}" type="slidenum">
              <a:rPr lang="en-US" smtClean="0"/>
              <a:t>15</a:t>
            </a:fld>
            <a:endParaRPr lang="en-US" dirty="0"/>
          </a:p>
        </p:txBody>
      </p:sp>
    </p:spTree>
    <p:extLst>
      <p:ext uri="{BB962C8B-B14F-4D97-AF65-F5344CB8AC3E}">
        <p14:creationId xmlns:p14="http://schemas.microsoft.com/office/powerpoint/2010/main" val="38339951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84425E-D09B-3542-9C23-6C08CEFEE648}" type="slidenum">
              <a:rPr lang="en-US" smtClean="0"/>
              <a:t>16</a:t>
            </a:fld>
            <a:endParaRPr lang="en-US" dirty="0"/>
          </a:p>
        </p:txBody>
      </p:sp>
    </p:spTree>
    <p:extLst>
      <p:ext uri="{BB962C8B-B14F-4D97-AF65-F5344CB8AC3E}">
        <p14:creationId xmlns:p14="http://schemas.microsoft.com/office/powerpoint/2010/main" val="23195041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84425E-D09B-3542-9C23-6C08CEFEE648}" type="slidenum">
              <a:rPr lang="en-US" smtClean="0"/>
              <a:t>17</a:t>
            </a:fld>
            <a:endParaRPr lang="en-US" dirty="0"/>
          </a:p>
        </p:txBody>
      </p:sp>
    </p:spTree>
    <p:extLst>
      <p:ext uri="{BB962C8B-B14F-4D97-AF65-F5344CB8AC3E}">
        <p14:creationId xmlns:p14="http://schemas.microsoft.com/office/powerpoint/2010/main" val="216611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68B038-BE13-3A1B-5A91-3D42A56755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F55858-1EA5-1390-DFD8-78489AB1A5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991770-0695-8B1E-7602-97ECDC43F8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AB71A1-28F4-6F4F-4A77-EFA7B64D8B99}"/>
              </a:ext>
            </a:extLst>
          </p:cNvPr>
          <p:cNvSpPr>
            <a:spLocks noGrp="1"/>
          </p:cNvSpPr>
          <p:nvPr>
            <p:ph type="sldNum" sz="quarter" idx="5"/>
          </p:nvPr>
        </p:nvSpPr>
        <p:spPr/>
        <p:txBody>
          <a:bodyPr/>
          <a:lstStyle/>
          <a:p>
            <a:fld id="{B584425E-D09B-3542-9C23-6C08CEFEE648}" type="slidenum">
              <a:rPr lang="en-US" smtClean="0"/>
              <a:t>18</a:t>
            </a:fld>
            <a:endParaRPr lang="en-US" dirty="0"/>
          </a:p>
        </p:txBody>
      </p:sp>
    </p:spTree>
    <p:extLst>
      <p:ext uri="{BB962C8B-B14F-4D97-AF65-F5344CB8AC3E}">
        <p14:creationId xmlns:p14="http://schemas.microsoft.com/office/powerpoint/2010/main" val="21591273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254EF-401E-8334-8CB7-2A37A4C583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B99190-0780-8EC7-C93D-FAFEFE8831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EC5E01-356A-6496-A3D0-3BB1312D20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9D4637-7109-C0E0-CDDC-93B229675785}"/>
              </a:ext>
            </a:extLst>
          </p:cNvPr>
          <p:cNvSpPr>
            <a:spLocks noGrp="1"/>
          </p:cNvSpPr>
          <p:nvPr>
            <p:ph type="sldNum" sz="quarter" idx="5"/>
          </p:nvPr>
        </p:nvSpPr>
        <p:spPr/>
        <p:txBody>
          <a:bodyPr/>
          <a:lstStyle/>
          <a:p>
            <a:fld id="{B584425E-D09B-3542-9C23-6C08CEFEE648}" type="slidenum">
              <a:rPr lang="en-US" smtClean="0"/>
              <a:t>19</a:t>
            </a:fld>
            <a:endParaRPr lang="en-US" dirty="0"/>
          </a:p>
        </p:txBody>
      </p:sp>
    </p:spTree>
    <p:extLst>
      <p:ext uri="{BB962C8B-B14F-4D97-AF65-F5344CB8AC3E}">
        <p14:creationId xmlns:p14="http://schemas.microsoft.com/office/powerpoint/2010/main" val="12481274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DAFA1-EC23-88FC-8F0E-DD754A6675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B728B-E644-8372-B722-3BA9DDEAF2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5BFD89-7ED5-94F0-3F09-EEA6E4F28356}"/>
              </a:ext>
            </a:extLst>
          </p:cNvPr>
          <p:cNvSpPr>
            <a:spLocks noGrp="1"/>
          </p:cNvSpPr>
          <p:nvPr>
            <p:ph type="body" idx="1"/>
          </p:nvPr>
        </p:nvSpPr>
        <p:spPr/>
        <p:txBody>
          <a:bodyPr/>
          <a:lstStyle/>
          <a:p>
            <a:r>
              <a:rPr lang="en-US" dirty="0"/>
              <a:t>Newsletters – some communities have 1,000 subscribers, some have 5,000, some are just getting theirs started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Franklin Gothic Medium" panose="020B0603020102020204" pitchFamily="34" charset="0"/>
              </a:rPr>
              <a:t>Framingham has largest Brazilian pop. Outside of Brazil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Local newspaper</a:t>
            </a:r>
          </a:p>
          <a:p>
            <a:pPr marL="800100" lvl="1" indent="-342900">
              <a:buFont typeface="Arial" panose="020B0604020202020204" pitchFamily="34" charset="0"/>
              <a:buChar char="•"/>
            </a:pPr>
            <a:r>
              <a:rPr lang="en-US" sz="2000" dirty="0">
                <a:solidFill>
                  <a:schemeClr val="bg1"/>
                </a:solidFill>
                <a:latin typeface="Franklin Gothic Medium" panose="020B0603020102020204" pitchFamily="34" charset="0"/>
              </a:rPr>
              <a:t>Goes to one community free of charge</a:t>
            </a:r>
            <a:endParaRPr lang="en-US" sz="1200" dirty="0">
              <a:solidFill>
                <a:schemeClr val="bg1"/>
              </a:solidFill>
              <a:latin typeface="Franklin Gothic Medium" panose="020B0603020102020204" pitchFamily="34" charset="0"/>
            </a:endParaRPr>
          </a:p>
          <a:p>
            <a:endParaRPr lang="en-US" dirty="0"/>
          </a:p>
          <a:p>
            <a:r>
              <a:rPr lang="en-US" sz="1200" dirty="0">
                <a:solidFill>
                  <a:schemeClr val="bg1"/>
                </a:solidFill>
                <a:latin typeface="Franklin Gothic Medium" panose="020B0603020102020204" pitchFamily="34" charset="0"/>
              </a:rPr>
              <a:t>Individuals who are </a:t>
            </a:r>
            <a:r>
              <a:rPr lang="en-US" sz="1200" dirty="0" err="1">
                <a:solidFill>
                  <a:schemeClr val="bg1"/>
                </a:solidFill>
                <a:latin typeface="Franklin Gothic Medium" panose="020B0603020102020204" pitchFamily="34" charset="0"/>
              </a:rPr>
              <a:t>generall</a:t>
            </a:r>
            <a:r>
              <a:rPr lang="en-US" sz="1200" dirty="0">
                <a:solidFill>
                  <a:schemeClr val="bg1"/>
                </a:solidFill>
                <a:latin typeface="Franklin Gothic Medium" panose="020B0603020102020204" pitchFamily="34" charset="0"/>
              </a:rPr>
              <a:t> content, satisfied, good turnout at town meeting </a:t>
            </a:r>
          </a:p>
          <a:p>
            <a:r>
              <a:rPr lang="en-US" sz="1200" dirty="0">
                <a:solidFill>
                  <a:schemeClr val="bg1"/>
                </a:solidFill>
                <a:latin typeface="Franklin Gothic Medium" panose="020B0603020102020204" pitchFamily="34" charset="0"/>
              </a:rPr>
              <a:t>“Most of our communities, the residents who live there are very satisfied and don't need to be spoon fed.</a:t>
            </a:r>
          </a:p>
          <a:p>
            <a:endParaRPr lang="en-US" dirty="0"/>
          </a:p>
        </p:txBody>
      </p:sp>
      <p:sp>
        <p:nvSpPr>
          <p:cNvPr id="4" name="Slide Number Placeholder 3">
            <a:extLst>
              <a:ext uri="{FF2B5EF4-FFF2-40B4-BE49-F238E27FC236}">
                <a16:creationId xmlns:a16="http://schemas.microsoft.com/office/drawing/2014/main" id="{EB65080B-19AD-13F5-BFCD-7C3130BBEC48}"/>
              </a:ext>
            </a:extLst>
          </p:cNvPr>
          <p:cNvSpPr>
            <a:spLocks noGrp="1"/>
          </p:cNvSpPr>
          <p:nvPr>
            <p:ph type="sldNum" sz="quarter" idx="5"/>
          </p:nvPr>
        </p:nvSpPr>
        <p:spPr/>
        <p:txBody>
          <a:bodyPr/>
          <a:lstStyle/>
          <a:p>
            <a:fld id="{B584425E-D09B-3542-9C23-6C08CEFEE648}" type="slidenum">
              <a:rPr lang="en-US" smtClean="0"/>
              <a:t>20</a:t>
            </a:fld>
            <a:endParaRPr lang="en-US" dirty="0"/>
          </a:p>
        </p:txBody>
      </p:sp>
    </p:spTree>
    <p:extLst>
      <p:ext uri="{BB962C8B-B14F-4D97-AF65-F5344CB8AC3E}">
        <p14:creationId xmlns:p14="http://schemas.microsoft.com/office/powerpoint/2010/main" val="13717321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E2E5B-9B62-AB37-B645-875280C944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5EEA5C-9503-D223-47F4-9E7C6FE8AE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6A5DED-C185-D6A0-00B6-FA499664A0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E017A9-67B6-BD8A-2BD1-58EF940B59D3}"/>
              </a:ext>
            </a:extLst>
          </p:cNvPr>
          <p:cNvSpPr>
            <a:spLocks noGrp="1"/>
          </p:cNvSpPr>
          <p:nvPr>
            <p:ph type="sldNum" sz="quarter" idx="5"/>
          </p:nvPr>
        </p:nvSpPr>
        <p:spPr/>
        <p:txBody>
          <a:bodyPr/>
          <a:lstStyle/>
          <a:p>
            <a:fld id="{B584425E-D09B-3542-9C23-6C08CEFEE648}" type="slidenum">
              <a:rPr lang="en-US" smtClean="0"/>
              <a:t>21</a:t>
            </a:fld>
            <a:endParaRPr lang="en-US" dirty="0"/>
          </a:p>
        </p:txBody>
      </p:sp>
    </p:spTree>
    <p:extLst>
      <p:ext uri="{BB962C8B-B14F-4D97-AF65-F5344CB8AC3E}">
        <p14:creationId xmlns:p14="http://schemas.microsoft.com/office/powerpoint/2010/main" val="2365842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84425E-D09B-3542-9C23-6C08CEFEE648}" type="slidenum">
              <a:rPr lang="en-US" smtClean="0"/>
              <a:t>3</a:t>
            </a:fld>
            <a:endParaRPr lang="en-US" dirty="0"/>
          </a:p>
        </p:txBody>
      </p:sp>
    </p:spTree>
    <p:extLst>
      <p:ext uri="{BB962C8B-B14F-4D97-AF65-F5344CB8AC3E}">
        <p14:creationId xmlns:p14="http://schemas.microsoft.com/office/powerpoint/2010/main" val="36412301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306D6-861A-7253-880E-FC82E8E3E0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8D3507-D16C-BD0A-19A5-9ECED4A688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3A947E-9902-928E-1BEF-C5BF3D0E3FFE}"/>
              </a:ext>
            </a:extLst>
          </p:cNvPr>
          <p:cNvSpPr>
            <a:spLocks noGrp="1"/>
          </p:cNvSpPr>
          <p:nvPr>
            <p:ph type="body" idx="1"/>
          </p:nvPr>
        </p:nvSpPr>
        <p:spPr/>
        <p:txBody>
          <a:bodyPr/>
          <a:lstStyle/>
          <a:p>
            <a:r>
              <a:rPr lang="en-US" dirty="0"/>
              <a:t>Access to information – all of your options of consuming info are online – and residents last internet access? </a:t>
            </a:r>
          </a:p>
          <a:p>
            <a:endParaRPr lang="en-US" dirty="0"/>
          </a:p>
          <a:p>
            <a:pPr marL="342900" indent="-342900">
              <a:buFont typeface="Arial" panose="020B0604020202020204" pitchFamily="34" charset="0"/>
              <a:buChar char="•"/>
            </a:pPr>
            <a:r>
              <a:rPr lang="en-US" sz="1200" dirty="0">
                <a:solidFill>
                  <a:schemeClr val="bg1"/>
                </a:solidFill>
                <a:latin typeface="Franklin Gothic Medium" panose="020B0603020102020204" pitchFamily="34" charset="0"/>
              </a:rPr>
              <a:t>feeling the need to be on every platform. </a:t>
            </a:r>
          </a:p>
          <a:p>
            <a:pPr marL="342900" indent="-342900">
              <a:buFont typeface="Arial" panose="020B0604020202020204" pitchFamily="34" charset="0"/>
              <a:buChar char="•"/>
            </a:pPr>
            <a:r>
              <a:rPr lang="en-US" sz="1200" dirty="0">
                <a:solidFill>
                  <a:schemeClr val="bg1"/>
                </a:solidFill>
                <a:latin typeface="Franklin Gothic Medium" panose="020B0603020102020204" pitchFamily="34" charset="0"/>
              </a:rPr>
              <a:t>- rush to join new platforms that only reach small pockets of community</a:t>
            </a:r>
          </a:p>
          <a:p>
            <a:pPr marL="342900" indent="-342900">
              <a:buFont typeface="Arial" panose="020B0604020202020204" pitchFamily="34" charset="0"/>
              <a:buChar char="•"/>
            </a:pPr>
            <a:endParaRPr lang="en-US" sz="1200" dirty="0">
              <a:solidFill>
                <a:schemeClr val="bg1"/>
              </a:solidFill>
              <a:latin typeface="Franklin Gothic Medium" panose="020B0603020102020204" pitchFamily="34"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chemeClr val="bg1"/>
                </a:solidFill>
                <a:latin typeface="Franklin Gothic Medium" panose="020B0603020102020204" pitchFamily="34" charset="0"/>
              </a:rPr>
              <a:t>talking to the same group of engaged people over and over again (5) – same people showing up to town meeting</a:t>
            </a:r>
          </a:p>
          <a:p>
            <a:pPr marL="342900" indent="-342900">
              <a:buFont typeface="Arial" panose="020B0604020202020204" pitchFamily="34" charset="0"/>
              <a:buChar char="•"/>
            </a:pPr>
            <a:endParaRPr lang="en-US" sz="1200" dirty="0">
              <a:solidFill>
                <a:schemeClr val="bg1"/>
              </a:solidFill>
              <a:latin typeface="Franklin Gothic Medium" panose="020B0603020102020204" pitchFamily="34" charset="0"/>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Franklin Gothic Medium" panose="020B0603020102020204" pitchFamily="34" charset="0"/>
              </a:rPr>
              <a:t>“having” to keep town hall </a:t>
            </a:r>
            <a:r>
              <a:rPr lang="en-US" sz="1200" dirty="0" err="1">
                <a:solidFill>
                  <a:schemeClr val="bg1"/>
                </a:solidFill>
                <a:latin typeface="Franklin Gothic Medium" panose="020B0603020102020204" pitchFamily="34" charset="0"/>
              </a:rPr>
              <a:t>opent</a:t>
            </a:r>
            <a:r>
              <a:rPr lang="en-US" sz="1200" dirty="0">
                <a:solidFill>
                  <a:schemeClr val="bg1"/>
                </a:solidFill>
                <a:latin typeface="Franklin Gothic Medium" panose="020B0603020102020204" pitchFamily="34" charset="0"/>
              </a:rPr>
              <a:t> o 7 p.m. for people to do things in-person. Staffing issue. “And you know, I think as I consider the cost of local government and therefore the end result, which is higher local taxes, I'm always looking for ways to mitigate that.”  The efficiencies I can find all rely on people beginning to utilize certain things remotely and then I could free up a lot of availability of other resources or reduce costs.”</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Franklin Gothic Medium" panose="020B0603020102020204" pitchFamily="34" charset="0"/>
              </a:rPr>
              <a:t>(6). Also young people in 20s, 30s, with no kids (2); </a:t>
            </a:r>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Franklin Gothic Medium" panose="020B0603020102020204" pitchFamily="34" charset="0"/>
              </a:rPr>
              <a:t>“If you have the staff you should”</a:t>
            </a:r>
          </a:p>
          <a:p>
            <a:endParaRPr lang="en-US" sz="1200" dirty="0">
              <a:solidFill>
                <a:schemeClr val="bg1"/>
              </a:solidFill>
              <a:latin typeface="Franklin Gothic Medium" panose="020B0603020102020204" pitchFamily="34" charset="0"/>
            </a:endParaRPr>
          </a:p>
          <a:p>
            <a:r>
              <a:rPr lang="en-US" sz="1200" dirty="0">
                <a:solidFill>
                  <a:schemeClr val="bg1"/>
                </a:solidFill>
                <a:latin typeface="Franklin Gothic Medium" panose="020B0603020102020204" pitchFamily="34" charset="0"/>
              </a:rPr>
              <a:t>Not reaching a diverse, linguistical and racial community representation</a:t>
            </a:r>
            <a:endParaRPr lang="en-US" dirty="0"/>
          </a:p>
          <a:p>
            <a:endParaRPr lang="en-US" dirty="0"/>
          </a:p>
          <a:p>
            <a:r>
              <a:rPr lang="en-US" sz="1800" dirty="0">
                <a:effectLst/>
                <a:latin typeface="Times New Roman" panose="02020603050405020304" pitchFamily="18" charset="0"/>
                <a:ea typeface="Calibri" panose="020F0502020204030204" pitchFamily="34" charset="0"/>
              </a:rPr>
              <a:t>newsletters take “an incredible amount of time”</a:t>
            </a:r>
          </a:p>
          <a:p>
            <a:endParaRPr lang="en-US" sz="1800" dirty="0">
              <a:effectLst/>
              <a:latin typeface="Times New Roman" panose="02020603050405020304" pitchFamily="18" charset="0"/>
            </a:endParaRPr>
          </a:p>
          <a:p>
            <a:pPr marL="0" marR="0" algn="l">
              <a:lnSpc>
                <a:spcPct val="115000"/>
              </a:lnSpc>
              <a:spcAft>
                <a:spcPts val="80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not having a dedicated webmaster. Not having user-friendly websites; not having full control of websites after updates: “</a:t>
            </a: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 Like, I mean, you literally have to. You have to search or you have to know the department or you have to know these. I mean the answer is everything cannot be on the front page of the website, but that's a common refrain.” Holliston</a:t>
            </a:r>
          </a:p>
          <a:p>
            <a:pPr marL="0" marR="0" algn="l">
              <a:lnSpc>
                <a:spcPct val="115000"/>
              </a:lnSpc>
              <a:spcAft>
                <a:spcPts val="80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residents not knowing what keywords to search for on website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15000"/>
              </a:lnSpc>
              <a:spcAft>
                <a:spcPts val="800"/>
              </a:spcAft>
              <a:buNone/>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competing departments for “top spot” on website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marR="0" indent="-285750" algn="l">
              <a:lnSpc>
                <a:spcPct val="115000"/>
              </a:lnSpc>
              <a:spcAft>
                <a:spcPts val="800"/>
              </a:spcAft>
              <a:buFontTx/>
              <a:buChar char="-"/>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communications not being a priory of prior administrations / shifting priorities</a:t>
            </a:r>
          </a:p>
          <a:p>
            <a:pPr marL="285750" marR="0" indent="-285750" algn="l">
              <a:lnSpc>
                <a:spcPct val="115000"/>
              </a:lnSpc>
              <a:spcAft>
                <a:spcPts val="800"/>
              </a:spcAft>
              <a:buFontTx/>
              <a:buChar char="-"/>
            </a:pP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US" sz="1800" dirty="0">
                <a:solidFill>
                  <a:schemeClr val="bg1"/>
                </a:solidFill>
                <a:latin typeface="Franklin Gothic Medium" panose="020B0603020102020204" pitchFamily="34" charset="0"/>
              </a:rPr>
              <a:t>“having” to keep town hall </a:t>
            </a:r>
            <a:r>
              <a:rPr lang="en-US" sz="1800" dirty="0" err="1">
                <a:solidFill>
                  <a:schemeClr val="bg1"/>
                </a:solidFill>
                <a:latin typeface="Franklin Gothic Medium" panose="020B0603020102020204" pitchFamily="34" charset="0"/>
              </a:rPr>
              <a:t>opent</a:t>
            </a:r>
            <a:r>
              <a:rPr lang="en-US" sz="1800" dirty="0">
                <a:solidFill>
                  <a:schemeClr val="bg1"/>
                </a:solidFill>
                <a:latin typeface="Franklin Gothic Medium" panose="020B0603020102020204" pitchFamily="34" charset="0"/>
              </a:rPr>
              <a:t> o 7 p.m. for people to do things in-person. Staffing issue. “And you know, I think as I consider the cost of local government and therefore the end result, which is higher local taxes, I'm always looking for ways to mitigate that.”  The efficiencies I can find all rely on people beginning to utilize certain things remotely and then I could free up a lot of availability of other resources or reduce costs.”</a:t>
            </a:r>
          </a:p>
          <a:p>
            <a:pPr marL="0" marR="0" indent="0" algn="l">
              <a:lnSpc>
                <a:spcPct val="115000"/>
              </a:lnSpc>
              <a:spcAft>
                <a:spcPts val="800"/>
              </a:spcAft>
              <a:buFontTx/>
              <a:buNone/>
            </a:pP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l">
              <a:lnSpc>
                <a:spcPct val="115000"/>
              </a:lnSpc>
              <a:spcAft>
                <a:spcPts val="800"/>
              </a:spcAft>
              <a:buFontTx/>
              <a:buChar char="-"/>
            </a:pP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l">
              <a:lnSpc>
                <a:spcPct val="115000"/>
              </a:lnSpc>
              <a:spcAft>
                <a:spcPts val="800"/>
              </a:spcAft>
              <a:buFontTx/>
              <a:buChar char="-"/>
            </a:pPr>
            <a:r>
              <a:rPr lang="en-US" sz="1800" dirty="0">
                <a:solidFill>
                  <a:schemeClr val="bg1"/>
                </a:solidFill>
                <a:latin typeface="Franklin Gothic Medium" panose="020B0603020102020204" pitchFamily="34" charset="0"/>
              </a:rPr>
              <a:t>work split with HR – overworked staff</a:t>
            </a: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l">
              <a:lnSpc>
                <a:spcPct val="115000"/>
              </a:lnSpc>
              <a:spcAft>
                <a:spcPts val="800"/>
              </a:spcAft>
              <a:buFontTx/>
              <a:buChar char="-"/>
            </a:pP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285750" marR="0" indent="-285750" algn="l">
              <a:lnSpc>
                <a:spcPct val="115000"/>
              </a:lnSpc>
              <a:spcAft>
                <a:spcPts val="800"/>
              </a:spcAft>
              <a:buFontTx/>
              <a:buChar char="-"/>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Mass. only uses 2-3 vendors for sites. All look the same.</a:t>
            </a:r>
          </a:p>
          <a:p>
            <a:endParaRPr lang="en-US" sz="18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Spending thousands of dollars on website updates w/out central control</a:t>
            </a:r>
          </a:p>
          <a:p>
            <a:endParaRPr lang="en-US" dirty="0"/>
          </a:p>
        </p:txBody>
      </p:sp>
      <p:sp>
        <p:nvSpPr>
          <p:cNvPr id="4" name="Slide Number Placeholder 3">
            <a:extLst>
              <a:ext uri="{FF2B5EF4-FFF2-40B4-BE49-F238E27FC236}">
                <a16:creationId xmlns:a16="http://schemas.microsoft.com/office/drawing/2014/main" id="{FDB369BE-A825-1D1D-9092-B6FB593FC8C8}"/>
              </a:ext>
            </a:extLst>
          </p:cNvPr>
          <p:cNvSpPr>
            <a:spLocks noGrp="1"/>
          </p:cNvSpPr>
          <p:nvPr>
            <p:ph type="sldNum" sz="quarter" idx="5"/>
          </p:nvPr>
        </p:nvSpPr>
        <p:spPr/>
        <p:txBody>
          <a:bodyPr/>
          <a:lstStyle/>
          <a:p>
            <a:fld id="{B584425E-D09B-3542-9C23-6C08CEFEE648}" type="slidenum">
              <a:rPr lang="en-US" smtClean="0"/>
              <a:t>22</a:t>
            </a:fld>
            <a:endParaRPr lang="en-US" dirty="0"/>
          </a:p>
        </p:txBody>
      </p:sp>
    </p:spTree>
    <p:extLst>
      <p:ext uri="{BB962C8B-B14F-4D97-AF65-F5344CB8AC3E}">
        <p14:creationId xmlns:p14="http://schemas.microsoft.com/office/powerpoint/2010/main" val="3586624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EDAC3-76EB-68D3-2667-036A44038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C28A45-295B-95E1-E68C-8F0EB76759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C87845-7344-C8B7-898A-5C1952BCF2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5FD3A35-2A36-5A68-BE80-FEF47D48E800}"/>
              </a:ext>
            </a:extLst>
          </p:cNvPr>
          <p:cNvSpPr>
            <a:spLocks noGrp="1"/>
          </p:cNvSpPr>
          <p:nvPr>
            <p:ph type="sldNum" sz="quarter" idx="5"/>
          </p:nvPr>
        </p:nvSpPr>
        <p:spPr/>
        <p:txBody>
          <a:bodyPr/>
          <a:lstStyle/>
          <a:p>
            <a:fld id="{B584425E-D09B-3542-9C23-6C08CEFEE648}" type="slidenum">
              <a:rPr lang="en-US" smtClean="0"/>
              <a:t>23</a:t>
            </a:fld>
            <a:endParaRPr lang="en-US" dirty="0"/>
          </a:p>
        </p:txBody>
      </p:sp>
    </p:spTree>
    <p:extLst>
      <p:ext uri="{BB962C8B-B14F-4D97-AF65-F5344CB8AC3E}">
        <p14:creationId xmlns:p14="http://schemas.microsoft.com/office/powerpoint/2010/main" val="32854881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22CFB-0148-B387-C98A-BF30EAC16A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FC9CA2-4306-19BF-3A88-FC03C6A471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6A5A60-4E1D-C50F-081D-F9D641DB26D2}"/>
              </a:ext>
            </a:extLst>
          </p:cNvPr>
          <p:cNvSpPr>
            <a:spLocks noGrp="1"/>
          </p:cNvSpPr>
          <p:nvPr>
            <p:ph type="body" idx="1"/>
          </p:nvPr>
        </p:nvSpPr>
        <p:spPr/>
        <p:txBody>
          <a:bodyPr/>
          <a:lstStyle/>
          <a:p>
            <a:r>
              <a:rPr lang="en-US" sz="1200" i="1" dirty="0">
                <a:solidFill>
                  <a:schemeClr val="bg1"/>
                </a:solidFill>
                <a:effectLst/>
                <a:latin typeface="Franklin Gothic Medium" panose="020B0603020102020204" pitchFamily="34" charset="0"/>
                <a:ea typeface="Calibri" panose="020F0502020204030204" pitchFamily="34" charset="0"/>
              </a:rPr>
              <a:t>– </a:t>
            </a:r>
            <a:r>
              <a:rPr lang="en-US" sz="1200" b="1" i="1" dirty="0">
                <a:solidFill>
                  <a:schemeClr val="bg1"/>
                </a:solidFill>
                <a:effectLst/>
                <a:latin typeface="Franklin Gothic Medium" panose="020B0603020102020204" pitchFamily="34" charset="0"/>
                <a:ea typeface="Calibri" panose="020F0502020204030204" pitchFamily="34" charset="0"/>
              </a:rPr>
              <a:t>no centralized business district</a:t>
            </a:r>
            <a:endParaRPr lang="en-US" dirty="0"/>
          </a:p>
        </p:txBody>
      </p:sp>
      <p:sp>
        <p:nvSpPr>
          <p:cNvPr id="4" name="Slide Number Placeholder 3">
            <a:extLst>
              <a:ext uri="{FF2B5EF4-FFF2-40B4-BE49-F238E27FC236}">
                <a16:creationId xmlns:a16="http://schemas.microsoft.com/office/drawing/2014/main" id="{FE199457-7F88-CB93-C91F-90601476CEC9}"/>
              </a:ext>
            </a:extLst>
          </p:cNvPr>
          <p:cNvSpPr>
            <a:spLocks noGrp="1"/>
          </p:cNvSpPr>
          <p:nvPr>
            <p:ph type="sldNum" sz="quarter" idx="5"/>
          </p:nvPr>
        </p:nvSpPr>
        <p:spPr/>
        <p:txBody>
          <a:bodyPr/>
          <a:lstStyle/>
          <a:p>
            <a:fld id="{B584425E-D09B-3542-9C23-6C08CEFEE648}" type="slidenum">
              <a:rPr lang="en-US" smtClean="0"/>
              <a:t>24</a:t>
            </a:fld>
            <a:endParaRPr lang="en-US" dirty="0"/>
          </a:p>
        </p:txBody>
      </p:sp>
    </p:spTree>
    <p:extLst>
      <p:ext uri="{BB962C8B-B14F-4D97-AF65-F5344CB8AC3E}">
        <p14:creationId xmlns:p14="http://schemas.microsoft.com/office/powerpoint/2010/main" val="662018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ACAF1-A98B-ADD1-0A6A-26B0AAD167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90B07C-2B97-A185-0DC1-4EF63ACD7D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AFCC8-8DF4-EF23-C782-3E5EA33EF84A}"/>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A citizens academy is “designed to educate and engage residents about how local government works,”</a:t>
            </a:r>
            <a:endParaRPr lang="en-US" dirty="0"/>
          </a:p>
        </p:txBody>
      </p:sp>
      <p:sp>
        <p:nvSpPr>
          <p:cNvPr id="4" name="Slide Number Placeholder 3">
            <a:extLst>
              <a:ext uri="{FF2B5EF4-FFF2-40B4-BE49-F238E27FC236}">
                <a16:creationId xmlns:a16="http://schemas.microsoft.com/office/drawing/2014/main" id="{859FC59D-EA76-0F2F-6C57-B3084A638C19}"/>
              </a:ext>
            </a:extLst>
          </p:cNvPr>
          <p:cNvSpPr>
            <a:spLocks noGrp="1"/>
          </p:cNvSpPr>
          <p:nvPr>
            <p:ph type="sldNum" sz="quarter" idx="5"/>
          </p:nvPr>
        </p:nvSpPr>
        <p:spPr/>
        <p:txBody>
          <a:bodyPr/>
          <a:lstStyle/>
          <a:p>
            <a:fld id="{B584425E-D09B-3542-9C23-6C08CEFEE648}" type="slidenum">
              <a:rPr lang="en-US" smtClean="0"/>
              <a:t>25</a:t>
            </a:fld>
            <a:endParaRPr lang="en-US" dirty="0"/>
          </a:p>
        </p:txBody>
      </p:sp>
    </p:spTree>
    <p:extLst>
      <p:ext uri="{BB962C8B-B14F-4D97-AF65-F5344CB8AC3E}">
        <p14:creationId xmlns:p14="http://schemas.microsoft.com/office/powerpoint/2010/main" val="17406686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E86CD-5162-08F9-7E68-1525C50CC2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616931-F53C-0617-5996-79F1432D24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7D8B5E-CF02-995A-F072-4D78158892F7}"/>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A citizens academy is “designed to educate and engage residents about how local government works,”</a:t>
            </a:r>
            <a:endParaRPr lang="en-US" dirty="0"/>
          </a:p>
        </p:txBody>
      </p:sp>
      <p:sp>
        <p:nvSpPr>
          <p:cNvPr id="4" name="Slide Number Placeholder 3">
            <a:extLst>
              <a:ext uri="{FF2B5EF4-FFF2-40B4-BE49-F238E27FC236}">
                <a16:creationId xmlns:a16="http://schemas.microsoft.com/office/drawing/2014/main" id="{3CC1655D-64C4-BC06-3253-BE9DAB9E7975}"/>
              </a:ext>
            </a:extLst>
          </p:cNvPr>
          <p:cNvSpPr>
            <a:spLocks noGrp="1"/>
          </p:cNvSpPr>
          <p:nvPr>
            <p:ph type="sldNum" sz="quarter" idx="5"/>
          </p:nvPr>
        </p:nvSpPr>
        <p:spPr/>
        <p:txBody>
          <a:bodyPr/>
          <a:lstStyle/>
          <a:p>
            <a:fld id="{B584425E-D09B-3542-9C23-6C08CEFEE648}" type="slidenum">
              <a:rPr lang="en-US" smtClean="0"/>
              <a:t>26</a:t>
            </a:fld>
            <a:endParaRPr lang="en-US" dirty="0"/>
          </a:p>
        </p:txBody>
      </p:sp>
    </p:spTree>
    <p:extLst>
      <p:ext uri="{BB962C8B-B14F-4D97-AF65-F5344CB8AC3E}">
        <p14:creationId xmlns:p14="http://schemas.microsoft.com/office/powerpoint/2010/main" val="5140088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427A8-0C39-88B6-4417-4C5EC66B90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EB0100-B4B6-BE20-BBB1-ED9DF4FB42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9D4A2C-3C08-19B3-A457-878BCB395C88}"/>
              </a:ext>
            </a:extLst>
          </p:cNvPr>
          <p:cNvSpPr>
            <a:spLocks noGrp="1"/>
          </p:cNvSpPr>
          <p:nvPr>
            <p:ph type="body" idx="1"/>
          </p:nvPr>
        </p:nvSpPr>
        <p:spPr/>
        <p:txBody>
          <a:bodyPr/>
          <a:lstStyle/>
          <a:p>
            <a:r>
              <a:rPr lang="en-US" dirty="0"/>
              <a:t>Communication is both a science and an art</a:t>
            </a:r>
          </a:p>
          <a:p>
            <a:endParaRPr lang="en-US" dirty="0"/>
          </a:p>
          <a:p>
            <a:r>
              <a:rPr lang="en-US" dirty="0"/>
              <a:t>GARE ACT Principle</a:t>
            </a:r>
          </a:p>
          <a:p>
            <a:endParaRPr lang="en-US" dirty="0"/>
          </a:p>
          <a:p>
            <a:r>
              <a:rPr lang="en-US" sz="1200" b="1" kern="1200" dirty="0">
                <a:solidFill>
                  <a:schemeClr val="tx1"/>
                </a:solidFill>
                <a:effectLst/>
                <a:latin typeface="+mn-lt"/>
                <a:ea typeface="+mn-ea"/>
                <a:cs typeface="+mn-cs"/>
              </a:rPr>
              <a:t>eye tracking</a:t>
            </a:r>
            <a:endParaRPr lang="en-US" dirty="0"/>
          </a:p>
        </p:txBody>
      </p:sp>
      <p:sp>
        <p:nvSpPr>
          <p:cNvPr id="4" name="Slide Number Placeholder 3">
            <a:extLst>
              <a:ext uri="{FF2B5EF4-FFF2-40B4-BE49-F238E27FC236}">
                <a16:creationId xmlns:a16="http://schemas.microsoft.com/office/drawing/2014/main" id="{8B52C102-6AD8-1AB6-C978-11C1A13C81BC}"/>
              </a:ext>
            </a:extLst>
          </p:cNvPr>
          <p:cNvSpPr>
            <a:spLocks noGrp="1"/>
          </p:cNvSpPr>
          <p:nvPr>
            <p:ph type="sldNum" sz="quarter" idx="5"/>
          </p:nvPr>
        </p:nvSpPr>
        <p:spPr/>
        <p:txBody>
          <a:bodyPr/>
          <a:lstStyle/>
          <a:p>
            <a:fld id="{B584425E-D09B-3542-9C23-6C08CEFEE648}" type="slidenum">
              <a:rPr lang="en-US" smtClean="0"/>
              <a:t>27</a:t>
            </a:fld>
            <a:endParaRPr lang="en-US" dirty="0"/>
          </a:p>
        </p:txBody>
      </p:sp>
    </p:spTree>
    <p:extLst>
      <p:ext uri="{BB962C8B-B14F-4D97-AF65-F5344CB8AC3E}">
        <p14:creationId xmlns:p14="http://schemas.microsoft.com/office/powerpoint/2010/main" val="274305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C2CB7-FC85-A507-5F69-06069708D7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DA63AE-E395-6A92-1E1C-5FAAFBBDF1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406D0F-9947-788D-8C1E-BB0D0E880AA9}"/>
              </a:ext>
            </a:extLst>
          </p:cNvPr>
          <p:cNvSpPr>
            <a:spLocks noGrp="1"/>
          </p:cNvSpPr>
          <p:nvPr>
            <p:ph type="body" idx="1"/>
          </p:nvPr>
        </p:nvSpPr>
        <p:spPr/>
        <p:txBody>
          <a:bodyPr/>
          <a:lstStyle/>
          <a:p>
            <a:r>
              <a:rPr lang="en-US" dirty="0"/>
              <a:t>Generation Z, born between 1997 and 2012, will be between 13 and 28 years old. As the first social generation to have grown up with access to the Internet and portable digital technology from a young age, members of Generation Z have been dubbed "digital natives"[6] even if they are not necessarily digitally literate[7] and may struggle in a digital workplace.</a:t>
            </a:r>
          </a:p>
          <a:p>
            <a:endParaRPr lang="en-US" dirty="0"/>
          </a:p>
          <a:p>
            <a:r>
              <a:rPr lang="en-US" sz="1200" dirty="0">
                <a:solidFill>
                  <a:schemeClr val="bg1"/>
                </a:solidFill>
                <a:latin typeface="Franklin Gothic Medium" panose="020B0603020102020204" pitchFamily="34" charset="0"/>
              </a:rPr>
              <a:t>due to declining housing affordability, higher unemployment rates, and delays in marrying and starting families. </a:t>
            </a:r>
            <a:endParaRPr lang="en-US" dirty="0"/>
          </a:p>
          <a:p>
            <a:endParaRPr lang="en-US" dirty="0"/>
          </a:p>
          <a:p>
            <a:r>
              <a:rPr lang="en-US" dirty="0"/>
              <a:t>In the U.S., nearly half of</a:t>
            </a:r>
          </a:p>
          <a:p>
            <a:r>
              <a:rPr lang="en-US" dirty="0"/>
              <a:t>Gen Z says they wish major social</a:t>
            </a:r>
          </a:p>
          <a:p>
            <a:r>
              <a:rPr lang="en-US" dirty="0"/>
              <a:t>platforms were never created, and</a:t>
            </a:r>
          </a:p>
          <a:p>
            <a:r>
              <a:rPr lang="en-US" dirty="0"/>
              <a:t>almost all of them try to reduce</a:t>
            </a:r>
          </a:p>
          <a:p>
            <a:r>
              <a:rPr lang="en-US" dirty="0"/>
              <a:t>screen time.</a:t>
            </a:r>
          </a:p>
          <a:p>
            <a:endParaRPr lang="en-US" dirty="0"/>
          </a:p>
          <a:p>
            <a:r>
              <a:rPr lang="en-US" dirty="0"/>
              <a:t>A 2024 Reuters</a:t>
            </a:r>
          </a:p>
          <a:p>
            <a:r>
              <a:rPr lang="en-US" dirty="0"/>
              <a:t>report found that 72 percent of</a:t>
            </a:r>
          </a:p>
          <a:p>
            <a:r>
              <a:rPr lang="en-US" dirty="0"/>
              <a:t>Americans are worried about </a:t>
            </a:r>
            <a:r>
              <a:rPr lang="en-US" dirty="0" err="1"/>
              <a:t>distin</a:t>
            </a:r>
            <a:endParaRPr lang="en-US" dirty="0"/>
          </a:p>
          <a:p>
            <a:r>
              <a:rPr lang="en-US" dirty="0" err="1"/>
              <a:t>guishing</a:t>
            </a:r>
            <a:endParaRPr lang="en-US" dirty="0"/>
          </a:p>
          <a:p>
            <a:r>
              <a:rPr lang="en-US" dirty="0"/>
              <a:t>between real and fake in</a:t>
            </a:r>
          </a:p>
          <a:p>
            <a:r>
              <a:rPr lang="en-US" dirty="0"/>
              <a:t>formation</a:t>
            </a:r>
          </a:p>
          <a:p>
            <a:r>
              <a:rPr lang="en-US" dirty="0"/>
              <a:t>in online news.</a:t>
            </a:r>
          </a:p>
          <a:p>
            <a:endParaRPr lang="en-US" dirty="0"/>
          </a:p>
          <a:p>
            <a:r>
              <a:rPr lang="en-US" sz="1200" dirty="0">
                <a:solidFill>
                  <a:schemeClr val="bg1"/>
                </a:solidFill>
                <a:latin typeface="Franklin Gothic Medium" panose="020B0603020102020204" pitchFamily="34" charset="0"/>
              </a:rPr>
              <a:t>Disconnecting from high end digital tech or </a:t>
            </a:r>
            <a:endParaRPr lang="en-US" dirty="0"/>
          </a:p>
          <a:p>
            <a:endParaRPr lang="en-US" dirty="0"/>
          </a:p>
          <a:p>
            <a:r>
              <a:rPr lang="en-US" sz="1200" dirty="0">
                <a:solidFill>
                  <a:schemeClr val="bg1"/>
                </a:solidFill>
                <a:latin typeface="Franklin Gothic Medium" panose="020B0603020102020204" pitchFamily="34" charset="0"/>
              </a:rPr>
              <a:t>In the Netherlands, there’s a growing movement for screen-free public spaces and </a:t>
            </a:r>
            <a:endParaRPr lang="en-US" dirty="0"/>
          </a:p>
          <a:p>
            <a:endParaRPr lang="en-US" dirty="0"/>
          </a:p>
          <a:p>
            <a:r>
              <a:rPr lang="en-US" dirty="0"/>
              <a:t>it</a:t>
            </a:r>
          </a:p>
          <a:p>
            <a:r>
              <a:rPr lang="en-US" dirty="0"/>
              <a:t>highlights the importance of both</a:t>
            </a:r>
          </a:p>
          <a:p>
            <a:r>
              <a:rPr lang="en-US" dirty="0"/>
              <a:t>online and in-person experiences.</a:t>
            </a:r>
          </a:p>
          <a:p>
            <a:r>
              <a:rPr lang="en-US" dirty="0"/>
              <a:t>Planners will likewise need to </a:t>
            </a:r>
            <a:r>
              <a:rPr lang="en-US" dirty="0" err="1"/>
              <a:t>bal</a:t>
            </a:r>
            <a:endParaRPr lang="en-US" dirty="0"/>
          </a:p>
          <a:p>
            <a:r>
              <a:rPr lang="en-US" dirty="0" err="1"/>
              <a:t>ance</a:t>
            </a:r>
            <a:endParaRPr lang="en-US" dirty="0"/>
          </a:p>
          <a:p>
            <a:r>
              <a:rPr lang="en-US" dirty="0"/>
              <a:t>digital public engagement with</a:t>
            </a:r>
          </a:p>
          <a:p>
            <a:r>
              <a:rPr lang="en-US" dirty="0"/>
              <a:t>face-to-face interactions, fostering</a:t>
            </a:r>
          </a:p>
          <a:p>
            <a:r>
              <a:rPr lang="en-US" dirty="0"/>
              <a:t>meaningful communication and</a:t>
            </a:r>
          </a:p>
          <a:p>
            <a:r>
              <a:rPr lang="en-US" dirty="0"/>
              <a:t>empathy within communities.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solidFill>
                  <a:schemeClr val="bg1"/>
                </a:solidFill>
                <a:latin typeface="Franklin Gothic Medium" panose="020B0603020102020204" pitchFamily="34" charset="0"/>
              </a:rPr>
              <a:t>Disconnecting from high end digital tech or taking a “digital detox” has become an increasingly common practice.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Franklin Gothic Medium" panose="020B0603020102020204" pitchFamily="34" charset="0"/>
              </a:rPr>
              <a:t>encouraging people to disconnect from their devices to foster better communication and personal connections.</a:t>
            </a:r>
          </a:p>
          <a:p>
            <a:endParaRPr lang="en-US" dirty="0"/>
          </a:p>
          <a:p>
            <a:endParaRPr lang="en-US" dirty="0"/>
          </a:p>
          <a:p>
            <a:r>
              <a:rPr lang="en-US" dirty="0"/>
              <a:t>constructed play areas, while others</a:t>
            </a:r>
          </a:p>
          <a:p>
            <a:r>
              <a:rPr lang="en-US" dirty="0"/>
              <a:t>offer sports equipment rental and</a:t>
            </a:r>
          </a:p>
          <a:p>
            <a:r>
              <a:rPr lang="en-US" dirty="0"/>
              <a:t>free hearing aid batteries. In rural</a:t>
            </a:r>
          </a:p>
          <a:p>
            <a:r>
              <a:rPr lang="en-US" dirty="0"/>
              <a:t>communities, libraries can be a</a:t>
            </a:r>
          </a:p>
          <a:p>
            <a:r>
              <a:rPr lang="en-US" dirty="0"/>
              <a:t>source of food and clean drinking</a:t>
            </a:r>
          </a:p>
          <a:p>
            <a:r>
              <a:rPr lang="en-US" dirty="0"/>
              <a:t>water, and some are serving as cli</a:t>
            </a:r>
          </a:p>
          <a:p>
            <a:r>
              <a:rPr lang="en-US" dirty="0"/>
              <a:t>mate</a:t>
            </a:r>
          </a:p>
          <a:p>
            <a:r>
              <a:rPr lang="en-US" dirty="0"/>
              <a:t>resilience hubs. Planners</a:t>
            </a:r>
          </a:p>
          <a:p>
            <a:r>
              <a:rPr lang="en-US" dirty="0"/>
              <a:t>should be aware of the many ways</a:t>
            </a:r>
          </a:p>
          <a:p>
            <a:r>
              <a:rPr lang="en-US" dirty="0"/>
              <a:t>in which libraries can support the</a:t>
            </a:r>
          </a:p>
          <a:p>
            <a:r>
              <a:rPr lang="en-US" dirty="0"/>
              <a:t>local community, which can also</a:t>
            </a:r>
          </a:p>
          <a:p>
            <a:r>
              <a:rPr lang="en-US" dirty="0"/>
              <a:t>serve as a signal of municipal</a:t>
            </a:r>
          </a:p>
          <a:p>
            <a:r>
              <a:rPr lang="en-US" dirty="0"/>
              <a:t>Libraries step up to fill social</a:t>
            </a:r>
          </a:p>
          <a:p>
            <a:r>
              <a:rPr lang="en-US" dirty="0"/>
              <a:t>shortcomings.</a:t>
            </a:r>
          </a:p>
          <a:p>
            <a:r>
              <a:rPr lang="en-US" dirty="0"/>
              <a:t>service gaps</a:t>
            </a:r>
          </a:p>
          <a:p>
            <a:r>
              <a:rPr lang="en-US" dirty="0"/>
              <a:t>The role of libraries as public spaces</a:t>
            </a:r>
          </a:p>
          <a:p>
            <a:r>
              <a:rPr lang="en-US" dirty="0"/>
              <a:t>continues to evolve as they </a:t>
            </a:r>
            <a:r>
              <a:rPr lang="en-US" dirty="0" err="1"/>
              <a:t>increas</a:t>
            </a:r>
            <a:endParaRPr lang="en-US" dirty="0"/>
          </a:p>
          <a:p>
            <a:r>
              <a:rPr lang="en-US" dirty="0" err="1"/>
              <a:t>ingly</a:t>
            </a:r>
            <a:endParaRPr lang="en-US" dirty="0"/>
          </a:p>
          <a:p>
            <a:r>
              <a:rPr lang="en-US" dirty="0"/>
              <a:t>expand the number and types</a:t>
            </a:r>
          </a:p>
          <a:p>
            <a:r>
              <a:rPr lang="en-US" dirty="0"/>
              <a:t>of services available. Today’s </a:t>
            </a:r>
            <a:r>
              <a:rPr lang="en-US" dirty="0" err="1"/>
              <a:t>librar</a:t>
            </a:r>
            <a:endParaRPr lang="en-US" dirty="0"/>
          </a:p>
          <a:p>
            <a:r>
              <a:rPr lang="en-US" dirty="0" err="1"/>
              <a:t>ies</a:t>
            </a:r>
            <a:endParaRPr lang="en-US" dirty="0"/>
          </a:p>
          <a:p>
            <a:r>
              <a:rPr lang="en-US" dirty="0"/>
              <a:t>may lend out clothing along with</a:t>
            </a:r>
          </a:p>
          <a:p>
            <a:r>
              <a:rPr lang="en-US" dirty="0"/>
              <a:t>books and provide language </a:t>
            </a:r>
            <a:r>
              <a:rPr lang="en-US" dirty="0" err="1"/>
              <a:t>prac</a:t>
            </a:r>
            <a:endParaRPr lang="en-US" dirty="0"/>
          </a:p>
          <a:p>
            <a:r>
              <a:rPr lang="en-US" dirty="0"/>
              <a:t>tice,</a:t>
            </a:r>
          </a:p>
          <a:p>
            <a:r>
              <a:rPr lang="en-US" dirty="0"/>
              <a:t>health screenings, and job ap</a:t>
            </a:r>
          </a:p>
          <a:p>
            <a:r>
              <a:rPr lang="en-US" dirty="0"/>
              <a:t>plication</a:t>
            </a:r>
          </a:p>
          <a:p>
            <a:r>
              <a:rPr lang="en-US" dirty="0"/>
              <a:t>assistance. Some have</a:t>
            </a:r>
          </a:p>
          <a:p>
            <a:endParaRPr lang="en-US" dirty="0"/>
          </a:p>
          <a:p>
            <a:r>
              <a:rPr lang="en-US" dirty="0"/>
              <a:t>The persistence of the “epi</a:t>
            </a:r>
          </a:p>
          <a:p>
            <a:r>
              <a:rPr lang="en-US" dirty="0"/>
              <a:t>demic</a:t>
            </a:r>
          </a:p>
          <a:p>
            <a:r>
              <a:rPr lang="en-US" dirty="0"/>
              <a:t>of loneliness“ has impacted</a:t>
            </a:r>
          </a:p>
          <a:p>
            <a:r>
              <a:rPr lang="en-US" dirty="0"/>
              <a:t>some cities’ approaches to planning.</a:t>
            </a:r>
          </a:p>
          <a:p>
            <a:r>
              <a:rPr lang="en-US" dirty="0"/>
              <a:t>In February 2024, San Mateo</a:t>
            </a:r>
          </a:p>
          <a:p>
            <a:r>
              <a:rPr lang="en-US" dirty="0"/>
              <a:t>County, California, became the first</a:t>
            </a:r>
          </a:p>
          <a:p>
            <a:r>
              <a:rPr lang="en-US" dirty="0"/>
              <a:t>local government in the U.S. to </a:t>
            </a:r>
            <a:r>
              <a:rPr lang="en-US" dirty="0" err="1"/>
              <a:t>clas</a:t>
            </a:r>
            <a:endParaRPr lang="en-US" dirty="0"/>
          </a:p>
          <a:p>
            <a:r>
              <a:rPr lang="en-US" dirty="0" err="1"/>
              <a:t>sify</a:t>
            </a:r>
            <a:endParaRPr lang="en-US" dirty="0"/>
          </a:p>
          <a:p>
            <a:r>
              <a:rPr lang="en-US" dirty="0"/>
              <a:t>loneliness as a public health</a:t>
            </a:r>
          </a:p>
          <a:p>
            <a:r>
              <a:rPr lang="en-US" dirty="0"/>
              <a:t>emergency, and policymakers in the</a:t>
            </a:r>
          </a:p>
          <a:p>
            <a:r>
              <a:rPr lang="en-US" dirty="0"/>
              <a:t>Belgium municipality of </a:t>
            </a:r>
            <a:r>
              <a:rPr lang="en-US" dirty="0" err="1"/>
              <a:t>Woluwe</a:t>
            </a:r>
            <a:r>
              <a:rPr lang="en-US" dirty="0"/>
              <a:t>-</a:t>
            </a:r>
          </a:p>
          <a:p>
            <a:r>
              <a:rPr lang="en-US" dirty="0"/>
              <a:t>Saint-Pierre must now consider</a:t>
            </a:r>
          </a:p>
          <a:p>
            <a:r>
              <a:rPr lang="en-US" dirty="0"/>
              <a:t>how their legislation impacts single</a:t>
            </a:r>
          </a:p>
          <a:p>
            <a:r>
              <a:rPr lang="en-US" dirty="0"/>
              <a:t>people. The</a:t>
            </a:r>
          </a:p>
          <a:p>
            <a:endParaRPr lang="en-US" dirty="0"/>
          </a:p>
          <a:p>
            <a:r>
              <a:rPr lang="en-US" dirty="0"/>
              <a:t>today’s diverse and polarized communities, the human skills</a:t>
            </a:r>
          </a:p>
          <a:p>
            <a:r>
              <a:rPr lang="en-US" dirty="0"/>
              <a:t>of active listening, cultural humility, and self-awareness are</a:t>
            </a:r>
          </a:p>
          <a:p>
            <a:r>
              <a:rPr lang="en-US" dirty="0"/>
              <a:t>essential. Fostering trust and collaboration requires planners to</a:t>
            </a:r>
          </a:p>
          <a:p>
            <a:r>
              <a:rPr lang="en-US" dirty="0"/>
              <a:t>communicate effectively about sensitive topics, such as climate</a:t>
            </a:r>
          </a:p>
          <a:p>
            <a:r>
              <a:rPr lang="en-US" dirty="0"/>
              <a:t>change and equity.</a:t>
            </a:r>
          </a:p>
          <a:p>
            <a:endParaRPr lang="en-US" dirty="0"/>
          </a:p>
          <a:p>
            <a:r>
              <a:rPr lang="en-US" dirty="0"/>
              <a:t>Conflict resolution is another critical skill for planners.</a:t>
            </a:r>
          </a:p>
          <a:p>
            <a:r>
              <a:rPr lang="en-US" dirty="0"/>
              <a:t>APA’s online training Mastering Conflict for Effective Planning</a:t>
            </a:r>
          </a:p>
          <a:p>
            <a:r>
              <a:rPr lang="en-US" dirty="0"/>
              <a:t>teaches strategies to diffuse tensions and uncover community</a:t>
            </a:r>
          </a:p>
          <a:p>
            <a:r>
              <a:rPr lang="en-US" dirty="0"/>
              <a:t>concerns, while Empathy, Equity, and You emphasizes using</a:t>
            </a:r>
          </a:p>
          <a:p>
            <a:r>
              <a:rPr lang="en-US" dirty="0"/>
              <a:t>compassion to co-create equitable solutions.</a:t>
            </a:r>
          </a:p>
        </p:txBody>
      </p:sp>
      <p:sp>
        <p:nvSpPr>
          <p:cNvPr id="4" name="Slide Number Placeholder 3">
            <a:extLst>
              <a:ext uri="{FF2B5EF4-FFF2-40B4-BE49-F238E27FC236}">
                <a16:creationId xmlns:a16="http://schemas.microsoft.com/office/drawing/2014/main" id="{99854FBE-4CDA-B899-3019-9910A11F1A95}"/>
              </a:ext>
            </a:extLst>
          </p:cNvPr>
          <p:cNvSpPr>
            <a:spLocks noGrp="1"/>
          </p:cNvSpPr>
          <p:nvPr>
            <p:ph type="sldNum" sz="quarter" idx="5"/>
          </p:nvPr>
        </p:nvSpPr>
        <p:spPr/>
        <p:txBody>
          <a:bodyPr/>
          <a:lstStyle/>
          <a:p>
            <a:fld id="{B584425E-D09B-3542-9C23-6C08CEFEE648}" type="slidenum">
              <a:rPr lang="en-US" smtClean="0"/>
              <a:t>28</a:t>
            </a:fld>
            <a:endParaRPr lang="en-US" dirty="0"/>
          </a:p>
        </p:txBody>
      </p:sp>
    </p:spTree>
    <p:extLst>
      <p:ext uri="{BB962C8B-B14F-4D97-AF65-F5344CB8AC3E}">
        <p14:creationId xmlns:p14="http://schemas.microsoft.com/office/powerpoint/2010/main" val="24113410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34049-D977-83DE-ABB4-79C42EA653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893EC9-16E5-74C3-6EC5-1C005129BB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F5D01B-6857-F902-85FD-B066BAE3CE28}"/>
              </a:ext>
            </a:extLst>
          </p:cNvPr>
          <p:cNvSpPr>
            <a:spLocks noGrp="1"/>
          </p:cNvSpPr>
          <p:nvPr>
            <p:ph type="body" idx="1"/>
          </p:nvPr>
        </p:nvSpPr>
        <p:spPr/>
        <p:txBody>
          <a:bodyPr/>
          <a:lstStyle/>
          <a:p>
            <a:r>
              <a:rPr lang="en-US" dirty="0"/>
              <a:t>Written in </a:t>
            </a:r>
            <a:r>
              <a:rPr lang="en-US" b="0" i="0" dirty="0">
                <a:solidFill>
                  <a:srgbClr val="131313"/>
                </a:solidFill>
                <a:effectLst/>
                <a:latin typeface="__balto_331ad4"/>
              </a:rPr>
              <a:t> </a:t>
            </a:r>
            <a:r>
              <a:rPr lang="en-US" dirty="0"/>
              <a:t>Sep 12, 2024</a:t>
            </a:r>
          </a:p>
          <a:p>
            <a:endParaRPr lang="en-US" dirty="0"/>
          </a:p>
          <a:p>
            <a:r>
              <a:rPr lang="en-US" b="0" i="0" dirty="0">
                <a:solidFill>
                  <a:srgbClr val="131313"/>
                </a:solidFill>
                <a:effectLst/>
                <a:latin typeface="__harriet_cfe5a1"/>
              </a:rPr>
              <a:t>Sales for flip phones or “dumb phones” without real access to the internet, </a:t>
            </a:r>
            <a:r>
              <a:rPr lang="en-US" b="0" i="0" dirty="0">
                <a:solidFill>
                  <a:srgbClr val="131313"/>
                </a:solidFill>
                <a:effectLst/>
                <a:latin typeface="__harriet_cfe5a1"/>
                <a:hlinkClick r:id="rId3"/>
              </a:rPr>
              <a:t>have been on the rise for the past two years</a:t>
            </a:r>
            <a:endParaRPr lang="en-US" b="0" i="0" dirty="0">
              <a:solidFill>
                <a:srgbClr val="131313"/>
              </a:solidFill>
              <a:effectLst/>
              <a:latin typeface="__harriet_cfe5a1"/>
            </a:endParaRPr>
          </a:p>
          <a:p>
            <a:endParaRPr lang="en-US" b="0" i="0" dirty="0">
              <a:solidFill>
                <a:srgbClr val="131313"/>
              </a:solidFill>
              <a:effectLst/>
              <a:latin typeface="__harriet_cfe5a1"/>
            </a:endParaRPr>
          </a:p>
          <a:p>
            <a:r>
              <a:rPr lang="en-US" b="0" i="0" dirty="0">
                <a:solidFill>
                  <a:srgbClr val="131313"/>
                </a:solidFill>
                <a:effectLst/>
                <a:latin typeface="__harriet_cfe5a1"/>
              </a:rPr>
              <a:t> A </a:t>
            </a:r>
            <a:r>
              <a:rPr lang="en-US" b="0" i="0" dirty="0">
                <a:solidFill>
                  <a:srgbClr val="131313"/>
                </a:solidFill>
                <a:effectLst/>
                <a:latin typeface="__harriet_cfe5a1"/>
                <a:hlinkClick r:id="rId4"/>
              </a:rPr>
              <a:t>group of flip phone-carrying teens</a:t>
            </a:r>
            <a:r>
              <a:rPr lang="en-US" b="0" i="0" dirty="0">
                <a:solidFill>
                  <a:srgbClr val="131313"/>
                </a:solidFill>
                <a:effectLst/>
                <a:latin typeface="__harriet_cfe5a1"/>
              </a:rPr>
              <a:t> who formed a “Luddite club” embodied the face of a new youth movement after they were covered by the New York Times.</a:t>
            </a:r>
          </a:p>
          <a:p>
            <a:endParaRPr lang="en-US" b="0" i="0" dirty="0">
              <a:solidFill>
                <a:srgbClr val="131313"/>
              </a:solidFill>
              <a:effectLst/>
              <a:latin typeface="__harriet_cfe5a1"/>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latin typeface="Franklin Gothic Medium" panose="020B0603020102020204" pitchFamily="34" charset="0"/>
              </a:rPr>
              <a:t>“Print, too, is on the rise, from books to magazines to newspapers. Print book sales had a pop with the pandemic in 2020, and have continued to maintain sales of more than 750 million units sold each year. Meanwhile, even though they’re cheaper, sales for </a:t>
            </a:r>
            <a:r>
              <a:rPr lang="en-US" sz="1200" dirty="0" err="1">
                <a:solidFill>
                  <a:schemeClr val="bg1"/>
                </a:solidFill>
                <a:latin typeface="Franklin Gothic Medium" panose="020B0603020102020204" pitchFamily="34" charset="0"/>
              </a:rPr>
              <a:t>ebooks</a:t>
            </a:r>
            <a:r>
              <a:rPr lang="en-US" sz="1200" dirty="0">
                <a:solidFill>
                  <a:schemeClr val="bg1"/>
                </a:solidFill>
                <a:latin typeface="Franklin Gothic Medium" panose="020B0603020102020204" pitchFamily="34" charset="0"/>
              </a:rPr>
              <a:t> are down slightly, which may be owed to the fact that younger readers, much like older generations, overwhelmingly prefer printed formats. </a:t>
            </a:r>
          </a:p>
          <a:p>
            <a:endParaRPr lang="en-US" dirty="0"/>
          </a:p>
        </p:txBody>
      </p:sp>
      <p:sp>
        <p:nvSpPr>
          <p:cNvPr id="4" name="Slide Number Placeholder 3">
            <a:extLst>
              <a:ext uri="{FF2B5EF4-FFF2-40B4-BE49-F238E27FC236}">
                <a16:creationId xmlns:a16="http://schemas.microsoft.com/office/drawing/2014/main" id="{C334BD58-EC43-0331-690C-A757CEB2CA0A}"/>
              </a:ext>
            </a:extLst>
          </p:cNvPr>
          <p:cNvSpPr>
            <a:spLocks noGrp="1"/>
          </p:cNvSpPr>
          <p:nvPr>
            <p:ph type="sldNum" sz="quarter" idx="5"/>
          </p:nvPr>
        </p:nvSpPr>
        <p:spPr/>
        <p:txBody>
          <a:bodyPr/>
          <a:lstStyle/>
          <a:p>
            <a:fld id="{B584425E-D09B-3542-9C23-6C08CEFEE648}" type="slidenum">
              <a:rPr lang="en-US" smtClean="0"/>
              <a:t>29</a:t>
            </a:fld>
            <a:endParaRPr lang="en-US" dirty="0"/>
          </a:p>
        </p:txBody>
      </p:sp>
    </p:spTree>
    <p:extLst>
      <p:ext uri="{BB962C8B-B14F-4D97-AF65-F5344CB8AC3E}">
        <p14:creationId xmlns:p14="http://schemas.microsoft.com/office/powerpoint/2010/main" val="1430296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BD8FB-5C23-69E8-C8C2-BC139833A7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8FD086-D8E7-7C5E-BE29-0E24C88C74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E59B82-4E19-C089-575A-BB6F69E3BEEF}"/>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A citizens academy is “designed to educate and engage residents about how local government works,”</a:t>
            </a:r>
            <a:endParaRPr lang="en-US" dirty="0"/>
          </a:p>
        </p:txBody>
      </p:sp>
      <p:sp>
        <p:nvSpPr>
          <p:cNvPr id="4" name="Slide Number Placeholder 3">
            <a:extLst>
              <a:ext uri="{FF2B5EF4-FFF2-40B4-BE49-F238E27FC236}">
                <a16:creationId xmlns:a16="http://schemas.microsoft.com/office/drawing/2014/main" id="{0DA01607-2221-84CB-5A6D-DFE68216F43E}"/>
              </a:ext>
            </a:extLst>
          </p:cNvPr>
          <p:cNvSpPr>
            <a:spLocks noGrp="1"/>
          </p:cNvSpPr>
          <p:nvPr>
            <p:ph type="sldNum" sz="quarter" idx="5"/>
          </p:nvPr>
        </p:nvSpPr>
        <p:spPr/>
        <p:txBody>
          <a:bodyPr/>
          <a:lstStyle/>
          <a:p>
            <a:fld id="{B584425E-D09B-3542-9C23-6C08CEFEE648}" type="slidenum">
              <a:rPr lang="en-US" smtClean="0"/>
              <a:t>30</a:t>
            </a:fld>
            <a:endParaRPr lang="en-US" dirty="0"/>
          </a:p>
        </p:txBody>
      </p:sp>
    </p:spTree>
    <p:extLst>
      <p:ext uri="{BB962C8B-B14F-4D97-AF65-F5344CB8AC3E}">
        <p14:creationId xmlns:p14="http://schemas.microsoft.com/office/powerpoint/2010/main" val="4086737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2CDB45-1926-ED41-BD4E-B63E15817593}" type="slidenum">
              <a:rPr lang="en-US" smtClean="0"/>
              <a:t>4</a:t>
            </a:fld>
            <a:endParaRPr lang="en-US" dirty="0"/>
          </a:p>
        </p:txBody>
      </p:sp>
    </p:spTree>
    <p:extLst>
      <p:ext uri="{BB962C8B-B14F-4D97-AF65-F5344CB8AC3E}">
        <p14:creationId xmlns:p14="http://schemas.microsoft.com/office/powerpoint/2010/main" val="4266829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2CDB45-1926-ED41-BD4E-B63E15817593}" type="slidenum">
              <a:rPr lang="en-US" smtClean="0"/>
              <a:t>5</a:t>
            </a:fld>
            <a:endParaRPr lang="en-US" dirty="0"/>
          </a:p>
        </p:txBody>
      </p:sp>
    </p:spTree>
    <p:extLst>
      <p:ext uri="{BB962C8B-B14F-4D97-AF65-F5344CB8AC3E}">
        <p14:creationId xmlns:p14="http://schemas.microsoft.com/office/powerpoint/2010/main" val="2242835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2CDB45-1926-ED41-BD4E-B63E15817593}" type="slidenum">
              <a:rPr lang="en-US" smtClean="0"/>
              <a:t>6</a:t>
            </a:fld>
            <a:endParaRPr lang="en-US" dirty="0"/>
          </a:p>
        </p:txBody>
      </p:sp>
    </p:spTree>
    <p:extLst>
      <p:ext uri="{BB962C8B-B14F-4D97-AF65-F5344CB8AC3E}">
        <p14:creationId xmlns:p14="http://schemas.microsoft.com/office/powerpoint/2010/main" val="3352540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C12CDB45-1926-ED41-BD4E-B63E15817593}" type="slidenum">
              <a:rPr lang="en-US" smtClean="0"/>
              <a:t>7</a:t>
            </a:fld>
            <a:endParaRPr lang="en-US" dirty="0"/>
          </a:p>
        </p:txBody>
      </p:sp>
    </p:spTree>
    <p:extLst>
      <p:ext uri="{BB962C8B-B14F-4D97-AF65-F5344CB8AC3E}">
        <p14:creationId xmlns:p14="http://schemas.microsoft.com/office/powerpoint/2010/main" val="528293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2CDB45-1926-ED41-BD4E-B63E15817593}" type="slidenum">
              <a:rPr lang="en-US" smtClean="0"/>
              <a:t>8</a:t>
            </a:fld>
            <a:endParaRPr lang="en-US" dirty="0"/>
          </a:p>
        </p:txBody>
      </p:sp>
    </p:spTree>
    <p:extLst>
      <p:ext uri="{BB962C8B-B14F-4D97-AF65-F5344CB8AC3E}">
        <p14:creationId xmlns:p14="http://schemas.microsoft.com/office/powerpoint/2010/main" val="2033501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84425E-D09B-3542-9C23-6C08CEFEE648}" type="slidenum">
              <a:rPr lang="en-US" smtClean="0"/>
              <a:t>9</a:t>
            </a:fld>
            <a:endParaRPr lang="en-US" dirty="0"/>
          </a:p>
        </p:txBody>
      </p:sp>
    </p:spTree>
    <p:extLst>
      <p:ext uri="{BB962C8B-B14F-4D97-AF65-F5344CB8AC3E}">
        <p14:creationId xmlns:p14="http://schemas.microsoft.com/office/powerpoint/2010/main" val="14123696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584425E-D09B-3542-9C23-6C08CEFEE648}" type="slidenum">
              <a:rPr lang="en-US" smtClean="0"/>
              <a:t>11</a:t>
            </a:fld>
            <a:endParaRPr lang="en-US" dirty="0"/>
          </a:p>
        </p:txBody>
      </p:sp>
    </p:spTree>
    <p:extLst>
      <p:ext uri="{BB962C8B-B14F-4D97-AF65-F5344CB8AC3E}">
        <p14:creationId xmlns:p14="http://schemas.microsoft.com/office/powerpoint/2010/main" val="3835611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97AD9-688A-A22C-7018-EB3D9BF2A01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D325752-68B8-BF79-6FA6-F4DD511EC5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62217BE-6189-D340-EF99-CB4D8CEAD098}"/>
              </a:ext>
            </a:extLst>
          </p:cNvPr>
          <p:cNvSpPr>
            <a:spLocks noGrp="1"/>
          </p:cNvSpPr>
          <p:nvPr>
            <p:ph type="dt" sz="half" idx="10"/>
          </p:nvPr>
        </p:nvSpPr>
        <p:spPr/>
        <p:txBody>
          <a:bodyPr/>
          <a:lstStyle/>
          <a:p>
            <a:fld id="{9E929334-700B-BB47-A142-B7D6FA5AFD4D}" type="datetimeFigureOut">
              <a:rPr lang="en-US" smtClean="0"/>
              <a:t>6/4/2025</a:t>
            </a:fld>
            <a:endParaRPr lang="en-US" dirty="0"/>
          </a:p>
        </p:txBody>
      </p:sp>
      <p:sp>
        <p:nvSpPr>
          <p:cNvPr id="5" name="Footer Placeholder 4">
            <a:extLst>
              <a:ext uri="{FF2B5EF4-FFF2-40B4-BE49-F238E27FC236}">
                <a16:creationId xmlns:a16="http://schemas.microsoft.com/office/drawing/2014/main" id="{A73D9F86-FAE1-C5BB-C1C0-EEFB2BC83B8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6FC769E-D54B-D57C-04BA-FC9A76464E89}"/>
              </a:ext>
            </a:extLst>
          </p:cNvPr>
          <p:cNvSpPr>
            <a:spLocks noGrp="1"/>
          </p:cNvSpPr>
          <p:nvPr>
            <p:ph type="sldNum" sz="quarter" idx="12"/>
          </p:nvPr>
        </p:nvSpPr>
        <p:spPr/>
        <p:txBody>
          <a:bodyPr/>
          <a:lstStyle/>
          <a:p>
            <a:fld id="{F51381A5-82C0-4D47-89E3-EB014F4657A9}" type="slidenum">
              <a:rPr lang="en-US" smtClean="0"/>
              <a:t>‹#›</a:t>
            </a:fld>
            <a:endParaRPr lang="en-US" dirty="0"/>
          </a:p>
        </p:txBody>
      </p:sp>
    </p:spTree>
    <p:extLst>
      <p:ext uri="{BB962C8B-B14F-4D97-AF65-F5344CB8AC3E}">
        <p14:creationId xmlns:p14="http://schemas.microsoft.com/office/powerpoint/2010/main" val="2160492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ED5B5-1ECD-9E03-AB39-74E3A6856EA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14130A-69B9-8D0F-DB1F-9C43A27923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3AD336-EDAE-BD47-6C0A-1FB7954B4282}"/>
              </a:ext>
            </a:extLst>
          </p:cNvPr>
          <p:cNvSpPr>
            <a:spLocks noGrp="1"/>
          </p:cNvSpPr>
          <p:nvPr>
            <p:ph type="dt" sz="half" idx="10"/>
          </p:nvPr>
        </p:nvSpPr>
        <p:spPr/>
        <p:txBody>
          <a:bodyPr/>
          <a:lstStyle/>
          <a:p>
            <a:fld id="{9E929334-700B-BB47-A142-B7D6FA5AFD4D}" type="datetimeFigureOut">
              <a:rPr lang="en-US" smtClean="0"/>
              <a:t>6/4/2025</a:t>
            </a:fld>
            <a:endParaRPr lang="en-US" dirty="0"/>
          </a:p>
        </p:txBody>
      </p:sp>
      <p:sp>
        <p:nvSpPr>
          <p:cNvPr id="5" name="Footer Placeholder 4">
            <a:extLst>
              <a:ext uri="{FF2B5EF4-FFF2-40B4-BE49-F238E27FC236}">
                <a16:creationId xmlns:a16="http://schemas.microsoft.com/office/drawing/2014/main" id="{4C2553E6-6AF4-FFBE-05B2-BB284C08A73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E8A6E7-6C10-69BB-E9E6-74BB05EC4211}"/>
              </a:ext>
            </a:extLst>
          </p:cNvPr>
          <p:cNvSpPr>
            <a:spLocks noGrp="1"/>
          </p:cNvSpPr>
          <p:nvPr>
            <p:ph type="sldNum" sz="quarter" idx="12"/>
          </p:nvPr>
        </p:nvSpPr>
        <p:spPr/>
        <p:txBody>
          <a:bodyPr/>
          <a:lstStyle/>
          <a:p>
            <a:fld id="{F51381A5-82C0-4D47-89E3-EB014F4657A9}" type="slidenum">
              <a:rPr lang="en-US" smtClean="0"/>
              <a:t>‹#›</a:t>
            </a:fld>
            <a:endParaRPr lang="en-US" dirty="0"/>
          </a:p>
        </p:txBody>
      </p:sp>
    </p:spTree>
    <p:extLst>
      <p:ext uri="{BB962C8B-B14F-4D97-AF65-F5344CB8AC3E}">
        <p14:creationId xmlns:p14="http://schemas.microsoft.com/office/powerpoint/2010/main" val="243562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2C7048-A6C8-306F-584B-A1CB75622F1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13D091E-BA38-2EC1-5221-D780E2BF10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BDC7F5-2B07-EEB6-ABE5-6FE2289C24A2}"/>
              </a:ext>
            </a:extLst>
          </p:cNvPr>
          <p:cNvSpPr>
            <a:spLocks noGrp="1"/>
          </p:cNvSpPr>
          <p:nvPr>
            <p:ph type="dt" sz="half" idx="10"/>
          </p:nvPr>
        </p:nvSpPr>
        <p:spPr/>
        <p:txBody>
          <a:bodyPr/>
          <a:lstStyle/>
          <a:p>
            <a:fld id="{9E929334-700B-BB47-A142-B7D6FA5AFD4D}" type="datetimeFigureOut">
              <a:rPr lang="en-US" smtClean="0"/>
              <a:t>6/4/2025</a:t>
            </a:fld>
            <a:endParaRPr lang="en-US" dirty="0"/>
          </a:p>
        </p:txBody>
      </p:sp>
      <p:sp>
        <p:nvSpPr>
          <p:cNvPr id="5" name="Footer Placeholder 4">
            <a:extLst>
              <a:ext uri="{FF2B5EF4-FFF2-40B4-BE49-F238E27FC236}">
                <a16:creationId xmlns:a16="http://schemas.microsoft.com/office/drawing/2014/main" id="{A50C592A-3A5B-FC0D-EAF0-4BFBD55A454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67CBC4D-B683-AB4C-B17F-E772EF7D785D}"/>
              </a:ext>
            </a:extLst>
          </p:cNvPr>
          <p:cNvSpPr>
            <a:spLocks noGrp="1"/>
          </p:cNvSpPr>
          <p:nvPr>
            <p:ph type="sldNum" sz="quarter" idx="12"/>
          </p:nvPr>
        </p:nvSpPr>
        <p:spPr/>
        <p:txBody>
          <a:bodyPr/>
          <a:lstStyle/>
          <a:p>
            <a:fld id="{F51381A5-82C0-4D47-89E3-EB014F4657A9}" type="slidenum">
              <a:rPr lang="en-US" smtClean="0"/>
              <a:t>‹#›</a:t>
            </a:fld>
            <a:endParaRPr lang="en-US" dirty="0"/>
          </a:p>
        </p:txBody>
      </p:sp>
    </p:spTree>
    <p:extLst>
      <p:ext uri="{BB962C8B-B14F-4D97-AF65-F5344CB8AC3E}">
        <p14:creationId xmlns:p14="http://schemas.microsoft.com/office/powerpoint/2010/main" val="1953240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73880-3A9F-C211-6666-8F506A9B1D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8C3DAF-5D12-BB31-CFA9-8D8A1A9428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4AEAE5-E231-CE94-3EC9-9CF7E13F95D6}"/>
              </a:ext>
            </a:extLst>
          </p:cNvPr>
          <p:cNvSpPr>
            <a:spLocks noGrp="1"/>
          </p:cNvSpPr>
          <p:nvPr>
            <p:ph type="dt" sz="half" idx="10"/>
          </p:nvPr>
        </p:nvSpPr>
        <p:spPr/>
        <p:txBody>
          <a:bodyPr/>
          <a:lstStyle/>
          <a:p>
            <a:fld id="{9E929334-700B-BB47-A142-B7D6FA5AFD4D}" type="datetimeFigureOut">
              <a:rPr lang="en-US" smtClean="0"/>
              <a:t>6/4/2025</a:t>
            </a:fld>
            <a:endParaRPr lang="en-US" dirty="0"/>
          </a:p>
        </p:txBody>
      </p:sp>
      <p:sp>
        <p:nvSpPr>
          <p:cNvPr id="5" name="Footer Placeholder 4">
            <a:extLst>
              <a:ext uri="{FF2B5EF4-FFF2-40B4-BE49-F238E27FC236}">
                <a16:creationId xmlns:a16="http://schemas.microsoft.com/office/drawing/2014/main" id="{0FBFBB26-B977-A843-68CD-8BF70892A21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D3D884A-749A-0A8D-BA2D-0A083BDE6449}"/>
              </a:ext>
            </a:extLst>
          </p:cNvPr>
          <p:cNvSpPr>
            <a:spLocks noGrp="1"/>
          </p:cNvSpPr>
          <p:nvPr>
            <p:ph type="sldNum" sz="quarter" idx="12"/>
          </p:nvPr>
        </p:nvSpPr>
        <p:spPr/>
        <p:txBody>
          <a:bodyPr/>
          <a:lstStyle/>
          <a:p>
            <a:fld id="{F51381A5-82C0-4D47-89E3-EB014F4657A9}" type="slidenum">
              <a:rPr lang="en-US" smtClean="0"/>
              <a:t>‹#›</a:t>
            </a:fld>
            <a:endParaRPr lang="en-US" dirty="0"/>
          </a:p>
        </p:txBody>
      </p:sp>
    </p:spTree>
    <p:extLst>
      <p:ext uri="{BB962C8B-B14F-4D97-AF65-F5344CB8AC3E}">
        <p14:creationId xmlns:p14="http://schemas.microsoft.com/office/powerpoint/2010/main" val="765933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64FED-9B9D-E9D8-AE06-1B86882D618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10AB753-A170-9872-D514-B5E5DEFB07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3701806-2F15-8F8C-45CB-3BF1197C24B8}"/>
              </a:ext>
            </a:extLst>
          </p:cNvPr>
          <p:cNvSpPr>
            <a:spLocks noGrp="1"/>
          </p:cNvSpPr>
          <p:nvPr>
            <p:ph type="dt" sz="half" idx="10"/>
          </p:nvPr>
        </p:nvSpPr>
        <p:spPr/>
        <p:txBody>
          <a:bodyPr/>
          <a:lstStyle/>
          <a:p>
            <a:fld id="{9E929334-700B-BB47-A142-B7D6FA5AFD4D}" type="datetimeFigureOut">
              <a:rPr lang="en-US" smtClean="0"/>
              <a:t>6/4/2025</a:t>
            </a:fld>
            <a:endParaRPr lang="en-US" dirty="0"/>
          </a:p>
        </p:txBody>
      </p:sp>
      <p:sp>
        <p:nvSpPr>
          <p:cNvPr id="5" name="Footer Placeholder 4">
            <a:extLst>
              <a:ext uri="{FF2B5EF4-FFF2-40B4-BE49-F238E27FC236}">
                <a16:creationId xmlns:a16="http://schemas.microsoft.com/office/drawing/2014/main" id="{CD1A8440-F796-B6E0-D171-DC5E94AD38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117821-E740-7F3C-5C1D-D5EE5A6E61CD}"/>
              </a:ext>
            </a:extLst>
          </p:cNvPr>
          <p:cNvSpPr>
            <a:spLocks noGrp="1"/>
          </p:cNvSpPr>
          <p:nvPr>
            <p:ph type="sldNum" sz="quarter" idx="12"/>
          </p:nvPr>
        </p:nvSpPr>
        <p:spPr/>
        <p:txBody>
          <a:bodyPr/>
          <a:lstStyle/>
          <a:p>
            <a:fld id="{F51381A5-82C0-4D47-89E3-EB014F4657A9}" type="slidenum">
              <a:rPr lang="en-US" smtClean="0"/>
              <a:t>‹#›</a:t>
            </a:fld>
            <a:endParaRPr lang="en-US" dirty="0"/>
          </a:p>
        </p:txBody>
      </p:sp>
    </p:spTree>
    <p:extLst>
      <p:ext uri="{BB962C8B-B14F-4D97-AF65-F5344CB8AC3E}">
        <p14:creationId xmlns:p14="http://schemas.microsoft.com/office/powerpoint/2010/main" val="3028789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C3D13-9E45-76A7-1227-ECD3A818B8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19252-EBA0-0E1F-73A0-B6E8EC710D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C630474-A17C-787F-890F-1DD8DCECFA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4AFEC0D-2C00-F240-D46A-A55859BD13A1}"/>
              </a:ext>
            </a:extLst>
          </p:cNvPr>
          <p:cNvSpPr>
            <a:spLocks noGrp="1"/>
          </p:cNvSpPr>
          <p:nvPr>
            <p:ph type="dt" sz="half" idx="10"/>
          </p:nvPr>
        </p:nvSpPr>
        <p:spPr/>
        <p:txBody>
          <a:bodyPr/>
          <a:lstStyle/>
          <a:p>
            <a:fld id="{9E929334-700B-BB47-A142-B7D6FA5AFD4D}" type="datetimeFigureOut">
              <a:rPr lang="en-US" smtClean="0"/>
              <a:t>6/4/2025</a:t>
            </a:fld>
            <a:endParaRPr lang="en-US" dirty="0"/>
          </a:p>
        </p:txBody>
      </p:sp>
      <p:sp>
        <p:nvSpPr>
          <p:cNvPr id="6" name="Footer Placeholder 5">
            <a:extLst>
              <a:ext uri="{FF2B5EF4-FFF2-40B4-BE49-F238E27FC236}">
                <a16:creationId xmlns:a16="http://schemas.microsoft.com/office/drawing/2014/main" id="{B5E8D81E-FF14-75B9-2533-BDC38E0D064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FAF0132-8EEA-30C5-AA77-3B4A4EDE1821}"/>
              </a:ext>
            </a:extLst>
          </p:cNvPr>
          <p:cNvSpPr>
            <a:spLocks noGrp="1"/>
          </p:cNvSpPr>
          <p:nvPr>
            <p:ph type="sldNum" sz="quarter" idx="12"/>
          </p:nvPr>
        </p:nvSpPr>
        <p:spPr/>
        <p:txBody>
          <a:bodyPr/>
          <a:lstStyle/>
          <a:p>
            <a:fld id="{F51381A5-82C0-4D47-89E3-EB014F4657A9}" type="slidenum">
              <a:rPr lang="en-US" smtClean="0"/>
              <a:t>‹#›</a:t>
            </a:fld>
            <a:endParaRPr lang="en-US" dirty="0"/>
          </a:p>
        </p:txBody>
      </p:sp>
    </p:spTree>
    <p:extLst>
      <p:ext uri="{BB962C8B-B14F-4D97-AF65-F5344CB8AC3E}">
        <p14:creationId xmlns:p14="http://schemas.microsoft.com/office/powerpoint/2010/main" val="98933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AD21B-8801-AA1B-2BC8-A7E2B92806A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802DDE2-52B2-3E7A-4DE6-603D6A1076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84DA61-0B77-857B-E8B4-DF2711DCE4F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A6F485-CDF2-A93F-6E0D-935B4136104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6F8C7A5-DA2A-00D6-7FF3-CAF26EC66E2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E14DFD-6F74-C899-EF36-A82205A50F58}"/>
              </a:ext>
            </a:extLst>
          </p:cNvPr>
          <p:cNvSpPr>
            <a:spLocks noGrp="1"/>
          </p:cNvSpPr>
          <p:nvPr>
            <p:ph type="dt" sz="half" idx="10"/>
          </p:nvPr>
        </p:nvSpPr>
        <p:spPr/>
        <p:txBody>
          <a:bodyPr/>
          <a:lstStyle/>
          <a:p>
            <a:fld id="{9E929334-700B-BB47-A142-B7D6FA5AFD4D}" type="datetimeFigureOut">
              <a:rPr lang="en-US" smtClean="0"/>
              <a:t>6/4/2025</a:t>
            </a:fld>
            <a:endParaRPr lang="en-US" dirty="0"/>
          </a:p>
        </p:txBody>
      </p:sp>
      <p:sp>
        <p:nvSpPr>
          <p:cNvPr id="8" name="Footer Placeholder 7">
            <a:extLst>
              <a:ext uri="{FF2B5EF4-FFF2-40B4-BE49-F238E27FC236}">
                <a16:creationId xmlns:a16="http://schemas.microsoft.com/office/drawing/2014/main" id="{9F150DC6-0F54-75EC-B146-3EC9AB68616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D814D12-C8D6-7063-58CE-0C382A842E88}"/>
              </a:ext>
            </a:extLst>
          </p:cNvPr>
          <p:cNvSpPr>
            <a:spLocks noGrp="1"/>
          </p:cNvSpPr>
          <p:nvPr>
            <p:ph type="sldNum" sz="quarter" idx="12"/>
          </p:nvPr>
        </p:nvSpPr>
        <p:spPr/>
        <p:txBody>
          <a:bodyPr/>
          <a:lstStyle/>
          <a:p>
            <a:fld id="{F51381A5-82C0-4D47-89E3-EB014F4657A9}" type="slidenum">
              <a:rPr lang="en-US" smtClean="0"/>
              <a:t>‹#›</a:t>
            </a:fld>
            <a:endParaRPr lang="en-US" dirty="0"/>
          </a:p>
        </p:txBody>
      </p:sp>
    </p:spTree>
    <p:extLst>
      <p:ext uri="{BB962C8B-B14F-4D97-AF65-F5344CB8AC3E}">
        <p14:creationId xmlns:p14="http://schemas.microsoft.com/office/powerpoint/2010/main" val="114039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4A93D-41FC-F2B6-EC95-B7619161F60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134F760-7947-C3B5-0567-4546BA4986AE}"/>
              </a:ext>
            </a:extLst>
          </p:cNvPr>
          <p:cNvSpPr>
            <a:spLocks noGrp="1"/>
          </p:cNvSpPr>
          <p:nvPr>
            <p:ph type="dt" sz="half" idx="10"/>
          </p:nvPr>
        </p:nvSpPr>
        <p:spPr/>
        <p:txBody>
          <a:bodyPr/>
          <a:lstStyle/>
          <a:p>
            <a:fld id="{9E929334-700B-BB47-A142-B7D6FA5AFD4D}" type="datetimeFigureOut">
              <a:rPr lang="en-US" smtClean="0"/>
              <a:t>6/4/2025</a:t>
            </a:fld>
            <a:endParaRPr lang="en-US" dirty="0"/>
          </a:p>
        </p:txBody>
      </p:sp>
      <p:sp>
        <p:nvSpPr>
          <p:cNvPr id="4" name="Footer Placeholder 3">
            <a:extLst>
              <a:ext uri="{FF2B5EF4-FFF2-40B4-BE49-F238E27FC236}">
                <a16:creationId xmlns:a16="http://schemas.microsoft.com/office/drawing/2014/main" id="{91DDC5E4-B03D-08AD-5219-3CB131A8BDC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E5D83FB-F2A8-3F24-B3BC-3E1623C31C7D}"/>
              </a:ext>
            </a:extLst>
          </p:cNvPr>
          <p:cNvSpPr>
            <a:spLocks noGrp="1"/>
          </p:cNvSpPr>
          <p:nvPr>
            <p:ph type="sldNum" sz="quarter" idx="12"/>
          </p:nvPr>
        </p:nvSpPr>
        <p:spPr/>
        <p:txBody>
          <a:bodyPr/>
          <a:lstStyle/>
          <a:p>
            <a:fld id="{F51381A5-82C0-4D47-89E3-EB014F4657A9}" type="slidenum">
              <a:rPr lang="en-US" smtClean="0"/>
              <a:t>‹#›</a:t>
            </a:fld>
            <a:endParaRPr lang="en-US" dirty="0"/>
          </a:p>
        </p:txBody>
      </p:sp>
    </p:spTree>
    <p:extLst>
      <p:ext uri="{BB962C8B-B14F-4D97-AF65-F5344CB8AC3E}">
        <p14:creationId xmlns:p14="http://schemas.microsoft.com/office/powerpoint/2010/main" val="3752828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951C21-DC47-0701-4D9D-78DA7F74652C}"/>
              </a:ext>
            </a:extLst>
          </p:cNvPr>
          <p:cNvSpPr>
            <a:spLocks noGrp="1"/>
          </p:cNvSpPr>
          <p:nvPr>
            <p:ph type="dt" sz="half" idx="10"/>
          </p:nvPr>
        </p:nvSpPr>
        <p:spPr/>
        <p:txBody>
          <a:bodyPr/>
          <a:lstStyle/>
          <a:p>
            <a:fld id="{9E929334-700B-BB47-A142-B7D6FA5AFD4D}" type="datetimeFigureOut">
              <a:rPr lang="en-US" smtClean="0"/>
              <a:t>6/4/2025</a:t>
            </a:fld>
            <a:endParaRPr lang="en-US" dirty="0"/>
          </a:p>
        </p:txBody>
      </p:sp>
      <p:sp>
        <p:nvSpPr>
          <p:cNvPr id="3" name="Footer Placeholder 2">
            <a:extLst>
              <a:ext uri="{FF2B5EF4-FFF2-40B4-BE49-F238E27FC236}">
                <a16:creationId xmlns:a16="http://schemas.microsoft.com/office/drawing/2014/main" id="{D041E77A-AEA8-F270-CE87-7FCE622CB32E}"/>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EB0B4A1-09BC-845B-4877-5128A611C148}"/>
              </a:ext>
            </a:extLst>
          </p:cNvPr>
          <p:cNvSpPr>
            <a:spLocks noGrp="1"/>
          </p:cNvSpPr>
          <p:nvPr>
            <p:ph type="sldNum" sz="quarter" idx="12"/>
          </p:nvPr>
        </p:nvSpPr>
        <p:spPr/>
        <p:txBody>
          <a:bodyPr/>
          <a:lstStyle/>
          <a:p>
            <a:fld id="{F51381A5-82C0-4D47-89E3-EB014F4657A9}" type="slidenum">
              <a:rPr lang="en-US" smtClean="0"/>
              <a:t>‹#›</a:t>
            </a:fld>
            <a:endParaRPr lang="en-US" dirty="0"/>
          </a:p>
        </p:txBody>
      </p:sp>
    </p:spTree>
    <p:extLst>
      <p:ext uri="{BB962C8B-B14F-4D97-AF65-F5344CB8AC3E}">
        <p14:creationId xmlns:p14="http://schemas.microsoft.com/office/powerpoint/2010/main" val="730248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0DE69-210B-C428-65F1-F5F38B619A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D0551D6-3E4A-E2D3-0266-11A4278792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E67624-7544-3A4A-DF0F-689F37D233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117EEB-FABF-C94C-3F92-30848CFEC4B1}"/>
              </a:ext>
            </a:extLst>
          </p:cNvPr>
          <p:cNvSpPr>
            <a:spLocks noGrp="1"/>
          </p:cNvSpPr>
          <p:nvPr>
            <p:ph type="dt" sz="half" idx="10"/>
          </p:nvPr>
        </p:nvSpPr>
        <p:spPr/>
        <p:txBody>
          <a:bodyPr/>
          <a:lstStyle/>
          <a:p>
            <a:fld id="{9E929334-700B-BB47-A142-B7D6FA5AFD4D}" type="datetimeFigureOut">
              <a:rPr lang="en-US" smtClean="0"/>
              <a:t>6/4/2025</a:t>
            </a:fld>
            <a:endParaRPr lang="en-US" dirty="0"/>
          </a:p>
        </p:txBody>
      </p:sp>
      <p:sp>
        <p:nvSpPr>
          <p:cNvPr id="6" name="Footer Placeholder 5">
            <a:extLst>
              <a:ext uri="{FF2B5EF4-FFF2-40B4-BE49-F238E27FC236}">
                <a16:creationId xmlns:a16="http://schemas.microsoft.com/office/drawing/2014/main" id="{4062C708-369C-DD0D-8909-67335A62511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0D32F39-2D38-00F9-2C4A-D107EB0C4B9A}"/>
              </a:ext>
            </a:extLst>
          </p:cNvPr>
          <p:cNvSpPr>
            <a:spLocks noGrp="1"/>
          </p:cNvSpPr>
          <p:nvPr>
            <p:ph type="sldNum" sz="quarter" idx="12"/>
          </p:nvPr>
        </p:nvSpPr>
        <p:spPr/>
        <p:txBody>
          <a:bodyPr/>
          <a:lstStyle/>
          <a:p>
            <a:fld id="{F51381A5-82C0-4D47-89E3-EB014F4657A9}" type="slidenum">
              <a:rPr lang="en-US" smtClean="0"/>
              <a:t>‹#›</a:t>
            </a:fld>
            <a:endParaRPr lang="en-US" dirty="0"/>
          </a:p>
        </p:txBody>
      </p:sp>
    </p:spTree>
    <p:extLst>
      <p:ext uri="{BB962C8B-B14F-4D97-AF65-F5344CB8AC3E}">
        <p14:creationId xmlns:p14="http://schemas.microsoft.com/office/powerpoint/2010/main" val="5354640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90DD8-1C71-552A-5A22-739A00C023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08932CC-4A1A-620C-E1AF-82A81078E69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4E94B54-9536-E97D-584C-1FB8F235E0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2FC42E-7891-D3C2-D3A7-4DDE04C77DF5}"/>
              </a:ext>
            </a:extLst>
          </p:cNvPr>
          <p:cNvSpPr>
            <a:spLocks noGrp="1"/>
          </p:cNvSpPr>
          <p:nvPr>
            <p:ph type="dt" sz="half" idx="10"/>
          </p:nvPr>
        </p:nvSpPr>
        <p:spPr/>
        <p:txBody>
          <a:bodyPr/>
          <a:lstStyle/>
          <a:p>
            <a:fld id="{9E929334-700B-BB47-A142-B7D6FA5AFD4D}" type="datetimeFigureOut">
              <a:rPr lang="en-US" smtClean="0"/>
              <a:t>6/4/2025</a:t>
            </a:fld>
            <a:endParaRPr lang="en-US" dirty="0"/>
          </a:p>
        </p:txBody>
      </p:sp>
      <p:sp>
        <p:nvSpPr>
          <p:cNvPr id="6" name="Footer Placeholder 5">
            <a:extLst>
              <a:ext uri="{FF2B5EF4-FFF2-40B4-BE49-F238E27FC236}">
                <a16:creationId xmlns:a16="http://schemas.microsoft.com/office/drawing/2014/main" id="{D854333D-0222-8B10-FF02-EB714A975EA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F2C890-DBAF-40C3-5891-4A25985E586A}"/>
              </a:ext>
            </a:extLst>
          </p:cNvPr>
          <p:cNvSpPr>
            <a:spLocks noGrp="1"/>
          </p:cNvSpPr>
          <p:nvPr>
            <p:ph type="sldNum" sz="quarter" idx="12"/>
          </p:nvPr>
        </p:nvSpPr>
        <p:spPr/>
        <p:txBody>
          <a:bodyPr/>
          <a:lstStyle/>
          <a:p>
            <a:fld id="{F51381A5-82C0-4D47-89E3-EB014F4657A9}" type="slidenum">
              <a:rPr lang="en-US" smtClean="0"/>
              <a:t>‹#›</a:t>
            </a:fld>
            <a:endParaRPr lang="en-US" dirty="0"/>
          </a:p>
        </p:txBody>
      </p:sp>
    </p:spTree>
    <p:extLst>
      <p:ext uri="{BB962C8B-B14F-4D97-AF65-F5344CB8AC3E}">
        <p14:creationId xmlns:p14="http://schemas.microsoft.com/office/powerpoint/2010/main" val="1747814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901831-BCAF-8D6B-1275-5536EFFC05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E8FF109-18D3-0E32-F90C-1000926E4F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4C423F-CF63-454B-74D1-AE8AE54796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929334-700B-BB47-A142-B7D6FA5AFD4D}" type="datetimeFigureOut">
              <a:rPr lang="en-US" smtClean="0"/>
              <a:t>6/4/2025</a:t>
            </a:fld>
            <a:endParaRPr lang="en-US" dirty="0"/>
          </a:p>
        </p:txBody>
      </p:sp>
      <p:sp>
        <p:nvSpPr>
          <p:cNvPr id="5" name="Footer Placeholder 4">
            <a:extLst>
              <a:ext uri="{FF2B5EF4-FFF2-40B4-BE49-F238E27FC236}">
                <a16:creationId xmlns:a16="http://schemas.microsoft.com/office/drawing/2014/main" id="{C6B69CA7-DC28-C373-9C28-412BC89650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D38BF14-A192-1E4F-FBA6-898F8DBF02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1381A5-82C0-4D47-89E3-EB014F4657A9}" type="slidenum">
              <a:rPr lang="en-US" smtClean="0"/>
              <a:t>‹#›</a:t>
            </a:fld>
            <a:endParaRPr lang="en-US" dirty="0"/>
          </a:p>
        </p:txBody>
      </p:sp>
    </p:spTree>
    <p:extLst>
      <p:ext uri="{BB962C8B-B14F-4D97-AF65-F5344CB8AC3E}">
        <p14:creationId xmlns:p14="http://schemas.microsoft.com/office/powerpoint/2010/main" val="14322308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6.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png"/><Relationship Id="rId7" Type="http://schemas.openxmlformats.org/officeDocument/2006/relationships/diagramColors" Target="../diagrams/colors3.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png"/><Relationship Id="rId7" Type="http://schemas.openxmlformats.org/officeDocument/2006/relationships/diagramColors" Target="../diagrams/colors4.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6.jpeg"/><Relationship Id="rId4" Type="http://schemas.openxmlformats.org/officeDocument/2006/relationships/image" Target="../media/image15.jp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20.png"/><Relationship Id="rId4" Type="http://schemas.openxmlformats.org/officeDocument/2006/relationships/image" Target="../media/image19.jp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46ADD-33B3-D540-AF28-8F183463E662}"/>
              </a:ext>
            </a:extLst>
          </p:cNvPr>
          <p:cNvSpPr>
            <a:spLocks noGrp="1"/>
          </p:cNvSpPr>
          <p:nvPr>
            <p:ph type="ctrTitle"/>
          </p:nvPr>
        </p:nvSpPr>
        <p:spPr>
          <a:xfrm>
            <a:off x="706637" y="2929105"/>
            <a:ext cx="10778726" cy="3414545"/>
          </a:xfrm>
        </p:spPr>
        <p:txBody>
          <a:bodyPr>
            <a:noAutofit/>
          </a:bodyPr>
          <a:lstStyle/>
          <a:p>
            <a:pPr algn="l">
              <a:lnSpc>
                <a:spcPct val="100000"/>
              </a:lnSpc>
            </a:pPr>
            <a:br>
              <a:rPr lang="en-US" sz="4800" b="1" spc="100" dirty="0">
                <a:solidFill>
                  <a:schemeClr val="bg1"/>
                </a:solidFill>
                <a:latin typeface="GoudyOldStyExtBol" pitchFamily="2" charset="77"/>
              </a:rPr>
            </a:br>
            <a:br>
              <a:rPr lang="en-US" sz="4800" b="1" spc="100" dirty="0">
                <a:solidFill>
                  <a:schemeClr val="bg1"/>
                </a:solidFill>
                <a:latin typeface="GoudyOldStyExtBol" pitchFamily="2" charset="77"/>
              </a:rPr>
            </a:br>
            <a:r>
              <a:rPr lang="en-US" sz="4800" b="1" spc="100" dirty="0">
                <a:solidFill>
                  <a:schemeClr val="bg1"/>
                </a:solidFill>
                <a:latin typeface="GoudyOldStyExtBol" pitchFamily="2" charset="77"/>
              </a:rPr>
              <a:t>Macro &amp; Micro Trends in Communications</a:t>
            </a:r>
            <a:br>
              <a:rPr lang="en-US" sz="4800" b="1" spc="100" dirty="0">
                <a:solidFill>
                  <a:schemeClr val="bg1"/>
                </a:solidFill>
                <a:latin typeface="GoudyOldStyExtBol" pitchFamily="2" charset="77"/>
              </a:rPr>
            </a:br>
            <a:br>
              <a:rPr lang="en-US" sz="4000" b="1" spc="100" dirty="0">
                <a:solidFill>
                  <a:schemeClr val="bg1"/>
                </a:solidFill>
                <a:latin typeface="GoudyOldStyExtBol" pitchFamily="2" charset="77"/>
              </a:rPr>
            </a:br>
            <a:r>
              <a:rPr lang="en-US" sz="2800" b="1" i="1" spc="100" dirty="0">
                <a:solidFill>
                  <a:schemeClr val="bg1"/>
                </a:solidFill>
                <a:latin typeface="GoudyOldStyExtBol" pitchFamily="2" charset="77"/>
              </a:rPr>
              <a:t>National Association of Regional Councils</a:t>
            </a:r>
            <a:br>
              <a:rPr lang="en-US" sz="2800" b="1" i="1" spc="100" dirty="0">
                <a:solidFill>
                  <a:schemeClr val="bg1"/>
                </a:solidFill>
                <a:latin typeface="GoudyOldStyExtBol" pitchFamily="2" charset="77"/>
              </a:rPr>
            </a:br>
            <a:r>
              <a:rPr lang="en-US" sz="2800" b="1" i="1" spc="100" dirty="0">
                <a:solidFill>
                  <a:schemeClr val="bg1"/>
                </a:solidFill>
                <a:latin typeface="GoudyOldStyExtBol" pitchFamily="2" charset="77"/>
              </a:rPr>
              <a:t>Annual Conference, June 10, 2025</a:t>
            </a:r>
          </a:p>
        </p:txBody>
      </p:sp>
      <p:pic>
        <p:nvPicPr>
          <p:cNvPr id="11" name="Picture 10" descr="MAPC Logo. Graphic icon of the state of Massachusetts in transparent white with the MAPC region outlined in bright white. ">
            <a:extLst>
              <a:ext uri="{FF2B5EF4-FFF2-40B4-BE49-F238E27FC236}">
                <a16:creationId xmlns:a16="http://schemas.microsoft.com/office/drawing/2014/main" id="{5C008E2D-313E-0D63-1743-507E2E330AEF}"/>
              </a:ext>
            </a:extLst>
          </p:cNvPr>
          <p:cNvPicPr>
            <a:picLocks noChangeAspect="1"/>
          </p:cNvPicPr>
          <p:nvPr/>
        </p:nvPicPr>
        <p:blipFill>
          <a:blip r:embed="rId2"/>
          <a:stretch>
            <a:fillRect/>
          </a:stretch>
        </p:blipFill>
        <p:spPr>
          <a:xfrm>
            <a:off x="766084" y="618428"/>
            <a:ext cx="1929615" cy="1081432"/>
          </a:xfrm>
          <a:prstGeom prst="rect">
            <a:avLst/>
          </a:prstGeom>
        </p:spPr>
      </p:pic>
      <p:sp>
        <p:nvSpPr>
          <p:cNvPr id="3" name="Rectangle 2">
            <a:extLst>
              <a:ext uri="{FF2B5EF4-FFF2-40B4-BE49-F238E27FC236}">
                <a16:creationId xmlns:a16="http://schemas.microsoft.com/office/drawing/2014/main" id="{84020AD2-C1FA-4503-4FAD-A7830218C4B1}"/>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689EB8C7-B376-8F67-DDA8-F1B32659AA11}"/>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ED3FF34-6C2C-7AF3-B4ED-C3DEE7A91F9E}"/>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7D07D31-4634-DB0E-1B9C-E795260EF84D}"/>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189CA550-6257-430C-12B3-3553CBCB9B3F}"/>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1F0EDC42-0FCC-AD62-0FCD-6FF6F88F037C}"/>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71846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C Logo. Graphic icon of the state of Massachusetts in transparent white with the MAPC region outlined in bright white. ">
            <a:extLst>
              <a:ext uri="{FF2B5EF4-FFF2-40B4-BE49-F238E27FC236}">
                <a16:creationId xmlns:a16="http://schemas.microsoft.com/office/drawing/2014/main" id="{56D1CD4B-BF57-5209-A9E1-7222FAE1ED2A}"/>
              </a:ext>
            </a:extLst>
          </p:cNvPr>
          <p:cNvPicPr>
            <a:picLocks noChangeAspect="1"/>
          </p:cNvPicPr>
          <p:nvPr/>
        </p:nvPicPr>
        <p:blipFill>
          <a:blip r:embed="rId2"/>
          <a:stretch>
            <a:fillRect/>
          </a:stretch>
        </p:blipFill>
        <p:spPr>
          <a:xfrm>
            <a:off x="754213" y="618429"/>
            <a:ext cx="1272892" cy="713379"/>
          </a:xfrm>
          <a:prstGeom prst="rect">
            <a:avLst/>
          </a:prstGeom>
        </p:spPr>
      </p:pic>
      <p:sp>
        <p:nvSpPr>
          <p:cNvPr id="4" name="Title 1">
            <a:extLst>
              <a:ext uri="{FF2B5EF4-FFF2-40B4-BE49-F238E27FC236}">
                <a16:creationId xmlns:a16="http://schemas.microsoft.com/office/drawing/2014/main" id="{2674A92B-3BBE-37DC-BF4C-6E68242FBBA3}"/>
              </a:ext>
            </a:extLst>
          </p:cNvPr>
          <p:cNvSpPr txBox="1">
            <a:spLocks/>
          </p:cNvSpPr>
          <p:nvPr/>
        </p:nvSpPr>
        <p:spPr>
          <a:xfrm>
            <a:off x="2295378" y="136363"/>
            <a:ext cx="9487239" cy="1677510"/>
          </a:xfrm>
          <a:prstGeom prst="rect">
            <a:avLst/>
          </a:prstGeom>
        </p:spPr>
        <p:txBody>
          <a:bodyPr vert="horz" lIns="91440" tIns="45720" rIns="91440" bIns="45720" rtlCol="0" anchor="b">
            <a:normAutofit fontScale="5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70000"/>
              </a:lnSpc>
            </a:pPr>
            <a:r>
              <a:rPr lang="en-US" sz="7600" b="1" i="1" spc="100" dirty="0">
                <a:solidFill>
                  <a:schemeClr val="bg1"/>
                </a:solidFill>
                <a:latin typeface="GoudyOldStyExtBol" pitchFamily="2" charset="77"/>
                <a:ea typeface="Open Sans" panose="020B0606030504020204" pitchFamily="34" charset="0"/>
                <a:cs typeface="Open Sans" panose="020B0606030504020204" pitchFamily="34" charset="0"/>
              </a:rPr>
              <a:t>2025 Annual Council Meeting</a:t>
            </a:r>
          </a:p>
          <a:p>
            <a:pPr algn="l">
              <a:lnSpc>
                <a:spcPct val="170000"/>
              </a:lnSpc>
            </a:pPr>
            <a:r>
              <a:rPr lang="en-US" sz="4200" b="1" i="1" spc="100" dirty="0">
                <a:solidFill>
                  <a:schemeClr val="bg1"/>
                </a:solidFill>
                <a:latin typeface="GoudyOldStyExtBol" pitchFamily="2" charset="77"/>
                <a:ea typeface="Open Sans" panose="020B0606030504020204" pitchFamily="34" charset="0"/>
                <a:cs typeface="Open Sans" panose="020B0606030504020204" pitchFamily="34" charset="0"/>
              </a:rPr>
              <a:t>June 4, 2025 Braintree, Mass.</a:t>
            </a:r>
            <a:endParaRPr lang="en-US" sz="3200" i="1" spc="100" dirty="0">
              <a:solidFill>
                <a:schemeClr val="bg1"/>
              </a:solidFill>
              <a:latin typeface="Franklin Gothic Medium" panose="020B0603020102020204" pitchFamily="34" charset="0"/>
              <a:ea typeface="Open Sans" panose="020B0606030504020204" pitchFamily="34" charset="0"/>
              <a:cs typeface="Open Sans" panose="020B0606030504020204" pitchFamily="34" charset="0"/>
            </a:endParaRPr>
          </a:p>
        </p:txBody>
      </p:sp>
      <p:pic>
        <p:nvPicPr>
          <p:cNvPr id="5" name="Picture 4" descr="A group of people sitting in chairs in a room&#10;&#10;AI-generated content may be incorrect.">
            <a:extLst>
              <a:ext uri="{FF2B5EF4-FFF2-40B4-BE49-F238E27FC236}">
                <a16:creationId xmlns:a16="http://schemas.microsoft.com/office/drawing/2014/main" id="{17421CD2-E56A-642E-5E8B-98A3A68FD48F}"/>
              </a:ext>
            </a:extLst>
          </p:cNvPr>
          <p:cNvPicPr>
            <a:picLocks noChangeAspect="1"/>
          </p:cNvPicPr>
          <p:nvPr/>
        </p:nvPicPr>
        <p:blipFill>
          <a:blip r:embed="rId3"/>
          <a:stretch>
            <a:fillRect/>
          </a:stretch>
        </p:blipFill>
        <p:spPr>
          <a:xfrm>
            <a:off x="6364692" y="2466752"/>
            <a:ext cx="5073095" cy="3804821"/>
          </a:xfrm>
          <a:prstGeom prst="rect">
            <a:avLst/>
          </a:prstGeom>
        </p:spPr>
      </p:pic>
      <p:pic>
        <p:nvPicPr>
          <p:cNvPr id="7" name="Picture 6" descr="A group of people sitting in chairs in a room&#10;&#10;AI-generated content may be incorrect.">
            <a:extLst>
              <a:ext uri="{FF2B5EF4-FFF2-40B4-BE49-F238E27FC236}">
                <a16:creationId xmlns:a16="http://schemas.microsoft.com/office/drawing/2014/main" id="{3EDA0807-2076-EF83-9EF0-0C652D515E32}"/>
              </a:ext>
            </a:extLst>
          </p:cNvPr>
          <p:cNvPicPr>
            <a:picLocks noChangeAspect="1"/>
          </p:cNvPicPr>
          <p:nvPr/>
        </p:nvPicPr>
        <p:blipFill>
          <a:blip r:embed="rId4"/>
          <a:stretch>
            <a:fillRect/>
          </a:stretch>
        </p:blipFill>
        <p:spPr>
          <a:xfrm>
            <a:off x="754215" y="2434750"/>
            <a:ext cx="5073094" cy="3804821"/>
          </a:xfrm>
          <a:prstGeom prst="rect">
            <a:avLst/>
          </a:prstGeom>
        </p:spPr>
      </p:pic>
    </p:spTree>
    <p:extLst>
      <p:ext uri="{BB962C8B-B14F-4D97-AF65-F5344CB8AC3E}">
        <p14:creationId xmlns:p14="http://schemas.microsoft.com/office/powerpoint/2010/main" val="3797155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pic>
        <p:nvPicPr>
          <p:cNvPr id="11" name="Picture 10" descr="MAPC Logo. Graphic icon of the state of Massachusetts in transparent white with the MAPC region outlined in bright white. ">
            <a:extLst>
              <a:ext uri="{FF2B5EF4-FFF2-40B4-BE49-F238E27FC236}">
                <a16:creationId xmlns:a16="http://schemas.microsoft.com/office/drawing/2014/main" id="{5C008E2D-313E-0D63-1743-507E2E330AEF}"/>
              </a:ext>
            </a:extLst>
          </p:cNvPr>
          <p:cNvPicPr>
            <a:picLocks noChangeAspect="1"/>
          </p:cNvPicPr>
          <p:nvPr/>
        </p:nvPicPr>
        <p:blipFill>
          <a:blip r:embed="rId3"/>
          <a:stretch>
            <a:fillRect/>
          </a:stretch>
        </p:blipFill>
        <p:spPr>
          <a:xfrm>
            <a:off x="754213" y="618429"/>
            <a:ext cx="1272892" cy="713379"/>
          </a:xfrm>
          <a:prstGeom prst="rect">
            <a:avLst/>
          </a:prstGeom>
        </p:spPr>
      </p:pic>
      <p:sp>
        <p:nvSpPr>
          <p:cNvPr id="3" name="Rectangle 2">
            <a:extLst>
              <a:ext uri="{FF2B5EF4-FFF2-40B4-BE49-F238E27FC236}">
                <a16:creationId xmlns:a16="http://schemas.microsoft.com/office/drawing/2014/main" id="{147B018F-D802-C64B-9048-14027989DB4C}"/>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41C3F407-7537-2835-8A2C-022EA1FC1B3C}"/>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3DF8465-5766-661D-FE4C-56BEA13806C1}"/>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5E33E27-D2B8-63F7-17F6-44AD3B6692E4}"/>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C23329A6-77C2-7674-050D-B5971ADDEFC2}"/>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CD180ED-897B-E7AA-292E-4CB1CAE4D3A9}"/>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E3403ED-95B2-3F23-DF84-94FB0D2DE7D6}"/>
              </a:ext>
            </a:extLst>
          </p:cNvPr>
          <p:cNvSpPr txBox="1"/>
          <p:nvPr/>
        </p:nvSpPr>
        <p:spPr>
          <a:xfrm>
            <a:off x="1008609" y="1727002"/>
            <a:ext cx="10633282" cy="4616648"/>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solidFill>
                  <a:schemeClr val="bg1"/>
                </a:solidFill>
                <a:latin typeface="Franklin Gothic Book" panose="020B0503020102020204" pitchFamily="34" charset="0"/>
              </a:rPr>
              <a:t>Responsive and Timely – ideally within a business day at most within a week</a:t>
            </a:r>
          </a:p>
          <a:p>
            <a:pPr marL="457200" indent="-457200">
              <a:lnSpc>
                <a:spcPct val="150000"/>
              </a:lnSpc>
              <a:buFont typeface="Arial" panose="020B0604020202020204" pitchFamily="34" charset="0"/>
              <a:buChar char="•"/>
            </a:pPr>
            <a:r>
              <a:rPr lang="en-US" sz="2800" dirty="0">
                <a:solidFill>
                  <a:schemeClr val="bg1"/>
                </a:solidFill>
                <a:latin typeface="Franklin Gothic Book" panose="020B0503020102020204" pitchFamily="34" charset="0"/>
              </a:rPr>
              <a:t>Personal Outreach – work with Subregional Coordinators</a:t>
            </a:r>
          </a:p>
          <a:p>
            <a:pPr marL="457200" indent="-457200">
              <a:lnSpc>
                <a:spcPct val="150000"/>
              </a:lnSpc>
              <a:buFont typeface="Arial" panose="020B0604020202020204" pitchFamily="34" charset="0"/>
              <a:buChar char="•"/>
            </a:pPr>
            <a:r>
              <a:rPr lang="en-US" sz="2800" dirty="0">
                <a:solidFill>
                  <a:schemeClr val="bg1"/>
                </a:solidFill>
                <a:latin typeface="Franklin Gothic Book" panose="020B0503020102020204" pitchFamily="34" charset="0"/>
              </a:rPr>
              <a:t>Scaffolded Networking – let folks connect with each other</a:t>
            </a:r>
          </a:p>
          <a:p>
            <a:pPr marL="457200" indent="-457200">
              <a:lnSpc>
                <a:spcPct val="150000"/>
              </a:lnSpc>
              <a:buFont typeface="Arial" panose="020B0604020202020204" pitchFamily="34" charset="0"/>
              <a:buChar char="•"/>
            </a:pPr>
            <a:r>
              <a:rPr lang="en-US" sz="2800" dirty="0">
                <a:solidFill>
                  <a:schemeClr val="bg1"/>
                </a:solidFill>
                <a:latin typeface="Franklin Gothic Book" panose="020B0503020102020204" pitchFamily="34" charset="0"/>
              </a:rPr>
              <a:t>One-on-Ones – get to know council members as people</a:t>
            </a:r>
          </a:p>
          <a:p>
            <a:pPr marL="914400" lvl="1" indent="-457200">
              <a:buFont typeface="Courier New" panose="02070309020205020404" pitchFamily="49" charset="0"/>
              <a:buChar char="o"/>
            </a:pPr>
            <a:r>
              <a:rPr lang="en-US" sz="2800" dirty="0">
                <a:solidFill>
                  <a:schemeClr val="bg1"/>
                </a:solidFill>
                <a:latin typeface="Franklin Gothic Book" panose="020B0503020102020204" pitchFamily="34" charset="0"/>
              </a:rPr>
              <a:t>What brought you to the work?</a:t>
            </a:r>
          </a:p>
          <a:p>
            <a:pPr marL="914400" lvl="1" indent="-457200">
              <a:buFont typeface="Courier New" panose="02070309020205020404" pitchFamily="49" charset="0"/>
              <a:buChar char="o"/>
            </a:pPr>
            <a:r>
              <a:rPr lang="en-US" sz="2800" dirty="0">
                <a:solidFill>
                  <a:schemeClr val="bg1"/>
                </a:solidFill>
                <a:latin typeface="Franklin Gothic Book" panose="020B0503020102020204" pitchFamily="34" charset="0"/>
              </a:rPr>
              <a:t>What brought you to the council?</a:t>
            </a:r>
          </a:p>
          <a:p>
            <a:pPr marL="914400" lvl="1" indent="-457200">
              <a:buFont typeface="Courier New" panose="02070309020205020404" pitchFamily="49" charset="0"/>
              <a:buChar char="o"/>
            </a:pPr>
            <a:r>
              <a:rPr lang="en-US" sz="2800" dirty="0">
                <a:solidFill>
                  <a:schemeClr val="bg1"/>
                </a:solidFill>
                <a:latin typeface="Franklin Gothic Book" panose="020B0503020102020204" pitchFamily="34" charset="0"/>
              </a:rPr>
              <a:t>What if anything would you change?</a:t>
            </a:r>
          </a:p>
        </p:txBody>
      </p:sp>
      <p:sp>
        <p:nvSpPr>
          <p:cNvPr id="5" name="Title 1">
            <a:extLst>
              <a:ext uri="{FF2B5EF4-FFF2-40B4-BE49-F238E27FC236}">
                <a16:creationId xmlns:a16="http://schemas.microsoft.com/office/drawing/2014/main" id="{9BCCD28F-272D-8E4F-E919-D9824C8663F4}"/>
              </a:ext>
            </a:extLst>
          </p:cNvPr>
          <p:cNvSpPr txBox="1">
            <a:spLocks/>
          </p:cNvSpPr>
          <p:nvPr/>
        </p:nvSpPr>
        <p:spPr>
          <a:xfrm>
            <a:off x="2300368" y="472494"/>
            <a:ext cx="1184188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200" b="1" spc="100" dirty="0">
                <a:solidFill>
                  <a:schemeClr val="bg1"/>
                </a:solidFill>
                <a:latin typeface="GoudyOldStyExtBol"/>
                <a:ea typeface="Open Sans"/>
                <a:cs typeface="Open Sans"/>
              </a:rPr>
              <a:t>Quick </a:t>
            </a:r>
            <a:r>
              <a:rPr lang="en-US" sz="4200" b="1" i="1" spc="100" dirty="0">
                <a:solidFill>
                  <a:schemeClr val="bg1"/>
                </a:solidFill>
                <a:latin typeface="GoudyOldStyExtBol"/>
                <a:ea typeface="Open Sans"/>
                <a:cs typeface="Open Sans"/>
              </a:rPr>
              <a:t>Council</a:t>
            </a:r>
            <a:r>
              <a:rPr lang="en-US" sz="4200" b="1" spc="100" dirty="0">
                <a:solidFill>
                  <a:schemeClr val="bg1"/>
                </a:solidFill>
                <a:latin typeface="GoudyOldStyExtBol"/>
                <a:ea typeface="Open Sans"/>
                <a:cs typeface="Open Sans"/>
              </a:rPr>
              <a:t> Tips</a:t>
            </a:r>
          </a:p>
        </p:txBody>
      </p:sp>
    </p:spTree>
    <p:extLst>
      <p:ext uri="{BB962C8B-B14F-4D97-AF65-F5344CB8AC3E}">
        <p14:creationId xmlns:p14="http://schemas.microsoft.com/office/powerpoint/2010/main" val="4087246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CAAA272-DB60-6327-E863-826B8A763CA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F7C9988-33D9-9F10-992A-3A2D4870B101}"/>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AFE45FC9-4FE6-853E-79F7-F2919B1202DC}"/>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55E2D08-A37A-D1FE-A571-1AE6DB4F4BB9}"/>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A6B33B90-F4EF-D63E-E1AF-82A354627952}"/>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8D2DFF83-F990-C49D-5D7C-DE1B8180B1D6}"/>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933D275-65FB-4AFA-9486-88A6F5BBADC6}"/>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BC9EDAF-DD97-E2B2-9D64-E9B9C05B4665}"/>
              </a:ext>
            </a:extLst>
          </p:cNvPr>
          <p:cNvSpPr/>
          <p:nvPr/>
        </p:nvSpPr>
        <p:spPr>
          <a:xfrm>
            <a:off x="0" y="0"/>
            <a:ext cx="3965713" cy="6858000"/>
          </a:xfrm>
          <a:prstGeom prst="rect">
            <a:avLst/>
          </a:prstGeom>
          <a:solidFill>
            <a:srgbClr val="69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pc="300" dirty="0">
                <a:solidFill>
                  <a:schemeClr val="bg1"/>
                </a:solidFill>
                <a:latin typeface="Franklin Gothic Medium" panose="020B0603020102020204" pitchFamily="34" charset="0"/>
              </a:rPr>
              <a:t>Community Engagement Process</a:t>
            </a:r>
            <a:endParaRPr lang="en-US" sz="4000" b="1" i="1" spc="300" dirty="0">
              <a:solidFill>
                <a:schemeClr val="bg1"/>
              </a:solidFill>
              <a:latin typeface="Franklin Gothic Medium" panose="020B0603020102020204" pitchFamily="34" charset="0"/>
            </a:endParaRPr>
          </a:p>
        </p:txBody>
      </p:sp>
      <p:grpSp>
        <p:nvGrpSpPr>
          <p:cNvPr id="17" name="Group 16">
            <a:extLst>
              <a:ext uri="{FF2B5EF4-FFF2-40B4-BE49-F238E27FC236}">
                <a16:creationId xmlns:a16="http://schemas.microsoft.com/office/drawing/2014/main" id="{A101EC0A-4B6B-2F5C-564B-C5BA063220C3}"/>
              </a:ext>
            </a:extLst>
          </p:cNvPr>
          <p:cNvGrpSpPr/>
          <p:nvPr/>
        </p:nvGrpSpPr>
        <p:grpSpPr>
          <a:xfrm>
            <a:off x="3530491" y="719666"/>
            <a:ext cx="8500522" cy="5418667"/>
            <a:chOff x="3536415" y="508597"/>
            <a:chExt cx="8500522" cy="5418667"/>
          </a:xfrm>
        </p:grpSpPr>
        <p:graphicFrame>
          <p:nvGraphicFramePr>
            <p:cNvPr id="7" name="Diagram 6">
              <a:extLst>
                <a:ext uri="{FF2B5EF4-FFF2-40B4-BE49-F238E27FC236}">
                  <a16:creationId xmlns:a16="http://schemas.microsoft.com/office/drawing/2014/main" id="{D61865FB-BE62-50EF-C513-824EFC208A10}"/>
                </a:ext>
              </a:extLst>
            </p:cNvPr>
            <p:cNvGraphicFramePr/>
            <p:nvPr>
              <p:extLst>
                <p:ext uri="{D42A27DB-BD31-4B8C-83A1-F6EECF244321}">
                  <p14:modId xmlns:p14="http://schemas.microsoft.com/office/powerpoint/2010/main" val="2269931010"/>
                </p:ext>
              </p:extLst>
            </p:nvPr>
          </p:nvGraphicFramePr>
          <p:xfrm>
            <a:off x="3536415" y="508597"/>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Isosceles Triangle 7">
              <a:extLst>
                <a:ext uri="{FF2B5EF4-FFF2-40B4-BE49-F238E27FC236}">
                  <a16:creationId xmlns:a16="http://schemas.microsoft.com/office/drawing/2014/main" id="{58CFFBEA-C993-CD9F-2CEA-2E42F66087A3}"/>
                </a:ext>
              </a:extLst>
            </p:cNvPr>
            <p:cNvSpPr/>
            <p:nvPr/>
          </p:nvSpPr>
          <p:spPr>
            <a:xfrm>
              <a:off x="9254359" y="4461641"/>
              <a:ext cx="1060704" cy="91440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3557E667-7A0A-50AD-D230-C266F65ADBCD}"/>
                </a:ext>
              </a:extLst>
            </p:cNvPr>
            <p:cNvSpPr txBox="1"/>
            <p:nvPr/>
          </p:nvSpPr>
          <p:spPr>
            <a:xfrm>
              <a:off x="10160001" y="4734175"/>
              <a:ext cx="1876936" cy="369332"/>
            </a:xfrm>
            <a:prstGeom prst="rect">
              <a:avLst/>
            </a:prstGeom>
            <a:noFill/>
          </p:spPr>
          <p:txBody>
            <a:bodyPr wrap="square">
              <a:spAutoFit/>
            </a:bodyPr>
            <a:lstStyle/>
            <a:p>
              <a:r>
                <a:rPr lang="en-US"/>
                <a:t>= Close Triangles</a:t>
              </a:r>
            </a:p>
          </p:txBody>
        </p:sp>
        <p:sp>
          <p:nvSpPr>
            <p:cNvPr id="10" name="Isosceles Triangle 9">
              <a:extLst>
                <a:ext uri="{FF2B5EF4-FFF2-40B4-BE49-F238E27FC236}">
                  <a16:creationId xmlns:a16="http://schemas.microsoft.com/office/drawing/2014/main" id="{B6A8F425-02F6-28EE-3710-FF232078AB7B}"/>
                </a:ext>
              </a:extLst>
            </p:cNvPr>
            <p:cNvSpPr/>
            <p:nvPr/>
          </p:nvSpPr>
          <p:spPr>
            <a:xfrm rot="20959796">
              <a:off x="5035296" y="4572000"/>
              <a:ext cx="1060704" cy="91440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FADE5DA8-35C5-EBD5-CAEB-B4E84E5913E9}"/>
                </a:ext>
              </a:extLst>
            </p:cNvPr>
            <p:cNvSpPr/>
            <p:nvPr/>
          </p:nvSpPr>
          <p:spPr>
            <a:xfrm rot="18835863">
              <a:off x="5218807" y="914400"/>
              <a:ext cx="1060704" cy="914400"/>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59491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222CEB48-B248-2C42-9F77-EDD1E7EDF3DB}"/>
              </a:ext>
            </a:extLst>
          </p:cNvPr>
          <p:cNvSpPr>
            <a:spLocks noGrp="1"/>
          </p:cNvSpPr>
          <p:nvPr>
            <p:ph type="title"/>
          </p:nvPr>
        </p:nvSpPr>
        <p:spPr>
          <a:xfrm>
            <a:off x="2213741" y="512621"/>
            <a:ext cx="11841888" cy="859314"/>
          </a:xfrm>
        </p:spPr>
        <p:txBody>
          <a:bodyPr>
            <a:noAutofit/>
          </a:bodyPr>
          <a:lstStyle/>
          <a:p>
            <a:r>
              <a:rPr lang="en-US" sz="4200" b="1" spc="100" dirty="0">
                <a:solidFill>
                  <a:schemeClr val="bg1"/>
                </a:solidFill>
                <a:latin typeface="GoudyOldStyExtBol"/>
                <a:ea typeface="Open Sans"/>
                <a:cs typeface="Open Sans"/>
              </a:rPr>
              <a:t>Landscape Analysis</a:t>
            </a:r>
          </a:p>
        </p:txBody>
      </p:sp>
      <p:sp>
        <p:nvSpPr>
          <p:cNvPr id="19" name="Rectangle 18">
            <a:extLst>
              <a:ext uri="{FF2B5EF4-FFF2-40B4-BE49-F238E27FC236}">
                <a16:creationId xmlns:a16="http://schemas.microsoft.com/office/drawing/2014/main" id="{87D15CED-E2AE-E141-A3F8-31BB3C217FE2}"/>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7" name="Rectangle 16">
            <a:extLst>
              <a:ext uri="{FF2B5EF4-FFF2-40B4-BE49-F238E27FC236}">
                <a16:creationId xmlns:a16="http://schemas.microsoft.com/office/drawing/2014/main" id="{2F24CF6A-5C03-114D-9582-FC9D7D632ED1}"/>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E8A4FD5B-057B-284E-8538-BD59EECAA8AC}"/>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E4BAE360-06F9-E02D-9CFC-6872544A10B7}"/>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0" name="Rectangle 39">
            <a:extLst>
              <a:ext uri="{FF2B5EF4-FFF2-40B4-BE49-F238E27FC236}">
                <a16:creationId xmlns:a16="http://schemas.microsoft.com/office/drawing/2014/main" id="{2728D51A-9F8E-A471-067F-5A9B2BAAAEF7}"/>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08A722FD-A7FE-1F40-D71F-477FF40C4556}"/>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MAPC Logo. Graphic icon of the state of Massachusetts in transparent white with the MAPC region outlined in bright white. ">
            <a:extLst>
              <a:ext uri="{FF2B5EF4-FFF2-40B4-BE49-F238E27FC236}">
                <a16:creationId xmlns:a16="http://schemas.microsoft.com/office/drawing/2014/main" id="{1086B75D-76F3-CEFE-37C0-22F1ABDE8F63}"/>
              </a:ext>
            </a:extLst>
          </p:cNvPr>
          <p:cNvPicPr>
            <a:picLocks noChangeAspect="1"/>
          </p:cNvPicPr>
          <p:nvPr/>
        </p:nvPicPr>
        <p:blipFill>
          <a:blip r:embed="rId3"/>
          <a:stretch>
            <a:fillRect/>
          </a:stretch>
        </p:blipFill>
        <p:spPr>
          <a:xfrm>
            <a:off x="623585" y="618428"/>
            <a:ext cx="1155700" cy="647700"/>
          </a:xfrm>
          <a:prstGeom prst="rect">
            <a:avLst/>
          </a:prstGeom>
        </p:spPr>
      </p:pic>
      <p:grpSp>
        <p:nvGrpSpPr>
          <p:cNvPr id="32" name="Group 31">
            <a:extLst>
              <a:ext uri="{FF2B5EF4-FFF2-40B4-BE49-F238E27FC236}">
                <a16:creationId xmlns:a16="http://schemas.microsoft.com/office/drawing/2014/main" id="{6CE4CC54-56B9-07D2-006C-2EA5239757FE}"/>
              </a:ext>
            </a:extLst>
          </p:cNvPr>
          <p:cNvGrpSpPr/>
          <p:nvPr/>
        </p:nvGrpSpPr>
        <p:grpSpPr>
          <a:xfrm>
            <a:off x="1855571" y="1714866"/>
            <a:ext cx="4001874" cy="4485722"/>
            <a:chOff x="-21678" y="0"/>
            <a:chExt cx="4001874" cy="4485722"/>
          </a:xfrm>
        </p:grpSpPr>
        <p:sp>
          <p:nvSpPr>
            <p:cNvPr id="57" name="Rectangle: Rounded Corners 56">
              <a:extLst>
                <a:ext uri="{FF2B5EF4-FFF2-40B4-BE49-F238E27FC236}">
                  <a16:creationId xmlns:a16="http://schemas.microsoft.com/office/drawing/2014/main" id="{E0099660-AD40-2C90-FFDF-4DC1B18EE9CC}"/>
                </a:ext>
              </a:extLst>
            </p:cNvPr>
            <p:cNvSpPr/>
            <p:nvPr/>
          </p:nvSpPr>
          <p:spPr>
            <a:xfrm>
              <a:off x="4133" y="0"/>
              <a:ext cx="3976063" cy="4485722"/>
            </a:xfrm>
            <a:prstGeom prst="roundRect">
              <a:avLst>
                <a:gd name="adj" fmla="val 10000"/>
              </a:avLst>
            </a:prstGeom>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8" name="Rectangle: Rounded Corners 4">
              <a:extLst>
                <a:ext uri="{FF2B5EF4-FFF2-40B4-BE49-F238E27FC236}">
                  <a16:creationId xmlns:a16="http://schemas.microsoft.com/office/drawing/2014/main" id="{5097B3D2-E9DB-4870-CB86-3168E66DF996}"/>
                </a:ext>
              </a:extLst>
            </p:cNvPr>
            <p:cNvSpPr txBox="1"/>
            <p:nvPr/>
          </p:nvSpPr>
          <p:spPr>
            <a:xfrm>
              <a:off x="-21678" y="26194"/>
              <a:ext cx="3976063" cy="134571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2800" kern="1200" dirty="0">
                  <a:solidFill>
                    <a:schemeClr val="tx1"/>
                  </a:solidFill>
                  <a:latin typeface="Franklin Gothic Medium" panose="020B0603020102020204" pitchFamily="34" charset="0"/>
                </a:rPr>
                <a:t>One-on-One Conversations</a:t>
              </a:r>
            </a:p>
          </p:txBody>
        </p:sp>
      </p:grpSp>
      <p:grpSp>
        <p:nvGrpSpPr>
          <p:cNvPr id="33" name="Group 32">
            <a:extLst>
              <a:ext uri="{FF2B5EF4-FFF2-40B4-BE49-F238E27FC236}">
                <a16:creationId xmlns:a16="http://schemas.microsoft.com/office/drawing/2014/main" id="{58044168-3918-FEA0-3D3D-3D0794CA828F}"/>
              </a:ext>
            </a:extLst>
          </p:cNvPr>
          <p:cNvGrpSpPr/>
          <p:nvPr/>
        </p:nvGrpSpPr>
        <p:grpSpPr>
          <a:xfrm>
            <a:off x="2278988" y="3060965"/>
            <a:ext cx="3180851" cy="881264"/>
            <a:chOff x="401739" y="1346099"/>
            <a:chExt cx="3180851" cy="881264"/>
          </a:xfrm>
        </p:grpSpPr>
        <p:sp>
          <p:nvSpPr>
            <p:cNvPr id="55" name="Rectangle: Rounded Corners 54">
              <a:extLst>
                <a:ext uri="{FF2B5EF4-FFF2-40B4-BE49-F238E27FC236}">
                  <a16:creationId xmlns:a16="http://schemas.microsoft.com/office/drawing/2014/main" id="{A3340458-D8EA-2859-BF81-374BE74268A0}"/>
                </a:ext>
              </a:extLst>
            </p:cNvPr>
            <p:cNvSpPr/>
            <p:nvPr/>
          </p:nvSpPr>
          <p:spPr>
            <a:xfrm>
              <a:off x="401739" y="1346099"/>
              <a:ext cx="3180851" cy="881264"/>
            </a:xfrm>
            <a:prstGeom prst="roundRect">
              <a:avLst>
                <a:gd name="adj" fmla="val 10000"/>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a:lstStyle/>
            <a:p>
              <a:endParaRPr lang="en-US"/>
            </a:p>
          </p:txBody>
        </p:sp>
        <p:sp>
          <p:nvSpPr>
            <p:cNvPr id="56" name="Rectangle: Rounded Corners 6">
              <a:extLst>
                <a:ext uri="{FF2B5EF4-FFF2-40B4-BE49-F238E27FC236}">
                  <a16:creationId xmlns:a16="http://schemas.microsoft.com/office/drawing/2014/main" id="{46633392-CB7B-88F0-F16F-30FCB761DF2E}"/>
                </a:ext>
              </a:extLst>
            </p:cNvPr>
            <p:cNvSpPr txBox="1"/>
            <p:nvPr/>
          </p:nvSpPr>
          <p:spPr>
            <a:xfrm>
              <a:off x="427550" y="1371910"/>
              <a:ext cx="3129229" cy="829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57150" rIns="76200" bIns="57150" numCol="1" spcCol="1270" anchor="ctr" anchorCtr="0">
              <a:noAutofit/>
            </a:bodyPr>
            <a:lstStyle/>
            <a:p>
              <a:pPr marL="0" lvl="0" indent="0" algn="ctr" defTabSz="1333500">
                <a:lnSpc>
                  <a:spcPct val="90000"/>
                </a:lnSpc>
                <a:spcBef>
                  <a:spcPct val="0"/>
                </a:spcBef>
                <a:spcAft>
                  <a:spcPct val="35000"/>
                </a:spcAft>
                <a:buNone/>
              </a:pPr>
              <a:r>
                <a:rPr lang="en-US" sz="2800" kern="1200" dirty="0">
                  <a:solidFill>
                    <a:schemeClr val="tx1"/>
                  </a:solidFill>
                  <a:latin typeface="Franklin Gothic Medium" panose="020B0603020102020204" pitchFamily="34" charset="0"/>
                </a:rPr>
                <a:t>Leadership</a:t>
              </a:r>
            </a:p>
          </p:txBody>
        </p:sp>
      </p:grpSp>
      <p:grpSp>
        <p:nvGrpSpPr>
          <p:cNvPr id="34" name="Group 33">
            <a:extLst>
              <a:ext uri="{FF2B5EF4-FFF2-40B4-BE49-F238E27FC236}">
                <a16:creationId xmlns:a16="http://schemas.microsoft.com/office/drawing/2014/main" id="{9F708E29-5687-4289-8671-00AE1DBA2E68}"/>
              </a:ext>
            </a:extLst>
          </p:cNvPr>
          <p:cNvGrpSpPr/>
          <p:nvPr/>
        </p:nvGrpSpPr>
        <p:grpSpPr>
          <a:xfrm>
            <a:off x="2278988" y="4077809"/>
            <a:ext cx="3180851" cy="881264"/>
            <a:chOff x="401739" y="2362943"/>
            <a:chExt cx="3180851" cy="881264"/>
          </a:xfrm>
        </p:grpSpPr>
        <p:sp>
          <p:nvSpPr>
            <p:cNvPr id="53" name="Rectangle: Rounded Corners 52">
              <a:extLst>
                <a:ext uri="{FF2B5EF4-FFF2-40B4-BE49-F238E27FC236}">
                  <a16:creationId xmlns:a16="http://schemas.microsoft.com/office/drawing/2014/main" id="{7D448FA0-BE01-7BE0-85F9-754595BA711D}"/>
                </a:ext>
              </a:extLst>
            </p:cNvPr>
            <p:cNvSpPr/>
            <p:nvPr/>
          </p:nvSpPr>
          <p:spPr>
            <a:xfrm>
              <a:off x="401739" y="2362943"/>
              <a:ext cx="3180851" cy="881264"/>
            </a:xfrm>
            <a:prstGeom prst="roundRect">
              <a:avLst>
                <a:gd name="adj" fmla="val 10000"/>
              </a:avLst>
            </a:prstGeom>
          </p:spPr>
          <p:style>
            <a:lnRef idx="2">
              <a:schemeClr val="lt1">
                <a:hueOff val="0"/>
                <a:satOff val="0"/>
                <a:lumOff val="0"/>
                <a:alphaOff val="0"/>
              </a:schemeClr>
            </a:lnRef>
            <a:fillRef idx="1">
              <a:schemeClr val="accent5">
                <a:hueOff val="-2430430"/>
                <a:satOff val="-165"/>
                <a:lumOff val="392"/>
                <a:alphaOff val="0"/>
              </a:schemeClr>
            </a:fillRef>
            <a:effectRef idx="0">
              <a:schemeClr val="accent5">
                <a:hueOff val="-2430430"/>
                <a:satOff val="-165"/>
                <a:lumOff val="392"/>
                <a:alphaOff val="0"/>
              </a:schemeClr>
            </a:effectRef>
            <a:fontRef idx="minor">
              <a:schemeClr val="lt1"/>
            </a:fontRef>
          </p:style>
          <p:txBody>
            <a:bodyPr/>
            <a:lstStyle/>
            <a:p>
              <a:endParaRPr lang="en-US"/>
            </a:p>
          </p:txBody>
        </p:sp>
        <p:sp>
          <p:nvSpPr>
            <p:cNvPr id="54" name="Rectangle: Rounded Corners 8">
              <a:extLst>
                <a:ext uri="{FF2B5EF4-FFF2-40B4-BE49-F238E27FC236}">
                  <a16:creationId xmlns:a16="http://schemas.microsoft.com/office/drawing/2014/main" id="{3AA930E4-906A-197E-53A4-502BBE7BB68A}"/>
                </a:ext>
              </a:extLst>
            </p:cNvPr>
            <p:cNvSpPr txBox="1"/>
            <p:nvPr/>
          </p:nvSpPr>
          <p:spPr>
            <a:xfrm>
              <a:off x="427550" y="2388754"/>
              <a:ext cx="3129229" cy="829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57150" rIns="76200" bIns="57150" numCol="1" spcCol="1270" anchor="ctr" anchorCtr="0">
              <a:noAutofit/>
            </a:bodyPr>
            <a:lstStyle/>
            <a:p>
              <a:pPr marL="0" lvl="0" indent="0" algn="ctr" defTabSz="1333500">
                <a:lnSpc>
                  <a:spcPct val="90000"/>
                </a:lnSpc>
                <a:spcBef>
                  <a:spcPct val="0"/>
                </a:spcBef>
                <a:spcAft>
                  <a:spcPct val="35000"/>
                </a:spcAft>
                <a:buNone/>
              </a:pPr>
              <a:r>
                <a:rPr lang="en-US" sz="2800" kern="1200" dirty="0">
                  <a:solidFill>
                    <a:schemeClr val="tx1"/>
                  </a:solidFill>
                  <a:latin typeface="Franklin Gothic Medium" panose="020B0603020102020204" pitchFamily="34" charset="0"/>
                </a:rPr>
                <a:t>MAPC Staff</a:t>
              </a:r>
            </a:p>
          </p:txBody>
        </p:sp>
      </p:grpSp>
      <p:grpSp>
        <p:nvGrpSpPr>
          <p:cNvPr id="35" name="Group 34">
            <a:extLst>
              <a:ext uri="{FF2B5EF4-FFF2-40B4-BE49-F238E27FC236}">
                <a16:creationId xmlns:a16="http://schemas.microsoft.com/office/drawing/2014/main" id="{BC2CE05A-91BA-3967-B42D-2CD5DEDE4293}"/>
              </a:ext>
            </a:extLst>
          </p:cNvPr>
          <p:cNvGrpSpPr/>
          <p:nvPr/>
        </p:nvGrpSpPr>
        <p:grpSpPr>
          <a:xfrm>
            <a:off x="2278988" y="5094653"/>
            <a:ext cx="3180851" cy="881264"/>
            <a:chOff x="401739" y="3379787"/>
            <a:chExt cx="3180851" cy="881264"/>
          </a:xfrm>
        </p:grpSpPr>
        <p:sp>
          <p:nvSpPr>
            <p:cNvPr id="51" name="Rectangle: Rounded Corners 50">
              <a:extLst>
                <a:ext uri="{FF2B5EF4-FFF2-40B4-BE49-F238E27FC236}">
                  <a16:creationId xmlns:a16="http://schemas.microsoft.com/office/drawing/2014/main" id="{CD664116-AE9C-A374-A0AA-40414F0E9461}"/>
                </a:ext>
              </a:extLst>
            </p:cNvPr>
            <p:cNvSpPr/>
            <p:nvPr/>
          </p:nvSpPr>
          <p:spPr>
            <a:xfrm>
              <a:off x="401739" y="3379787"/>
              <a:ext cx="3180851" cy="881264"/>
            </a:xfrm>
            <a:prstGeom prst="roundRect">
              <a:avLst>
                <a:gd name="adj" fmla="val 10000"/>
              </a:avLst>
            </a:prstGeom>
          </p:spPr>
          <p:style>
            <a:lnRef idx="2">
              <a:schemeClr val="lt1">
                <a:hueOff val="0"/>
                <a:satOff val="0"/>
                <a:lumOff val="0"/>
                <a:alphaOff val="0"/>
              </a:schemeClr>
            </a:lnRef>
            <a:fillRef idx="1">
              <a:schemeClr val="accent5">
                <a:hueOff val="-4860860"/>
                <a:satOff val="-330"/>
                <a:lumOff val="784"/>
                <a:alphaOff val="0"/>
              </a:schemeClr>
            </a:fillRef>
            <a:effectRef idx="0">
              <a:schemeClr val="accent5">
                <a:hueOff val="-4860860"/>
                <a:satOff val="-330"/>
                <a:lumOff val="784"/>
                <a:alphaOff val="0"/>
              </a:schemeClr>
            </a:effectRef>
            <a:fontRef idx="minor">
              <a:schemeClr val="lt1"/>
            </a:fontRef>
          </p:style>
          <p:txBody>
            <a:bodyPr/>
            <a:lstStyle/>
            <a:p>
              <a:endParaRPr lang="en-US"/>
            </a:p>
          </p:txBody>
        </p:sp>
        <p:sp>
          <p:nvSpPr>
            <p:cNvPr id="52" name="Rectangle: Rounded Corners 10">
              <a:extLst>
                <a:ext uri="{FF2B5EF4-FFF2-40B4-BE49-F238E27FC236}">
                  <a16:creationId xmlns:a16="http://schemas.microsoft.com/office/drawing/2014/main" id="{E98C769C-2D29-A0F9-5F44-8A9497D7716E}"/>
                </a:ext>
              </a:extLst>
            </p:cNvPr>
            <p:cNvSpPr txBox="1"/>
            <p:nvPr/>
          </p:nvSpPr>
          <p:spPr>
            <a:xfrm>
              <a:off x="427550" y="3405598"/>
              <a:ext cx="3129229" cy="829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57150" rIns="76200" bIns="57150" numCol="1" spcCol="1270" anchor="ctr" anchorCtr="0">
              <a:noAutofit/>
            </a:bodyPr>
            <a:lstStyle/>
            <a:p>
              <a:pPr marL="0" lvl="0" indent="0" algn="ctr" defTabSz="1333500">
                <a:lnSpc>
                  <a:spcPct val="90000"/>
                </a:lnSpc>
                <a:spcBef>
                  <a:spcPct val="0"/>
                </a:spcBef>
                <a:spcAft>
                  <a:spcPct val="35000"/>
                </a:spcAft>
                <a:buNone/>
              </a:pPr>
              <a:r>
                <a:rPr lang="en-US" sz="2800" kern="1200" dirty="0">
                  <a:solidFill>
                    <a:schemeClr val="tx1"/>
                  </a:solidFill>
                  <a:latin typeface="Franklin Gothic Medium" panose="020B0603020102020204" pitchFamily="34" charset="0"/>
                </a:rPr>
                <a:t>Council Members</a:t>
              </a:r>
            </a:p>
          </p:txBody>
        </p:sp>
      </p:grpSp>
      <p:grpSp>
        <p:nvGrpSpPr>
          <p:cNvPr id="36" name="Group 35">
            <a:extLst>
              <a:ext uri="{FF2B5EF4-FFF2-40B4-BE49-F238E27FC236}">
                <a16:creationId xmlns:a16="http://schemas.microsoft.com/office/drawing/2014/main" id="{95E6A645-3638-5D59-7504-FE4552E1651E}"/>
              </a:ext>
            </a:extLst>
          </p:cNvPr>
          <p:cNvGrpSpPr/>
          <p:nvPr/>
        </p:nvGrpSpPr>
        <p:grpSpPr>
          <a:xfrm>
            <a:off x="6146653" y="1714866"/>
            <a:ext cx="3985060" cy="4485722"/>
            <a:chOff x="4269404" y="0"/>
            <a:chExt cx="3985060" cy="4485722"/>
          </a:xfrm>
        </p:grpSpPr>
        <p:sp>
          <p:nvSpPr>
            <p:cNvPr id="49" name="Rectangle: Rounded Corners 48">
              <a:extLst>
                <a:ext uri="{FF2B5EF4-FFF2-40B4-BE49-F238E27FC236}">
                  <a16:creationId xmlns:a16="http://schemas.microsoft.com/office/drawing/2014/main" id="{036C3731-72A6-E0EC-37AC-DBCCEDDD81C6}"/>
                </a:ext>
              </a:extLst>
            </p:cNvPr>
            <p:cNvSpPr/>
            <p:nvPr/>
          </p:nvSpPr>
          <p:spPr>
            <a:xfrm>
              <a:off x="4278401" y="0"/>
              <a:ext cx="3976063" cy="4485722"/>
            </a:xfrm>
            <a:prstGeom prst="roundRect">
              <a:avLst>
                <a:gd name="adj" fmla="val 10000"/>
              </a:avLst>
            </a:prstGeom>
          </p:spPr>
          <p:style>
            <a:lnRef idx="0">
              <a:schemeClr val="dk1">
                <a:hueOff val="0"/>
                <a:satOff val="0"/>
                <a:lumOff val="0"/>
                <a:alphaOff val="0"/>
              </a:schemeClr>
            </a:lnRef>
            <a:fillRef idx="1">
              <a:schemeClr val="accent5">
                <a:tint val="40000"/>
                <a:hueOff val="0"/>
                <a:satOff val="0"/>
                <a:lumOff val="0"/>
                <a:alphaOff val="0"/>
              </a:schemeClr>
            </a:fillRef>
            <a:effectRef idx="0">
              <a:schemeClr val="accent5">
                <a:tint val="40000"/>
                <a:hueOff val="0"/>
                <a:satOff val="0"/>
                <a:lumOff val="0"/>
                <a:alphaOff val="0"/>
              </a:schemeClr>
            </a:effectRef>
            <a:fontRef idx="minor">
              <a:schemeClr val="dk1">
                <a:hueOff val="0"/>
                <a:satOff val="0"/>
                <a:lumOff val="0"/>
                <a:alphaOff val="0"/>
              </a:schemeClr>
            </a:fontRef>
          </p:style>
          <p:txBody>
            <a:bodyPr/>
            <a:lstStyle/>
            <a:p>
              <a:endParaRPr lang="en-US"/>
            </a:p>
          </p:txBody>
        </p:sp>
        <p:sp>
          <p:nvSpPr>
            <p:cNvPr id="50" name="Rectangle: Rounded Corners 12">
              <a:extLst>
                <a:ext uri="{FF2B5EF4-FFF2-40B4-BE49-F238E27FC236}">
                  <a16:creationId xmlns:a16="http://schemas.microsoft.com/office/drawing/2014/main" id="{4A8E30FB-BFF3-5263-11AB-B8D212C86F4C}"/>
                </a:ext>
              </a:extLst>
            </p:cNvPr>
            <p:cNvSpPr txBox="1"/>
            <p:nvPr/>
          </p:nvSpPr>
          <p:spPr>
            <a:xfrm>
              <a:off x="4269404" y="67689"/>
              <a:ext cx="3976063" cy="134571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2800" kern="1200" dirty="0">
                  <a:solidFill>
                    <a:schemeClr val="tx1"/>
                  </a:solidFill>
                  <a:latin typeface="Franklin Gothic Medium" panose="020B0603020102020204" pitchFamily="34" charset="0"/>
                </a:rPr>
                <a:t>Meeting Folks Where They’re At</a:t>
              </a:r>
            </a:p>
          </p:txBody>
        </p:sp>
      </p:grpSp>
      <p:grpSp>
        <p:nvGrpSpPr>
          <p:cNvPr id="37" name="Group 36">
            <a:extLst>
              <a:ext uri="{FF2B5EF4-FFF2-40B4-BE49-F238E27FC236}">
                <a16:creationId xmlns:a16="http://schemas.microsoft.com/office/drawing/2014/main" id="{D69BDA66-E706-B590-9A60-6A44B8154D17}"/>
              </a:ext>
            </a:extLst>
          </p:cNvPr>
          <p:cNvGrpSpPr/>
          <p:nvPr/>
        </p:nvGrpSpPr>
        <p:grpSpPr>
          <a:xfrm>
            <a:off x="6553257" y="3060965"/>
            <a:ext cx="3180851" cy="881264"/>
            <a:chOff x="4676008" y="1346099"/>
            <a:chExt cx="3180851" cy="881264"/>
          </a:xfrm>
        </p:grpSpPr>
        <p:sp>
          <p:nvSpPr>
            <p:cNvPr id="47" name="Rectangle: Rounded Corners 46">
              <a:extLst>
                <a:ext uri="{FF2B5EF4-FFF2-40B4-BE49-F238E27FC236}">
                  <a16:creationId xmlns:a16="http://schemas.microsoft.com/office/drawing/2014/main" id="{D70F4DD5-0D0F-B76F-B9CB-18C3A2AC6EB6}"/>
                </a:ext>
              </a:extLst>
            </p:cNvPr>
            <p:cNvSpPr/>
            <p:nvPr/>
          </p:nvSpPr>
          <p:spPr>
            <a:xfrm>
              <a:off x="4676008" y="1346099"/>
              <a:ext cx="3180851" cy="881264"/>
            </a:xfrm>
            <a:prstGeom prst="roundRect">
              <a:avLst>
                <a:gd name="adj" fmla="val 10000"/>
              </a:avLst>
            </a:prstGeom>
          </p:spPr>
          <p:style>
            <a:lnRef idx="2">
              <a:schemeClr val="lt1">
                <a:hueOff val="0"/>
                <a:satOff val="0"/>
                <a:lumOff val="0"/>
                <a:alphaOff val="0"/>
              </a:schemeClr>
            </a:lnRef>
            <a:fillRef idx="1">
              <a:schemeClr val="accent5">
                <a:hueOff val="-7291290"/>
                <a:satOff val="-496"/>
                <a:lumOff val="1177"/>
                <a:alphaOff val="0"/>
              </a:schemeClr>
            </a:fillRef>
            <a:effectRef idx="0">
              <a:schemeClr val="accent5">
                <a:hueOff val="-7291290"/>
                <a:satOff val="-496"/>
                <a:lumOff val="1177"/>
                <a:alphaOff val="0"/>
              </a:schemeClr>
            </a:effectRef>
            <a:fontRef idx="minor">
              <a:schemeClr val="lt1"/>
            </a:fontRef>
          </p:style>
          <p:txBody>
            <a:bodyPr/>
            <a:lstStyle/>
            <a:p>
              <a:endParaRPr lang="en-US"/>
            </a:p>
          </p:txBody>
        </p:sp>
        <p:sp>
          <p:nvSpPr>
            <p:cNvPr id="48" name="Rectangle: Rounded Corners 14">
              <a:extLst>
                <a:ext uri="{FF2B5EF4-FFF2-40B4-BE49-F238E27FC236}">
                  <a16:creationId xmlns:a16="http://schemas.microsoft.com/office/drawing/2014/main" id="{C7149F9E-205B-B36B-3E26-972681AB967F}"/>
                </a:ext>
              </a:extLst>
            </p:cNvPr>
            <p:cNvSpPr txBox="1"/>
            <p:nvPr/>
          </p:nvSpPr>
          <p:spPr>
            <a:xfrm>
              <a:off x="4701819" y="1371910"/>
              <a:ext cx="3129229" cy="829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57150" rIns="76200" bIns="57150" numCol="1" spcCol="1270" anchor="ctr" anchorCtr="0">
              <a:noAutofit/>
            </a:bodyPr>
            <a:lstStyle/>
            <a:p>
              <a:pPr marL="0" lvl="0" indent="0" algn="ctr" defTabSz="1333500">
                <a:lnSpc>
                  <a:spcPct val="90000"/>
                </a:lnSpc>
                <a:spcBef>
                  <a:spcPct val="0"/>
                </a:spcBef>
                <a:spcAft>
                  <a:spcPct val="35000"/>
                </a:spcAft>
                <a:buNone/>
              </a:pPr>
              <a:r>
                <a:rPr lang="en-US" sz="2800" kern="1200" dirty="0">
                  <a:solidFill>
                    <a:schemeClr val="tx1"/>
                  </a:solidFill>
                  <a:latin typeface="Franklin Gothic Medium" panose="020B0603020102020204" pitchFamily="34" charset="0"/>
                </a:rPr>
                <a:t>Council Meeting</a:t>
              </a:r>
            </a:p>
          </p:txBody>
        </p:sp>
      </p:grpSp>
      <p:grpSp>
        <p:nvGrpSpPr>
          <p:cNvPr id="38" name="Group 37">
            <a:extLst>
              <a:ext uri="{FF2B5EF4-FFF2-40B4-BE49-F238E27FC236}">
                <a16:creationId xmlns:a16="http://schemas.microsoft.com/office/drawing/2014/main" id="{CA27F807-AFEE-6402-388E-C02F1C2D11F2}"/>
              </a:ext>
            </a:extLst>
          </p:cNvPr>
          <p:cNvGrpSpPr/>
          <p:nvPr/>
        </p:nvGrpSpPr>
        <p:grpSpPr>
          <a:xfrm>
            <a:off x="6553257" y="4077809"/>
            <a:ext cx="3180851" cy="881264"/>
            <a:chOff x="4676008" y="2362943"/>
            <a:chExt cx="3180851" cy="881264"/>
          </a:xfrm>
        </p:grpSpPr>
        <p:sp>
          <p:nvSpPr>
            <p:cNvPr id="45" name="Rectangle: Rounded Corners 44">
              <a:extLst>
                <a:ext uri="{FF2B5EF4-FFF2-40B4-BE49-F238E27FC236}">
                  <a16:creationId xmlns:a16="http://schemas.microsoft.com/office/drawing/2014/main" id="{7B264AAB-F056-4D1B-4430-34A83A296923}"/>
                </a:ext>
              </a:extLst>
            </p:cNvPr>
            <p:cNvSpPr/>
            <p:nvPr/>
          </p:nvSpPr>
          <p:spPr>
            <a:xfrm>
              <a:off x="4676008" y="2362943"/>
              <a:ext cx="3180851" cy="881264"/>
            </a:xfrm>
            <a:prstGeom prst="roundRect">
              <a:avLst>
                <a:gd name="adj" fmla="val 10000"/>
              </a:avLst>
            </a:prstGeom>
          </p:spPr>
          <p:style>
            <a:lnRef idx="2">
              <a:schemeClr val="lt1">
                <a:hueOff val="0"/>
                <a:satOff val="0"/>
                <a:lumOff val="0"/>
                <a:alphaOff val="0"/>
              </a:schemeClr>
            </a:lnRef>
            <a:fillRef idx="1">
              <a:schemeClr val="accent5">
                <a:hueOff val="-9721720"/>
                <a:satOff val="-661"/>
                <a:lumOff val="1569"/>
                <a:alphaOff val="0"/>
              </a:schemeClr>
            </a:fillRef>
            <a:effectRef idx="0">
              <a:schemeClr val="accent5">
                <a:hueOff val="-9721720"/>
                <a:satOff val="-661"/>
                <a:lumOff val="1569"/>
                <a:alphaOff val="0"/>
              </a:schemeClr>
            </a:effectRef>
            <a:fontRef idx="minor">
              <a:schemeClr val="lt1"/>
            </a:fontRef>
          </p:style>
          <p:txBody>
            <a:bodyPr/>
            <a:lstStyle/>
            <a:p>
              <a:endParaRPr lang="en-US"/>
            </a:p>
          </p:txBody>
        </p:sp>
        <p:sp>
          <p:nvSpPr>
            <p:cNvPr id="46" name="Rectangle: Rounded Corners 16">
              <a:extLst>
                <a:ext uri="{FF2B5EF4-FFF2-40B4-BE49-F238E27FC236}">
                  <a16:creationId xmlns:a16="http://schemas.microsoft.com/office/drawing/2014/main" id="{51C1C8A4-B2B0-BDCE-B510-305F14435E01}"/>
                </a:ext>
              </a:extLst>
            </p:cNvPr>
            <p:cNvSpPr txBox="1"/>
            <p:nvPr/>
          </p:nvSpPr>
          <p:spPr>
            <a:xfrm>
              <a:off x="4701819" y="2388754"/>
              <a:ext cx="3129229" cy="829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57150" rIns="76200" bIns="57150" numCol="1" spcCol="1270" anchor="ctr" anchorCtr="0">
              <a:noAutofit/>
            </a:bodyPr>
            <a:lstStyle/>
            <a:p>
              <a:pPr marL="0" lvl="0" indent="0" algn="ctr" defTabSz="1333500">
                <a:lnSpc>
                  <a:spcPct val="90000"/>
                </a:lnSpc>
                <a:spcBef>
                  <a:spcPct val="0"/>
                </a:spcBef>
                <a:spcAft>
                  <a:spcPct val="35000"/>
                </a:spcAft>
                <a:buNone/>
              </a:pPr>
              <a:r>
                <a:rPr lang="en-US" sz="2800" kern="1200" dirty="0">
                  <a:solidFill>
                    <a:schemeClr val="tx1"/>
                  </a:solidFill>
                  <a:latin typeface="Franklin Gothic Medium" panose="020B0603020102020204" pitchFamily="34" charset="0"/>
                </a:rPr>
                <a:t>Subregions</a:t>
              </a:r>
            </a:p>
          </p:txBody>
        </p:sp>
      </p:grpSp>
      <p:grpSp>
        <p:nvGrpSpPr>
          <p:cNvPr id="42" name="Group 41">
            <a:extLst>
              <a:ext uri="{FF2B5EF4-FFF2-40B4-BE49-F238E27FC236}">
                <a16:creationId xmlns:a16="http://schemas.microsoft.com/office/drawing/2014/main" id="{3D8FDAFB-AFD0-18B8-356D-5C84967879A4}"/>
              </a:ext>
            </a:extLst>
          </p:cNvPr>
          <p:cNvGrpSpPr/>
          <p:nvPr/>
        </p:nvGrpSpPr>
        <p:grpSpPr>
          <a:xfrm>
            <a:off x="6553257" y="5094653"/>
            <a:ext cx="3180851" cy="881264"/>
            <a:chOff x="4676008" y="3379787"/>
            <a:chExt cx="3180851" cy="881264"/>
          </a:xfrm>
        </p:grpSpPr>
        <p:sp>
          <p:nvSpPr>
            <p:cNvPr id="43" name="Rectangle: Rounded Corners 42">
              <a:extLst>
                <a:ext uri="{FF2B5EF4-FFF2-40B4-BE49-F238E27FC236}">
                  <a16:creationId xmlns:a16="http://schemas.microsoft.com/office/drawing/2014/main" id="{F308CD19-2ED6-A151-32D6-2CBCDAC9C4C5}"/>
                </a:ext>
              </a:extLst>
            </p:cNvPr>
            <p:cNvSpPr/>
            <p:nvPr/>
          </p:nvSpPr>
          <p:spPr>
            <a:xfrm>
              <a:off x="4676008" y="3379787"/>
              <a:ext cx="3180851" cy="881264"/>
            </a:xfrm>
            <a:prstGeom prst="roundRect">
              <a:avLst>
                <a:gd name="adj" fmla="val 10000"/>
              </a:avLst>
            </a:prstGeom>
          </p:spPr>
          <p:style>
            <a:lnRef idx="2">
              <a:schemeClr val="lt1">
                <a:hueOff val="0"/>
                <a:satOff val="0"/>
                <a:lumOff val="0"/>
                <a:alphaOff val="0"/>
              </a:schemeClr>
            </a:lnRef>
            <a:fillRef idx="1">
              <a:schemeClr val="accent5">
                <a:hueOff val="-12152150"/>
                <a:satOff val="-826"/>
                <a:lumOff val="1961"/>
                <a:alphaOff val="0"/>
              </a:schemeClr>
            </a:fillRef>
            <a:effectRef idx="0">
              <a:schemeClr val="accent5">
                <a:hueOff val="-12152150"/>
                <a:satOff val="-826"/>
                <a:lumOff val="1961"/>
                <a:alphaOff val="0"/>
              </a:schemeClr>
            </a:effectRef>
            <a:fontRef idx="minor">
              <a:schemeClr val="lt1"/>
            </a:fontRef>
          </p:style>
          <p:txBody>
            <a:bodyPr/>
            <a:lstStyle/>
            <a:p>
              <a:endParaRPr lang="en-US"/>
            </a:p>
          </p:txBody>
        </p:sp>
        <p:sp>
          <p:nvSpPr>
            <p:cNvPr id="44" name="Rectangle: Rounded Corners 18">
              <a:extLst>
                <a:ext uri="{FF2B5EF4-FFF2-40B4-BE49-F238E27FC236}">
                  <a16:creationId xmlns:a16="http://schemas.microsoft.com/office/drawing/2014/main" id="{FAD27397-6B03-11D2-C182-5A82C443C003}"/>
                </a:ext>
              </a:extLst>
            </p:cNvPr>
            <p:cNvSpPr txBox="1"/>
            <p:nvPr/>
          </p:nvSpPr>
          <p:spPr>
            <a:xfrm>
              <a:off x="4701819" y="3405598"/>
              <a:ext cx="3129229" cy="829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57150" rIns="76200" bIns="57150" numCol="1" spcCol="1270" anchor="ctr" anchorCtr="0">
              <a:noAutofit/>
            </a:bodyPr>
            <a:lstStyle/>
            <a:p>
              <a:pPr marL="0" lvl="0" indent="0" algn="ctr" defTabSz="1333500">
                <a:lnSpc>
                  <a:spcPct val="90000"/>
                </a:lnSpc>
                <a:spcBef>
                  <a:spcPct val="0"/>
                </a:spcBef>
                <a:spcAft>
                  <a:spcPct val="35000"/>
                </a:spcAft>
                <a:buNone/>
              </a:pPr>
              <a:r>
                <a:rPr lang="en-US" sz="2800" kern="1200" dirty="0" err="1">
                  <a:solidFill>
                    <a:schemeClr val="tx1"/>
                  </a:solidFill>
                  <a:latin typeface="Franklin Gothic Medium" panose="020B0603020102020204" pitchFamily="34" charset="0"/>
                </a:rPr>
                <a:t>ExComm</a:t>
              </a:r>
              <a:endParaRPr lang="en-US" sz="2800" kern="1200" dirty="0">
                <a:solidFill>
                  <a:schemeClr val="tx1"/>
                </a:solidFill>
                <a:latin typeface="Franklin Gothic Medium" panose="020B0603020102020204" pitchFamily="34" charset="0"/>
              </a:endParaRPr>
            </a:p>
          </p:txBody>
        </p:sp>
      </p:grpSp>
    </p:spTree>
    <p:extLst>
      <p:ext uri="{BB962C8B-B14F-4D97-AF65-F5344CB8AC3E}">
        <p14:creationId xmlns:p14="http://schemas.microsoft.com/office/powerpoint/2010/main" val="4064096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pic>
        <p:nvPicPr>
          <p:cNvPr id="11" name="Picture 10" descr="MAPC Logo. Graphic icon of the state of Massachusetts in transparent white with the MAPC region outlined in bright white. ">
            <a:extLst>
              <a:ext uri="{FF2B5EF4-FFF2-40B4-BE49-F238E27FC236}">
                <a16:creationId xmlns:a16="http://schemas.microsoft.com/office/drawing/2014/main" id="{5C008E2D-313E-0D63-1743-507E2E330AEF}"/>
              </a:ext>
            </a:extLst>
          </p:cNvPr>
          <p:cNvPicPr>
            <a:picLocks noChangeAspect="1"/>
          </p:cNvPicPr>
          <p:nvPr/>
        </p:nvPicPr>
        <p:blipFill>
          <a:blip r:embed="rId3"/>
          <a:stretch>
            <a:fillRect/>
          </a:stretch>
        </p:blipFill>
        <p:spPr>
          <a:xfrm>
            <a:off x="754213" y="618429"/>
            <a:ext cx="1272892" cy="713379"/>
          </a:xfrm>
          <a:prstGeom prst="rect">
            <a:avLst/>
          </a:prstGeom>
        </p:spPr>
      </p:pic>
      <p:sp>
        <p:nvSpPr>
          <p:cNvPr id="3" name="Rectangle 2">
            <a:extLst>
              <a:ext uri="{FF2B5EF4-FFF2-40B4-BE49-F238E27FC236}">
                <a16:creationId xmlns:a16="http://schemas.microsoft.com/office/drawing/2014/main" id="{147B018F-D802-C64B-9048-14027989DB4C}"/>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41C3F407-7537-2835-8A2C-022EA1FC1B3C}"/>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3DF8465-5766-661D-FE4C-56BEA13806C1}"/>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5E33E27-D2B8-63F7-17F6-44AD3B6692E4}"/>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C23329A6-77C2-7674-050D-B5971ADDEFC2}"/>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CD180ED-897B-E7AA-292E-4CB1CAE4D3A9}"/>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9BCCD28F-272D-8E4F-E919-D9824C8663F4}"/>
              </a:ext>
            </a:extLst>
          </p:cNvPr>
          <p:cNvSpPr txBox="1">
            <a:spLocks/>
          </p:cNvSpPr>
          <p:nvPr/>
        </p:nvSpPr>
        <p:spPr>
          <a:xfrm>
            <a:off x="2358120" y="500423"/>
            <a:ext cx="1184188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200" b="1" spc="100" dirty="0">
                <a:solidFill>
                  <a:schemeClr val="bg1"/>
                </a:solidFill>
                <a:latin typeface="GoudyOldStyExtBol"/>
                <a:ea typeface="Open Sans"/>
                <a:cs typeface="Open Sans"/>
              </a:rPr>
              <a:t>Closing Triangles</a:t>
            </a:r>
          </a:p>
        </p:txBody>
      </p:sp>
      <p:grpSp>
        <p:nvGrpSpPr>
          <p:cNvPr id="8" name="Group 7">
            <a:extLst>
              <a:ext uri="{FF2B5EF4-FFF2-40B4-BE49-F238E27FC236}">
                <a16:creationId xmlns:a16="http://schemas.microsoft.com/office/drawing/2014/main" id="{87572C52-5A56-BBCF-D796-ADB2685361A7}"/>
              </a:ext>
            </a:extLst>
          </p:cNvPr>
          <p:cNvGrpSpPr/>
          <p:nvPr/>
        </p:nvGrpSpPr>
        <p:grpSpPr>
          <a:xfrm>
            <a:off x="1957633" y="1750764"/>
            <a:ext cx="8276734" cy="4665383"/>
            <a:chOff x="2213563" y="1692194"/>
            <a:chExt cx="7764873" cy="4376860"/>
          </a:xfrm>
        </p:grpSpPr>
        <p:pic>
          <p:nvPicPr>
            <p:cNvPr id="6" name="Picture 2">
              <a:extLst>
                <a:ext uri="{FF2B5EF4-FFF2-40B4-BE49-F238E27FC236}">
                  <a16:creationId xmlns:a16="http://schemas.microsoft.com/office/drawing/2014/main" id="{3C043FB2-A0C1-A1EF-BE00-0DEE64F384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3563" y="1692194"/>
              <a:ext cx="7764873" cy="437686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D3026A9-D45C-AF4A-D255-CD24584CF892}"/>
                </a:ext>
              </a:extLst>
            </p:cNvPr>
            <p:cNvSpPr/>
            <p:nvPr/>
          </p:nvSpPr>
          <p:spPr>
            <a:xfrm>
              <a:off x="4084983" y="1750764"/>
              <a:ext cx="4253947" cy="594871"/>
            </a:xfrm>
            <a:prstGeom prst="rect">
              <a:avLst/>
            </a:prstGeom>
            <a:solidFill>
              <a:srgbClr val="FFFFF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3066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47B018F-D802-C64B-9048-14027989DB4C}"/>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41C3F407-7537-2835-8A2C-022EA1FC1B3C}"/>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3DF8465-5766-661D-FE4C-56BEA13806C1}"/>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5E33E27-D2B8-63F7-17F6-44AD3B6692E4}"/>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C23329A6-77C2-7674-050D-B5971ADDEFC2}"/>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CD180ED-897B-E7AA-292E-4CB1CAE4D3A9}"/>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MAPC Logo. Graphic icon of the state of Massachusetts in transparent white with the MAPC region outlined in bright white. ">
            <a:extLst>
              <a:ext uri="{FF2B5EF4-FFF2-40B4-BE49-F238E27FC236}">
                <a16:creationId xmlns:a16="http://schemas.microsoft.com/office/drawing/2014/main" id="{0118E6C0-D8B3-9D5F-BD0D-93906E85F04E}"/>
              </a:ext>
            </a:extLst>
          </p:cNvPr>
          <p:cNvPicPr>
            <a:picLocks noChangeAspect="1"/>
          </p:cNvPicPr>
          <p:nvPr/>
        </p:nvPicPr>
        <p:blipFill>
          <a:blip r:embed="rId3"/>
          <a:stretch>
            <a:fillRect/>
          </a:stretch>
        </p:blipFill>
        <p:spPr>
          <a:xfrm>
            <a:off x="754213" y="618429"/>
            <a:ext cx="1272892" cy="713379"/>
          </a:xfrm>
          <a:prstGeom prst="rect">
            <a:avLst/>
          </a:prstGeom>
        </p:spPr>
      </p:pic>
      <p:sp>
        <p:nvSpPr>
          <p:cNvPr id="5" name="Title 1">
            <a:extLst>
              <a:ext uri="{FF2B5EF4-FFF2-40B4-BE49-F238E27FC236}">
                <a16:creationId xmlns:a16="http://schemas.microsoft.com/office/drawing/2014/main" id="{13F325A8-CA60-8335-3D5C-112BA76FA9CB}"/>
              </a:ext>
            </a:extLst>
          </p:cNvPr>
          <p:cNvSpPr txBox="1">
            <a:spLocks/>
          </p:cNvSpPr>
          <p:nvPr/>
        </p:nvSpPr>
        <p:spPr>
          <a:xfrm>
            <a:off x="2358120" y="500423"/>
            <a:ext cx="1184188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200" b="1" i="1" spc="100" dirty="0">
                <a:solidFill>
                  <a:schemeClr val="bg1"/>
                </a:solidFill>
                <a:latin typeface="GoudyOldStyExtBol"/>
                <a:ea typeface="Open Sans"/>
                <a:cs typeface="Open Sans"/>
              </a:rPr>
              <a:t>Council</a:t>
            </a:r>
            <a:r>
              <a:rPr lang="en-US" sz="4200" b="1" spc="100" dirty="0">
                <a:solidFill>
                  <a:schemeClr val="bg1"/>
                </a:solidFill>
                <a:latin typeface="GoudyOldStyExtBol"/>
                <a:ea typeface="Open Sans"/>
                <a:cs typeface="Open Sans"/>
              </a:rPr>
              <a:t> Approach</a:t>
            </a:r>
          </a:p>
        </p:txBody>
      </p:sp>
      <p:sp>
        <p:nvSpPr>
          <p:cNvPr id="6" name="TextBox 5">
            <a:extLst>
              <a:ext uri="{FF2B5EF4-FFF2-40B4-BE49-F238E27FC236}">
                <a16:creationId xmlns:a16="http://schemas.microsoft.com/office/drawing/2014/main" id="{68B48509-0225-5A21-1F82-C92675B2B91F}"/>
              </a:ext>
            </a:extLst>
          </p:cNvPr>
          <p:cNvSpPr txBox="1"/>
          <p:nvPr/>
        </p:nvSpPr>
        <p:spPr>
          <a:xfrm>
            <a:off x="1077497" y="1819387"/>
            <a:ext cx="10633282" cy="4420184"/>
          </a:xfrm>
          <a:prstGeom prst="rect">
            <a:avLst/>
          </a:prstGeom>
          <a:noFill/>
        </p:spPr>
        <p:txBody>
          <a:bodyPr wrap="square" rtlCol="0">
            <a:spAutoFit/>
          </a:bodyPr>
          <a:lstStyle/>
          <a:p>
            <a:r>
              <a:rPr lang="en-US" sz="2600" dirty="0">
                <a:solidFill>
                  <a:schemeClr val="bg1"/>
                </a:solidFill>
                <a:latin typeface="Franklin Gothic Medium" panose="020B0603020102020204" pitchFamily="34" charset="0"/>
              </a:rPr>
              <a:t>Increase Touchpoints: If I left, how would council members still feel connected to MAPC?</a:t>
            </a:r>
          </a:p>
          <a:p>
            <a:pPr marL="457200" indent="-457200">
              <a:lnSpc>
                <a:spcPct val="150000"/>
              </a:lnSpc>
              <a:buFont typeface="Arial" panose="020B0604020202020204" pitchFamily="34" charset="0"/>
              <a:buChar char="•"/>
            </a:pPr>
            <a:r>
              <a:rPr lang="en-US" sz="2600" dirty="0">
                <a:solidFill>
                  <a:schemeClr val="bg1"/>
                </a:solidFill>
                <a:latin typeface="Franklin Gothic Medium" panose="020B0603020102020204" pitchFamily="34" charset="0"/>
              </a:rPr>
              <a:t>Build staff understanding of the council and find ways to showcase staff work</a:t>
            </a:r>
          </a:p>
          <a:p>
            <a:pPr marL="457200" indent="-457200">
              <a:lnSpc>
                <a:spcPct val="150000"/>
              </a:lnSpc>
              <a:buFont typeface="Arial" panose="020B0604020202020204" pitchFamily="34" charset="0"/>
              <a:buChar char="•"/>
            </a:pPr>
            <a:r>
              <a:rPr lang="en-US" sz="2600" dirty="0">
                <a:solidFill>
                  <a:schemeClr val="bg1"/>
                </a:solidFill>
                <a:latin typeface="Franklin Gothic Medium" panose="020B0603020102020204" pitchFamily="34" charset="0"/>
              </a:rPr>
              <a:t>Source potential council members from staff based on who they’re working with on projects</a:t>
            </a:r>
          </a:p>
          <a:p>
            <a:pPr marL="457200" indent="-457200">
              <a:lnSpc>
                <a:spcPct val="150000"/>
              </a:lnSpc>
              <a:buFont typeface="Arial" panose="020B0604020202020204" pitchFamily="34" charset="0"/>
              <a:buChar char="•"/>
            </a:pPr>
            <a:r>
              <a:rPr lang="en-US" sz="2600" dirty="0">
                <a:solidFill>
                  <a:schemeClr val="bg1"/>
                </a:solidFill>
                <a:latin typeface="Franklin Gothic Medium" panose="020B0603020102020204" pitchFamily="34" charset="0"/>
              </a:rPr>
              <a:t>Invite council members to other MAPC events</a:t>
            </a:r>
          </a:p>
          <a:p>
            <a:pPr marL="457200" indent="-457200">
              <a:lnSpc>
                <a:spcPct val="150000"/>
              </a:lnSpc>
              <a:buFont typeface="Arial" panose="020B0604020202020204" pitchFamily="34" charset="0"/>
              <a:buChar char="•"/>
            </a:pPr>
            <a:r>
              <a:rPr lang="en-US" sz="2600" dirty="0">
                <a:solidFill>
                  <a:schemeClr val="bg1"/>
                </a:solidFill>
                <a:latin typeface="Franklin Gothic Medium" panose="020B0603020102020204" pitchFamily="34" charset="0"/>
              </a:rPr>
              <a:t>Connect Council Members to each other</a:t>
            </a:r>
          </a:p>
        </p:txBody>
      </p:sp>
    </p:spTree>
    <p:extLst>
      <p:ext uri="{BB962C8B-B14F-4D97-AF65-F5344CB8AC3E}">
        <p14:creationId xmlns:p14="http://schemas.microsoft.com/office/powerpoint/2010/main" val="1308624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pic>
        <p:nvPicPr>
          <p:cNvPr id="11" name="Picture 10" descr="MAPC Logo. Graphic icon of the state of Massachusetts in transparent white with the MAPC region outlined in bright white. ">
            <a:extLst>
              <a:ext uri="{FF2B5EF4-FFF2-40B4-BE49-F238E27FC236}">
                <a16:creationId xmlns:a16="http://schemas.microsoft.com/office/drawing/2014/main" id="{5C008E2D-313E-0D63-1743-507E2E330AEF}"/>
              </a:ext>
            </a:extLst>
          </p:cNvPr>
          <p:cNvPicPr>
            <a:picLocks noChangeAspect="1"/>
          </p:cNvPicPr>
          <p:nvPr/>
        </p:nvPicPr>
        <p:blipFill>
          <a:blip r:embed="rId3"/>
          <a:stretch>
            <a:fillRect/>
          </a:stretch>
        </p:blipFill>
        <p:spPr>
          <a:xfrm>
            <a:off x="754213" y="618429"/>
            <a:ext cx="1272892" cy="713379"/>
          </a:xfrm>
          <a:prstGeom prst="rect">
            <a:avLst/>
          </a:prstGeom>
        </p:spPr>
      </p:pic>
      <p:sp>
        <p:nvSpPr>
          <p:cNvPr id="3" name="Rectangle 2">
            <a:extLst>
              <a:ext uri="{FF2B5EF4-FFF2-40B4-BE49-F238E27FC236}">
                <a16:creationId xmlns:a16="http://schemas.microsoft.com/office/drawing/2014/main" id="{147B018F-D802-C64B-9048-14027989DB4C}"/>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41C3F407-7537-2835-8A2C-022EA1FC1B3C}"/>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3DF8465-5766-661D-FE4C-56BEA13806C1}"/>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5E33E27-D2B8-63F7-17F6-44AD3B6692E4}"/>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C23329A6-77C2-7674-050D-B5971ADDEFC2}"/>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CD180ED-897B-E7AA-292E-4CB1CAE4D3A9}"/>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E3403ED-95B2-3F23-DF84-94FB0D2DE7D6}"/>
              </a:ext>
            </a:extLst>
          </p:cNvPr>
          <p:cNvSpPr txBox="1"/>
          <p:nvPr/>
        </p:nvSpPr>
        <p:spPr>
          <a:xfrm>
            <a:off x="898592" y="1940312"/>
            <a:ext cx="10633282" cy="3539430"/>
          </a:xfrm>
          <a:prstGeom prst="rect">
            <a:avLst/>
          </a:prstGeom>
          <a:noFill/>
        </p:spPr>
        <p:txBody>
          <a:bodyPr wrap="square" rtlCol="0">
            <a:spAutoFit/>
          </a:bodyPr>
          <a:lstStyle/>
          <a:p>
            <a:r>
              <a:rPr lang="en-US" sz="3200" dirty="0">
                <a:solidFill>
                  <a:schemeClr val="bg1"/>
                </a:solidFill>
                <a:latin typeface="Franklin Gothic Medium" panose="020B0603020102020204" pitchFamily="34" charset="0"/>
              </a:rPr>
              <a:t>Metrics</a:t>
            </a:r>
          </a:p>
          <a:p>
            <a:endParaRPr lang="en-US" sz="2400" dirty="0">
              <a:solidFill>
                <a:schemeClr val="bg1"/>
              </a:solidFill>
              <a:latin typeface="Franklin Gothic Medium" panose="020B0603020102020204" pitchFamily="34" charset="0"/>
            </a:endParaRPr>
          </a:p>
          <a:p>
            <a:pPr marL="457200" indent="-457200">
              <a:buFont typeface="Arial" panose="020B0604020202020204" pitchFamily="34" charset="0"/>
              <a:buChar char="•"/>
            </a:pPr>
            <a:r>
              <a:rPr lang="en-US" sz="3200" dirty="0">
                <a:solidFill>
                  <a:schemeClr val="bg1"/>
                </a:solidFill>
                <a:latin typeface="Franklin Gothic Medium" panose="020B0603020102020204" pitchFamily="34" charset="0"/>
              </a:rPr>
              <a:t>Talking to council members in one-on-one</a:t>
            </a:r>
          </a:p>
          <a:p>
            <a:pPr marL="457200" indent="-457200">
              <a:buFont typeface="Arial" panose="020B0604020202020204" pitchFamily="34" charset="0"/>
              <a:buChar char="•"/>
            </a:pPr>
            <a:r>
              <a:rPr lang="en-US" sz="3200" i="1" dirty="0">
                <a:solidFill>
                  <a:schemeClr val="bg1"/>
                </a:solidFill>
                <a:latin typeface="Franklin Gothic Medium" panose="020B0603020102020204" pitchFamily="34" charset="0"/>
              </a:rPr>
              <a:t>Council Members’ </a:t>
            </a:r>
            <a:r>
              <a:rPr lang="en-US" sz="3200" dirty="0">
                <a:solidFill>
                  <a:schemeClr val="bg1"/>
                </a:solidFill>
                <a:latin typeface="Franklin Gothic Medium" panose="020B0603020102020204" pitchFamily="34" charset="0"/>
              </a:rPr>
              <a:t>perceived value of the meeting</a:t>
            </a:r>
          </a:p>
          <a:p>
            <a:pPr marL="457200" indent="-457200">
              <a:buFont typeface="Arial" panose="020B0604020202020204" pitchFamily="34" charset="0"/>
              <a:buChar char="•"/>
            </a:pPr>
            <a:r>
              <a:rPr lang="en-US" sz="3200" dirty="0">
                <a:solidFill>
                  <a:schemeClr val="bg1"/>
                </a:solidFill>
                <a:latin typeface="Franklin Gothic Medium" panose="020B0603020102020204" pitchFamily="34" charset="0"/>
              </a:rPr>
              <a:t>Meeting attendance</a:t>
            </a:r>
          </a:p>
          <a:p>
            <a:pPr marL="457200" indent="-457200">
              <a:buFont typeface="Arial" panose="020B0604020202020204" pitchFamily="34" charset="0"/>
              <a:buChar char="•"/>
            </a:pPr>
            <a:r>
              <a:rPr lang="en-US" sz="3200" dirty="0">
                <a:solidFill>
                  <a:schemeClr val="bg1"/>
                </a:solidFill>
                <a:latin typeface="Franklin Gothic Medium" panose="020B0603020102020204" pitchFamily="34" charset="0"/>
              </a:rPr>
              <a:t>Seats filled</a:t>
            </a:r>
          </a:p>
          <a:p>
            <a:pPr marL="457200" indent="-457200">
              <a:buFont typeface="Arial" panose="020B0604020202020204" pitchFamily="34" charset="0"/>
              <a:buChar char="•"/>
            </a:pPr>
            <a:r>
              <a:rPr lang="en-US" sz="3200" dirty="0">
                <a:solidFill>
                  <a:schemeClr val="bg1"/>
                </a:solidFill>
                <a:latin typeface="Franklin Gothic Medium" panose="020B0603020102020204" pitchFamily="34" charset="0"/>
              </a:rPr>
              <a:t>MAPC staff awareness of the council</a:t>
            </a:r>
          </a:p>
        </p:txBody>
      </p:sp>
      <p:sp>
        <p:nvSpPr>
          <p:cNvPr id="5" name="Title 1">
            <a:extLst>
              <a:ext uri="{FF2B5EF4-FFF2-40B4-BE49-F238E27FC236}">
                <a16:creationId xmlns:a16="http://schemas.microsoft.com/office/drawing/2014/main" id="{9BCCD28F-272D-8E4F-E919-D9824C8663F4}"/>
              </a:ext>
            </a:extLst>
          </p:cNvPr>
          <p:cNvSpPr txBox="1">
            <a:spLocks/>
          </p:cNvSpPr>
          <p:nvPr/>
        </p:nvSpPr>
        <p:spPr>
          <a:xfrm>
            <a:off x="2393700" y="545461"/>
            <a:ext cx="927071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200" b="1" i="1" spc="100" dirty="0">
                <a:solidFill>
                  <a:schemeClr val="bg1"/>
                </a:solidFill>
                <a:latin typeface="GoudyOldStyExtBol"/>
                <a:ea typeface="Open Sans"/>
                <a:cs typeface="Open Sans"/>
              </a:rPr>
              <a:t>Council</a:t>
            </a:r>
            <a:r>
              <a:rPr lang="en-US" sz="4200" b="1" spc="100" dirty="0">
                <a:solidFill>
                  <a:schemeClr val="bg1"/>
                </a:solidFill>
                <a:latin typeface="GoudyOldStyExtBol"/>
                <a:ea typeface="Open Sans"/>
                <a:cs typeface="Open Sans"/>
              </a:rPr>
              <a:t> Tactics Evaluation</a:t>
            </a:r>
          </a:p>
        </p:txBody>
      </p:sp>
    </p:spTree>
    <p:extLst>
      <p:ext uri="{BB962C8B-B14F-4D97-AF65-F5344CB8AC3E}">
        <p14:creationId xmlns:p14="http://schemas.microsoft.com/office/powerpoint/2010/main" val="1545448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pic>
        <p:nvPicPr>
          <p:cNvPr id="6" name="Picture 5" descr="A map of a city&#10;&#10;AI-generated content may be incorrect.">
            <a:extLst>
              <a:ext uri="{FF2B5EF4-FFF2-40B4-BE49-F238E27FC236}">
                <a16:creationId xmlns:a16="http://schemas.microsoft.com/office/drawing/2014/main" id="{A7EC8ECA-5ECD-CDDE-3A76-7F6644C3C975}"/>
              </a:ext>
            </a:extLst>
          </p:cNvPr>
          <p:cNvPicPr>
            <a:picLocks noChangeAspect="1"/>
          </p:cNvPicPr>
          <p:nvPr/>
        </p:nvPicPr>
        <p:blipFill>
          <a:blip r:embed="rId3"/>
          <a:stretch>
            <a:fillRect/>
          </a:stretch>
        </p:blipFill>
        <p:spPr>
          <a:xfrm>
            <a:off x="826020" y="2019742"/>
            <a:ext cx="6203039" cy="3944790"/>
          </a:xfrm>
          <a:prstGeom prst="rect">
            <a:avLst/>
          </a:prstGeom>
        </p:spPr>
      </p:pic>
      <p:pic>
        <p:nvPicPr>
          <p:cNvPr id="11" name="Picture 10" descr="MAPC Logo. Graphic icon of the state of Massachusetts in transparent white with the MAPC region outlined in bright white. ">
            <a:extLst>
              <a:ext uri="{FF2B5EF4-FFF2-40B4-BE49-F238E27FC236}">
                <a16:creationId xmlns:a16="http://schemas.microsoft.com/office/drawing/2014/main" id="{5C008E2D-313E-0D63-1743-507E2E330AEF}"/>
              </a:ext>
            </a:extLst>
          </p:cNvPr>
          <p:cNvPicPr>
            <a:picLocks noChangeAspect="1"/>
          </p:cNvPicPr>
          <p:nvPr/>
        </p:nvPicPr>
        <p:blipFill>
          <a:blip r:embed="rId4"/>
          <a:stretch>
            <a:fillRect/>
          </a:stretch>
        </p:blipFill>
        <p:spPr>
          <a:xfrm>
            <a:off x="754213" y="618429"/>
            <a:ext cx="1272892" cy="713379"/>
          </a:xfrm>
          <a:prstGeom prst="rect">
            <a:avLst/>
          </a:prstGeom>
        </p:spPr>
      </p:pic>
      <p:sp>
        <p:nvSpPr>
          <p:cNvPr id="3" name="Rectangle 2">
            <a:extLst>
              <a:ext uri="{FF2B5EF4-FFF2-40B4-BE49-F238E27FC236}">
                <a16:creationId xmlns:a16="http://schemas.microsoft.com/office/drawing/2014/main" id="{147B018F-D802-C64B-9048-14027989DB4C}"/>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41C3F407-7537-2835-8A2C-022EA1FC1B3C}"/>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3DF8465-5766-661D-FE4C-56BEA13806C1}"/>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5E33E27-D2B8-63F7-17F6-44AD3B6692E4}"/>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C23329A6-77C2-7674-050D-B5971ADDEFC2}"/>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CD180ED-897B-E7AA-292E-4CB1CAE4D3A9}"/>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9BCCD28F-272D-8E4F-E919-D9824C8663F4}"/>
              </a:ext>
            </a:extLst>
          </p:cNvPr>
          <p:cNvSpPr txBox="1">
            <a:spLocks/>
          </p:cNvSpPr>
          <p:nvPr/>
        </p:nvSpPr>
        <p:spPr>
          <a:xfrm>
            <a:off x="2393700" y="586618"/>
            <a:ext cx="927071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200" b="1" spc="100" dirty="0">
                <a:solidFill>
                  <a:schemeClr val="bg1"/>
                </a:solidFill>
                <a:latin typeface="GoudyOldStyExtBol"/>
                <a:ea typeface="Open Sans"/>
                <a:cs typeface="Open Sans"/>
              </a:rPr>
              <a:t>Case Study: </a:t>
            </a:r>
            <a:r>
              <a:rPr lang="en-US" sz="3200" b="1" i="1" spc="100" dirty="0">
                <a:solidFill>
                  <a:schemeClr val="bg1"/>
                </a:solidFill>
                <a:latin typeface="GoudyOldStyExtBol"/>
                <a:ea typeface="Open Sans"/>
                <a:cs typeface="Open Sans"/>
              </a:rPr>
              <a:t>Reporting on Communication Strategies and Opportunities in MetroWest </a:t>
            </a:r>
          </a:p>
        </p:txBody>
      </p:sp>
      <p:sp>
        <p:nvSpPr>
          <p:cNvPr id="10" name="TextBox 9">
            <a:extLst>
              <a:ext uri="{FF2B5EF4-FFF2-40B4-BE49-F238E27FC236}">
                <a16:creationId xmlns:a16="http://schemas.microsoft.com/office/drawing/2014/main" id="{AE3457F6-70DC-7B8F-9997-FC0BC1C8E5E4}"/>
              </a:ext>
            </a:extLst>
          </p:cNvPr>
          <p:cNvSpPr txBox="1"/>
          <p:nvPr/>
        </p:nvSpPr>
        <p:spPr>
          <a:xfrm>
            <a:off x="7529457" y="2070295"/>
            <a:ext cx="3925264" cy="4524315"/>
          </a:xfrm>
          <a:prstGeom prst="rect">
            <a:avLst/>
          </a:prstGeom>
          <a:noFill/>
        </p:spPr>
        <p:txBody>
          <a:bodyPr wrap="square" rtlCol="0">
            <a:spAutoFit/>
          </a:bodyPr>
          <a:lstStyle/>
          <a:p>
            <a:r>
              <a:rPr lang="en-US" sz="2400" u="sng" dirty="0">
                <a:solidFill>
                  <a:schemeClr val="bg1"/>
                </a:solidFill>
                <a:latin typeface="Franklin Gothic Medium" panose="020B0603020102020204" pitchFamily="34" charset="0"/>
              </a:rPr>
              <a:t>2 cities, 8 towns</a:t>
            </a:r>
          </a:p>
          <a:p>
            <a:pPr marL="457200" indent="-457200">
              <a:buFont typeface="Courier New" panose="02070309020205020404" pitchFamily="49" charset="0"/>
              <a:buChar char="o"/>
            </a:pPr>
            <a:r>
              <a:rPr lang="en-US" sz="2400" dirty="0">
                <a:solidFill>
                  <a:schemeClr val="bg1"/>
                </a:solidFill>
                <a:latin typeface="Franklin Gothic Medium" panose="020B0603020102020204" pitchFamily="34" charset="0"/>
              </a:rPr>
              <a:t>Framingham ~72,000</a:t>
            </a:r>
          </a:p>
          <a:p>
            <a:pPr marL="457200" indent="-457200">
              <a:buFont typeface="Courier New" panose="02070309020205020404" pitchFamily="49" charset="0"/>
              <a:buChar char="o"/>
            </a:pPr>
            <a:r>
              <a:rPr lang="en-US" sz="2400" dirty="0">
                <a:solidFill>
                  <a:schemeClr val="bg1"/>
                </a:solidFill>
                <a:latin typeface="Franklin Gothic Medium" panose="020B0603020102020204" pitchFamily="34" charset="0"/>
              </a:rPr>
              <a:t>Marlborough ~41,179</a:t>
            </a:r>
          </a:p>
          <a:p>
            <a:pPr marL="457200" indent="-457200">
              <a:buFont typeface="Courier New" panose="02070309020205020404" pitchFamily="49" charset="0"/>
              <a:buChar char="o"/>
            </a:pPr>
            <a:r>
              <a:rPr lang="en-US" sz="2400" dirty="0">
                <a:solidFill>
                  <a:schemeClr val="bg1"/>
                </a:solidFill>
                <a:latin typeface="Franklin Gothic Medium" panose="020B0603020102020204" pitchFamily="34" charset="0"/>
              </a:rPr>
              <a:t>Natick ~37,000</a:t>
            </a:r>
          </a:p>
          <a:p>
            <a:pPr marL="457200" indent="-457200">
              <a:buFont typeface="Courier New" panose="02070309020205020404" pitchFamily="49" charset="0"/>
              <a:buChar char="o"/>
            </a:pPr>
            <a:r>
              <a:rPr lang="en-US" sz="2400" dirty="0">
                <a:solidFill>
                  <a:schemeClr val="bg1"/>
                </a:solidFill>
                <a:latin typeface="Franklin Gothic Medium" panose="020B0603020102020204" pitchFamily="34" charset="0"/>
              </a:rPr>
              <a:t>Wellesley ~29,600</a:t>
            </a:r>
          </a:p>
          <a:p>
            <a:pPr marL="457200" indent="-457200">
              <a:buFont typeface="Courier New" panose="02070309020205020404" pitchFamily="49" charset="0"/>
              <a:buChar char="o"/>
            </a:pPr>
            <a:r>
              <a:rPr lang="en-US" sz="2400" dirty="0">
                <a:solidFill>
                  <a:schemeClr val="bg1"/>
                </a:solidFill>
                <a:latin typeface="Franklin Gothic Medium" panose="020B0603020102020204" pitchFamily="34" charset="0"/>
              </a:rPr>
              <a:t>Ashland ~18,800</a:t>
            </a:r>
          </a:p>
          <a:p>
            <a:pPr marL="457200" indent="-457200">
              <a:buFont typeface="Courier New" panose="02070309020205020404" pitchFamily="49" charset="0"/>
              <a:buChar char="o"/>
            </a:pPr>
            <a:r>
              <a:rPr lang="en-US" sz="2400" dirty="0">
                <a:solidFill>
                  <a:schemeClr val="bg1"/>
                </a:solidFill>
                <a:latin typeface="Franklin Gothic Medium" panose="020B0603020102020204" pitchFamily="34" charset="0"/>
              </a:rPr>
              <a:t>Holliston ~15,000</a:t>
            </a:r>
          </a:p>
          <a:p>
            <a:pPr marL="457200" indent="-457200">
              <a:buFont typeface="Courier New" panose="02070309020205020404" pitchFamily="49" charset="0"/>
              <a:buChar char="o"/>
            </a:pPr>
            <a:r>
              <a:rPr lang="en-US" sz="2400" dirty="0">
                <a:solidFill>
                  <a:schemeClr val="bg1"/>
                </a:solidFill>
                <a:latin typeface="Franklin Gothic Medium" panose="020B0603020102020204" pitchFamily="34" charset="0"/>
              </a:rPr>
              <a:t>Wayland ~14,000</a:t>
            </a:r>
          </a:p>
          <a:p>
            <a:pPr marL="457200" indent="-457200">
              <a:buFont typeface="Courier New" panose="02070309020205020404" pitchFamily="49" charset="0"/>
              <a:buChar char="o"/>
            </a:pPr>
            <a:r>
              <a:rPr lang="en-US" sz="2400" dirty="0">
                <a:solidFill>
                  <a:schemeClr val="bg1"/>
                </a:solidFill>
                <a:latin typeface="Franklin Gothic Medium" panose="020B0603020102020204" pitchFamily="34" charset="0"/>
              </a:rPr>
              <a:t>Weston ~11,900</a:t>
            </a:r>
          </a:p>
          <a:p>
            <a:pPr marL="457200" indent="-457200">
              <a:buFont typeface="Courier New" panose="02070309020205020404" pitchFamily="49" charset="0"/>
              <a:buChar char="o"/>
            </a:pPr>
            <a:r>
              <a:rPr lang="en-US" sz="2400" dirty="0">
                <a:solidFill>
                  <a:schemeClr val="bg1"/>
                </a:solidFill>
                <a:latin typeface="Franklin Gothic Medium" panose="020B0603020102020204" pitchFamily="34" charset="0"/>
              </a:rPr>
              <a:t>Southborough ~10,500</a:t>
            </a:r>
          </a:p>
          <a:p>
            <a:pPr marL="457200" indent="-457200">
              <a:buFont typeface="Courier New" panose="02070309020205020404" pitchFamily="49" charset="0"/>
              <a:buChar char="o"/>
            </a:pPr>
            <a:r>
              <a:rPr lang="en-US" sz="2400" dirty="0">
                <a:solidFill>
                  <a:schemeClr val="bg1"/>
                </a:solidFill>
                <a:latin typeface="Franklin Gothic Medium" panose="020B0603020102020204" pitchFamily="34" charset="0"/>
              </a:rPr>
              <a:t>Sherborn ~4,400</a:t>
            </a:r>
          </a:p>
          <a:p>
            <a:pPr marL="457200" indent="-457200">
              <a:buFont typeface="Courier New" panose="02070309020205020404" pitchFamily="49" charset="0"/>
              <a:buChar char="o"/>
            </a:pPr>
            <a:endParaRPr lang="en-US" sz="2400" dirty="0">
              <a:solidFill>
                <a:schemeClr val="bg1"/>
              </a:solidFill>
              <a:latin typeface="Franklin Gothic Medium" panose="020B0603020102020204" pitchFamily="34" charset="0"/>
            </a:endParaRPr>
          </a:p>
        </p:txBody>
      </p:sp>
    </p:spTree>
    <p:extLst>
      <p:ext uri="{BB962C8B-B14F-4D97-AF65-F5344CB8AC3E}">
        <p14:creationId xmlns:p14="http://schemas.microsoft.com/office/powerpoint/2010/main" val="1586127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905558E-29DF-92B1-2533-2778D02E055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DCE2221-FB1A-0195-3606-4CD4869B85CF}"/>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B13A5079-92FA-788E-E75C-A57B7F1F14FA}"/>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0196E8FE-D713-EECB-C4A9-816FECFC89E6}"/>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CA06CA16-0B6A-CCE4-9A14-3D3DA7ACED1F}"/>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9C91924D-2EDB-6AE5-E9F4-445E62BE23F9}"/>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EF572725-62C5-982B-3906-DE7DFFCE008C}"/>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map of a city&#10;&#10;AI-generated content may be incorrect.">
            <a:extLst>
              <a:ext uri="{FF2B5EF4-FFF2-40B4-BE49-F238E27FC236}">
                <a16:creationId xmlns:a16="http://schemas.microsoft.com/office/drawing/2014/main" id="{EFAAAF0C-86CD-762D-2A9D-B77F993DE419}"/>
              </a:ext>
            </a:extLst>
          </p:cNvPr>
          <p:cNvPicPr>
            <a:picLocks noChangeAspect="1"/>
          </p:cNvPicPr>
          <p:nvPr/>
        </p:nvPicPr>
        <p:blipFill>
          <a:blip r:embed="rId3"/>
          <a:stretch>
            <a:fillRect/>
          </a:stretch>
        </p:blipFill>
        <p:spPr>
          <a:xfrm>
            <a:off x="2018809" y="320084"/>
            <a:ext cx="8154381" cy="5944544"/>
          </a:xfrm>
          <a:prstGeom prst="rect">
            <a:avLst/>
          </a:prstGeom>
          <a:ln w="101600">
            <a:solidFill>
              <a:schemeClr val="tx1"/>
            </a:solidFill>
          </a:ln>
        </p:spPr>
      </p:pic>
      <p:sp>
        <p:nvSpPr>
          <p:cNvPr id="6" name="Oval 5">
            <a:extLst>
              <a:ext uri="{FF2B5EF4-FFF2-40B4-BE49-F238E27FC236}">
                <a16:creationId xmlns:a16="http://schemas.microsoft.com/office/drawing/2014/main" id="{9EBEBB6C-D402-FA37-E8BE-81623E1901F3}"/>
              </a:ext>
            </a:extLst>
          </p:cNvPr>
          <p:cNvSpPr/>
          <p:nvPr/>
        </p:nvSpPr>
        <p:spPr>
          <a:xfrm>
            <a:off x="6370740" y="666412"/>
            <a:ext cx="990601" cy="84482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D288822D-64DE-6EF4-A253-996AE634B930}"/>
              </a:ext>
            </a:extLst>
          </p:cNvPr>
          <p:cNvSpPr/>
          <p:nvPr/>
        </p:nvSpPr>
        <p:spPr>
          <a:xfrm>
            <a:off x="7616445" y="580273"/>
            <a:ext cx="990601" cy="84482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AB1B134-67F2-34B6-8654-B0AE8BE7DEA9}"/>
              </a:ext>
            </a:extLst>
          </p:cNvPr>
          <p:cNvSpPr/>
          <p:nvPr/>
        </p:nvSpPr>
        <p:spPr>
          <a:xfrm>
            <a:off x="2901984" y="2319833"/>
            <a:ext cx="990601" cy="84482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ABF9E87-D142-62B2-F15E-2A685442A39C}"/>
              </a:ext>
            </a:extLst>
          </p:cNvPr>
          <p:cNvSpPr/>
          <p:nvPr/>
        </p:nvSpPr>
        <p:spPr>
          <a:xfrm>
            <a:off x="6244624" y="4217111"/>
            <a:ext cx="990601" cy="844827"/>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C01A6BC-E6F0-4ADC-8563-9A7841EC13BA}"/>
              </a:ext>
            </a:extLst>
          </p:cNvPr>
          <p:cNvSpPr txBox="1"/>
          <p:nvPr/>
        </p:nvSpPr>
        <p:spPr>
          <a:xfrm>
            <a:off x="2033456" y="6426290"/>
            <a:ext cx="8154381" cy="369332"/>
          </a:xfrm>
          <a:prstGeom prst="rect">
            <a:avLst/>
          </a:prstGeom>
          <a:noFill/>
        </p:spPr>
        <p:txBody>
          <a:bodyPr wrap="square" rtlCol="0">
            <a:spAutoFit/>
          </a:bodyPr>
          <a:lstStyle/>
          <a:p>
            <a:pPr algn="ctr"/>
            <a:r>
              <a:rPr lang="en-US" i="1" dirty="0">
                <a:solidFill>
                  <a:srgbClr val="002060"/>
                </a:solidFill>
                <a:latin typeface="Franklin Gothic Medium" panose="020B0603020102020204" pitchFamily="34" charset="0"/>
              </a:rPr>
              <a:t>Google Maps Satellite View, MWRC</a:t>
            </a:r>
          </a:p>
        </p:txBody>
      </p:sp>
    </p:spTree>
    <p:extLst>
      <p:ext uri="{BB962C8B-B14F-4D97-AF65-F5344CB8AC3E}">
        <p14:creationId xmlns:p14="http://schemas.microsoft.com/office/powerpoint/2010/main" val="2557934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a:extLst>
            <a:ext uri="{FF2B5EF4-FFF2-40B4-BE49-F238E27FC236}">
              <a16:creationId xmlns:a16="http://schemas.microsoft.com/office/drawing/2014/main" id="{C9574310-5E40-4E64-8A0A-7DEC0A915585}"/>
            </a:ext>
          </a:extLst>
        </p:cNvPr>
        <p:cNvGrpSpPr/>
        <p:nvPr/>
      </p:nvGrpSpPr>
      <p:grpSpPr>
        <a:xfrm>
          <a:off x="0" y="0"/>
          <a:ext cx="0" cy="0"/>
          <a:chOff x="0" y="0"/>
          <a:chExt cx="0" cy="0"/>
        </a:xfrm>
      </p:grpSpPr>
      <p:pic>
        <p:nvPicPr>
          <p:cNvPr id="11" name="Picture 10" descr="MAPC Logo. Graphic icon of the state of Massachusetts in transparent white with the MAPC region outlined in bright white. ">
            <a:extLst>
              <a:ext uri="{FF2B5EF4-FFF2-40B4-BE49-F238E27FC236}">
                <a16:creationId xmlns:a16="http://schemas.microsoft.com/office/drawing/2014/main" id="{BEC2821B-1199-C642-77F3-95C00B26DFE3}"/>
              </a:ext>
            </a:extLst>
          </p:cNvPr>
          <p:cNvPicPr>
            <a:picLocks noChangeAspect="1"/>
          </p:cNvPicPr>
          <p:nvPr/>
        </p:nvPicPr>
        <p:blipFill>
          <a:blip r:embed="rId3"/>
          <a:stretch>
            <a:fillRect/>
          </a:stretch>
        </p:blipFill>
        <p:spPr>
          <a:xfrm>
            <a:off x="754213" y="618429"/>
            <a:ext cx="1272892" cy="713379"/>
          </a:xfrm>
          <a:prstGeom prst="rect">
            <a:avLst/>
          </a:prstGeom>
        </p:spPr>
      </p:pic>
      <p:sp>
        <p:nvSpPr>
          <p:cNvPr id="3" name="Rectangle 2">
            <a:extLst>
              <a:ext uri="{FF2B5EF4-FFF2-40B4-BE49-F238E27FC236}">
                <a16:creationId xmlns:a16="http://schemas.microsoft.com/office/drawing/2014/main" id="{32B8D224-2EB1-E0EA-D6C3-75D386D0125E}"/>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6AE4850B-2AD5-04FE-C9CE-7502B2DE8EAA}"/>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29AA1C8-C272-A4D7-CD2A-0CF74991ABE5}"/>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C22F975-855E-2897-5EE7-02BDB8951EF1}"/>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FB704B4E-A562-56C7-A256-2E03E6E898DB}"/>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836910E-250E-DDE2-9898-B86E55D47D57}"/>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E67931C3-2045-26CB-B7F7-F032A2CC8089}"/>
              </a:ext>
            </a:extLst>
          </p:cNvPr>
          <p:cNvSpPr txBox="1">
            <a:spLocks/>
          </p:cNvSpPr>
          <p:nvPr/>
        </p:nvSpPr>
        <p:spPr>
          <a:xfrm>
            <a:off x="2167069" y="472494"/>
            <a:ext cx="927071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spc="100" dirty="0">
                <a:solidFill>
                  <a:schemeClr val="bg1"/>
                </a:solidFill>
                <a:latin typeface="GoudyOldStyExtBol"/>
                <a:ea typeface="Open Sans"/>
                <a:cs typeface="Open Sans"/>
              </a:rPr>
              <a:t>Community &amp; Project Fast Facts</a:t>
            </a:r>
            <a:endParaRPr lang="en-US" sz="4000" b="1" i="1" spc="100" dirty="0">
              <a:solidFill>
                <a:schemeClr val="bg1"/>
              </a:solidFill>
              <a:latin typeface="GoudyOldStyExtBol"/>
              <a:ea typeface="Open Sans"/>
              <a:cs typeface="Open Sans"/>
            </a:endParaRPr>
          </a:p>
        </p:txBody>
      </p:sp>
      <p:grpSp>
        <p:nvGrpSpPr>
          <p:cNvPr id="39" name="Group 38">
            <a:extLst>
              <a:ext uri="{FF2B5EF4-FFF2-40B4-BE49-F238E27FC236}">
                <a16:creationId xmlns:a16="http://schemas.microsoft.com/office/drawing/2014/main" id="{0A2216AE-2C61-2365-1A40-E45BB6250BC5}"/>
              </a:ext>
            </a:extLst>
          </p:cNvPr>
          <p:cNvGrpSpPr/>
          <p:nvPr/>
        </p:nvGrpSpPr>
        <p:grpSpPr>
          <a:xfrm>
            <a:off x="7078662" y="1830619"/>
            <a:ext cx="4767131" cy="4376246"/>
            <a:chOff x="7305788" y="1603183"/>
            <a:chExt cx="4767131" cy="4376246"/>
          </a:xfrm>
        </p:grpSpPr>
        <p:graphicFrame>
          <p:nvGraphicFramePr>
            <p:cNvPr id="30" name="Diagram 29">
              <a:extLst>
                <a:ext uri="{FF2B5EF4-FFF2-40B4-BE49-F238E27FC236}">
                  <a16:creationId xmlns:a16="http://schemas.microsoft.com/office/drawing/2014/main" id="{5E83F2AD-904B-202E-5BE8-64BA0C5520CF}"/>
                </a:ext>
              </a:extLst>
            </p:cNvPr>
            <p:cNvGraphicFramePr/>
            <p:nvPr>
              <p:extLst>
                <p:ext uri="{D42A27DB-BD31-4B8C-83A1-F6EECF244321}">
                  <p14:modId xmlns:p14="http://schemas.microsoft.com/office/powerpoint/2010/main" val="2028129666"/>
                </p:ext>
              </p:extLst>
            </p:nvPr>
          </p:nvGraphicFramePr>
          <p:xfrm>
            <a:off x="7305788" y="1603183"/>
            <a:ext cx="4767131" cy="43762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8" name="Group 7">
              <a:extLst>
                <a:ext uri="{FF2B5EF4-FFF2-40B4-BE49-F238E27FC236}">
                  <a16:creationId xmlns:a16="http://schemas.microsoft.com/office/drawing/2014/main" id="{088EABD2-C4E3-A48D-0BEE-C3FECEA87E5C}"/>
                </a:ext>
              </a:extLst>
            </p:cNvPr>
            <p:cNvGrpSpPr/>
            <p:nvPr/>
          </p:nvGrpSpPr>
          <p:grpSpPr>
            <a:xfrm>
              <a:off x="10235215" y="4490620"/>
              <a:ext cx="1310566" cy="363096"/>
              <a:chOff x="401739" y="3379787"/>
              <a:chExt cx="3180851" cy="881264"/>
            </a:xfrm>
          </p:grpSpPr>
          <p:sp>
            <p:nvSpPr>
              <p:cNvPr id="9" name="Rectangle: Rounded Corners 8">
                <a:extLst>
                  <a:ext uri="{FF2B5EF4-FFF2-40B4-BE49-F238E27FC236}">
                    <a16:creationId xmlns:a16="http://schemas.microsoft.com/office/drawing/2014/main" id="{E49A7064-CC74-33BD-D7DA-B9E583BD0CEA}"/>
                  </a:ext>
                </a:extLst>
              </p:cNvPr>
              <p:cNvSpPr/>
              <p:nvPr/>
            </p:nvSpPr>
            <p:spPr>
              <a:xfrm>
                <a:off x="401739" y="3379787"/>
                <a:ext cx="3180851" cy="881264"/>
              </a:xfrm>
              <a:prstGeom prst="roundRect">
                <a:avLst>
                  <a:gd name="adj" fmla="val 10000"/>
                </a:avLst>
              </a:prstGeom>
            </p:spPr>
            <p:style>
              <a:lnRef idx="2">
                <a:schemeClr val="lt1">
                  <a:hueOff val="0"/>
                  <a:satOff val="0"/>
                  <a:lumOff val="0"/>
                  <a:alphaOff val="0"/>
                </a:schemeClr>
              </a:lnRef>
              <a:fillRef idx="1">
                <a:schemeClr val="accent5">
                  <a:hueOff val="-4860860"/>
                  <a:satOff val="-330"/>
                  <a:lumOff val="784"/>
                  <a:alphaOff val="0"/>
                </a:schemeClr>
              </a:fillRef>
              <a:effectRef idx="0">
                <a:schemeClr val="accent5">
                  <a:hueOff val="-4860860"/>
                  <a:satOff val="-330"/>
                  <a:lumOff val="784"/>
                  <a:alphaOff val="0"/>
                </a:schemeClr>
              </a:effectRef>
              <a:fontRef idx="minor">
                <a:schemeClr val="lt1"/>
              </a:fontRef>
            </p:style>
            <p:txBody>
              <a:bodyPr/>
              <a:lstStyle/>
              <a:p>
                <a:endParaRPr lang="en-US"/>
              </a:p>
            </p:txBody>
          </p:sp>
          <p:sp>
            <p:nvSpPr>
              <p:cNvPr id="10" name="Rectangle: Rounded Corners 10">
                <a:extLst>
                  <a:ext uri="{FF2B5EF4-FFF2-40B4-BE49-F238E27FC236}">
                    <a16:creationId xmlns:a16="http://schemas.microsoft.com/office/drawing/2014/main" id="{A4B05BF3-7D39-CBC4-F877-EC2406493B87}"/>
                  </a:ext>
                </a:extLst>
              </p:cNvPr>
              <p:cNvSpPr txBox="1"/>
              <p:nvPr/>
            </p:nvSpPr>
            <p:spPr>
              <a:xfrm>
                <a:off x="427550" y="3405598"/>
                <a:ext cx="3129229" cy="82964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57150" rIns="76200" bIns="57150" numCol="1" spcCol="1270" anchor="ctr" anchorCtr="0">
                <a:noAutofit/>
              </a:bodyPr>
              <a:lstStyle/>
              <a:p>
                <a:pPr marL="0" lvl="0" indent="0" algn="ctr" defTabSz="1333500">
                  <a:lnSpc>
                    <a:spcPct val="90000"/>
                  </a:lnSpc>
                  <a:spcBef>
                    <a:spcPct val="0"/>
                  </a:spcBef>
                  <a:spcAft>
                    <a:spcPct val="35000"/>
                  </a:spcAft>
                  <a:buNone/>
                </a:pPr>
                <a:r>
                  <a:rPr lang="en-US" sz="1200" kern="1200" dirty="0">
                    <a:solidFill>
                      <a:schemeClr val="tx1"/>
                    </a:solidFill>
                    <a:latin typeface="Franklin Gothic Medium" panose="020B0603020102020204" pitchFamily="34" charset="0"/>
                  </a:rPr>
                  <a:t>Council Members</a:t>
                </a:r>
              </a:p>
            </p:txBody>
          </p:sp>
        </p:grpSp>
      </p:grpSp>
      <p:sp>
        <p:nvSpPr>
          <p:cNvPr id="51" name="TextBox 50">
            <a:extLst>
              <a:ext uri="{FF2B5EF4-FFF2-40B4-BE49-F238E27FC236}">
                <a16:creationId xmlns:a16="http://schemas.microsoft.com/office/drawing/2014/main" id="{B5908D26-687B-AA40-D6C2-A48E16EB6C28}"/>
              </a:ext>
            </a:extLst>
          </p:cNvPr>
          <p:cNvSpPr txBox="1"/>
          <p:nvPr/>
        </p:nvSpPr>
        <p:spPr>
          <a:xfrm>
            <a:off x="714800" y="1819874"/>
            <a:ext cx="6177490" cy="4565994"/>
          </a:xfrm>
          <a:prstGeom prst="rect">
            <a:avLst/>
          </a:prstGeom>
          <a:noFill/>
        </p:spPr>
        <p:txBody>
          <a:bodyPr wrap="square" rtlCol="0">
            <a:spAutoFit/>
          </a:bodyPr>
          <a:lstStyle/>
          <a:p>
            <a:pPr marL="342900" indent="-342900">
              <a:lnSpc>
                <a:spcPts val="2700"/>
              </a:lnSpc>
              <a:buFont typeface="Arial" panose="020B0604020202020204" pitchFamily="34" charset="0"/>
              <a:buChar char="•"/>
            </a:pPr>
            <a:r>
              <a:rPr lang="en-US" sz="2000" dirty="0">
                <a:solidFill>
                  <a:schemeClr val="bg1"/>
                </a:solidFill>
                <a:latin typeface="Franklin Gothic Medium" panose="020B0603020102020204" pitchFamily="34" charset="0"/>
              </a:rPr>
              <a:t>Spoke with:</a:t>
            </a:r>
          </a:p>
          <a:p>
            <a:pPr marL="800100" lvl="1" indent="-342900">
              <a:lnSpc>
                <a:spcPts val="2700"/>
              </a:lnSpc>
              <a:buFont typeface="Arial" panose="020B0604020202020204" pitchFamily="34" charset="0"/>
              <a:buChar char="•"/>
            </a:pPr>
            <a:r>
              <a:rPr lang="en-US" sz="2000" dirty="0">
                <a:solidFill>
                  <a:schemeClr val="bg1"/>
                </a:solidFill>
                <a:latin typeface="Franklin Gothic Medium" panose="020B0603020102020204" pitchFamily="34" charset="0"/>
              </a:rPr>
              <a:t>Town managers, assistant town managers, executive assistants to the town manager, PIOs, one communications director, two DEI directors/officers</a:t>
            </a:r>
          </a:p>
          <a:p>
            <a:pPr marL="342900" indent="-342900">
              <a:lnSpc>
                <a:spcPts val="2700"/>
              </a:lnSpc>
              <a:buFont typeface="Arial" panose="020B0604020202020204" pitchFamily="34" charset="0"/>
              <a:buChar char="•"/>
            </a:pPr>
            <a:r>
              <a:rPr lang="en-US" sz="2000" dirty="0">
                <a:solidFill>
                  <a:schemeClr val="bg1"/>
                </a:solidFill>
                <a:latin typeface="Franklin Gothic Medium" panose="020B0603020102020204" pitchFamily="34" charset="0"/>
              </a:rPr>
              <a:t>Home to Framingham State University, Mass. Bay Community College, Babson College, Wellesley College, Regis College</a:t>
            </a:r>
          </a:p>
          <a:p>
            <a:pPr marL="342900" indent="-342900">
              <a:lnSpc>
                <a:spcPts val="2700"/>
              </a:lnSpc>
              <a:buFont typeface="Arial" panose="020B0604020202020204" pitchFamily="34" charset="0"/>
              <a:buChar char="•"/>
            </a:pPr>
            <a:r>
              <a:rPr lang="en-US" sz="2000" dirty="0">
                <a:solidFill>
                  <a:schemeClr val="bg1"/>
                </a:solidFill>
                <a:latin typeface="Franklin Gothic Medium" panose="020B0603020102020204" pitchFamily="34" charset="0"/>
              </a:rPr>
              <a:t>70+ languages spoken in Framingham Public School System</a:t>
            </a:r>
          </a:p>
          <a:p>
            <a:pPr marL="342900" indent="-342900">
              <a:lnSpc>
                <a:spcPts val="2700"/>
              </a:lnSpc>
              <a:buFont typeface="Arial" panose="020B0604020202020204" pitchFamily="34" charset="0"/>
              <a:buChar char="•"/>
            </a:pPr>
            <a:r>
              <a:rPr lang="en-US" sz="2000" dirty="0">
                <a:solidFill>
                  <a:schemeClr val="bg1"/>
                </a:solidFill>
                <a:latin typeface="Franklin Gothic Medium" panose="020B0603020102020204" pitchFamily="34" charset="0"/>
              </a:rPr>
              <a:t>One community doesn’t translate anything</a:t>
            </a:r>
          </a:p>
          <a:p>
            <a:pPr marL="342900" indent="-342900">
              <a:lnSpc>
                <a:spcPts val="2700"/>
              </a:lnSpc>
              <a:buFont typeface="Arial" panose="020B0604020202020204" pitchFamily="34" charset="0"/>
              <a:buChar char="•"/>
            </a:pPr>
            <a:r>
              <a:rPr lang="en-US" sz="2000" dirty="0">
                <a:solidFill>
                  <a:schemeClr val="bg1"/>
                </a:solidFill>
                <a:latin typeface="Franklin Gothic Medium" panose="020B0603020102020204" pitchFamily="34" charset="0"/>
              </a:rPr>
              <a:t>One community uses 10+ social media channels</a:t>
            </a:r>
          </a:p>
          <a:p>
            <a:pPr marL="342900" indent="-342900">
              <a:lnSpc>
                <a:spcPts val="2700"/>
              </a:lnSpc>
              <a:buFont typeface="Arial" panose="020B0604020202020204" pitchFamily="34" charset="0"/>
              <a:buChar char="•"/>
            </a:pPr>
            <a:r>
              <a:rPr lang="en-US" sz="2000" dirty="0">
                <a:solidFill>
                  <a:schemeClr val="bg1"/>
                </a:solidFill>
                <a:latin typeface="Franklin Gothic Medium" panose="020B0603020102020204" pitchFamily="34" charset="0"/>
              </a:rPr>
              <a:t>One of the wealthiest towns in Massachusetts</a:t>
            </a:r>
          </a:p>
        </p:txBody>
      </p:sp>
      <p:cxnSp>
        <p:nvCxnSpPr>
          <p:cNvPr id="35" name="Straight Connector 34">
            <a:extLst>
              <a:ext uri="{FF2B5EF4-FFF2-40B4-BE49-F238E27FC236}">
                <a16:creationId xmlns:a16="http://schemas.microsoft.com/office/drawing/2014/main" id="{A095AAFF-2CBD-6B1C-76DB-B8010F026811}"/>
              </a:ext>
            </a:extLst>
          </p:cNvPr>
          <p:cNvCxnSpPr>
            <a:cxnSpLocks/>
          </p:cNvCxnSpPr>
          <p:nvPr/>
        </p:nvCxnSpPr>
        <p:spPr>
          <a:xfrm>
            <a:off x="10663372" y="4513686"/>
            <a:ext cx="0" cy="204370"/>
          </a:xfrm>
          <a:prstGeom prst="line">
            <a:avLst/>
          </a:prstGeom>
          <a:ln w="41275">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099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222CEB48-B248-2C42-9F77-EDD1E7EDF3DB}"/>
              </a:ext>
            </a:extLst>
          </p:cNvPr>
          <p:cNvSpPr>
            <a:spLocks noGrp="1" noRot="1" noMove="1" noResize="1" noEditPoints="1" noAdjustHandles="1" noChangeArrowheads="1" noChangeShapeType="1"/>
          </p:cNvSpPr>
          <p:nvPr>
            <p:ph type="title"/>
          </p:nvPr>
        </p:nvSpPr>
        <p:spPr>
          <a:xfrm>
            <a:off x="2213741" y="618428"/>
            <a:ext cx="9487239" cy="749293"/>
          </a:xfrm>
        </p:spPr>
        <p:txBody>
          <a:bodyPr>
            <a:normAutofit/>
          </a:bodyPr>
          <a:lstStyle/>
          <a:p>
            <a:r>
              <a:rPr lang="en-US" sz="4200" b="1" spc="100" dirty="0">
                <a:solidFill>
                  <a:schemeClr val="bg1"/>
                </a:solidFill>
                <a:latin typeface="GoudyOldStyExtBol" pitchFamily="2" charset="77"/>
                <a:ea typeface="Open Sans" panose="020B0606030504020204" pitchFamily="34" charset="0"/>
                <a:cs typeface="Open Sans" panose="020B0606030504020204" pitchFamily="34" charset="0"/>
              </a:rPr>
              <a:t>Speakers</a:t>
            </a:r>
            <a:endParaRPr lang="en-US" sz="3200" spc="100" dirty="0">
              <a:solidFill>
                <a:schemeClr val="bg1"/>
              </a:solidFill>
              <a:latin typeface="Franklin Gothic Medium" panose="020B0603020102020204" pitchFamily="34" charset="0"/>
              <a:ea typeface="Open Sans" panose="020B0606030504020204" pitchFamily="34" charset="0"/>
              <a:cs typeface="Open Sans" panose="020B0606030504020204" pitchFamily="34" charset="0"/>
            </a:endParaRPr>
          </a:p>
        </p:txBody>
      </p:sp>
      <p:pic>
        <p:nvPicPr>
          <p:cNvPr id="43" name="Picture 42" descr="MAPC Logo. Graphic icon of the state of Massachusetts in transparent white with the MAPC region outlined in bright white. ">
            <a:extLst>
              <a:ext uri="{FF2B5EF4-FFF2-40B4-BE49-F238E27FC236}">
                <a16:creationId xmlns:a16="http://schemas.microsoft.com/office/drawing/2014/main" id="{29950F41-A8C1-CA8E-10C1-ABCF19F8750A}"/>
              </a:ext>
            </a:extLst>
          </p:cNvPr>
          <p:cNvPicPr>
            <a:picLocks noGrp="1" noRot="1" noChangeAspect="1" noMove="1" noResize="1" noEditPoints="1" noAdjustHandles="1" noChangeArrowheads="1" noChangeShapeType="1" noCrop="1"/>
          </p:cNvPicPr>
          <p:nvPr/>
        </p:nvPicPr>
        <p:blipFill>
          <a:blip r:embed="rId3"/>
          <a:stretch>
            <a:fillRect/>
          </a:stretch>
        </p:blipFill>
        <p:spPr>
          <a:xfrm>
            <a:off x="623585" y="618428"/>
            <a:ext cx="1155700" cy="647700"/>
          </a:xfrm>
          <a:prstGeom prst="rect">
            <a:avLst/>
          </a:prstGeom>
        </p:spPr>
      </p:pic>
      <p:sp>
        <p:nvSpPr>
          <p:cNvPr id="14" name="Rectangle 13">
            <a:extLst>
              <a:ext uri="{FF2B5EF4-FFF2-40B4-BE49-F238E27FC236}">
                <a16:creationId xmlns:a16="http://schemas.microsoft.com/office/drawing/2014/main" id="{0AB9E26A-65DD-2161-3763-F471C4551EEF}"/>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5" name="Rectangle 14">
            <a:extLst>
              <a:ext uri="{FF2B5EF4-FFF2-40B4-BE49-F238E27FC236}">
                <a16:creationId xmlns:a16="http://schemas.microsoft.com/office/drawing/2014/main" id="{B3A47011-C6FF-19D1-9657-0A9A0B9A0F7F}"/>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4E1823B6-3723-49F5-1648-ACC6DCE817E0}"/>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671151BC-AE77-7A08-41E8-7705CA2E9EAE}"/>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21" name="Rectangle 20">
            <a:extLst>
              <a:ext uri="{FF2B5EF4-FFF2-40B4-BE49-F238E27FC236}">
                <a16:creationId xmlns:a16="http://schemas.microsoft.com/office/drawing/2014/main" id="{E7DF0467-C410-F8B3-62E8-A7980DB36F29}"/>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261A7E38-193C-2797-B22C-B7921FA50CE8}"/>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4214B55C-459A-A3D6-1520-C17C37C92B1B}"/>
              </a:ext>
            </a:extLst>
          </p:cNvPr>
          <p:cNvSpPr txBox="1"/>
          <p:nvPr/>
        </p:nvSpPr>
        <p:spPr>
          <a:xfrm>
            <a:off x="2199010" y="5150001"/>
            <a:ext cx="3564553" cy="923330"/>
          </a:xfrm>
          <a:prstGeom prst="rect">
            <a:avLst/>
          </a:prstGeom>
          <a:noFill/>
        </p:spPr>
        <p:txBody>
          <a:bodyPr wrap="square" rtlCol="0">
            <a:spAutoFit/>
          </a:bodyPr>
          <a:lstStyle/>
          <a:p>
            <a:pPr algn="ctr"/>
            <a:r>
              <a:rPr lang="en-US" dirty="0">
                <a:solidFill>
                  <a:schemeClr val="bg1"/>
                </a:solidFill>
              </a:rPr>
              <a:t>Tim Viall</a:t>
            </a:r>
          </a:p>
          <a:p>
            <a:pPr algn="ctr"/>
            <a:r>
              <a:rPr lang="en-US" dirty="0">
                <a:solidFill>
                  <a:schemeClr val="bg1"/>
                </a:solidFill>
              </a:rPr>
              <a:t>Senior Communications Specialist</a:t>
            </a:r>
            <a:br>
              <a:rPr lang="en-US" dirty="0">
                <a:solidFill>
                  <a:schemeClr val="bg1"/>
                </a:solidFill>
              </a:rPr>
            </a:br>
            <a:r>
              <a:rPr lang="en-US" dirty="0">
                <a:solidFill>
                  <a:schemeClr val="bg1"/>
                </a:solidFill>
              </a:rPr>
              <a:t>Metropolitan Area Planning Council</a:t>
            </a:r>
          </a:p>
        </p:txBody>
      </p:sp>
      <p:sp>
        <p:nvSpPr>
          <p:cNvPr id="6" name="TextBox 5">
            <a:extLst>
              <a:ext uri="{FF2B5EF4-FFF2-40B4-BE49-F238E27FC236}">
                <a16:creationId xmlns:a16="http://schemas.microsoft.com/office/drawing/2014/main" id="{5F9524DB-89AE-52C0-F0B2-0DBAF0B70578}"/>
              </a:ext>
            </a:extLst>
          </p:cNvPr>
          <p:cNvSpPr txBox="1"/>
          <p:nvPr/>
        </p:nvSpPr>
        <p:spPr>
          <a:xfrm>
            <a:off x="6508341" y="5169880"/>
            <a:ext cx="3564553" cy="923330"/>
          </a:xfrm>
          <a:prstGeom prst="rect">
            <a:avLst/>
          </a:prstGeom>
          <a:noFill/>
        </p:spPr>
        <p:txBody>
          <a:bodyPr wrap="square" rtlCol="0">
            <a:spAutoFit/>
          </a:bodyPr>
          <a:lstStyle/>
          <a:p>
            <a:pPr algn="ctr"/>
            <a:r>
              <a:rPr lang="en-US" dirty="0">
                <a:solidFill>
                  <a:schemeClr val="bg1"/>
                </a:solidFill>
              </a:rPr>
              <a:t>Emma Koontz</a:t>
            </a:r>
          </a:p>
          <a:p>
            <a:pPr algn="ctr"/>
            <a:r>
              <a:rPr lang="en-US" dirty="0">
                <a:solidFill>
                  <a:schemeClr val="bg1"/>
                </a:solidFill>
              </a:rPr>
              <a:t>Council Engagement Specialist</a:t>
            </a:r>
            <a:br>
              <a:rPr lang="en-US" dirty="0">
                <a:solidFill>
                  <a:schemeClr val="bg1"/>
                </a:solidFill>
              </a:rPr>
            </a:br>
            <a:r>
              <a:rPr lang="en-US" dirty="0">
                <a:solidFill>
                  <a:schemeClr val="bg1"/>
                </a:solidFill>
              </a:rPr>
              <a:t>Metropolitan Area Planning Council</a:t>
            </a:r>
          </a:p>
        </p:txBody>
      </p:sp>
      <p:grpSp>
        <p:nvGrpSpPr>
          <p:cNvPr id="11" name="Group 10">
            <a:extLst>
              <a:ext uri="{FF2B5EF4-FFF2-40B4-BE49-F238E27FC236}">
                <a16:creationId xmlns:a16="http://schemas.microsoft.com/office/drawing/2014/main" id="{A3610B08-F5C9-5785-7868-9F111E52E237}"/>
              </a:ext>
            </a:extLst>
          </p:cNvPr>
          <p:cNvGrpSpPr/>
          <p:nvPr/>
        </p:nvGrpSpPr>
        <p:grpSpPr>
          <a:xfrm>
            <a:off x="2586243" y="1614939"/>
            <a:ext cx="7019513" cy="3307722"/>
            <a:chOff x="2319412" y="1688120"/>
            <a:chExt cx="7019513" cy="3307722"/>
          </a:xfrm>
        </p:grpSpPr>
        <p:pic>
          <p:nvPicPr>
            <p:cNvPr id="3" name="Picture 2">
              <a:extLst>
                <a:ext uri="{FF2B5EF4-FFF2-40B4-BE49-F238E27FC236}">
                  <a16:creationId xmlns:a16="http://schemas.microsoft.com/office/drawing/2014/main" id="{2694CA45-C6D6-012D-3A1C-B9AF21EDD4F7}"/>
                </a:ext>
              </a:extLst>
            </p:cNvPr>
            <p:cNvPicPr>
              <a:picLocks noChangeAspect="1"/>
            </p:cNvPicPr>
            <p:nvPr/>
          </p:nvPicPr>
          <p:blipFill>
            <a:blip r:embed="rId4"/>
            <a:stretch>
              <a:fillRect/>
            </a:stretch>
          </p:blipFill>
          <p:spPr>
            <a:xfrm>
              <a:off x="2319412" y="1688120"/>
              <a:ext cx="2790089" cy="3287844"/>
            </a:xfrm>
            <a:prstGeom prst="rect">
              <a:avLst/>
            </a:prstGeom>
          </p:spPr>
        </p:pic>
        <p:pic>
          <p:nvPicPr>
            <p:cNvPr id="9" name="Picture 8" descr="A close-up of a person&#10;&#10;AI-generated content may be incorrect.">
              <a:extLst>
                <a:ext uri="{FF2B5EF4-FFF2-40B4-BE49-F238E27FC236}">
                  <a16:creationId xmlns:a16="http://schemas.microsoft.com/office/drawing/2014/main" id="{0EB7693E-96F4-DF03-E176-CCB8AA874DC0}"/>
                </a:ext>
              </a:extLst>
            </p:cNvPr>
            <p:cNvPicPr>
              <a:picLocks noChangeAspect="1"/>
            </p:cNvPicPr>
            <p:nvPr/>
          </p:nvPicPr>
          <p:blipFill>
            <a:blip r:embed="rId5"/>
            <a:stretch>
              <a:fillRect/>
            </a:stretch>
          </p:blipFill>
          <p:spPr>
            <a:xfrm>
              <a:off x="6708650" y="1707998"/>
              <a:ext cx="2630275" cy="3287844"/>
            </a:xfrm>
            <a:prstGeom prst="rect">
              <a:avLst/>
            </a:prstGeom>
          </p:spPr>
        </p:pic>
      </p:grpSp>
    </p:spTree>
    <p:extLst>
      <p:ext uri="{BB962C8B-B14F-4D97-AF65-F5344CB8AC3E}">
        <p14:creationId xmlns:p14="http://schemas.microsoft.com/office/powerpoint/2010/main" val="6282230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a:extLst>
            <a:ext uri="{FF2B5EF4-FFF2-40B4-BE49-F238E27FC236}">
              <a16:creationId xmlns:a16="http://schemas.microsoft.com/office/drawing/2014/main" id="{4A05998C-AEB1-8E8F-D8A8-EBEBFB6550A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CA1DB4E-AA8B-E1C0-FE10-35F647CA4DCD}"/>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492FB5AC-4919-324F-C060-79A736406B1E}"/>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A2B66BC-2EDE-D110-7E20-1EB6E2B16A8D}"/>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B350F67-DAD2-93C1-E0DA-6C04280E4AEE}"/>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45B86EEA-5408-0741-D816-719F783660B4}"/>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CACF297E-3FE8-D7BF-4F5C-87D1676927EF}"/>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8" name="Picture 27" descr="MAPC Logo. Graphic icon of the state of Massachusetts in transparent white with the MAPC region outlined in bright white. ">
            <a:extLst>
              <a:ext uri="{FF2B5EF4-FFF2-40B4-BE49-F238E27FC236}">
                <a16:creationId xmlns:a16="http://schemas.microsoft.com/office/drawing/2014/main" id="{758EC44D-2A6B-BC3A-F25F-2F0F57747931}"/>
              </a:ext>
            </a:extLst>
          </p:cNvPr>
          <p:cNvPicPr>
            <a:picLocks noChangeAspect="1"/>
          </p:cNvPicPr>
          <p:nvPr/>
        </p:nvPicPr>
        <p:blipFill>
          <a:blip r:embed="rId3"/>
          <a:stretch>
            <a:fillRect/>
          </a:stretch>
        </p:blipFill>
        <p:spPr>
          <a:xfrm>
            <a:off x="754213" y="618429"/>
            <a:ext cx="1272892" cy="713379"/>
          </a:xfrm>
          <a:prstGeom prst="rect">
            <a:avLst/>
          </a:prstGeom>
        </p:spPr>
      </p:pic>
      <p:sp>
        <p:nvSpPr>
          <p:cNvPr id="30" name="Title 1">
            <a:extLst>
              <a:ext uri="{FF2B5EF4-FFF2-40B4-BE49-F238E27FC236}">
                <a16:creationId xmlns:a16="http://schemas.microsoft.com/office/drawing/2014/main" id="{D30533B6-4556-5875-90FC-27BC3D2DF6D7}"/>
              </a:ext>
            </a:extLst>
          </p:cNvPr>
          <p:cNvSpPr txBox="1">
            <a:spLocks/>
          </p:cNvSpPr>
          <p:nvPr/>
        </p:nvSpPr>
        <p:spPr>
          <a:xfrm>
            <a:off x="2167069" y="472494"/>
            <a:ext cx="927071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spc="100" dirty="0">
                <a:solidFill>
                  <a:schemeClr val="bg1"/>
                </a:solidFill>
                <a:latin typeface="GoudyOldStyExtBol"/>
                <a:ea typeface="Open Sans"/>
                <a:cs typeface="Open Sans"/>
              </a:rPr>
              <a:t>Communication </a:t>
            </a:r>
            <a:r>
              <a:rPr lang="en-US" sz="4000" b="1" i="1" spc="100" dirty="0">
                <a:solidFill>
                  <a:schemeClr val="bg1"/>
                </a:solidFill>
                <a:latin typeface="GoudyOldStyExtBol"/>
                <a:ea typeface="Open Sans"/>
                <a:cs typeface="Open Sans"/>
              </a:rPr>
              <a:t>Strengths</a:t>
            </a:r>
          </a:p>
        </p:txBody>
      </p:sp>
      <p:sp>
        <p:nvSpPr>
          <p:cNvPr id="33" name="TextBox 32">
            <a:extLst>
              <a:ext uri="{FF2B5EF4-FFF2-40B4-BE49-F238E27FC236}">
                <a16:creationId xmlns:a16="http://schemas.microsoft.com/office/drawing/2014/main" id="{03BBBF3F-92D7-3A23-435B-B123466A6B69}"/>
              </a:ext>
            </a:extLst>
          </p:cNvPr>
          <p:cNvSpPr txBox="1"/>
          <p:nvPr/>
        </p:nvSpPr>
        <p:spPr>
          <a:xfrm>
            <a:off x="754214" y="1624134"/>
            <a:ext cx="6497192" cy="5078313"/>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Partnerships</a:t>
            </a:r>
          </a:p>
          <a:p>
            <a:pPr marL="800100" lvl="1" indent="-342900">
              <a:buFont typeface="Courier New" panose="02070309020205020404" pitchFamily="49" charset="0"/>
              <a:buChar char="o"/>
            </a:pPr>
            <a:r>
              <a:rPr lang="en-US" sz="2000" dirty="0">
                <a:solidFill>
                  <a:schemeClr val="bg1"/>
                </a:solidFill>
                <a:latin typeface="Franklin Gothic Medium" panose="020B0603020102020204" pitchFamily="34" charset="0"/>
              </a:rPr>
              <a:t>Libraries, senior centers, local TV/cable access stations, some school districts</a:t>
            </a:r>
          </a:p>
          <a:p>
            <a:pPr marL="800100" lvl="1" indent="-342900">
              <a:buFont typeface="Courier New" panose="02070309020205020404" pitchFamily="49" charset="0"/>
              <a:buChar char="o"/>
            </a:pPr>
            <a:r>
              <a:rPr lang="en-US" sz="2000" dirty="0">
                <a:solidFill>
                  <a:schemeClr val="bg1"/>
                </a:solidFill>
                <a:latin typeface="Franklin Gothic Medium" panose="020B0603020102020204" pitchFamily="34" charset="0"/>
              </a:rPr>
              <a:t>Other departments – most communications still run through a centralized structure, or hub &amp; spoke model</a:t>
            </a:r>
          </a:p>
          <a:p>
            <a:pPr marL="800100" lvl="1" indent="-342900">
              <a:buFont typeface="Courier New" panose="02070309020205020404" pitchFamily="49" charset="0"/>
              <a:buChar char="o"/>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When municipal teams are local – can live in the community they serve</a:t>
            </a:r>
          </a:p>
          <a:p>
            <a:pPr lvl="1"/>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Cultural Diversity</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Newsletters</a:t>
            </a:r>
          </a:p>
          <a:p>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Technology expanding access</a:t>
            </a:r>
            <a:r>
              <a:rPr lang="en-US" sz="2400" dirty="0">
                <a:solidFill>
                  <a:schemeClr val="bg1"/>
                </a:solidFill>
                <a:latin typeface="Franklin Gothic Medium" panose="020B0603020102020204" pitchFamily="34" charset="0"/>
              </a:rPr>
              <a:t>; </a:t>
            </a:r>
            <a:r>
              <a:rPr lang="en-US" sz="2000" dirty="0">
                <a:solidFill>
                  <a:schemeClr val="bg1"/>
                </a:solidFill>
                <a:latin typeface="Franklin Gothic Medium" panose="020B0603020102020204" pitchFamily="34" charset="0"/>
              </a:rPr>
              <a:t>availability of information online</a:t>
            </a:r>
          </a:p>
        </p:txBody>
      </p:sp>
      <p:grpSp>
        <p:nvGrpSpPr>
          <p:cNvPr id="7" name="Group 6">
            <a:extLst>
              <a:ext uri="{FF2B5EF4-FFF2-40B4-BE49-F238E27FC236}">
                <a16:creationId xmlns:a16="http://schemas.microsoft.com/office/drawing/2014/main" id="{411171B1-F192-FCDF-F76C-F00FD6B1BA47}"/>
              </a:ext>
            </a:extLst>
          </p:cNvPr>
          <p:cNvGrpSpPr/>
          <p:nvPr/>
        </p:nvGrpSpPr>
        <p:grpSpPr>
          <a:xfrm>
            <a:off x="7816491" y="1548584"/>
            <a:ext cx="3621295" cy="5050159"/>
            <a:chOff x="7816491" y="1548584"/>
            <a:chExt cx="3621295" cy="5050159"/>
          </a:xfrm>
        </p:grpSpPr>
        <p:pic>
          <p:nvPicPr>
            <p:cNvPr id="5" name="Picture 4" descr="A poster for a grand opening&#10;&#10;AI-generated content may be incorrect.">
              <a:extLst>
                <a:ext uri="{FF2B5EF4-FFF2-40B4-BE49-F238E27FC236}">
                  <a16:creationId xmlns:a16="http://schemas.microsoft.com/office/drawing/2014/main" id="{406B4365-50EC-3C34-A36C-C10661615A48}"/>
                </a:ext>
              </a:extLst>
            </p:cNvPr>
            <p:cNvPicPr>
              <a:picLocks noChangeAspect="1"/>
            </p:cNvPicPr>
            <p:nvPr/>
          </p:nvPicPr>
          <p:blipFill>
            <a:blip r:embed="rId4"/>
            <a:stretch>
              <a:fillRect/>
            </a:stretch>
          </p:blipFill>
          <p:spPr>
            <a:xfrm>
              <a:off x="7816491" y="1548584"/>
              <a:ext cx="3621295" cy="4686382"/>
            </a:xfrm>
            <a:prstGeom prst="rect">
              <a:avLst/>
            </a:prstGeom>
          </p:spPr>
        </p:pic>
        <p:sp>
          <p:nvSpPr>
            <p:cNvPr id="6" name="TextBox 5">
              <a:extLst>
                <a:ext uri="{FF2B5EF4-FFF2-40B4-BE49-F238E27FC236}">
                  <a16:creationId xmlns:a16="http://schemas.microsoft.com/office/drawing/2014/main" id="{CD1FCE2E-D82D-501A-12F9-EDD5466EF38D}"/>
                </a:ext>
              </a:extLst>
            </p:cNvPr>
            <p:cNvSpPr txBox="1"/>
            <p:nvPr/>
          </p:nvSpPr>
          <p:spPr>
            <a:xfrm>
              <a:off x="7816491" y="6290966"/>
              <a:ext cx="3621295" cy="307777"/>
            </a:xfrm>
            <a:prstGeom prst="rect">
              <a:avLst/>
            </a:prstGeom>
            <a:noFill/>
          </p:spPr>
          <p:txBody>
            <a:bodyPr wrap="square" rtlCol="0">
              <a:spAutoFit/>
            </a:bodyPr>
            <a:lstStyle/>
            <a:p>
              <a:pPr algn="ctr"/>
              <a:r>
                <a:rPr lang="en-US" sz="1400" dirty="0">
                  <a:solidFill>
                    <a:schemeClr val="bg1"/>
                  </a:solidFill>
                  <a:latin typeface="Franklin Gothic Medium" panose="020B0603020102020204" pitchFamily="34" charset="0"/>
                </a:rPr>
                <a:t>Wayland, Mass. newsletter</a:t>
              </a:r>
            </a:p>
          </p:txBody>
        </p:sp>
      </p:grpSp>
    </p:spTree>
    <p:extLst>
      <p:ext uri="{BB962C8B-B14F-4D97-AF65-F5344CB8AC3E}">
        <p14:creationId xmlns:p14="http://schemas.microsoft.com/office/powerpoint/2010/main" val="3087678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a:extLst>
            <a:ext uri="{FF2B5EF4-FFF2-40B4-BE49-F238E27FC236}">
              <a16:creationId xmlns:a16="http://schemas.microsoft.com/office/drawing/2014/main" id="{665D28D8-4315-F3F8-6A7A-D99F8ACD7C7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F915007-8658-F84E-70EE-27A8B900E553}"/>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546EFAE7-9014-BD92-932D-2C478883A1FB}"/>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937123F6-4B18-905C-8AD5-717EE3C0191D}"/>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CDB189A-5A1E-B615-40C5-B6E609713389}"/>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F271CF8E-5C66-8D28-218C-8A12B45F0FD6}"/>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AF353DCC-4E5E-C4CB-29EB-08EA9C4AA1C2}"/>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MAPC Logo. Graphic icon of the state of Massachusetts in transparent white with the MAPC region outlined in bright white. ">
            <a:extLst>
              <a:ext uri="{FF2B5EF4-FFF2-40B4-BE49-F238E27FC236}">
                <a16:creationId xmlns:a16="http://schemas.microsoft.com/office/drawing/2014/main" id="{89EEAECE-76AB-AABA-B780-B984B3CF9221}"/>
              </a:ext>
            </a:extLst>
          </p:cNvPr>
          <p:cNvPicPr>
            <a:picLocks noChangeAspect="1"/>
          </p:cNvPicPr>
          <p:nvPr/>
        </p:nvPicPr>
        <p:blipFill>
          <a:blip r:embed="rId3"/>
          <a:stretch>
            <a:fillRect/>
          </a:stretch>
        </p:blipFill>
        <p:spPr>
          <a:xfrm>
            <a:off x="754213" y="618429"/>
            <a:ext cx="1272892" cy="713379"/>
          </a:xfrm>
          <a:prstGeom prst="rect">
            <a:avLst/>
          </a:prstGeom>
        </p:spPr>
      </p:pic>
      <p:sp>
        <p:nvSpPr>
          <p:cNvPr id="6" name="Title 1">
            <a:extLst>
              <a:ext uri="{FF2B5EF4-FFF2-40B4-BE49-F238E27FC236}">
                <a16:creationId xmlns:a16="http://schemas.microsoft.com/office/drawing/2014/main" id="{C0FF780F-C465-550E-7E62-C844D81CF034}"/>
              </a:ext>
            </a:extLst>
          </p:cNvPr>
          <p:cNvSpPr txBox="1">
            <a:spLocks/>
          </p:cNvSpPr>
          <p:nvPr/>
        </p:nvSpPr>
        <p:spPr>
          <a:xfrm>
            <a:off x="2258509" y="472494"/>
            <a:ext cx="927071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spc="100" dirty="0">
                <a:solidFill>
                  <a:schemeClr val="bg1"/>
                </a:solidFill>
                <a:latin typeface="GoudyOldStyExtBol"/>
                <a:ea typeface="Open Sans"/>
                <a:cs typeface="Open Sans"/>
              </a:rPr>
              <a:t>Technology Expanding Access</a:t>
            </a:r>
            <a:endParaRPr lang="en-US" sz="4000" b="1" i="1" spc="100" dirty="0">
              <a:solidFill>
                <a:schemeClr val="bg1"/>
              </a:solidFill>
              <a:latin typeface="GoudyOldStyExtBol"/>
              <a:ea typeface="Open Sans"/>
              <a:cs typeface="Open Sans"/>
            </a:endParaRPr>
          </a:p>
        </p:txBody>
      </p:sp>
      <p:sp>
        <p:nvSpPr>
          <p:cNvPr id="7" name="TextBox 6">
            <a:extLst>
              <a:ext uri="{FF2B5EF4-FFF2-40B4-BE49-F238E27FC236}">
                <a16:creationId xmlns:a16="http://schemas.microsoft.com/office/drawing/2014/main" id="{5328B3B4-D6D5-3DE8-726B-94ABCF0E34AA}"/>
              </a:ext>
            </a:extLst>
          </p:cNvPr>
          <p:cNvSpPr txBox="1"/>
          <p:nvPr/>
        </p:nvSpPr>
        <p:spPr>
          <a:xfrm>
            <a:off x="946058" y="1581094"/>
            <a:ext cx="10326871" cy="2800767"/>
          </a:xfrm>
          <a:prstGeom prst="rect">
            <a:avLst/>
          </a:prstGeom>
          <a:noFill/>
        </p:spPr>
        <p:txBody>
          <a:bodyPr wrap="square" rtlCol="0">
            <a:spAutoFit/>
          </a:bodyPr>
          <a:lstStyle/>
          <a:p>
            <a:pPr algn="ctr"/>
            <a:r>
              <a:rPr lang="en-US" sz="2200" i="1" dirty="0">
                <a:solidFill>
                  <a:schemeClr val="bg1"/>
                </a:solidFill>
                <a:latin typeface="Franklin Gothic Medium" panose="020B0603020102020204" pitchFamily="34" charset="0"/>
              </a:rPr>
              <a:t>“I know several people that have hearing loss, and let’s face it, some of our rooms are not great acoustically. We’ve got fans that blow, microphones that sometimes you can’t hear in the back of the room. That’s just the perspective of a few people that I know.”</a:t>
            </a:r>
          </a:p>
          <a:p>
            <a:pPr marL="342900" indent="-342900">
              <a:buFont typeface="Arial" panose="020B0604020202020204" pitchFamily="34" charset="0"/>
              <a:buChar char="•"/>
            </a:pPr>
            <a:endParaRPr lang="en-US" sz="2200" dirty="0">
              <a:solidFill>
                <a:schemeClr val="bg1"/>
              </a:solidFill>
              <a:latin typeface="Franklin Gothic Medium" panose="020B0603020102020204" pitchFamily="34" charset="0"/>
            </a:endParaRPr>
          </a:p>
          <a:p>
            <a:pPr algn="ctr"/>
            <a:r>
              <a:rPr lang="en-US" sz="2200" i="1" dirty="0">
                <a:solidFill>
                  <a:schemeClr val="bg1"/>
                </a:solidFill>
                <a:latin typeface="Franklin Gothic Medium" panose="020B0603020102020204" pitchFamily="34" charset="0"/>
              </a:rPr>
              <a:t>“They hear much better when they dial in on Zoom. So they’re engaged and listening to what the select board is saying. That’s something I hope that never goes away, basically a silver lining with COVID.” </a:t>
            </a:r>
          </a:p>
        </p:txBody>
      </p:sp>
      <p:graphicFrame>
        <p:nvGraphicFramePr>
          <p:cNvPr id="10" name="Diagram 9">
            <a:extLst>
              <a:ext uri="{FF2B5EF4-FFF2-40B4-BE49-F238E27FC236}">
                <a16:creationId xmlns:a16="http://schemas.microsoft.com/office/drawing/2014/main" id="{87DFFB40-2703-2544-6610-B71FB90BD9D5}"/>
              </a:ext>
            </a:extLst>
          </p:cNvPr>
          <p:cNvGraphicFramePr/>
          <p:nvPr>
            <p:extLst>
              <p:ext uri="{D42A27DB-BD31-4B8C-83A1-F6EECF244321}">
                <p14:modId xmlns:p14="http://schemas.microsoft.com/office/powerpoint/2010/main" val="900659068"/>
              </p:ext>
            </p:extLst>
          </p:nvPr>
        </p:nvGraphicFramePr>
        <p:xfrm>
          <a:off x="570147" y="4381861"/>
          <a:ext cx="11080992" cy="22947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0494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a:extLst>
            <a:ext uri="{FF2B5EF4-FFF2-40B4-BE49-F238E27FC236}">
              <a16:creationId xmlns:a16="http://schemas.microsoft.com/office/drawing/2014/main" id="{4B63B4ED-A9FB-F3FB-5722-3DA84638AE6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C161F99-B6AB-AC62-46FB-6B9209EFC54E}"/>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E056E298-14EC-FCE0-5D9E-9D920633E087}"/>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77D468D-8A20-B62D-6746-7157CDA7A41B}"/>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42A43B7-CEDD-F6AE-2F6D-951E04A195D2}"/>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F6F8CD61-0F44-DBDD-84A4-74FFE827479B}"/>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F62657C7-1100-A9ED-D3AE-32B86515D80E}"/>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MAPC Logo. Graphic icon of the state of Massachusetts in transparent white with the MAPC region outlined in bright white. ">
            <a:extLst>
              <a:ext uri="{FF2B5EF4-FFF2-40B4-BE49-F238E27FC236}">
                <a16:creationId xmlns:a16="http://schemas.microsoft.com/office/drawing/2014/main" id="{784E2263-6C2A-5EAB-9B36-F0B9AF1277B0}"/>
              </a:ext>
            </a:extLst>
          </p:cNvPr>
          <p:cNvPicPr>
            <a:picLocks noChangeAspect="1"/>
          </p:cNvPicPr>
          <p:nvPr/>
        </p:nvPicPr>
        <p:blipFill>
          <a:blip r:embed="rId3"/>
          <a:stretch>
            <a:fillRect/>
          </a:stretch>
        </p:blipFill>
        <p:spPr>
          <a:xfrm>
            <a:off x="754213" y="618429"/>
            <a:ext cx="1272892" cy="713379"/>
          </a:xfrm>
          <a:prstGeom prst="rect">
            <a:avLst/>
          </a:prstGeom>
        </p:spPr>
      </p:pic>
      <p:sp>
        <p:nvSpPr>
          <p:cNvPr id="6" name="Title 1">
            <a:extLst>
              <a:ext uri="{FF2B5EF4-FFF2-40B4-BE49-F238E27FC236}">
                <a16:creationId xmlns:a16="http://schemas.microsoft.com/office/drawing/2014/main" id="{D77D0912-32A8-3C26-1D4E-0EA713E7A8EB}"/>
              </a:ext>
            </a:extLst>
          </p:cNvPr>
          <p:cNvSpPr txBox="1">
            <a:spLocks/>
          </p:cNvSpPr>
          <p:nvPr/>
        </p:nvSpPr>
        <p:spPr>
          <a:xfrm>
            <a:off x="2167069" y="472494"/>
            <a:ext cx="927071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spc="100" dirty="0">
                <a:solidFill>
                  <a:schemeClr val="bg1"/>
                </a:solidFill>
                <a:latin typeface="GoudyOldStyExtBol"/>
                <a:ea typeface="Open Sans"/>
                <a:cs typeface="Open Sans"/>
              </a:rPr>
              <a:t>Communication </a:t>
            </a:r>
            <a:r>
              <a:rPr lang="en-US" sz="4000" b="1" i="1" spc="100" dirty="0">
                <a:solidFill>
                  <a:schemeClr val="bg1"/>
                </a:solidFill>
                <a:latin typeface="GoudyOldStyExtBol"/>
                <a:ea typeface="Open Sans"/>
                <a:cs typeface="Open Sans"/>
              </a:rPr>
              <a:t>Weaknesses</a:t>
            </a:r>
          </a:p>
        </p:txBody>
      </p:sp>
      <p:sp>
        <p:nvSpPr>
          <p:cNvPr id="7" name="TextBox 6">
            <a:extLst>
              <a:ext uri="{FF2B5EF4-FFF2-40B4-BE49-F238E27FC236}">
                <a16:creationId xmlns:a16="http://schemas.microsoft.com/office/drawing/2014/main" id="{57105ED0-BAAF-0475-E823-4744F4693DFB}"/>
              </a:ext>
            </a:extLst>
          </p:cNvPr>
          <p:cNvSpPr txBox="1"/>
          <p:nvPr/>
        </p:nvSpPr>
        <p:spPr>
          <a:xfrm>
            <a:off x="754213" y="1750764"/>
            <a:ext cx="7457709" cy="4401205"/>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Choices to access information</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Pockets of community that, no matter what, can’t be reached </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Not enough staff, or time</a:t>
            </a:r>
          </a:p>
          <a:p>
            <a:pPr marL="800100" lvl="1" indent="-342900">
              <a:buFont typeface="Courier New" panose="02070309020205020404" pitchFamily="49" charset="0"/>
              <a:buChar char="o"/>
            </a:pPr>
            <a:r>
              <a:rPr lang="en-US" sz="2000" dirty="0">
                <a:solidFill>
                  <a:schemeClr val="bg1"/>
                </a:solidFill>
                <a:latin typeface="Franklin Gothic Medium" panose="020B0603020102020204" pitchFamily="34" charset="0"/>
              </a:rPr>
              <a:t>Web masters, communications director, HR responsibilities</a:t>
            </a:r>
          </a:p>
          <a:p>
            <a:pPr lvl="1"/>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Shoestring budgets</a:t>
            </a:r>
          </a:p>
          <a:p>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Websites</a:t>
            </a:r>
          </a:p>
          <a:p>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Lack of local newspapers</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Not being customer friendly</a:t>
            </a:r>
          </a:p>
        </p:txBody>
      </p:sp>
    </p:spTree>
    <p:extLst>
      <p:ext uri="{BB962C8B-B14F-4D97-AF65-F5344CB8AC3E}">
        <p14:creationId xmlns:p14="http://schemas.microsoft.com/office/powerpoint/2010/main" val="28217837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F50A31-1905-381B-F22F-51468FD4786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488893A-8535-F158-627E-B1CEC5EBA61D}"/>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6E4A31F2-DE75-E0C3-C5A2-40336655F173}"/>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C0E6BC7-16B1-7B88-C122-91D38194BE7C}"/>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313B7B4-DD1E-FC4A-BEF6-E1F1B21F61C2}"/>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40A4A3AB-0857-7BDA-56A7-61261EF856AA}"/>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C13C0B6-C140-7C92-E8B6-7943110D26C6}"/>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collage of a person with long hair&#10;&#10;AI-generated content may be incorrect.">
            <a:extLst>
              <a:ext uri="{FF2B5EF4-FFF2-40B4-BE49-F238E27FC236}">
                <a16:creationId xmlns:a16="http://schemas.microsoft.com/office/drawing/2014/main" id="{83B4582D-74F5-703F-E58C-30B1A801EA4C}"/>
              </a:ext>
            </a:extLst>
          </p:cNvPr>
          <p:cNvPicPr>
            <a:picLocks noChangeAspect="1"/>
          </p:cNvPicPr>
          <p:nvPr/>
        </p:nvPicPr>
        <p:blipFill>
          <a:blip r:embed="rId3"/>
          <a:stretch>
            <a:fillRect/>
          </a:stretch>
        </p:blipFill>
        <p:spPr>
          <a:xfrm>
            <a:off x="541799" y="525838"/>
            <a:ext cx="6283396" cy="5806323"/>
          </a:xfrm>
          <a:prstGeom prst="rect">
            <a:avLst/>
          </a:prstGeom>
          <a:ln w="44450">
            <a:solidFill>
              <a:schemeClr val="tx1"/>
            </a:solidFill>
          </a:ln>
        </p:spPr>
      </p:pic>
      <p:sp>
        <p:nvSpPr>
          <p:cNvPr id="5" name="TextBox 4">
            <a:extLst>
              <a:ext uri="{FF2B5EF4-FFF2-40B4-BE49-F238E27FC236}">
                <a16:creationId xmlns:a16="http://schemas.microsoft.com/office/drawing/2014/main" id="{96A2CAB2-A2D2-F62D-5CAD-BE82387C5A5F}"/>
              </a:ext>
            </a:extLst>
          </p:cNvPr>
          <p:cNvSpPr txBox="1"/>
          <p:nvPr/>
        </p:nvSpPr>
        <p:spPr>
          <a:xfrm>
            <a:off x="7503963" y="525838"/>
            <a:ext cx="3908562" cy="3139321"/>
          </a:xfrm>
          <a:prstGeom prst="rect">
            <a:avLst/>
          </a:prstGeom>
          <a:noFill/>
        </p:spPr>
        <p:txBody>
          <a:bodyPr wrap="square">
            <a:spAutoFit/>
          </a:bodyPr>
          <a:lstStyle/>
          <a:p>
            <a:pPr algn="ctr"/>
            <a:r>
              <a:rPr lang="en-US" i="1" dirty="0">
                <a:latin typeface="Franklin Gothic Medium" panose="020B0603020102020204" pitchFamily="34" charset="0"/>
              </a:rPr>
              <a:t>“It's never enough. Not everyone gets information or wants the information in the same manner. You know some people don't want you to clog up their inbox with a bunch of emails about what's going on in the town. Some people are expecting that they're going to get something mailed to them saying, you know, hey, there's a meeting on Thursday, you should be aware of.”</a:t>
            </a:r>
          </a:p>
        </p:txBody>
      </p:sp>
      <p:sp>
        <p:nvSpPr>
          <p:cNvPr id="8" name="TextBox 7">
            <a:extLst>
              <a:ext uri="{FF2B5EF4-FFF2-40B4-BE49-F238E27FC236}">
                <a16:creationId xmlns:a16="http://schemas.microsoft.com/office/drawing/2014/main" id="{C80DD7EC-C2AA-B6A6-969D-5CAFCCA2A6EC}"/>
              </a:ext>
            </a:extLst>
          </p:cNvPr>
          <p:cNvSpPr txBox="1"/>
          <p:nvPr/>
        </p:nvSpPr>
        <p:spPr>
          <a:xfrm>
            <a:off x="7503963" y="4229828"/>
            <a:ext cx="4039749" cy="1569660"/>
          </a:xfrm>
          <a:prstGeom prst="rect">
            <a:avLst/>
          </a:prstGeom>
          <a:noFill/>
        </p:spPr>
        <p:txBody>
          <a:bodyPr wrap="square">
            <a:spAutoFit/>
          </a:bodyPr>
          <a:lstStyle/>
          <a:p>
            <a:pPr algn="ctr"/>
            <a:r>
              <a:rPr lang="en-US" sz="2400" i="1" dirty="0">
                <a:solidFill>
                  <a:srgbClr val="002060"/>
                </a:solidFill>
                <a:latin typeface="Franklin Gothic Medium" panose="020B0603020102020204" pitchFamily="34" charset="0"/>
              </a:rPr>
              <a:t>“Often times I feel like people want me to start a newspaper, and I’m like no, that’s not my job.” </a:t>
            </a:r>
          </a:p>
        </p:txBody>
      </p:sp>
    </p:spTree>
    <p:extLst>
      <p:ext uri="{BB962C8B-B14F-4D97-AF65-F5344CB8AC3E}">
        <p14:creationId xmlns:p14="http://schemas.microsoft.com/office/powerpoint/2010/main" val="1114940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a:extLst>
            <a:ext uri="{FF2B5EF4-FFF2-40B4-BE49-F238E27FC236}">
              <a16:creationId xmlns:a16="http://schemas.microsoft.com/office/drawing/2014/main" id="{26AC8C37-56B6-96A7-C5F3-1AD2421B7E63}"/>
            </a:ext>
          </a:extLst>
        </p:cNvPr>
        <p:cNvGrpSpPr/>
        <p:nvPr/>
      </p:nvGrpSpPr>
      <p:grpSpPr>
        <a:xfrm>
          <a:off x="0" y="0"/>
          <a:ext cx="0" cy="0"/>
          <a:chOff x="0" y="0"/>
          <a:chExt cx="0" cy="0"/>
        </a:xfrm>
      </p:grpSpPr>
      <p:pic>
        <p:nvPicPr>
          <p:cNvPr id="11" name="Picture 10" descr="MAPC Logo. Graphic icon of the state of Massachusetts in transparent white with the MAPC region outlined in bright white. ">
            <a:extLst>
              <a:ext uri="{FF2B5EF4-FFF2-40B4-BE49-F238E27FC236}">
                <a16:creationId xmlns:a16="http://schemas.microsoft.com/office/drawing/2014/main" id="{FE394EBA-40C1-9692-8C8C-694364BBB2C3}"/>
              </a:ext>
            </a:extLst>
          </p:cNvPr>
          <p:cNvPicPr>
            <a:picLocks noChangeAspect="1"/>
          </p:cNvPicPr>
          <p:nvPr/>
        </p:nvPicPr>
        <p:blipFill>
          <a:blip r:embed="rId3"/>
          <a:stretch>
            <a:fillRect/>
          </a:stretch>
        </p:blipFill>
        <p:spPr>
          <a:xfrm>
            <a:off x="754213" y="618429"/>
            <a:ext cx="1272892" cy="713379"/>
          </a:xfrm>
          <a:prstGeom prst="rect">
            <a:avLst/>
          </a:prstGeom>
        </p:spPr>
      </p:pic>
      <p:sp>
        <p:nvSpPr>
          <p:cNvPr id="3" name="Rectangle 2">
            <a:extLst>
              <a:ext uri="{FF2B5EF4-FFF2-40B4-BE49-F238E27FC236}">
                <a16:creationId xmlns:a16="http://schemas.microsoft.com/office/drawing/2014/main" id="{E92EA873-8AD6-BC6C-6566-338EC9056463}"/>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779A5F29-0E63-7644-8569-6B4AFF9EF25D}"/>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DA607047-7198-45EB-E8A4-F567932DB2A1}"/>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3483E8AC-8D89-2C87-AEA5-E736A46ED6E2}"/>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6D60990C-0846-77DA-7172-83DB8C87ED83}"/>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5E73E354-94E2-5E77-92CE-4B50F49D10AC}"/>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98539912-6DE6-AF7F-5FE6-3797B215F2F8}"/>
              </a:ext>
            </a:extLst>
          </p:cNvPr>
          <p:cNvSpPr txBox="1"/>
          <p:nvPr/>
        </p:nvSpPr>
        <p:spPr>
          <a:xfrm>
            <a:off x="734579" y="1960073"/>
            <a:ext cx="6100174" cy="3416320"/>
          </a:xfrm>
          <a:prstGeom prst="rect">
            <a:avLst/>
          </a:prstGeom>
          <a:noFill/>
        </p:spPr>
        <p:txBody>
          <a:bodyPr wrap="square">
            <a:spAutoFit/>
          </a:bodyPr>
          <a:lstStyle/>
          <a:p>
            <a:r>
              <a:rPr lang="en-US" sz="2400" b="1" i="1" dirty="0">
                <a:solidFill>
                  <a:schemeClr val="bg1"/>
                </a:solidFill>
                <a:effectLst/>
                <a:latin typeface="Franklin Gothic Medium" panose="020B0603020102020204" pitchFamily="34" charset="0"/>
                <a:ea typeface="Calibri" panose="020F0502020204030204" pitchFamily="34" charset="0"/>
              </a:rPr>
              <a:t>“There’s not a central gathering place in town</a:t>
            </a:r>
            <a:r>
              <a:rPr lang="en-US" sz="2400" b="1" i="1" dirty="0">
                <a:solidFill>
                  <a:schemeClr val="bg1"/>
                </a:solidFill>
                <a:latin typeface="Franklin Gothic Medium" panose="020B0603020102020204" pitchFamily="34" charset="0"/>
                <a:ea typeface="Calibri" panose="020F0502020204030204" pitchFamily="34" charset="0"/>
              </a:rPr>
              <a:t>.</a:t>
            </a:r>
            <a:r>
              <a:rPr lang="en-US" sz="2400" i="1" dirty="0">
                <a:solidFill>
                  <a:schemeClr val="bg1"/>
                </a:solidFill>
                <a:effectLst/>
                <a:latin typeface="Franklin Gothic Medium" panose="020B0603020102020204" pitchFamily="34" charset="0"/>
                <a:ea typeface="Calibri" panose="020F0502020204030204" pitchFamily="34" charset="0"/>
                <a:cs typeface="Times New Roman" panose="02020603050405020304" pitchFamily="18" charset="0"/>
              </a:rPr>
              <a:t> </a:t>
            </a:r>
            <a:r>
              <a:rPr lang="en-US" sz="2400" i="1" dirty="0">
                <a:solidFill>
                  <a:schemeClr val="bg1"/>
                </a:solidFill>
                <a:latin typeface="Franklin Gothic Medium" panose="020B0603020102020204" pitchFamily="34" charset="0"/>
                <a:ea typeface="Calibri" panose="020F0502020204030204" pitchFamily="34" charset="0"/>
                <a:cs typeface="Times New Roman" panose="02020603050405020304" pitchFamily="18" charset="0"/>
              </a:rPr>
              <a:t>W</a:t>
            </a:r>
            <a:r>
              <a:rPr lang="en-US" sz="2400" i="1" dirty="0">
                <a:solidFill>
                  <a:schemeClr val="bg1"/>
                </a:solidFill>
                <a:effectLst/>
                <a:latin typeface="Franklin Gothic Medium" panose="020B0603020102020204" pitchFamily="34" charset="0"/>
                <a:ea typeface="Calibri" panose="020F0502020204030204" pitchFamily="34" charset="0"/>
              </a:rPr>
              <a:t>e're a very residential community. There's not a big business district, so there's not really that like centralized place that the community has to go to, and </a:t>
            </a:r>
            <a:r>
              <a:rPr lang="en-US" sz="2400" i="1" dirty="0">
                <a:solidFill>
                  <a:schemeClr val="bg1"/>
                </a:solidFill>
                <a:latin typeface="Franklin Gothic Medium" panose="020B0603020102020204" pitchFamily="34" charset="0"/>
                <a:ea typeface="Calibri" panose="020F0502020204030204" pitchFamily="34" charset="0"/>
              </a:rPr>
              <a:t>g</a:t>
            </a:r>
            <a:r>
              <a:rPr lang="en-US" sz="2400" i="1" dirty="0">
                <a:solidFill>
                  <a:schemeClr val="bg1"/>
                </a:solidFill>
                <a:effectLst/>
                <a:latin typeface="Franklin Gothic Medium" panose="020B0603020102020204" pitchFamily="34" charset="0"/>
                <a:ea typeface="Calibri" panose="020F0502020204030204" pitchFamily="34" charset="0"/>
              </a:rPr>
              <a:t>et information. </a:t>
            </a:r>
            <a:r>
              <a:rPr lang="en-US" sz="2400" i="1" dirty="0">
                <a:solidFill>
                  <a:schemeClr val="bg1"/>
                </a:solidFill>
                <a:latin typeface="Franklin Gothic Medium" panose="020B0603020102020204" pitchFamily="34" charset="0"/>
                <a:ea typeface="Calibri" panose="020F0502020204030204" pitchFamily="34" charset="0"/>
              </a:rPr>
              <a:t>S</a:t>
            </a:r>
            <a:r>
              <a:rPr lang="en-US" sz="2400" i="1" dirty="0">
                <a:solidFill>
                  <a:schemeClr val="bg1"/>
                </a:solidFill>
                <a:effectLst/>
                <a:latin typeface="Franklin Gothic Medium" panose="020B0603020102020204" pitchFamily="34" charset="0"/>
                <a:ea typeface="Calibri" panose="020F0502020204030204" pitchFamily="34" charset="0"/>
              </a:rPr>
              <a:t>o, outside of going to every door in the community. </a:t>
            </a:r>
            <a:r>
              <a:rPr lang="en-US" sz="2400" i="1" dirty="0">
                <a:solidFill>
                  <a:schemeClr val="bg1"/>
                </a:solidFill>
                <a:latin typeface="Franklin Gothic Medium" panose="020B0603020102020204" pitchFamily="34" charset="0"/>
                <a:ea typeface="Calibri" panose="020F0502020204030204" pitchFamily="34" charset="0"/>
              </a:rPr>
              <a:t>W</a:t>
            </a:r>
            <a:r>
              <a:rPr lang="en-US" sz="2400" i="1" dirty="0">
                <a:solidFill>
                  <a:schemeClr val="bg1"/>
                </a:solidFill>
                <a:effectLst/>
                <a:latin typeface="Franklin Gothic Medium" panose="020B0603020102020204" pitchFamily="34" charset="0"/>
                <a:ea typeface="Calibri" panose="020F0502020204030204" pitchFamily="34" charset="0"/>
              </a:rPr>
              <a:t>e don't really have that ability to get to where people are because there really isn't a place where the people are.”</a:t>
            </a:r>
            <a:endParaRPr lang="en-US" sz="2400" i="1" dirty="0">
              <a:solidFill>
                <a:schemeClr val="bg1"/>
              </a:solidFill>
              <a:latin typeface="Franklin Gothic Medium" panose="020B0603020102020204" pitchFamily="34" charset="0"/>
            </a:endParaRPr>
          </a:p>
        </p:txBody>
      </p:sp>
      <p:pic>
        <p:nvPicPr>
          <p:cNvPr id="5" name="Picture 4" descr="A street with shops and cars&#10;&#10;AI-generated content may be incorrect.">
            <a:extLst>
              <a:ext uri="{FF2B5EF4-FFF2-40B4-BE49-F238E27FC236}">
                <a16:creationId xmlns:a16="http://schemas.microsoft.com/office/drawing/2014/main" id="{84D888B9-EBCB-15FE-3141-47A3E1290B67}"/>
              </a:ext>
            </a:extLst>
          </p:cNvPr>
          <p:cNvPicPr>
            <a:picLocks noChangeAspect="1"/>
          </p:cNvPicPr>
          <p:nvPr/>
        </p:nvPicPr>
        <p:blipFill>
          <a:blip r:embed="rId4"/>
          <a:stretch>
            <a:fillRect/>
          </a:stretch>
        </p:blipFill>
        <p:spPr>
          <a:xfrm>
            <a:off x="7145225" y="618429"/>
            <a:ext cx="4312196" cy="2548816"/>
          </a:xfrm>
          <a:prstGeom prst="rect">
            <a:avLst/>
          </a:prstGeom>
        </p:spPr>
      </p:pic>
      <p:sp>
        <p:nvSpPr>
          <p:cNvPr id="6" name="TextBox 5">
            <a:extLst>
              <a:ext uri="{FF2B5EF4-FFF2-40B4-BE49-F238E27FC236}">
                <a16:creationId xmlns:a16="http://schemas.microsoft.com/office/drawing/2014/main" id="{54CCD12E-D756-4D3C-5CDC-41B229427B41}"/>
              </a:ext>
            </a:extLst>
          </p:cNvPr>
          <p:cNvSpPr txBox="1"/>
          <p:nvPr/>
        </p:nvSpPr>
        <p:spPr>
          <a:xfrm>
            <a:off x="7145225" y="3167245"/>
            <a:ext cx="4312196" cy="345380"/>
          </a:xfrm>
          <a:prstGeom prst="rect">
            <a:avLst/>
          </a:prstGeom>
          <a:noFill/>
        </p:spPr>
        <p:txBody>
          <a:bodyPr wrap="square" rtlCol="0">
            <a:spAutoFit/>
          </a:bodyPr>
          <a:lstStyle/>
          <a:p>
            <a:pPr algn="ctr"/>
            <a:r>
              <a:rPr lang="en-US" sz="1600" dirty="0">
                <a:solidFill>
                  <a:schemeClr val="bg1"/>
                </a:solidFill>
                <a:latin typeface="Franklin Gothic Medium" panose="020B0603020102020204" pitchFamily="34" charset="0"/>
              </a:rPr>
              <a:t>Weston, Mass.</a:t>
            </a:r>
          </a:p>
        </p:txBody>
      </p:sp>
      <p:pic>
        <p:nvPicPr>
          <p:cNvPr id="1026" name="Picture 2" descr="No photo description available.">
            <a:extLst>
              <a:ext uri="{FF2B5EF4-FFF2-40B4-BE49-F238E27FC236}">
                <a16:creationId xmlns:a16="http://schemas.microsoft.com/office/drawing/2014/main" id="{180C731E-88F1-3156-96AB-FD34DD34D9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53391" y="3613917"/>
            <a:ext cx="4095863" cy="272973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82CADF2-91F3-4DDA-8CB3-A7EA0B4DD7CC}"/>
              </a:ext>
            </a:extLst>
          </p:cNvPr>
          <p:cNvSpPr txBox="1"/>
          <p:nvPr/>
        </p:nvSpPr>
        <p:spPr>
          <a:xfrm>
            <a:off x="7253390" y="6444942"/>
            <a:ext cx="4095863" cy="345380"/>
          </a:xfrm>
          <a:prstGeom prst="rect">
            <a:avLst/>
          </a:prstGeom>
          <a:noFill/>
        </p:spPr>
        <p:txBody>
          <a:bodyPr wrap="square" rtlCol="0">
            <a:spAutoFit/>
          </a:bodyPr>
          <a:lstStyle/>
          <a:p>
            <a:pPr algn="ctr"/>
            <a:r>
              <a:rPr lang="en-US" sz="1600" dirty="0">
                <a:solidFill>
                  <a:schemeClr val="bg1"/>
                </a:solidFill>
                <a:latin typeface="Franklin Gothic Medium" panose="020B0603020102020204" pitchFamily="34" charset="0"/>
              </a:rPr>
              <a:t>Natick Center Cultural District</a:t>
            </a:r>
          </a:p>
        </p:txBody>
      </p:sp>
    </p:spTree>
    <p:extLst>
      <p:ext uri="{BB962C8B-B14F-4D97-AF65-F5344CB8AC3E}">
        <p14:creationId xmlns:p14="http://schemas.microsoft.com/office/powerpoint/2010/main" val="657203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a:extLst>
            <a:ext uri="{FF2B5EF4-FFF2-40B4-BE49-F238E27FC236}">
              <a16:creationId xmlns:a16="http://schemas.microsoft.com/office/drawing/2014/main" id="{4C14918D-A41B-FBDE-2E19-280CD4224B6D}"/>
            </a:ext>
          </a:extLst>
        </p:cNvPr>
        <p:cNvGrpSpPr/>
        <p:nvPr/>
      </p:nvGrpSpPr>
      <p:grpSpPr>
        <a:xfrm>
          <a:off x="0" y="0"/>
          <a:ext cx="0" cy="0"/>
          <a:chOff x="0" y="0"/>
          <a:chExt cx="0" cy="0"/>
        </a:xfrm>
      </p:grpSpPr>
      <p:pic>
        <p:nvPicPr>
          <p:cNvPr id="11" name="Picture 10" descr="MAPC Logo. Graphic icon of the state of Massachusetts in transparent white with the MAPC region outlined in bright white. ">
            <a:extLst>
              <a:ext uri="{FF2B5EF4-FFF2-40B4-BE49-F238E27FC236}">
                <a16:creationId xmlns:a16="http://schemas.microsoft.com/office/drawing/2014/main" id="{AF3FEEEF-3BB8-B4E9-1A49-7FA475BA2558}"/>
              </a:ext>
            </a:extLst>
          </p:cNvPr>
          <p:cNvPicPr>
            <a:picLocks noChangeAspect="1"/>
          </p:cNvPicPr>
          <p:nvPr/>
        </p:nvPicPr>
        <p:blipFill>
          <a:blip r:embed="rId3"/>
          <a:stretch>
            <a:fillRect/>
          </a:stretch>
        </p:blipFill>
        <p:spPr>
          <a:xfrm>
            <a:off x="754213" y="618429"/>
            <a:ext cx="1272892" cy="713379"/>
          </a:xfrm>
          <a:prstGeom prst="rect">
            <a:avLst/>
          </a:prstGeom>
        </p:spPr>
      </p:pic>
      <p:sp>
        <p:nvSpPr>
          <p:cNvPr id="3" name="Rectangle 2">
            <a:extLst>
              <a:ext uri="{FF2B5EF4-FFF2-40B4-BE49-F238E27FC236}">
                <a16:creationId xmlns:a16="http://schemas.microsoft.com/office/drawing/2014/main" id="{29CA269C-458D-570D-73DD-76A87B77F2C4}"/>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5A8BB0BD-0ACB-43D5-E273-2B230E36C137}"/>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843A6BFA-EF0F-D70F-BF56-3C0B7C3BE1EF}"/>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F391C56-F981-DEF5-2242-B3D0649F83C3}"/>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A3EFAAB1-A353-EF6E-92DC-D5C3A4F59404}"/>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9BADA144-7227-A103-7AB6-83CF8E976F23}"/>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E2CEE80-F22E-783F-AD28-C4CA135D383B}"/>
              </a:ext>
            </a:extLst>
          </p:cNvPr>
          <p:cNvSpPr txBox="1">
            <a:spLocks/>
          </p:cNvSpPr>
          <p:nvPr/>
        </p:nvSpPr>
        <p:spPr>
          <a:xfrm>
            <a:off x="2167069" y="472494"/>
            <a:ext cx="927071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spc="100" dirty="0">
                <a:solidFill>
                  <a:schemeClr val="bg1"/>
                </a:solidFill>
                <a:latin typeface="GoudyOldStyExtBol"/>
                <a:ea typeface="Open Sans"/>
                <a:cs typeface="Open Sans"/>
              </a:rPr>
              <a:t>Communication </a:t>
            </a:r>
            <a:r>
              <a:rPr lang="en-US" sz="4000" b="1" i="1" spc="100" dirty="0">
                <a:solidFill>
                  <a:schemeClr val="bg1"/>
                </a:solidFill>
                <a:latin typeface="GoudyOldStyExtBol"/>
                <a:ea typeface="Open Sans"/>
                <a:cs typeface="Open Sans"/>
              </a:rPr>
              <a:t>Threats</a:t>
            </a:r>
          </a:p>
        </p:txBody>
      </p:sp>
      <p:sp>
        <p:nvSpPr>
          <p:cNvPr id="5" name="TextBox 4">
            <a:extLst>
              <a:ext uri="{FF2B5EF4-FFF2-40B4-BE49-F238E27FC236}">
                <a16:creationId xmlns:a16="http://schemas.microsoft.com/office/drawing/2014/main" id="{F7543EC7-0914-50D9-5D69-26AF4E10858D}"/>
              </a:ext>
            </a:extLst>
          </p:cNvPr>
          <p:cNvSpPr txBox="1"/>
          <p:nvPr/>
        </p:nvSpPr>
        <p:spPr>
          <a:xfrm>
            <a:off x="1126308" y="5171567"/>
            <a:ext cx="9939384" cy="1323439"/>
          </a:xfrm>
          <a:prstGeom prst="rect">
            <a:avLst/>
          </a:prstGeom>
          <a:noFill/>
        </p:spPr>
        <p:txBody>
          <a:bodyPr wrap="square" rtlCol="0">
            <a:spAutoFit/>
          </a:bodyPr>
          <a:lstStyle/>
          <a:p>
            <a:pPr algn="ctr"/>
            <a:r>
              <a:rPr lang="en-US" sz="2000" i="1" dirty="0">
                <a:solidFill>
                  <a:schemeClr val="bg1"/>
                </a:solidFill>
                <a:latin typeface="Franklin Gothic Medium" panose="020B0603020102020204" pitchFamily="34" charset="0"/>
              </a:rPr>
              <a:t>“People think they know everything. People who disagree only for the sake of arguing. Posting negative thoughts on our happy posts, even ones with kids. The negativity turns other people away, and people can spew whatever they want… It’s a microcosm of what’s wrong with social media.”</a:t>
            </a:r>
          </a:p>
        </p:txBody>
      </p:sp>
      <p:sp>
        <p:nvSpPr>
          <p:cNvPr id="7" name="TextBox 6">
            <a:extLst>
              <a:ext uri="{FF2B5EF4-FFF2-40B4-BE49-F238E27FC236}">
                <a16:creationId xmlns:a16="http://schemas.microsoft.com/office/drawing/2014/main" id="{F39E6EA8-0A7A-AFC1-E821-F4F3B29305FF}"/>
              </a:ext>
            </a:extLst>
          </p:cNvPr>
          <p:cNvSpPr txBox="1"/>
          <p:nvPr/>
        </p:nvSpPr>
        <p:spPr>
          <a:xfrm>
            <a:off x="754213" y="1750764"/>
            <a:ext cx="7457709" cy="3170099"/>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Misinformation</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An “us vs. them” attitude</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Language barriers, lack of access to the internet,</a:t>
            </a:r>
          </a:p>
          <a:p>
            <a:pPr lvl="1"/>
            <a:r>
              <a:rPr lang="en-US" sz="2000" dirty="0">
                <a:solidFill>
                  <a:schemeClr val="bg1"/>
                </a:solidFill>
                <a:latin typeface="Franklin Gothic Medium" panose="020B0603020102020204" pitchFamily="34" charset="0"/>
              </a:rPr>
              <a:t>digital divide</a:t>
            </a:r>
          </a:p>
          <a:p>
            <a:pPr lvl="1"/>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Social media</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Mandates, legal requirements, lack of internal support</a:t>
            </a:r>
          </a:p>
        </p:txBody>
      </p:sp>
    </p:spTree>
    <p:extLst>
      <p:ext uri="{BB962C8B-B14F-4D97-AF65-F5344CB8AC3E}">
        <p14:creationId xmlns:p14="http://schemas.microsoft.com/office/powerpoint/2010/main" val="2729577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a:extLst>
            <a:ext uri="{FF2B5EF4-FFF2-40B4-BE49-F238E27FC236}">
              <a16:creationId xmlns:a16="http://schemas.microsoft.com/office/drawing/2014/main" id="{0BFD4A16-F10F-66DC-99C6-DEFC928F5BBC}"/>
            </a:ext>
          </a:extLst>
        </p:cNvPr>
        <p:cNvGrpSpPr/>
        <p:nvPr/>
      </p:nvGrpSpPr>
      <p:grpSpPr>
        <a:xfrm>
          <a:off x="0" y="0"/>
          <a:ext cx="0" cy="0"/>
          <a:chOff x="0" y="0"/>
          <a:chExt cx="0" cy="0"/>
        </a:xfrm>
      </p:grpSpPr>
      <p:pic>
        <p:nvPicPr>
          <p:cNvPr id="11" name="Picture 10" descr="MAPC Logo. Graphic icon of the state of Massachusetts in transparent white with the MAPC region outlined in bright white. ">
            <a:extLst>
              <a:ext uri="{FF2B5EF4-FFF2-40B4-BE49-F238E27FC236}">
                <a16:creationId xmlns:a16="http://schemas.microsoft.com/office/drawing/2014/main" id="{39EAE999-EBB5-0734-307F-6D25E476C43A}"/>
              </a:ext>
            </a:extLst>
          </p:cNvPr>
          <p:cNvPicPr>
            <a:picLocks noChangeAspect="1"/>
          </p:cNvPicPr>
          <p:nvPr/>
        </p:nvPicPr>
        <p:blipFill>
          <a:blip r:embed="rId3"/>
          <a:stretch>
            <a:fillRect/>
          </a:stretch>
        </p:blipFill>
        <p:spPr>
          <a:xfrm>
            <a:off x="754213" y="618429"/>
            <a:ext cx="1272892" cy="713379"/>
          </a:xfrm>
          <a:prstGeom prst="rect">
            <a:avLst/>
          </a:prstGeom>
        </p:spPr>
      </p:pic>
      <p:sp>
        <p:nvSpPr>
          <p:cNvPr id="3" name="Rectangle 2">
            <a:extLst>
              <a:ext uri="{FF2B5EF4-FFF2-40B4-BE49-F238E27FC236}">
                <a16:creationId xmlns:a16="http://schemas.microsoft.com/office/drawing/2014/main" id="{24921936-8A0F-D92B-1888-E7587FCF128F}"/>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2E7125B7-3E0C-D66D-87BA-5472DAD0CDB0}"/>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3403302-F252-DC34-EDAF-718E856202A1}"/>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598312F-2CAD-5DFA-1037-C0F055C51E55}"/>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0C9D7A4A-13FE-FC9A-FE5E-3245FF86B49E}"/>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481F1169-B7D3-1B10-64AC-117C644181EB}"/>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B24F2E0-7307-4BE1-AD91-761042BA1F0E}"/>
              </a:ext>
            </a:extLst>
          </p:cNvPr>
          <p:cNvSpPr txBox="1">
            <a:spLocks/>
          </p:cNvSpPr>
          <p:nvPr/>
        </p:nvSpPr>
        <p:spPr>
          <a:xfrm>
            <a:off x="2393700" y="764820"/>
            <a:ext cx="927071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spc="100" dirty="0">
                <a:solidFill>
                  <a:schemeClr val="bg1"/>
                </a:solidFill>
                <a:latin typeface="GoudyOldStyExtBol"/>
                <a:ea typeface="Open Sans"/>
                <a:cs typeface="Open Sans"/>
              </a:rPr>
              <a:t>Communication </a:t>
            </a:r>
            <a:r>
              <a:rPr lang="en-US" sz="4000" b="1" i="1" spc="100" dirty="0">
                <a:solidFill>
                  <a:schemeClr val="bg1"/>
                </a:solidFill>
                <a:latin typeface="GoudyOldStyExtBol"/>
                <a:ea typeface="Open Sans"/>
                <a:cs typeface="Open Sans"/>
              </a:rPr>
              <a:t>Opportunities </a:t>
            </a:r>
            <a:r>
              <a:rPr lang="en-US" sz="4000" b="1" spc="100" dirty="0">
                <a:solidFill>
                  <a:schemeClr val="bg1"/>
                </a:solidFill>
                <a:latin typeface="GoudyOldStyExtBol"/>
                <a:ea typeface="Open Sans"/>
                <a:cs typeface="Open Sans"/>
              </a:rPr>
              <a:t>and </a:t>
            </a:r>
            <a:r>
              <a:rPr lang="en-US" sz="4000" b="1" i="1" spc="100" dirty="0">
                <a:solidFill>
                  <a:schemeClr val="bg1"/>
                </a:solidFill>
                <a:latin typeface="GoudyOldStyExtBol"/>
                <a:ea typeface="Open Sans"/>
                <a:cs typeface="Open Sans"/>
              </a:rPr>
              <a:t>Recommendations</a:t>
            </a:r>
          </a:p>
        </p:txBody>
      </p:sp>
      <p:sp>
        <p:nvSpPr>
          <p:cNvPr id="5" name="TextBox 4">
            <a:extLst>
              <a:ext uri="{FF2B5EF4-FFF2-40B4-BE49-F238E27FC236}">
                <a16:creationId xmlns:a16="http://schemas.microsoft.com/office/drawing/2014/main" id="{F8EBAEAB-A6F3-481A-43D4-08352FB839F5}"/>
              </a:ext>
            </a:extLst>
          </p:cNvPr>
          <p:cNvSpPr txBox="1"/>
          <p:nvPr/>
        </p:nvSpPr>
        <p:spPr>
          <a:xfrm>
            <a:off x="754213" y="1942445"/>
            <a:ext cx="7457709" cy="3170099"/>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Citizens academies</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Communications liaisons</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“How-to” videos</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Building relationships</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University, college, and high school interns</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p:txBody>
      </p:sp>
      <p:sp>
        <p:nvSpPr>
          <p:cNvPr id="7" name="TextBox 6">
            <a:extLst>
              <a:ext uri="{FF2B5EF4-FFF2-40B4-BE49-F238E27FC236}">
                <a16:creationId xmlns:a16="http://schemas.microsoft.com/office/drawing/2014/main" id="{146A62A1-96B0-2728-2C9E-6388FD5E7D42}"/>
              </a:ext>
            </a:extLst>
          </p:cNvPr>
          <p:cNvSpPr txBox="1"/>
          <p:nvPr/>
        </p:nvSpPr>
        <p:spPr>
          <a:xfrm>
            <a:off x="754213" y="5233122"/>
            <a:ext cx="6097772" cy="1200329"/>
          </a:xfrm>
          <a:prstGeom prst="rect">
            <a:avLst/>
          </a:prstGeom>
          <a:noFill/>
        </p:spPr>
        <p:txBody>
          <a:bodyPr wrap="square">
            <a:spAutoFit/>
          </a:bodyPr>
          <a:lstStyle/>
          <a:p>
            <a:pPr algn="ctr"/>
            <a:r>
              <a:rPr lang="en-US" i="1" dirty="0">
                <a:solidFill>
                  <a:schemeClr val="bg1"/>
                </a:solidFill>
                <a:latin typeface="Franklin Gothic Medium" panose="020B0603020102020204" pitchFamily="34" charset="0"/>
              </a:rPr>
              <a:t>“I'm focused on figuring out how to build those relationships, not just with the organizations or the nonprofits, but the individual residents who can have this, like huge impact on the community.”</a:t>
            </a:r>
          </a:p>
        </p:txBody>
      </p:sp>
      <p:grpSp>
        <p:nvGrpSpPr>
          <p:cNvPr id="16" name="Group 15">
            <a:extLst>
              <a:ext uri="{FF2B5EF4-FFF2-40B4-BE49-F238E27FC236}">
                <a16:creationId xmlns:a16="http://schemas.microsoft.com/office/drawing/2014/main" id="{B74BD29A-10B0-BAB4-4B14-D21889C1EF16}"/>
              </a:ext>
            </a:extLst>
          </p:cNvPr>
          <p:cNvGrpSpPr/>
          <p:nvPr/>
        </p:nvGrpSpPr>
        <p:grpSpPr>
          <a:xfrm>
            <a:off x="7386299" y="1750764"/>
            <a:ext cx="4051489" cy="3801550"/>
            <a:chOff x="7386299" y="1750764"/>
            <a:chExt cx="4051489" cy="3801550"/>
          </a:xfrm>
        </p:grpSpPr>
        <p:pic>
          <p:nvPicPr>
            <p:cNvPr id="9" name="Picture 8" descr="A group of people holding signs&#10;&#10;AI-generated content may be incorrect.">
              <a:extLst>
                <a:ext uri="{FF2B5EF4-FFF2-40B4-BE49-F238E27FC236}">
                  <a16:creationId xmlns:a16="http://schemas.microsoft.com/office/drawing/2014/main" id="{3F33DA58-2439-A0D2-003C-0B9DE3B0DAEA}"/>
                </a:ext>
              </a:extLst>
            </p:cNvPr>
            <p:cNvPicPr>
              <a:picLocks noChangeAspect="1"/>
            </p:cNvPicPr>
            <p:nvPr/>
          </p:nvPicPr>
          <p:blipFill>
            <a:blip r:embed="rId4"/>
            <a:stretch>
              <a:fillRect/>
            </a:stretch>
          </p:blipFill>
          <p:spPr>
            <a:xfrm>
              <a:off x="7386299" y="1750764"/>
              <a:ext cx="4051488" cy="3361780"/>
            </a:xfrm>
            <a:prstGeom prst="rect">
              <a:avLst/>
            </a:prstGeom>
          </p:spPr>
        </p:pic>
        <p:sp>
          <p:nvSpPr>
            <p:cNvPr id="10" name="TextBox 9">
              <a:extLst>
                <a:ext uri="{FF2B5EF4-FFF2-40B4-BE49-F238E27FC236}">
                  <a16:creationId xmlns:a16="http://schemas.microsoft.com/office/drawing/2014/main" id="{C370119A-A39A-3E84-08C3-D2172F4483F6}"/>
                </a:ext>
              </a:extLst>
            </p:cNvPr>
            <p:cNvSpPr txBox="1"/>
            <p:nvPr/>
          </p:nvSpPr>
          <p:spPr>
            <a:xfrm>
              <a:off x="7386300" y="5213760"/>
              <a:ext cx="4051488" cy="338554"/>
            </a:xfrm>
            <a:prstGeom prst="rect">
              <a:avLst/>
            </a:prstGeom>
            <a:noFill/>
          </p:spPr>
          <p:txBody>
            <a:bodyPr wrap="square" rtlCol="0">
              <a:spAutoFit/>
            </a:bodyPr>
            <a:lstStyle/>
            <a:p>
              <a:pPr algn="ctr"/>
              <a:r>
                <a:rPr lang="en-US" sz="1600" dirty="0">
                  <a:solidFill>
                    <a:schemeClr val="bg1"/>
                  </a:solidFill>
                  <a:latin typeface="Franklin Gothic Medium" panose="020B0603020102020204" pitchFamily="34" charset="0"/>
                </a:rPr>
                <a:t>MetroWest Climate Liaisons</a:t>
              </a:r>
            </a:p>
          </p:txBody>
        </p:sp>
      </p:grpSp>
    </p:spTree>
    <p:extLst>
      <p:ext uri="{BB962C8B-B14F-4D97-AF65-F5344CB8AC3E}">
        <p14:creationId xmlns:p14="http://schemas.microsoft.com/office/powerpoint/2010/main" val="364247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018527B-4FDB-A2E8-2EA9-88DB8B5D2CC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8DBEC32-2198-F75D-46B4-3A79FC3B7BB8}"/>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7C90ECBE-7F9A-3ADE-91C3-0C979DD98F74}"/>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C12E5AC-5F61-DF48-C1C7-BC41562AAFD3}"/>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A3411CA-95F9-4452-0247-ADBE36449239}"/>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1ADC3AA6-6E15-B2F2-4C47-760E4F34C0C5}"/>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E175EAD-8E9F-6566-604F-05A0346266F0}"/>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870F7D2-B57B-0397-2030-2E974CCDA51F}"/>
              </a:ext>
            </a:extLst>
          </p:cNvPr>
          <p:cNvSpPr txBox="1">
            <a:spLocks/>
          </p:cNvSpPr>
          <p:nvPr/>
        </p:nvSpPr>
        <p:spPr>
          <a:xfrm>
            <a:off x="2295919" y="622124"/>
            <a:ext cx="927071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spc="100" dirty="0">
                <a:solidFill>
                  <a:srgbClr val="002060"/>
                </a:solidFill>
                <a:latin typeface="GoudyOldStyExtBol"/>
                <a:ea typeface="Open Sans"/>
                <a:cs typeface="Open Sans"/>
              </a:rPr>
              <a:t>Communication </a:t>
            </a:r>
            <a:r>
              <a:rPr lang="en-US" sz="4000" b="1" i="1" spc="100" dirty="0">
                <a:solidFill>
                  <a:srgbClr val="002060"/>
                </a:solidFill>
                <a:latin typeface="GoudyOldStyExtBol"/>
                <a:ea typeface="Open Sans"/>
                <a:cs typeface="Open Sans"/>
              </a:rPr>
              <a:t>Opportunities </a:t>
            </a:r>
            <a:r>
              <a:rPr lang="en-US" sz="4000" b="1" spc="100" dirty="0">
                <a:solidFill>
                  <a:srgbClr val="002060"/>
                </a:solidFill>
                <a:latin typeface="GoudyOldStyExtBol"/>
                <a:ea typeface="Open Sans"/>
                <a:cs typeface="Open Sans"/>
              </a:rPr>
              <a:t>and </a:t>
            </a:r>
            <a:r>
              <a:rPr lang="en-US" sz="4000" b="1" i="1" spc="100" dirty="0">
                <a:solidFill>
                  <a:srgbClr val="002060"/>
                </a:solidFill>
                <a:latin typeface="GoudyOldStyExtBol"/>
                <a:ea typeface="Open Sans"/>
                <a:cs typeface="Open Sans"/>
              </a:rPr>
              <a:t>Recommendations</a:t>
            </a:r>
          </a:p>
        </p:txBody>
      </p:sp>
      <p:sp>
        <p:nvSpPr>
          <p:cNvPr id="5" name="TextBox 4">
            <a:extLst>
              <a:ext uri="{FF2B5EF4-FFF2-40B4-BE49-F238E27FC236}">
                <a16:creationId xmlns:a16="http://schemas.microsoft.com/office/drawing/2014/main" id="{5D4D5A63-5275-34E1-B6AB-5812748D6C28}"/>
              </a:ext>
            </a:extLst>
          </p:cNvPr>
          <p:cNvSpPr txBox="1"/>
          <p:nvPr/>
        </p:nvSpPr>
        <p:spPr>
          <a:xfrm>
            <a:off x="764845" y="1750950"/>
            <a:ext cx="7457709" cy="1631216"/>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rgbClr val="002060"/>
                </a:solidFill>
                <a:latin typeface="Franklin Gothic Medium" panose="020B0603020102020204" pitchFamily="34" charset="0"/>
              </a:rPr>
              <a:t>Trainings</a:t>
            </a:r>
          </a:p>
          <a:p>
            <a:pPr marL="342900" indent="-342900">
              <a:buFont typeface="Arial" panose="020B0604020202020204" pitchFamily="34" charset="0"/>
              <a:buChar char="•"/>
            </a:pPr>
            <a:endParaRPr lang="en-US" sz="2000" dirty="0">
              <a:solidFill>
                <a:srgbClr val="002060"/>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rgbClr val="002060"/>
                </a:solidFill>
                <a:latin typeface="Franklin Gothic Medium" panose="020B0603020102020204" pitchFamily="34" charset="0"/>
              </a:rPr>
              <a:t>Online tools</a:t>
            </a:r>
          </a:p>
          <a:p>
            <a:pPr marL="342900" indent="-342900">
              <a:buFont typeface="Arial" panose="020B0604020202020204" pitchFamily="34" charset="0"/>
              <a:buChar char="•"/>
            </a:pPr>
            <a:endParaRPr lang="en-US" sz="2000" dirty="0">
              <a:solidFill>
                <a:srgbClr val="002060"/>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rgbClr val="002060"/>
                </a:solidFill>
                <a:latin typeface="Franklin Gothic Medium" panose="020B0603020102020204" pitchFamily="34" charset="0"/>
              </a:rPr>
              <a:t>Technical assistance for communication-focused projects</a:t>
            </a:r>
          </a:p>
        </p:txBody>
      </p:sp>
      <p:sp>
        <p:nvSpPr>
          <p:cNvPr id="6" name="TextBox 5">
            <a:extLst>
              <a:ext uri="{FF2B5EF4-FFF2-40B4-BE49-F238E27FC236}">
                <a16:creationId xmlns:a16="http://schemas.microsoft.com/office/drawing/2014/main" id="{A860F170-1F58-5D5C-8D8E-95F814D0CBEB}"/>
              </a:ext>
            </a:extLst>
          </p:cNvPr>
          <p:cNvSpPr txBox="1"/>
          <p:nvPr/>
        </p:nvSpPr>
        <p:spPr>
          <a:xfrm>
            <a:off x="6403822" y="1750950"/>
            <a:ext cx="7457709" cy="1015663"/>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rgbClr val="002060"/>
                </a:solidFill>
                <a:latin typeface="Franklin Gothic Medium" panose="020B0603020102020204" pitchFamily="34" charset="0"/>
              </a:rPr>
              <a:t>Engage “younger” audiences</a:t>
            </a:r>
          </a:p>
          <a:p>
            <a:pPr marL="342900" indent="-342900">
              <a:buFont typeface="Arial" panose="020B0604020202020204" pitchFamily="34" charset="0"/>
              <a:buChar char="•"/>
            </a:pPr>
            <a:endParaRPr lang="en-US" sz="2000" dirty="0">
              <a:solidFill>
                <a:srgbClr val="002060"/>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rgbClr val="002060"/>
                </a:solidFill>
                <a:latin typeface="Franklin Gothic Medium" panose="020B0603020102020204" pitchFamily="34" charset="0"/>
              </a:rPr>
              <a:t>Show the great work</a:t>
            </a:r>
          </a:p>
        </p:txBody>
      </p:sp>
      <p:grpSp>
        <p:nvGrpSpPr>
          <p:cNvPr id="18" name="Group 17">
            <a:extLst>
              <a:ext uri="{FF2B5EF4-FFF2-40B4-BE49-F238E27FC236}">
                <a16:creationId xmlns:a16="http://schemas.microsoft.com/office/drawing/2014/main" id="{1C07DD06-E467-A244-790B-1DC28C2BDDF7}"/>
              </a:ext>
            </a:extLst>
          </p:cNvPr>
          <p:cNvGrpSpPr/>
          <p:nvPr/>
        </p:nvGrpSpPr>
        <p:grpSpPr>
          <a:xfrm>
            <a:off x="387483" y="3992138"/>
            <a:ext cx="11482287" cy="2600891"/>
            <a:chOff x="387483" y="3992138"/>
            <a:chExt cx="11482287" cy="2600891"/>
          </a:xfrm>
        </p:grpSpPr>
        <p:pic>
          <p:nvPicPr>
            <p:cNvPr id="2050" name="Picture 2">
              <a:extLst>
                <a:ext uri="{FF2B5EF4-FFF2-40B4-BE49-F238E27FC236}">
                  <a16:creationId xmlns:a16="http://schemas.microsoft.com/office/drawing/2014/main" id="{FAF5DA90-4AB6-60A7-E737-2E9BB0EDD5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4824" y="3992138"/>
              <a:ext cx="3520211" cy="260089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A person standing next to a person with a camera on his head&#10;&#10;AI-generated content may be incorrect.">
              <a:extLst>
                <a:ext uri="{FF2B5EF4-FFF2-40B4-BE49-F238E27FC236}">
                  <a16:creationId xmlns:a16="http://schemas.microsoft.com/office/drawing/2014/main" id="{DE107D85-0D52-5660-E488-810B3DCD4D6C}"/>
                </a:ext>
              </a:extLst>
            </p:cNvPr>
            <p:cNvPicPr>
              <a:picLocks noChangeAspect="1"/>
            </p:cNvPicPr>
            <p:nvPr/>
          </p:nvPicPr>
          <p:blipFill>
            <a:blip r:embed="rId4"/>
            <a:stretch>
              <a:fillRect/>
            </a:stretch>
          </p:blipFill>
          <p:spPr>
            <a:xfrm>
              <a:off x="387483" y="3992138"/>
              <a:ext cx="3419918" cy="2564939"/>
            </a:xfrm>
            <a:prstGeom prst="rect">
              <a:avLst/>
            </a:prstGeom>
          </p:spPr>
        </p:pic>
        <p:pic>
          <p:nvPicPr>
            <p:cNvPr id="2052" name="Picture 4" descr="Community Affirming Events | City of Framingham, MA Official Website">
              <a:extLst>
                <a:ext uri="{FF2B5EF4-FFF2-40B4-BE49-F238E27FC236}">
                  <a16:creationId xmlns:a16="http://schemas.microsoft.com/office/drawing/2014/main" id="{04ECCAA2-0718-7DD2-EB4E-2AD100B7E77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77026" y="3992138"/>
              <a:ext cx="3792744" cy="2567323"/>
            </a:xfrm>
            <a:prstGeom prst="rect">
              <a:avLst/>
            </a:prstGeom>
            <a:noFill/>
            <a:extLst>
              <a:ext uri="{909E8E84-426E-40DD-AFC4-6F175D3DCCD1}">
                <a14:hiddenFill xmlns:a14="http://schemas.microsoft.com/office/drawing/2010/main">
                  <a:solidFill>
                    <a:srgbClr val="FFFFFF"/>
                  </a:solidFill>
                </a14:hiddenFill>
              </a:ext>
            </a:extLst>
          </p:spPr>
        </p:pic>
      </p:grpSp>
      <p:pic>
        <p:nvPicPr>
          <p:cNvPr id="19" name="Picture 18" descr="A map with blue and green text&#10;&#10;AI-generated content may be incorrect.">
            <a:extLst>
              <a:ext uri="{FF2B5EF4-FFF2-40B4-BE49-F238E27FC236}">
                <a16:creationId xmlns:a16="http://schemas.microsoft.com/office/drawing/2014/main" id="{F14743D6-3D1E-DFE4-7B23-B8419329AD17}"/>
              </a:ext>
            </a:extLst>
          </p:cNvPr>
          <p:cNvPicPr>
            <a:picLocks noChangeAspect="1"/>
          </p:cNvPicPr>
          <p:nvPr/>
        </p:nvPicPr>
        <p:blipFill>
          <a:blip r:embed="rId6"/>
          <a:stretch>
            <a:fillRect/>
          </a:stretch>
        </p:blipFill>
        <p:spPr>
          <a:xfrm>
            <a:off x="625363" y="427037"/>
            <a:ext cx="1152144" cy="734154"/>
          </a:xfrm>
          <a:prstGeom prst="rect">
            <a:avLst/>
          </a:prstGeom>
        </p:spPr>
      </p:pic>
    </p:spTree>
    <p:extLst>
      <p:ext uri="{BB962C8B-B14F-4D97-AF65-F5344CB8AC3E}">
        <p14:creationId xmlns:p14="http://schemas.microsoft.com/office/powerpoint/2010/main" val="2874622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a:extLst>
            <a:ext uri="{FF2B5EF4-FFF2-40B4-BE49-F238E27FC236}">
              <a16:creationId xmlns:a16="http://schemas.microsoft.com/office/drawing/2014/main" id="{84FBB51C-307B-A87D-5C01-F7F13256CFA8}"/>
            </a:ext>
          </a:extLst>
        </p:cNvPr>
        <p:cNvGrpSpPr/>
        <p:nvPr/>
      </p:nvGrpSpPr>
      <p:grpSpPr>
        <a:xfrm>
          <a:off x="0" y="0"/>
          <a:ext cx="0" cy="0"/>
          <a:chOff x="0" y="0"/>
          <a:chExt cx="0" cy="0"/>
        </a:xfrm>
      </p:grpSpPr>
      <p:pic>
        <p:nvPicPr>
          <p:cNvPr id="11" name="Picture 10" descr="MAPC Logo. Graphic icon of the state of Massachusetts in transparent white with the MAPC region outlined in bright white. ">
            <a:extLst>
              <a:ext uri="{FF2B5EF4-FFF2-40B4-BE49-F238E27FC236}">
                <a16:creationId xmlns:a16="http://schemas.microsoft.com/office/drawing/2014/main" id="{A2EA427B-EB6F-4BC0-5163-2C227F36A192}"/>
              </a:ext>
            </a:extLst>
          </p:cNvPr>
          <p:cNvPicPr>
            <a:picLocks noChangeAspect="1"/>
          </p:cNvPicPr>
          <p:nvPr/>
        </p:nvPicPr>
        <p:blipFill>
          <a:blip r:embed="rId3"/>
          <a:stretch>
            <a:fillRect/>
          </a:stretch>
        </p:blipFill>
        <p:spPr>
          <a:xfrm>
            <a:off x="782351" y="457370"/>
            <a:ext cx="1272892" cy="713379"/>
          </a:xfrm>
          <a:prstGeom prst="rect">
            <a:avLst/>
          </a:prstGeom>
        </p:spPr>
      </p:pic>
      <p:sp>
        <p:nvSpPr>
          <p:cNvPr id="3" name="Rectangle 2">
            <a:extLst>
              <a:ext uri="{FF2B5EF4-FFF2-40B4-BE49-F238E27FC236}">
                <a16:creationId xmlns:a16="http://schemas.microsoft.com/office/drawing/2014/main" id="{565BE090-E38A-871E-E72C-BB04C087D97D}"/>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97521811-FA2A-ADA2-847E-445D91D6C4C6}"/>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1A028B70-4095-8FCF-0BDA-9CD9AAF4D77C}"/>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F5B99B5-9A42-3EC3-9AAC-F5C11D6B188D}"/>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F473F2A5-A966-D5C5-4C9F-7E19F18BD2B7}"/>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7FF06900-7D87-25A6-8110-654CF2B344FF}"/>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55216296-5FD5-DA7E-FA4A-E9EAF27AAA28}"/>
              </a:ext>
            </a:extLst>
          </p:cNvPr>
          <p:cNvSpPr txBox="1">
            <a:spLocks/>
          </p:cNvSpPr>
          <p:nvPr/>
        </p:nvSpPr>
        <p:spPr>
          <a:xfrm>
            <a:off x="2312165" y="311435"/>
            <a:ext cx="927071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spc="100" dirty="0">
                <a:solidFill>
                  <a:schemeClr val="bg1"/>
                </a:solidFill>
                <a:latin typeface="GoudyOldStyExtBol"/>
                <a:ea typeface="Open Sans"/>
                <a:cs typeface="Open Sans"/>
              </a:rPr>
              <a:t>National Trends</a:t>
            </a:r>
          </a:p>
        </p:txBody>
      </p:sp>
      <p:sp>
        <p:nvSpPr>
          <p:cNvPr id="6" name="TextBox 5">
            <a:extLst>
              <a:ext uri="{FF2B5EF4-FFF2-40B4-BE49-F238E27FC236}">
                <a16:creationId xmlns:a16="http://schemas.microsoft.com/office/drawing/2014/main" id="{977F3368-0241-C82C-1947-052902350FBF}"/>
              </a:ext>
            </a:extLst>
          </p:cNvPr>
          <p:cNvSpPr txBox="1"/>
          <p:nvPr/>
        </p:nvSpPr>
        <p:spPr>
          <a:xfrm>
            <a:off x="637255" y="1526133"/>
            <a:ext cx="9009623" cy="4401205"/>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Almost a third of Gen Z lives with their parents — the highest percentage in the past century – </a:t>
            </a:r>
            <a:r>
              <a:rPr lang="en-US" sz="2000" i="1" dirty="0">
                <a:solidFill>
                  <a:schemeClr val="bg1"/>
                </a:solidFill>
                <a:latin typeface="Franklin Gothic Medium" panose="020B0603020102020204" pitchFamily="34" charset="0"/>
              </a:rPr>
              <a:t>2025 APA Trend Report</a:t>
            </a:r>
          </a:p>
          <a:p>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Taking a “digital detox” has become an increasingly common practice.</a:t>
            </a:r>
          </a:p>
          <a:p>
            <a:pPr marL="800100" lvl="1" indent="-342900">
              <a:buFont typeface="Courier New" panose="02070309020205020404" pitchFamily="49" charset="0"/>
              <a:buChar char="o"/>
            </a:pPr>
            <a:r>
              <a:rPr lang="en-US" sz="2000" dirty="0">
                <a:solidFill>
                  <a:schemeClr val="bg1"/>
                </a:solidFill>
                <a:latin typeface="Franklin Gothic Medium" panose="020B0603020102020204" pitchFamily="34" charset="0"/>
              </a:rPr>
              <a:t>Avoiding online news; worry about distinguishing real and fake information</a:t>
            </a:r>
          </a:p>
          <a:p>
            <a:pPr lvl="1"/>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Digital detox hangouts</a:t>
            </a:r>
            <a:endParaRPr lang="en-US" sz="2000" i="1" dirty="0">
              <a:solidFill>
                <a:schemeClr val="bg1"/>
              </a:solidFill>
              <a:latin typeface="Franklin Gothic Medium" panose="020B0603020102020204" pitchFamily="34" charset="0"/>
            </a:endParaRPr>
          </a:p>
          <a:p>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Epidemic of loneliness</a:t>
            </a:r>
          </a:p>
          <a:p>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Conflict resolution</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r>
              <a:rPr lang="en-US" sz="2000" dirty="0">
                <a:solidFill>
                  <a:schemeClr val="bg1"/>
                </a:solidFill>
                <a:latin typeface="Franklin Gothic Medium" panose="020B0603020102020204" pitchFamily="34" charset="0"/>
              </a:rPr>
              <a:t>Use of libraries</a:t>
            </a:r>
          </a:p>
        </p:txBody>
      </p:sp>
      <p:pic>
        <p:nvPicPr>
          <p:cNvPr id="4098" name="Picture 2">
            <a:extLst>
              <a:ext uri="{FF2B5EF4-FFF2-40B4-BE49-F238E27FC236}">
                <a16:creationId xmlns:a16="http://schemas.microsoft.com/office/drawing/2014/main" id="{B878F360-8F4A-5E84-10B3-3B0366CABA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92821" y="3348206"/>
            <a:ext cx="5117375" cy="3198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64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a:extLst>
            <a:ext uri="{FF2B5EF4-FFF2-40B4-BE49-F238E27FC236}">
              <a16:creationId xmlns:a16="http://schemas.microsoft.com/office/drawing/2014/main" id="{C0F1CD4B-BF2C-AA9C-621E-A101EA4721E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C153257-CADF-E0E9-0DAC-D0B0706D009B}"/>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23726444-3BDB-42E1-D350-D2A546EBC154}"/>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CAFC0ECE-20FD-9D38-D2DE-EA2344057C17}"/>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11EB116D-9E2B-F013-5EEC-C7AF9CF4E626}"/>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E9211E45-5B27-3140-3964-543DCDCC8DD0}"/>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D45364F2-20F5-C915-935A-2C8F80774C63}"/>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a:extLst>
              <a:ext uri="{FF2B5EF4-FFF2-40B4-BE49-F238E27FC236}">
                <a16:creationId xmlns:a16="http://schemas.microsoft.com/office/drawing/2014/main" id="{8B8ECE32-FA45-3E1F-B8D1-BEC0D8F5FE3D}"/>
              </a:ext>
            </a:extLst>
          </p:cNvPr>
          <p:cNvSpPr txBox="1">
            <a:spLocks/>
          </p:cNvSpPr>
          <p:nvPr/>
        </p:nvSpPr>
        <p:spPr>
          <a:xfrm>
            <a:off x="2179595" y="196921"/>
            <a:ext cx="927071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600" b="1" i="1" spc="100" dirty="0">
                <a:solidFill>
                  <a:schemeClr val="bg1"/>
                </a:solidFill>
                <a:latin typeface="GoudyOldStyExtBol"/>
                <a:ea typeface="Open Sans"/>
                <a:cs typeface="Open Sans"/>
              </a:rPr>
              <a:t>The perfect escape from our online world </a:t>
            </a:r>
          </a:p>
        </p:txBody>
      </p:sp>
      <p:sp>
        <p:nvSpPr>
          <p:cNvPr id="6" name="TextBox 5">
            <a:extLst>
              <a:ext uri="{FF2B5EF4-FFF2-40B4-BE49-F238E27FC236}">
                <a16:creationId xmlns:a16="http://schemas.microsoft.com/office/drawing/2014/main" id="{2DAF15B8-B5F7-6B52-70EB-BF3DF485E8D0}"/>
              </a:ext>
            </a:extLst>
          </p:cNvPr>
          <p:cNvSpPr txBox="1"/>
          <p:nvPr/>
        </p:nvSpPr>
        <p:spPr>
          <a:xfrm>
            <a:off x="2179595" y="1056235"/>
            <a:ext cx="5101375" cy="402055"/>
          </a:xfrm>
          <a:prstGeom prst="rect">
            <a:avLst/>
          </a:prstGeom>
          <a:noFill/>
        </p:spPr>
        <p:txBody>
          <a:bodyPr wrap="square" rtlCol="0">
            <a:spAutoFit/>
          </a:bodyPr>
          <a:lstStyle/>
          <a:p>
            <a:r>
              <a:rPr lang="en-US" sz="2000" b="0" i="0" dirty="0">
                <a:solidFill>
                  <a:schemeClr val="bg1"/>
                </a:solidFill>
                <a:effectLst/>
                <a:latin typeface="__harriet_cfe5a1"/>
              </a:rPr>
              <a:t>Why the new luxury is flip phones and vinyl LPs</a:t>
            </a:r>
            <a:endParaRPr lang="en-US" sz="2000" i="1" dirty="0">
              <a:solidFill>
                <a:schemeClr val="bg1"/>
              </a:solidFill>
              <a:latin typeface="Franklin Gothic Medium" panose="020B0603020102020204" pitchFamily="34" charset="0"/>
            </a:endParaRPr>
          </a:p>
        </p:txBody>
      </p:sp>
      <p:pic>
        <p:nvPicPr>
          <p:cNvPr id="1026" name="Picture 2">
            <a:extLst>
              <a:ext uri="{FF2B5EF4-FFF2-40B4-BE49-F238E27FC236}">
                <a16:creationId xmlns:a16="http://schemas.microsoft.com/office/drawing/2014/main" id="{02019138-987C-BFF8-7BC6-A86E3E98E6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607" y="462538"/>
            <a:ext cx="1107510" cy="8306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F6730F6-C2D4-6E10-384B-5E137496D343}"/>
              </a:ext>
            </a:extLst>
          </p:cNvPr>
          <p:cNvSpPr txBox="1"/>
          <p:nvPr/>
        </p:nvSpPr>
        <p:spPr>
          <a:xfrm>
            <a:off x="898592" y="2317604"/>
            <a:ext cx="10551721" cy="3662541"/>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latin typeface="Franklin Gothic Medium" panose="020B0603020102020204" pitchFamily="34" charset="0"/>
              </a:rPr>
              <a:t>Newsletters returning to print (and being mailed out)</a:t>
            </a:r>
          </a:p>
          <a:p>
            <a:pPr marL="342900" indent="-342900">
              <a:buFont typeface="Arial" panose="020B0604020202020204" pitchFamily="34" charset="0"/>
              <a:buChar char="•"/>
            </a:pPr>
            <a:r>
              <a:rPr lang="en-US" sz="2400" dirty="0">
                <a:solidFill>
                  <a:schemeClr val="bg1"/>
                </a:solidFill>
                <a:latin typeface="Franklin Gothic Medium" panose="020B0603020102020204" pitchFamily="34" charset="0"/>
              </a:rPr>
              <a:t>Concern with generative AI</a:t>
            </a:r>
          </a:p>
          <a:p>
            <a:pPr marL="342900" indent="-342900">
              <a:buFont typeface="Arial" panose="020B0604020202020204" pitchFamily="34" charset="0"/>
              <a:buChar char="•"/>
            </a:pPr>
            <a:r>
              <a:rPr lang="en-US" sz="2400" dirty="0">
                <a:solidFill>
                  <a:schemeClr val="bg1"/>
                </a:solidFill>
                <a:latin typeface="Franklin Gothic Medium" panose="020B0603020102020204" pitchFamily="34" charset="0"/>
              </a:rPr>
              <a:t>Embrace of analog technologies like flip phones</a:t>
            </a:r>
          </a:p>
          <a:p>
            <a:pPr marL="342900" indent="-342900">
              <a:buFont typeface="Arial" panose="020B0604020202020204" pitchFamily="34" charset="0"/>
              <a:buChar char="•"/>
            </a:pPr>
            <a:r>
              <a:rPr lang="en-US" sz="2400" dirty="0">
                <a:solidFill>
                  <a:schemeClr val="bg1"/>
                </a:solidFill>
                <a:latin typeface="Franklin Gothic Medium" panose="020B0603020102020204" pitchFamily="34" charset="0"/>
              </a:rPr>
              <a:t>Cultivating in-person interaction, like social and members clubs </a:t>
            </a: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marL="342900" indent="-342900">
              <a:buFont typeface="Arial" panose="020B0604020202020204" pitchFamily="34" charset="0"/>
              <a:buChar char="•"/>
            </a:pPr>
            <a:endParaRPr lang="en-US" sz="2000" dirty="0">
              <a:solidFill>
                <a:schemeClr val="bg1"/>
              </a:solidFill>
              <a:latin typeface="Franklin Gothic Medium" panose="020B0603020102020204" pitchFamily="34" charset="0"/>
            </a:endParaRPr>
          </a:p>
          <a:p>
            <a:pPr algn="ctr"/>
            <a:r>
              <a:rPr lang="en-US" sz="2400" b="0" i="1" dirty="0">
                <a:solidFill>
                  <a:schemeClr val="bg1"/>
                </a:solidFill>
                <a:effectLst/>
                <a:latin typeface="Franklin Gothic Medium" panose="020B0603020102020204" pitchFamily="34" charset="0"/>
              </a:rPr>
              <a:t>“While society is nowhere close to abandoning computers writ large, there are signs that we are reaching peak digital saturation. This has felt especially true in the years following the screen-addled pandemic, in which there’s been a concerted push towards spending more time in person.”</a:t>
            </a:r>
            <a:endParaRPr lang="en-US" sz="2400" i="1" dirty="0">
              <a:solidFill>
                <a:schemeClr val="bg1"/>
              </a:solidFill>
              <a:latin typeface="Franklin Gothic Medium" panose="020B0603020102020204" pitchFamily="34" charset="0"/>
            </a:endParaRPr>
          </a:p>
        </p:txBody>
      </p:sp>
    </p:spTree>
    <p:extLst>
      <p:ext uri="{BB962C8B-B14F-4D97-AF65-F5344CB8AC3E}">
        <p14:creationId xmlns:p14="http://schemas.microsoft.com/office/powerpoint/2010/main" val="3106180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93B1F7D2-2DFD-EA27-A7AD-3A03FBA79956}"/>
              </a:ext>
            </a:extLst>
          </p:cNvPr>
          <p:cNvSpPr txBox="1"/>
          <p:nvPr/>
        </p:nvSpPr>
        <p:spPr>
          <a:xfrm>
            <a:off x="961443" y="1750764"/>
            <a:ext cx="4482427" cy="3293209"/>
          </a:xfrm>
          <a:prstGeom prst="rect">
            <a:avLst/>
          </a:prstGeom>
          <a:noFill/>
        </p:spPr>
        <p:txBody>
          <a:bodyPr wrap="square" rtlCol="0">
            <a:spAutoFit/>
          </a:bodyPr>
          <a:lstStyle/>
          <a:p>
            <a:r>
              <a:rPr lang="en-US" sz="2800" dirty="0">
                <a:solidFill>
                  <a:schemeClr val="bg1"/>
                </a:solidFill>
                <a:latin typeface="Franklin Gothic Medium" panose="020B0603020102020204" pitchFamily="34" charset="0"/>
              </a:rPr>
              <a:t>1.  We’ll Start Back in 1963</a:t>
            </a:r>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a:p>
            <a:endParaRPr lang="en-US" sz="1200" dirty="0">
              <a:solidFill>
                <a:schemeClr val="bg1"/>
              </a:solidFill>
              <a:latin typeface="Franklin Gothic Medium" panose="020B0603020102020204" pitchFamily="34" charset="0"/>
            </a:endParaRPr>
          </a:p>
        </p:txBody>
      </p:sp>
      <p:sp>
        <p:nvSpPr>
          <p:cNvPr id="3" name="Rectangle 2">
            <a:extLst>
              <a:ext uri="{FF2B5EF4-FFF2-40B4-BE49-F238E27FC236}">
                <a16:creationId xmlns:a16="http://schemas.microsoft.com/office/drawing/2014/main" id="{A2D693A0-C041-CF0C-6AFE-0D626CC6F208}"/>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61F595F4-894E-645F-E7B7-EA69C125D9D1}"/>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5D1A5FD0-7B4D-9770-EC6A-02044C1A3CBF}"/>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70698ECC-3655-030D-8C4C-E8F1B3462742}"/>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7" name="Rectangle 6">
            <a:extLst>
              <a:ext uri="{FF2B5EF4-FFF2-40B4-BE49-F238E27FC236}">
                <a16:creationId xmlns:a16="http://schemas.microsoft.com/office/drawing/2014/main" id="{B2F7A37F-6C29-FFE8-4375-6606A5A59C68}"/>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F7173550-847F-E3DD-A8C3-0D0491E1CC69}"/>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a:extLst>
              <a:ext uri="{FF2B5EF4-FFF2-40B4-BE49-F238E27FC236}">
                <a16:creationId xmlns:a16="http://schemas.microsoft.com/office/drawing/2014/main" id="{1E7AD553-6FA9-AEAF-AC4D-E270E9D0F89E}"/>
              </a:ext>
            </a:extLst>
          </p:cNvPr>
          <p:cNvSpPr txBox="1">
            <a:spLocks/>
          </p:cNvSpPr>
          <p:nvPr/>
        </p:nvSpPr>
        <p:spPr>
          <a:xfrm>
            <a:off x="2213741" y="618428"/>
            <a:ext cx="9487239" cy="74929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200" b="1" spc="100" dirty="0">
                <a:solidFill>
                  <a:schemeClr val="bg1"/>
                </a:solidFill>
                <a:latin typeface="GoudyOldStyExtBol" pitchFamily="2" charset="77"/>
                <a:ea typeface="Open Sans" panose="020B0606030504020204" pitchFamily="34" charset="0"/>
                <a:cs typeface="Open Sans" panose="020B0606030504020204" pitchFamily="34" charset="0"/>
              </a:rPr>
              <a:t>Presentation Overview</a:t>
            </a:r>
            <a:endParaRPr lang="en-US" sz="3200" spc="100" dirty="0">
              <a:solidFill>
                <a:schemeClr val="bg1"/>
              </a:solidFill>
              <a:latin typeface="Franklin Gothic Medium" panose="020B0603020102020204" pitchFamily="34" charset="0"/>
              <a:ea typeface="Open Sans" panose="020B0606030504020204" pitchFamily="34" charset="0"/>
              <a:cs typeface="Open Sans" panose="020B0606030504020204" pitchFamily="34" charset="0"/>
            </a:endParaRPr>
          </a:p>
        </p:txBody>
      </p:sp>
      <p:pic>
        <p:nvPicPr>
          <p:cNvPr id="13" name="Picture 12" descr="MAPC Logo. Graphic icon of the state of Massachusetts in transparent white with the MAPC region outlined in bright white. ">
            <a:extLst>
              <a:ext uri="{FF2B5EF4-FFF2-40B4-BE49-F238E27FC236}">
                <a16:creationId xmlns:a16="http://schemas.microsoft.com/office/drawing/2014/main" id="{72CABC18-452A-807F-EE61-88D2EFEB58C3}"/>
              </a:ext>
            </a:extLst>
          </p:cNvPr>
          <p:cNvPicPr/>
          <p:nvPr/>
        </p:nvPicPr>
        <p:blipFill>
          <a:blip r:embed="rId3"/>
          <a:stretch>
            <a:fillRect/>
          </a:stretch>
        </p:blipFill>
        <p:spPr>
          <a:xfrm>
            <a:off x="623585" y="618428"/>
            <a:ext cx="1155700" cy="647700"/>
          </a:xfrm>
          <a:prstGeom prst="rect">
            <a:avLst/>
          </a:prstGeom>
        </p:spPr>
      </p:pic>
      <p:sp>
        <p:nvSpPr>
          <p:cNvPr id="9" name="TextBox 8">
            <a:extLst>
              <a:ext uri="{FF2B5EF4-FFF2-40B4-BE49-F238E27FC236}">
                <a16:creationId xmlns:a16="http://schemas.microsoft.com/office/drawing/2014/main" id="{3A5EFD33-B359-6809-C16C-8C98527C2BA3}"/>
              </a:ext>
            </a:extLst>
          </p:cNvPr>
          <p:cNvSpPr txBox="1"/>
          <p:nvPr/>
        </p:nvSpPr>
        <p:spPr>
          <a:xfrm>
            <a:off x="976545" y="2211462"/>
            <a:ext cx="7625193" cy="3970318"/>
          </a:xfrm>
          <a:prstGeom prst="rect">
            <a:avLst/>
          </a:prstGeom>
          <a:noFill/>
        </p:spPr>
        <p:txBody>
          <a:bodyPr wrap="square">
            <a:spAutoFit/>
          </a:bodyPr>
          <a:lstStyle/>
          <a:p>
            <a:r>
              <a:rPr lang="en-US" sz="2800" dirty="0">
                <a:solidFill>
                  <a:schemeClr val="bg1"/>
                </a:solidFill>
                <a:latin typeface="Franklin Gothic Medium" panose="020B0603020102020204" pitchFamily="34" charset="0"/>
              </a:rPr>
              <a:t>2.  MAPC and Our Region</a:t>
            </a:r>
          </a:p>
          <a:p>
            <a:r>
              <a:rPr lang="en-US" sz="2800" dirty="0">
                <a:solidFill>
                  <a:schemeClr val="bg1"/>
                </a:solidFill>
                <a:latin typeface="Franklin Gothic Medium" panose="020B0603020102020204" pitchFamily="34" charset="0"/>
              </a:rPr>
              <a:t>3.  Council &amp; Engagement</a:t>
            </a:r>
          </a:p>
          <a:p>
            <a:r>
              <a:rPr lang="en-US" sz="2800" dirty="0">
                <a:solidFill>
                  <a:schemeClr val="bg1"/>
                </a:solidFill>
                <a:latin typeface="Franklin Gothic Medium" panose="020B0603020102020204" pitchFamily="34" charset="0"/>
              </a:rPr>
              <a:t>4.  Community Engagement</a:t>
            </a:r>
          </a:p>
          <a:p>
            <a:r>
              <a:rPr lang="en-US" sz="2800" dirty="0">
                <a:solidFill>
                  <a:schemeClr val="bg1"/>
                </a:solidFill>
                <a:latin typeface="Franklin Gothic Medium" panose="020B0603020102020204" pitchFamily="34" charset="0"/>
              </a:rPr>
              <a:t>5.  Council Approach &amp; Evaluation</a:t>
            </a:r>
          </a:p>
          <a:p>
            <a:r>
              <a:rPr lang="en-US" sz="2800" dirty="0">
                <a:solidFill>
                  <a:schemeClr val="bg1"/>
                </a:solidFill>
                <a:latin typeface="Franklin Gothic Medium" panose="020B0603020102020204" pitchFamily="34" charset="0"/>
              </a:rPr>
              <a:t>6.  Case Study: Communication Strategies</a:t>
            </a:r>
          </a:p>
          <a:p>
            <a:r>
              <a:rPr lang="en-US" sz="2800" dirty="0">
                <a:solidFill>
                  <a:schemeClr val="bg1"/>
                </a:solidFill>
                <a:latin typeface="Franklin Gothic Medium" panose="020B0603020102020204" pitchFamily="34" charset="0"/>
              </a:rPr>
              <a:t>7.  SWOT Analysis</a:t>
            </a:r>
          </a:p>
          <a:p>
            <a:pPr marL="514350" indent="-514350">
              <a:buAutoNum type="arabicPeriod" startAt="8"/>
            </a:pPr>
            <a:r>
              <a:rPr lang="en-US" sz="2800" dirty="0">
                <a:solidFill>
                  <a:schemeClr val="bg1"/>
                </a:solidFill>
                <a:latin typeface="Franklin Gothic Medium" panose="020B0603020102020204" pitchFamily="34" charset="0"/>
              </a:rPr>
              <a:t>Communication Recommendations</a:t>
            </a:r>
          </a:p>
          <a:p>
            <a:pPr marL="514350" indent="-514350">
              <a:buAutoNum type="arabicPeriod" startAt="8"/>
            </a:pPr>
            <a:r>
              <a:rPr lang="en-US" sz="2800" dirty="0">
                <a:solidFill>
                  <a:schemeClr val="bg1"/>
                </a:solidFill>
                <a:latin typeface="Franklin Gothic Medium" panose="020B0603020102020204" pitchFamily="34" charset="0"/>
              </a:rPr>
              <a:t>National Trends</a:t>
            </a:r>
          </a:p>
          <a:p>
            <a:pPr marL="514350" indent="-514350">
              <a:buAutoNum type="arabicPeriod" startAt="8"/>
            </a:pPr>
            <a:r>
              <a:rPr lang="en-US" sz="2800" dirty="0">
                <a:solidFill>
                  <a:schemeClr val="bg1"/>
                </a:solidFill>
                <a:latin typeface="Franklin Gothic Medium" panose="020B0603020102020204" pitchFamily="34" charset="0"/>
              </a:rPr>
              <a:t>  Questions and Conversation</a:t>
            </a:r>
          </a:p>
        </p:txBody>
      </p:sp>
    </p:spTree>
    <p:extLst>
      <p:ext uri="{BB962C8B-B14F-4D97-AF65-F5344CB8AC3E}">
        <p14:creationId xmlns:p14="http://schemas.microsoft.com/office/powerpoint/2010/main" val="306050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a:extLst>
            <a:ext uri="{FF2B5EF4-FFF2-40B4-BE49-F238E27FC236}">
              <a16:creationId xmlns:a16="http://schemas.microsoft.com/office/drawing/2014/main" id="{9C5421F1-7197-BE29-F9A3-54206B46755C}"/>
            </a:ext>
          </a:extLst>
        </p:cNvPr>
        <p:cNvGrpSpPr/>
        <p:nvPr/>
      </p:nvGrpSpPr>
      <p:grpSpPr>
        <a:xfrm>
          <a:off x="0" y="0"/>
          <a:ext cx="0" cy="0"/>
          <a:chOff x="0" y="0"/>
          <a:chExt cx="0" cy="0"/>
        </a:xfrm>
      </p:grpSpPr>
      <p:pic>
        <p:nvPicPr>
          <p:cNvPr id="11" name="Picture 10" descr="MAPC Logo. Graphic icon of the state of Massachusetts in transparent white with the MAPC region outlined in bright white. ">
            <a:extLst>
              <a:ext uri="{FF2B5EF4-FFF2-40B4-BE49-F238E27FC236}">
                <a16:creationId xmlns:a16="http://schemas.microsoft.com/office/drawing/2014/main" id="{887A1B1D-6BCF-B789-4578-CB989E2D52D2}"/>
              </a:ext>
            </a:extLst>
          </p:cNvPr>
          <p:cNvPicPr>
            <a:picLocks noChangeAspect="1"/>
          </p:cNvPicPr>
          <p:nvPr/>
        </p:nvPicPr>
        <p:blipFill>
          <a:blip r:embed="rId3"/>
          <a:stretch>
            <a:fillRect/>
          </a:stretch>
        </p:blipFill>
        <p:spPr>
          <a:xfrm>
            <a:off x="754213" y="618429"/>
            <a:ext cx="1272892" cy="713379"/>
          </a:xfrm>
          <a:prstGeom prst="rect">
            <a:avLst/>
          </a:prstGeom>
        </p:spPr>
      </p:pic>
      <p:sp>
        <p:nvSpPr>
          <p:cNvPr id="3" name="Rectangle 2">
            <a:extLst>
              <a:ext uri="{FF2B5EF4-FFF2-40B4-BE49-F238E27FC236}">
                <a16:creationId xmlns:a16="http://schemas.microsoft.com/office/drawing/2014/main" id="{82E51544-F207-02EA-9672-F1236BAD037A}"/>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0C040E7B-744D-69F7-8EF3-FAC42D68B4FA}"/>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361375A9-9E9A-AA46-047E-BFBB323CB669}"/>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9C2A828B-97E5-1432-B8B2-2BD1292BF64F}"/>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5E9048DE-F0BA-1397-BCDB-A50D931E5C8D}"/>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76064BB-4165-8C9D-6A38-A52B6DC2F115}"/>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19A7B7-94C4-A67A-F027-07DBA9B4A1DE}"/>
              </a:ext>
            </a:extLst>
          </p:cNvPr>
          <p:cNvSpPr txBox="1">
            <a:spLocks/>
          </p:cNvSpPr>
          <p:nvPr/>
        </p:nvSpPr>
        <p:spPr>
          <a:xfrm>
            <a:off x="2167069" y="472494"/>
            <a:ext cx="9270718" cy="8593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spc="100" dirty="0">
                <a:solidFill>
                  <a:schemeClr val="bg1"/>
                </a:solidFill>
                <a:latin typeface="GoudyOldStyExtBol"/>
                <a:ea typeface="Open Sans"/>
                <a:cs typeface="Open Sans"/>
              </a:rPr>
              <a:t>Your Thoughts and Questions</a:t>
            </a:r>
          </a:p>
        </p:txBody>
      </p:sp>
      <p:sp>
        <p:nvSpPr>
          <p:cNvPr id="7" name="TextBox 6">
            <a:extLst>
              <a:ext uri="{FF2B5EF4-FFF2-40B4-BE49-F238E27FC236}">
                <a16:creationId xmlns:a16="http://schemas.microsoft.com/office/drawing/2014/main" id="{9EE1B2E1-B625-5B8E-2CCE-DCD312B576D1}"/>
              </a:ext>
            </a:extLst>
          </p:cNvPr>
          <p:cNvSpPr txBox="1"/>
          <p:nvPr/>
        </p:nvSpPr>
        <p:spPr>
          <a:xfrm>
            <a:off x="754213" y="1940312"/>
            <a:ext cx="7457709" cy="1631216"/>
          </a:xfrm>
          <a:prstGeom prst="rect">
            <a:avLst/>
          </a:prstGeom>
          <a:noFill/>
        </p:spPr>
        <p:txBody>
          <a:bodyPr wrap="square" rtlCol="0">
            <a:spAutoFit/>
          </a:bodyPr>
          <a:lstStyle/>
          <a:p>
            <a:r>
              <a:rPr lang="en-US" sz="2000" dirty="0">
                <a:solidFill>
                  <a:schemeClr val="bg1"/>
                </a:solidFill>
                <a:latin typeface="Franklin Gothic Medium" panose="020B0603020102020204" pitchFamily="34" charset="0"/>
              </a:rPr>
              <a:t>Tim Viall</a:t>
            </a:r>
          </a:p>
          <a:p>
            <a:r>
              <a:rPr lang="en-US" sz="2000" dirty="0">
                <a:solidFill>
                  <a:schemeClr val="bg1"/>
                </a:solidFill>
                <a:latin typeface="Franklin Gothic Medium" panose="020B0603020102020204" pitchFamily="34" charset="0"/>
              </a:rPr>
              <a:t>tviall@mapc.org</a:t>
            </a:r>
          </a:p>
          <a:p>
            <a:endParaRPr lang="en-US" sz="2000" dirty="0">
              <a:solidFill>
                <a:schemeClr val="bg1"/>
              </a:solidFill>
              <a:latin typeface="Franklin Gothic Medium" panose="020B0603020102020204" pitchFamily="34" charset="0"/>
            </a:endParaRPr>
          </a:p>
          <a:p>
            <a:r>
              <a:rPr lang="en-US" sz="2000" dirty="0">
                <a:solidFill>
                  <a:schemeClr val="bg1"/>
                </a:solidFill>
                <a:latin typeface="Franklin Gothic Medium" panose="020B0603020102020204" pitchFamily="34" charset="0"/>
              </a:rPr>
              <a:t>Emma Koontz</a:t>
            </a:r>
          </a:p>
          <a:p>
            <a:r>
              <a:rPr lang="en-US" sz="2000" dirty="0">
                <a:solidFill>
                  <a:schemeClr val="bg1"/>
                </a:solidFill>
                <a:latin typeface="Franklin Gothic Medium" panose="020B0603020102020204" pitchFamily="34" charset="0"/>
              </a:rPr>
              <a:t>EKoontz@mapc.org</a:t>
            </a:r>
          </a:p>
        </p:txBody>
      </p:sp>
      <p:sp>
        <p:nvSpPr>
          <p:cNvPr id="6" name="TextBox 5">
            <a:extLst>
              <a:ext uri="{FF2B5EF4-FFF2-40B4-BE49-F238E27FC236}">
                <a16:creationId xmlns:a16="http://schemas.microsoft.com/office/drawing/2014/main" id="{D0949FC6-1335-4B8B-1449-A3DC8A93E48A}"/>
              </a:ext>
            </a:extLst>
          </p:cNvPr>
          <p:cNvSpPr txBox="1"/>
          <p:nvPr/>
        </p:nvSpPr>
        <p:spPr>
          <a:xfrm>
            <a:off x="2367145" y="4717184"/>
            <a:ext cx="7457709" cy="707886"/>
          </a:xfrm>
          <a:prstGeom prst="rect">
            <a:avLst/>
          </a:prstGeom>
          <a:noFill/>
        </p:spPr>
        <p:txBody>
          <a:bodyPr wrap="square" rtlCol="0">
            <a:spAutoFit/>
          </a:bodyPr>
          <a:lstStyle/>
          <a:p>
            <a:pPr algn="ctr"/>
            <a:r>
              <a:rPr lang="en-US" sz="4000" dirty="0">
                <a:solidFill>
                  <a:schemeClr val="bg1"/>
                </a:solidFill>
                <a:latin typeface="Franklin Gothic Medium" panose="020B0603020102020204" pitchFamily="34" charset="0"/>
              </a:rPr>
              <a:t>Thank you for joining us!</a:t>
            </a:r>
          </a:p>
        </p:txBody>
      </p:sp>
    </p:spTree>
    <p:extLst>
      <p:ext uri="{BB962C8B-B14F-4D97-AF65-F5344CB8AC3E}">
        <p14:creationId xmlns:p14="http://schemas.microsoft.com/office/powerpoint/2010/main" val="4112293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7D15CED-E2AE-E141-A3F8-31BB3C217FE2}"/>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7" name="Rectangle 16">
            <a:extLst>
              <a:ext uri="{FF2B5EF4-FFF2-40B4-BE49-F238E27FC236}">
                <a16:creationId xmlns:a16="http://schemas.microsoft.com/office/drawing/2014/main" id="{2F24CF6A-5C03-114D-9582-FC9D7D632ED1}"/>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E8A4FD5B-057B-284E-8538-BD59EECAA8AC}"/>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E4BAE360-06F9-E02D-9CFC-6872544A10B7}"/>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0" name="Rectangle 39">
            <a:extLst>
              <a:ext uri="{FF2B5EF4-FFF2-40B4-BE49-F238E27FC236}">
                <a16:creationId xmlns:a16="http://schemas.microsoft.com/office/drawing/2014/main" id="{2728D51A-9F8E-A471-067F-5A9B2BAAAEF7}"/>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08A722FD-A7FE-1F40-D71F-477FF40C4556}"/>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7CB5961B-2AF3-4F4D-6DE8-1DD0FEDEF9AD}"/>
              </a:ext>
            </a:extLst>
          </p:cNvPr>
          <p:cNvSpPr>
            <a:spLocks noGrp="1"/>
          </p:cNvSpPr>
          <p:nvPr>
            <p:ph type="title"/>
          </p:nvPr>
        </p:nvSpPr>
        <p:spPr>
          <a:xfrm>
            <a:off x="2213741" y="618428"/>
            <a:ext cx="9487239" cy="749293"/>
          </a:xfrm>
        </p:spPr>
        <p:txBody>
          <a:bodyPr>
            <a:noAutofit/>
          </a:bodyPr>
          <a:lstStyle/>
          <a:p>
            <a:r>
              <a:rPr lang="en-US" sz="4200" b="1" spc="100" dirty="0">
                <a:solidFill>
                  <a:schemeClr val="bg1"/>
                </a:solidFill>
                <a:latin typeface="GoudyOldStyExtBol" pitchFamily="2" charset="77"/>
                <a:ea typeface="Open Sans" panose="020B0606030504020204" pitchFamily="34" charset="0"/>
                <a:cs typeface="Open Sans" panose="020B0606030504020204" pitchFamily="34" charset="0"/>
              </a:rPr>
              <a:t>What is the Metropolitan Area Planning Council?</a:t>
            </a:r>
            <a:endParaRPr lang="en-US" sz="4200" spc="100" dirty="0">
              <a:solidFill>
                <a:schemeClr val="bg1"/>
              </a:solidFill>
              <a:latin typeface="Franklin Gothic Medium" panose="020B0603020102020204" pitchFamily="34" charset="0"/>
              <a:ea typeface="Open Sans" panose="020B0606030504020204" pitchFamily="34" charset="0"/>
              <a:cs typeface="Open Sans" panose="020B0606030504020204" pitchFamily="34" charset="0"/>
            </a:endParaRPr>
          </a:p>
        </p:txBody>
      </p:sp>
      <p:pic>
        <p:nvPicPr>
          <p:cNvPr id="6" name="Picture 5" descr="MAPC Logo. Graphic icon of the state of Massachusetts in transparent white with the MAPC region outlined in bright white. ">
            <a:extLst>
              <a:ext uri="{FF2B5EF4-FFF2-40B4-BE49-F238E27FC236}">
                <a16:creationId xmlns:a16="http://schemas.microsoft.com/office/drawing/2014/main" id="{F7B1DAFB-C479-56B3-6D79-6DED09BCEBEA}"/>
              </a:ext>
            </a:extLst>
          </p:cNvPr>
          <p:cNvPicPr/>
          <p:nvPr/>
        </p:nvPicPr>
        <p:blipFill>
          <a:blip r:embed="rId3"/>
          <a:stretch>
            <a:fillRect/>
          </a:stretch>
        </p:blipFill>
        <p:spPr>
          <a:xfrm>
            <a:off x="623585" y="618428"/>
            <a:ext cx="1155700" cy="647700"/>
          </a:xfrm>
          <a:prstGeom prst="rect">
            <a:avLst/>
          </a:prstGeom>
        </p:spPr>
      </p:pic>
      <p:sp>
        <p:nvSpPr>
          <p:cNvPr id="2" name="TextBox 1">
            <a:extLst>
              <a:ext uri="{FF2B5EF4-FFF2-40B4-BE49-F238E27FC236}">
                <a16:creationId xmlns:a16="http://schemas.microsoft.com/office/drawing/2014/main" id="{1BE7AE12-E784-4628-53EB-A2E20A9592B6}"/>
              </a:ext>
            </a:extLst>
          </p:cNvPr>
          <p:cNvSpPr txBox="1"/>
          <p:nvPr/>
        </p:nvSpPr>
        <p:spPr>
          <a:xfrm>
            <a:off x="623585" y="2197749"/>
            <a:ext cx="6097655" cy="1631216"/>
          </a:xfrm>
          <a:prstGeom prst="rect">
            <a:avLst/>
          </a:prstGeom>
          <a:noFill/>
        </p:spPr>
        <p:txBody>
          <a:bodyPr wrap="square" rtlCol="0">
            <a:spAutoFit/>
          </a:bodyPr>
          <a:lstStyle/>
          <a:p>
            <a:r>
              <a:rPr lang="en-US" sz="2000" b="1" dirty="0">
                <a:solidFill>
                  <a:schemeClr val="bg1"/>
                </a:solidFill>
                <a:latin typeface="Franklin Gothic Book" panose="020B0503020102020204" pitchFamily="34" charset="0"/>
              </a:rPr>
              <a:t>The Metropolitan Area Planning Council (MAPC)</a:t>
            </a:r>
            <a:r>
              <a:rPr lang="en-US" sz="2000" dirty="0">
                <a:solidFill>
                  <a:schemeClr val="bg1"/>
                </a:solidFill>
                <a:latin typeface="Franklin Gothic Book" panose="020B0503020102020204" pitchFamily="34" charset="0"/>
              </a:rPr>
              <a:t> is the regional planning agency serving the people who live and work in the 101 cities and towns of the Metropolitan Boston region. Massachusetts Towns by Population (2020 census)</a:t>
            </a:r>
            <a:endParaRPr lang="en-US" sz="2000" dirty="0">
              <a:solidFill>
                <a:schemeClr val="bg1"/>
              </a:solidFill>
              <a:latin typeface="Franklin Gothic Medium" panose="020B0603020102020204" pitchFamily="34" charset="0"/>
            </a:endParaRPr>
          </a:p>
        </p:txBody>
      </p:sp>
      <p:sp>
        <p:nvSpPr>
          <p:cNvPr id="5" name="TextBox 4">
            <a:extLst>
              <a:ext uri="{FF2B5EF4-FFF2-40B4-BE49-F238E27FC236}">
                <a16:creationId xmlns:a16="http://schemas.microsoft.com/office/drawing/2014/main" id="{3CCB3670-D367-CAC6-B0F0-5193F70A83EC}"/>
              </a:ext>
            </a:extLst>
          </p:cNvPr>
          <p:cNvSpPr txBox="1"/>
          <p:nvPr/>
        </p:nvSpPr>
        <p:spPr>
          <a:xfrm>
            <a:off x="623585" y="4068668"/>
            <a:ext cx="6097656" cy="2274982"/>
          </a:xfrm>
          <a:prstGeom prst="rect">
            <a:avLst/>
          </a:prstGeom>
          <a:noFill/>
        </p:spPr>
        <p:txBody>
          <a:bodyPr wrap="square">
            <a:spAutoFit/>
          </a:bodyPr>
          <a:lstStyle/>
          <a:p>
            <a:pPr marL="0" indent="0">
              <a:lnSpc>
                <a:spcPct val="120000"/>
              </a:lnSpc>
              <a:buNone/>
            </a:pPr>
            <a:r>
              <a:rPr lang="en-US" sz="2000" b="1" dirty="0">
                <a:solidFill>
                  <a:srgbClr val="F47B20"/>
                </a:solidFill>
                <a:latin typeface="Franklin Gothic Demi" panose="020B0703020102020204" pitchFamily="34" charset="0"/>
                <a:ea typeface="Open Sans"/>
                <a:cs typeface="Open Sans"/>
              </a:rPr>
              <a:t>We are divided into eight Subregions</a:t>
            </a:r>
          </a:p>
          <a:p>
            <a:pPr marL="0" indent="0">
              <a:lnSpc>
                <a:spcPct val="120000"/>
              </a:lnSpc>
              <a:buNone/>
            </a:pPr>
            <a:endParaRPr lang="en-US" sz="2000" b="1" dirty="0">
              <a:solidFill>
                <a:srgbClr val="F47B20"/>
              </a:solidFill>
              <a:latin typeface="Franklin Gothic Demi" panose="020B0703020102020204" pitchFamily="34" charset="0"/>
              <a:ea typeface="Open Sans"/>
              <a:cs typeface="Open Sans"/>
            </a:endParaRPr>
          </a:p>
          <a:p>
            <a:pPr marL="0" indent="0">
              <a:lnSpc>
                <a:spcPct val="120000"/>
              </a:lnSpc>
              <a:buNone/>
            </a:pPr>
            <a:r>
              <a:rPr lang="en-US" sz="2000" b="1" dirty="0">
                <a:solidFill>
                  <a:srgbClr val="F47B20"/>
                </a:solidFill>
                <a:latin typeface="Franklin Gothic Demi" panose="020B0703020102020204" pitchFamily="34" charset="0"/>
                <a:ea typeface="Open Sans"/>
                <a:cs typeface="Open Sans"/>
              </a:rPr>
              <a:t>Our governing body is a council of 134 voting members + alternates. 25 of which are elected to serve convene more frequently and get deeper into the weeds.</a:t>
            </a:r>
          </a:p>
        </p:txBody>
      </p:sp>
      <p:pic>
        <p:nvPicPr>
          <p:cNvPr id="7" name="Picture 6" descr="A group of people posing for a photo&#10;&#10;AI-generated content may be incorrect.">
            <a:extLst>
              <a:ext uri="{FF2B5EF4-FFF2-40B4-BE49-F238E27FC236}">
                <a16:creationId xmlns:a16="http://schemas.microsoft.com/office/drawing/2014/main" id="{86633C72-3832-BAF5-17B0-EC7A2019EBC2}"/>
              </a:ext>
            </a:extLst>
          </p:cNvPr>
          <p:cNvPicPr>
            <a:picLocks noChangeAspect="1"/>
          </p:cNvPicPr>
          <p:nvPr/>
        </p:nvPicPr>
        <p:blipFill>
          <a:blip r:embed="rId4"/>
          <a:stretch>
            <a:fillRect/>
          </a:stretch>
        </p:blipFill>
        <p:spPr>
          <a:xfrm>
            <a:off x="6883448" y="2341066"/>
            <a:ext cx="5000995" cy="3336963"/>
          </a:xfrm>
          <a:prstGeom prst="rect">
            <a:avLst/>
          </a:prstGeom>
        </p:spPr>
      </p:pic>
      <p:sp>
        <p:nvSpPr>
          <p:cNvPr id="8" name="TextBox 7">
            <a:extLst>
              <a:ext uri="{FF2B5EF4-FFF2-40B4-BE49-F238E27FC236}">
                <a16:creationId xmlns:a16="http://schemas.microsoft.com/office/drawing/2014/main" id="{A633446F-5630-9B8C-CFD1-0E5C74D64135}"/>
              </a:ext>
            </a:extLst>
          </p:cNvPr>
          <p:cNvSpPr txBox="1"/>
          <p:nvPr/>
        </p:nvSpPr>
        <p:spPr>
          <a:xfrm>
            <a:off x="6883448" y="5715293"/>
            <a:ext cx="5000995" cy="338554"/>
          </a:xfrm>
          <a:prstGeom prst="rect">
            <a:avLst/>
          </a:prstGeom>
          <a:noFill/>
        </p:spPr>
        <p:txBody>
          <a:bodyPr wrap="square" rtlCol="0">
            <a:spAutoFit/>
          </a:bodyPr>
          <a:lstStyle/>
          <a:p>
            <a:pPr algn="ctr"/>
            <a:r>
              <a:rPr lang="en-US" sz="1600" dirty="0">
                <a:solidFill>
                  <a:schemeClr val="bg1"/>
                </a:solidFill>
                <a:latin typeface="Franklin Gothic Medium" panose="020B0603020102020204" pitchFamily="34" charset="0"/>
              </a:rPr>
              <a:t>MAPC 2024 Summer Outing</a:t>
            </a:r>
          </a:p>
        </p:txBody>
      </p:sp>
    </p:spTree>
    <p:extLst>
      <p:ext uri="{BB962C8B-B14F-4D97-AF65-F5344CB8AC3E}">
        <p14:creationId xmlns:p14="http://schemas.microsoft.com/office/powerpoint/2010/main" val="3905564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7D15CED-E2AE-E141-A3F8-31BB3C217FE2}"/>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7" name="Rectangle 16">
            <a:extLst>
              <a:ext uri="{FF2B5EF4-FFF2-40B4-BE49-F238E27FC236}">
                <a16:creationId xmlns:a16="http://schemas.microsoft.com/office/drawing/2014/main" id="{2F24CF6A-5C03-114D-9582-FC9D7D632ED1}"/>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E8A4FD5B-057B-284E-8538-BD59EECAA8AC}"/>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E4BAE360-06F9-E02D-9CFC-6872544A10B7}"/>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0" name="Rectangle 39">
            <a:extLst>
              <a:ext uri="{FF2B5EF4-FFF2-40B4-BE49-F238E27FC236}">
                <a16:creationId xmlns:a16="http://schemas.microsoft.com/office/drawing/2014/main" id="{2728D51A-9F8E-A471-067F-5A9B2BAAAEF7}"/>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08A722FD-A7FE-1F40-D71F-477FF40C4556}"/>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5E7C6F79-B9EB-92E4-2A3F-E0A1AB4E4322}"/>
              </a:ext>
            </a:extLst>
          </p:cNvPr>
          <p:cNvSpPr txBox="1">
            <a:spLocks/>
          </p:cNvSpPr>
          <p:nvPr/>
        </p:nvSpPr>
        <p:spPr>
          <a:xfrm>
            <a:off x="2213741" y="1510599"/>
            <a:ext cx="8192834" cy="700239"/>
          </a:xfrm>
          <a:prstGeom prst="rect">
            <a:avLst/>
          </a:prstGeom>
        </p:spPr>
        <p:txBody>
          <a:bodyPr vert="horz" lIns="97536" tIns="48768" rIns="97536" bIns="48768"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US" sz="2800" dirty="0">
              <a:solidFill>
                <a:schemeClr val="bg1"/>
              </a:solidFill>
              <a:latin typeface="Franklin Gothic Book" panose="020B0503020102020204" pitchFamily="34" charset="0"/>
              <a:ea typeface="Open Sans"/>
              <a:cs typeface="Open Sans"/>
            </a:endParaRPr>
          </a:p>
        </p:txBody>
      </p:sp>
      <p:pic>
        <p:nvPicPr>
          <p:cNvPr id="1026" name="Picture 2">
            <a:extLst>
              <a:ext uri="{FF2B5EF4-FFF2-40B4-BE49-F238E27FC236}">
                <a16:creationId xmlns:a16="http://schemas.microsoft.com/office/drawing/2014/main" id="{5AB5C4F0-F46F-A9EB-69D7-334AEF3612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2025" y="1669773"/>
            <a:ext cx="4566490" cy="352839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map of the state of massachusetts&#10;&#10;AI-generated content may be incorrect.">
            <a:extLst>
              <a:ext uri="{FF2B5EF4-FFF2-40B4-BE49-F238E27FC236}">
                <a16:creationId xmlns:a16="http://schemas.microsoft.com/office/drawing/2014/main" id="{1C0DD89B-B67D-67F2-D5D0-729FAB9F899F}"/>
              </a:ext>
            </a:extLst>
          </p:cNvPr>
          <p:cNvPicPr>
            <a:picLocks noChangeAspect="1"/>
          </p:cNvPicPr>
          <p:nvPr/>
        </p:nvPicPr>
        <p:blipFill>
          <a:blip r:embed="rId4"/>
          <a:stretch>
            <a:fillRect/>
          </a:stretch>
        </p:blipFill>
        <p:spPr>
          <a:xfrm>
            <a:off x="-2256469" y="-405003"/>
            <a:ext cx="11878414" cy="7332578"/>
          </a:xfrm>
          <a:prstGeom prst="rect">
            <a:avLst/>
          </a:prstGeom>
        </p:spPr>
      </p:pic>
      <p:sp>
        <p:nvSpPr>
          <p:cNvPr id="5" name="TextBox 4">
            <a:extLst>
              <a:ext uri="{FF2B5EF4-FFF2-40B4-BE49-F238E27FC236}">
                <a16:creationId xmlns:a16="http://schemas.microsoft.com/office/drawing/2014/main" id="{8567FAC8-869F-FFD6-398E-76C81CA5619F}"/>
              </a:ext>
            </a:extLst>
          </p:cNvPr>
          <p:cNvSpPr txBox="1"/>
          <p:nvPr/>
        </p:nvSpPr>
        <p:spPr>
          <a:xfrm>
            <a:off x="457199" y="5312935"/>
            <a:ext cx="6410738" cy="369332"/>
          </a:xfrm>
          <a:prstGeom prst="rect">
            <a:avLst/>
          </a:prstGeom>
          <a:noFill/>
        </p:spPr>
        <p:txBody>
          <a:bodyPr wrap="square" rtlCol="0">
            <a:spAutoFit/>
          </a:bodyPr>
          <a:lstStyle/>
          <a:p>
            <a:pPr algn="ctr"/>
            <a:r>
              <a:rPr lang="en-US" dirty="0">
                <a:solidFill>
                  <a:schemeClr val="bg1"/>
                </a:solidFill>
                <a:latin typeface="Franklin Gothic Medium" panose="020B0603020102020204" pitchFamily="34" charset="0"/>
              </a:rPr>
              <a:t>Massachusetts Towns by Population (2020 census)</a:t>
            </a:r>
          </a:p>
        </p:txBody>
      </p:sp>
      <p:sp>
        <p:nvSpPr>
          <p:cNvPr id="6" name="TextBox 5">
            <a:extLst>
              <a:ext uri="{FF2B5EF4-FFF2-40B4-BE49-F238E27FC236}">
                <a16:creationId xmlns:a16="http://schemas.microsoft.com/office/drawing/2014/main" id="{5EC1236A-4E10-B6C5-FC05-31D93F2141F9}"/>
              </a:ext>
            </a:extLst>
          </p:cNvPr>
          <p:cNvSpPr txBox="1"/>
          <p:nvPr/>
        </p:nvSpPr>
        <p:spPr>
          <a:xfrm>
            <a:off x="7122088" y="5312935"/>
            <a:ext cx="4553482" cy="369332"/>
          </a:xfrm>
          <a:prstGeom prst="rect">
            <a:avLst/>
          </a:prstGeom>
          <a:noFill/>
        </p:spPr>
        <p:txBody>
          <a:bodyPr wrap="square" rtlCol="0">
            <a:spAutoFit/>
          </a:bodyPr>
          <a:lstStyle/>
          <a:p>
            <a:pPr algn="ctr"/>
            <a:r>
              <a:rPr lang="en-US" dirty="0">
                <a:solidFill>
                  <a:schemeClr val="bg1"/>
                </a:solidFill>
                <a:latin typeface="Franklin Gothic Medium" panose="020B0603020102020204" pitchFamily="34" charset="0"/>
              </a:rPr>
              <a:t>MAPC Region and Subregions</a:t>
            </a:r>
          </a:p>
        </p:txBody>
      </p:sp>
      <p:sp>
        <p:nvSpPr>
          <p:cNvPr id="7" name="Title 1">
            <a:extLst>
              <a:ext uri="{FF2B5EF4-FFF2-40B4-BE49-F238E27FC236}">
                <a16:creationId xmlns:a16="http://schemas.microsoft.com/office/drawing/2014/main" id="{1DA73BCD-83B7-B2BB-313D-15503AEA2C79}"/>
              </a:ext>
            </a:extLst>
          </p:cNvPr>
          <p:cNvSpPr>
            <a:spLocks noGrp="1"/>
          </p:cNvSpPr>
          <p:nvPr>
            <p:ph type="title"/>
          </p:nvPr>
        </p:nvSpPr>
        <p:spPr>
          <a:xfrm>
            <a:off x="792445" y="312190"/>
            <a:ext cx="9487239" cy="749293"/>
          </a:xfrm>
        </p:spPr>
        <p:txBody>
          <a:bodyPr>
            <a:noAutofit/>
          </a:bodyPr>
          <a:lstStyle/>
          <a:p>
            <a:r>
              <a:rPr lang="en-US" sz="4200" b="1" spc="100" dirty="0">
                <a:solidFill>
                  <a:schemeClr val="bg1"/>
                </a:solidFill>
                <a:latin typeface="GoudyOldStyExtBol" pitchFamily="2" charset="77"/>
                <a:ea typeface="Open Sans" panose="020B0606030504020204" pitchFamily="34" charset="0"/>
                <a:cs typeface="Open Sans" panose="020B0606030504020204" pitchFamily="34" charset="0"/>
              </a:rPr>
              <a:t>Geography</a:t>
            </a:r>
            <a:endParaRPr lang="en-US" sz="4200" spc="100" dirty="0">
              <a:solidFill>
                <a:schemeClr val="bg1"/>
              </a:solidFill>
              <a:latin typeface="Franklin Gothic Medium" panose="020B0603020102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22234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7D15CED-E2AE-E141-A3F8-31BB3C217FE2}"/>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7" name="Rectangle 16">
            <a:extLst>
              <a:ext uri="{FF2B5EF4-FFF2-40B4-BE49-F238E27FC236}">
                <a16:creationId xmlns:a16="http://schemas.microsoft.com/office/drawing/2014/main" id="{2F24CF6A-5C03-114D-9582-FC9D7D632ED1}"/>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E8A4FD5B-057B-284E-8538-BD59EECAA8AC}"/>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E4BAE360-06F9-E02D-9CFC-6872544A10B7}"/>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0" name="Rectangle 39">
            <a:extLst>
              <a:ext uri="{FF2B5EF4-FFF2-40B4-BE49-F238E27FC236}">
                <a16:creationId xmlns:a16="http://schemas.microsoft.com/office/drawing/2014/main" id="{2728D51A-9F8E-A471-067F-5A9B2BAAAEF7}"/>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08A722FD-A7FE-1F40-D71F-477FF40C4556}"/>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525B140B-0BB3-60AC-AEF3-EF067D7AF9AC}"/>
              </a:ext>
            </a:extLst>
          </p:cNvPr>
          <p:cNvSpPr>
            <a:spLocks noGrp="1"/>
          </p:cNvSpPr>
          <p:nvPr>
            <p:ph type="title"/>
          </p:nvPr>
        </p:nvSpPr>
        <p:spPr>
          <a:xfrm>
            <a:off x="2107540" y="408654"/>
            <a:ext cx="9487239" cy="749293"/>
          </a:xfrm>
        </p:spPr>
        <p:txBody>
          <a:bodyPr>
            <a:noAutofit/>
          </a:bodyPr>
          <a:lstStyle/>
          <a:p>
            <a:r>
              <a:rPr lang="en-US" sz="4200" b="1" i="1" spc="100" dirty="0">
                <a:solidFill>
                  <a:srgbClr val="00216C"/>
                </a:solidFill>
                <a:latin typeface="GoudyOldStyExtBol" pitchFamily="2" charset="77"/>
                <a:ea typeface="Open Sans" panose="020B0606030504020204" pitchFamily="34" charset="0"/>
                <a:cs typeface="Open Sans" panose="020B0606030504020204" pitchFamily="34" charset="0"/>
              </a:rPr>
              <a:t>Council </a:t>
            </a:r>
            <a:r>
              <a:rPr lang="en-US" sz="4200" b="1" spc="100" dirty="0">
                <a:solidFill>
                  <a:srgbClr val="00216C"/>
                </a:solidFill>
                <a:latin typeface="GoudyOldStyExtBol" pitchFamily="2" charset="77"/>
                <a:ea typeface="Open Sans" panose="020B0606030504020204" pitchFamily="34" charset="0"/>
                <a:cs typeface="Open Sans" panose="020B0606030504020204" pitchFamily="34" charset="0"/>
              </a:rPr>
              <a:t>Structure</a:t>
            </a:r>
            <a:endParaRPr lang="en-US" sz="4200" i="1" spc="100" dirty="0">
              <a:solidFill>
                <a:srgbClr val="00216C"/>
              </a:solidFill>
              <a:latin typeface="Franklin Gothic Medium" panose="020B0603020102020204" pitchFamily="34" charset="0"/>
              <a:ea typeface="Open Sans" panose="020B0606030504020204" pitchFamily="34" charset="0"/>
              <a:cs typeface="Open Sans" panose="020B0606030504020204" pitchFamily="34" charset="0"/>
            </a:endParaRPr>
          </a:p>
        </p:txBody>
      </p:sp>
      <p:pic>
        <p:nvPicPr>
          <p:cNvPr id="7" name="Picture 6" descr="A map with blue and green text&#10;&#10;AI-generated content may be incorrect.">
            <a:extLst>
              <a:ext uri="{FF2B5EF4-FFF2-40B4-BE49-F238E27FC236}">
                <a16:creationId xmlns:a16="http://schemas.microsoft.com/office/drawing/2014/main" id="{C908023B-EC7C-6303-CFF6-5B984DAA4C92}"/>
              </a:ext>
            </a:extLst>
          </p:cNvPr>
          <p:cNvPicPr>
            <a:picLocks noChangeAspect="1"/>
          </p:cNvPicPr>
          <p:nvPr/>
        </p:nvPicPr>
        <p:blipFill>
          <a:blip r:embed="rId3"/>
          <a:stretch>
            <a:fillRect/>
          </a:stretch>
        </p:blipFill>
        <p:spPr>
          <a:xfrm>
            <a:off x="625363" y="427037"/>
            <a:ext cx="1152144" cy="734154"/>
          </a:xfrm>
          <a:prstGeom prst="rect">
            <a:avLst/>
          </a:prstGeom>
        </p:spPr>
      </p:pic>
      <p:grpSp>
        <p:nvGrpSpPr>
          <p:cNvPr id="16" name="Group 15">
            <a:extLst>
              <a:ext uri="{FF2B5EF4-FFF2-40B4-BE49-F238E27FC236}">
                <a16:creationId xmlns:a16="http://schemas.microsoft.com/office/drawing/2014/main" id="{C2238254-D728-82EC-210B-6CBFA3A2FA6E}"/>
              </a:ext>
            </a:extLst>
          </p:cNvPr>
          <p:cNvGrpSpPr/>
          <p:nvPr/>
        </p:nvGrpSpPr>
        <p:grpSpPr>
          <a:xfrm>
            <a:off x="3489960" y="1386098"/>
            <a:ext cx="5212080" cy="5212080"/>
            <a:chOff x="3489960" y="822960"/>
            <a:chExt cx="5212080" cy="5212080"/>
          </a:xfrm>
        </p:grpSpPr>
        <p:grpSp>
          <p:nvGrpSpPr>
            <p:cNvPr id="6" name="Group 5">
              <a:extLst>
                <a:ext uri="{FF2B5EF4-FFF2-40B4-BE49-F238E27FC236}">
                  <a16:creationId xmlns:a16="http://schemas.microsoft.com/office/drawing/2014/main" id="{66322781-99DD-76EE-B5BA-B28D5EE2692A}"/>
                </a:ext>
              </a:extLst>
            </p:cNvPr>
            <p:cNvGrpSpPr/>
            <p:nvPr/>
          </p:nvGrpSpPr>
          <p:grpSpPr>
            <a:xfrm>
              <a:off x="3489960" y="822960"/>
              <a:ext cx="5212080" cy="5212080"/>
              <a:chOff x="358140" y="0"/>
              <a:chExt cx="5212080" cy="5212080"/>
            </a:xfrm>
          </p:grpSpPr>
          <p:sp>
            <p:nvSpPr>
              <p:cNvPr id="14" name="Oval 13">
                <a:extLst>
                  <a:ext uri="{FF2B5EF4-FFF2-40B4-BE49-F238E27FC236}">
                    <a16:creationId xmlns:a16="http://schemas.microsoft.com/office/drawing/2014/main" id="{629D456F-A91A-765C-BDDD-4052C95EF21F}"/>
                  </a:ext>
                </a:extLst>
              </p:cNvPr>
              <p:cNvSpPr/>
              <p:nvPr/>
            </p:nvSpPr>
            <p:spPr>
              <a:xfrm>
                <a:off x="358140" y="0"/>
                <a:ext cx="5212080" cy="5212080"/>
              </a:xfrm>
              <a:prstGeom prst="ellipse">
                <a:avLst/>
              </a:prstGeom>
              <a:solidFill>
                <a:srgbClr val="00216D"/>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Oval 4">
                <a:extLst>
                  <a:ext uri="{FF2B5EF4-FFF2-40B4-BE49-F238E27FC236}">
                    <a16:creationId xmlns:a16="http://schemas.microsoft.com/office/drawing/2014/main" id="{88E2851F-0339-2052-D520-EF298F5533D6}"/>
                  </a:ext>
                </a:extLst>
              </p:cNvPr>
              <p:cNvSpPr txBox="1"/>
              <p:nvPr/>
            </p:nvSpPr>
            <p:spPr>
              <a:xfrm>
                <a:off x="2053369" y="260603"/>
                <a:ext cx="1821621" cy="78181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b="1" kern="1200">
                    <a:latin typeface="Tw Cen MT (Body)"/>
                  </a:rPr>
                  <a:t>Council Members</a:t>
                </a:r>
              </a:p>
            </p:txBody>
          </p:sp>
        </p:grpSp>
        <p:grpSp>
          <p:nvGrpSpPr>
            <p:cNvPr id="8" name="Group 7">
              <a:extLst>
                <a:ext uri="{FF2B5EF4-FFF2-40B4-BE49-F238E27FC236}">
                  <a16:creationId xmlns:a16="http://schemas.microsoft.com/office/drawing/2014/main" id="{F2586371-ECDE-16B0-3616-788BAF0564C1}"/>
                </a:ext>
              </a:extLst>
            </p:cNvPr>
            <p:cNvGrpSpPr/>
            <p:nvPr/>
          </p:nvGrpSpPr>
          <p:grpSpPr>
            <a:xfrm>
              <a:off x="4141469" y="2125979"/>
              <a:ext cx="3909060" cy="3909060"/>
              <a:chOff x="1009649" y="1303019"/>
              <a:chExt cx="3909060" cy="3909060"/>
            </a:xfrm>
          </p:grpSpPr>
          <p:sp>
            <p:nvSpPr>
              <p:cNvPr id="12" name="Oval 11">
                <a:extLst>
                  <a:ext uri="{FF2B5EF4-FFF2-40B4-BE49-F238E27FC236}">
                    <a16:creationId xmlns:a16="http://schemas.microsoft.com/office/drawing/2014/main" id="{C5C6B410-DDF2-7F70-8050-D6040666F964}"/>
                  </a:ext>
                </a:extLst>
              </p:cNvPr>
              <p:cNvSpPr/>
              <p:nvPr/>
            </p:nvSpPr>
            <p:spPr>
              <a:xfrm>
                <a:off x="1009649" y="1303019"/>
                <a:ext cx="3909060" cy="3909060"/>
              </a:xfrm>
              <a:prstGeom prst="ellipse">
                <a:avLst/>
              </a:prstGeom>
              <a:solidFill>
                <a:srgbClr val="CEF0FE"/>
              </a:solidFill>
              <a:ln>
                <a:solidFill>
                  <a:srgbClr val="00216D"/>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3" name="Oval 6">
                <a:extLst>
                  <a:ext uri="{FF2B5EF4-FFF2-40B4-BE49-F238E27FC236}">
                    <a16:creationId xmlns:a16="http://schemas.microsoft.com/office/drawing/2014/main" id="{A399B3EE-6D48-A7A2-B49F-94D2A4435D6E}"/>
                  </a:ext>
                </a:extLst>
              </p:cNvPr>
              <p:cNvSpPr txBox="1"/>
              <p:nvPr/>
            </p:nvSpPr>
            <p:spPr>
              <a:xfrm>
                <a:off x="2053369" y="1547336"/>
                <a:ext cx="1821621" cy="732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rtl="0">
                  <a:lnSpc>
                    <a:spcPct val="90000"/>
                  </a:lnSpc>
                  <a:spcBef>
                    <a:spcPct val="0"/>
                  </a:spcBef>
                  <a:spcAft>
                    <a:spcPct val="35000"/>
                  </a:spcAft>
                  <a:buNone/>
                </a:pPr>
                <a:endParaRPr lang="en-US" sz="2000" b="1" kern="1200">
                  <a:solidFill>
                    <a:schemeClr val="tx1"/>
                  </a:solidFill>
                  <a:latin typeface="Tw Cen MT (Body)"/>
                </a:endParaRPr>
              </a:p>
              <a:p>
                <a:pPr marL="0" lvl="0" indent="0" algn="ctr" defTabSz="889000" rtl="0">
                  <a:lnSpc>
                    <a:spcPct val="90000"/>
                  </a:lnSpc>
                  <a:spcBef>
                    <a:spcPct val="0"/>
                  </a:spcBef>
                  <a:spcAft>
                    <a:spcPct val="35000"/>
                  </a:spcAft>
                  <a:buNone/>
                </a:pPr>
                <a:r>
                  <a:rPr lang="en-US" sz="2000" b="1" kern="1200">
                    <a:solidFill>
                      <a:schemeClr val="tx1"/>
                    </a:solidFill>
                    <a:latin typeface="Tw Cen MT (Body)"/>
                  </a:rPr>
                  <a:t>Executive Committee</a:t>
                </a:r>
              </a:p>
            </p:txBody>
          </p:sp>
        </p:grpSp>
        <p:grpSp>
          <p:nvGrpSpPr>
            <p:cNvPr id="9" name="Group 8">
              <a:extLst>
                <a:ext uri="{FF2B5EF4-FFF2-40B4-BE49-F238E27FC236}">
                  <a16:creationId xmlns:a16="http://schemas.microsoft.com/office/drawing/2014/main" id="{602DF2BE-2BFE-08FD-3818-8A21A60FAFBD}"/>
                </a:ext>
              </a:extLst>
            </p:cNvPr>
            <p:cNvGrpSpPr/>
            <p:nvPr/>
          </p:nvGrpSpPr>
          <p:grpSpPr>
            <a:xfrm>
              <a:off x="4792980" y="3429000"/>
              <a:ext cx="2606040" cy="2606040"/>
              <a:chOff x="1661160" y="2606040"/>
              <a:chExt cx="2606040" cy="2606040"/>
            </a:xfrm>
          </p:grpSpPr>
          <p:sp>
            <p:nvSpPr>
              <p:cNvPr id="10" name="Oval 9">
                <a:extLst>
                  <a:ext uri="{FF2B5EF4-FFF2-40B4-BE49-F238E27FC236}">
                    <a16:creationId xmlns:a16="http://schemas.microsoft.com/office/drawing/2014/main" id="{D4B40315-C149-E260-A7B5-C3996BBA2708}"/>
                  </a:ext>
                </a:extLst>
              </p:cNvPr>
              <p:cNvSpPr/>
              <p:nvPr/>
            </p:nvSpPr>
            <p:spPr>
              <a:xfrm>
                <a:off x="1661160" y="2606040"/>
                <a:ext cx="2606040" cy="2606040"/>
              </a:xfrm>
              <a:prstGeom prst="ellipse">
                <a:avLst/>
              </a:prstGeom>
              <a:solidFill>
                <a:srgbClr val="00216D"/>
              </a:solidFill>
              <a:ln>
                <a:solidFill>
                  <a:srgbClr val="00216D"/>
                </a:solid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1" name="Oval 8">
                <a:extLst>
                  <a:ext uri="{FF2B5EF4-FFF2-40B4-BE49-F238E27FC236}">
                    <a16:creationId xmlns:a16="http://schemas.microsoft.com/office/drawing/2014/main" id="{8E89ABE1-74EB-EE15-927E-01B845F953A9}"/>
                  </a:ext>
                </a:extLst>
              </p:cNvPr>
              <p:cNvSpPr txBox="1"/>
              <p:nvPr/>
            </p:nvSpPr>
            <p:spPr>
              <a:xfrm>
                <a:off x="2042805" y="3257550"/>
                <a:ext cx="1842748" cy="13030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a:latin typeface="Tw Cen MT (Body)"/>
                  </a:rPr>
                  <a:t>Officers</a:t>
                </a:r>
                <a:endParaRPr lang="en-US" sz="2800" b="1" kern="1200">
                  <a:latin typeface="Tw Cen MT (Body)"/>
                </a:endParaRPr>
              </a:p>
            </p:txBody>
          </p:sp>
        </p:grpSp>
      </p:grpSp>
    </p:spTree>
    <p:extLst>
      <p:ext uri="{BB962C8B-B14F-4D97-AF65-F5344CB8AC3E}">
        <p14:creationId xmlns:p14="http://schemas.microsoft.com/office/powerpoint/2010/main" val="1595112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E4BAE360-06F9-E02D-9CFC-6872544A10B7}"/>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1" name="Rectangle 40">
            <a:extLst>
              <a:ext uri="{FF2B5EF4-FFF2-40B4-BE49-F238E27FC236}">
                <a16:creationId xmlns:a16="http://schemas.microsoft.com/office/drawing/2014/main" id="{08A722FD-A7FE-1F40-D71F-477FF40C4556}"/>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87D15CED-E2AE-E141-A3F8-31BB3C217FE2}"/>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7" name="Rectangle 16">
            <a:extLst>
              <a:ext uri="{FF2B5EF4-FFF2-40B4-BE49-F238E27FC236}">
                <a16:creationId xmlns:a16="http://schemas.microsoft.com/office/drawing/2014/main" id="{2F24CF6A-5C03-114D-9582-FC9D7D632ED1}"/>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E8A4FD5B-057B-284E-8538-BD59EECAA8AC}"/>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itle 1">
            <a:extLst>
              <a:ext uri="{FF2B5EF4-FFF2-40B4-BE49-F238E27FC236}">
                <a16:creationId xmlns:a16="http://schemas.microsoft.com/office/drawing/2014/main" id="{222CEB48-B248-2C42-9F77-EDD1E7EDF3DB}"/>
              </a:ext>
            </a:extLst>
          </p:cNvPr>
          <p:cNvSpPr>
            <a:spLocks noGrp="1"/>
          </p:cNvSpPr>
          <p:nvPr>
            <p:ph type="title"/>
          </p:nvPr>
        </p:nvSpPr>
        <p:spPr>
          <a:xfrm>
            <a:off x="2202234" y="604562"/>
            <a:ext cx="9405829" cy="859314"/>
          </a:xfrm>
        </p:spPr>
        <p:txBody>
          <a:bodyPr>
            <a:noAutofit/>
          </a:bodyPr>
          <a:lstStyle/>
          <a:p>
            <a:r>
              <a:rPr lang="en-US" sz="4200" b="1" spc="100" dirty="0">
                <a:solidFill>
                  <a:schemeClr val="bg1"/>
                </a:solidFill>
                <a:latin typeface="GoudyOldStyExtBol" pitchFamily="2" charset="77"/>
                <a:ea typeface="Open Sans" panose="020B0606030504020204" pitchFamily="34" charset="0"/>
                <a:cs typeface="Open Sans" panose="020B0606030504020204" pitchFamily="34" charset="0"/>
              </a:rPr>
              <a:t>What does a Council Engagement Specialist Do?</a:t>
            </a:r>
          </a:p>
        </p:txBody>
      </p:sp>
      <p:sp>
        <p:nvSpPr>
          <p:cNvPr id="40" name="Rectangle 39">
            <a:extLst>
              <a:ext uri="{FF2B5EF4-FFF2-40B4-BE49-F238E27FC236}">
                <a16:creationId xmlns:a16="http://schemas.microsoft.com/office/drawing/2014/main" id="{2728D51A-9F8E-A471-067F-5A9B2BAAAEF7}"/>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MAPC Logo. Graphic icon of the state of Massachusetts in transparent white with the MAPC region outlined in bright white. ">
            <a:extLst>
              <a:ext uri="{FF2B5EF4-FFF2-40B4-BE49-F238E27FC236}">
                <a16:creationId xmlns:a16="http://schemas.microsoft.com/office/drawing/2014/main" id="{1086B75D-76F3-CEFE-37C0-22F1ABDE8F63}"/>
              </a:ext>
            </a:extLst>
          </p:cNvPr>
          <p:cNvPicPr>
            <a:picLocks noChangeAspect="1"/>
          </p:cNvPicPr>
          <p:nvPr/>
        </p:nvPicPr>
        <p:blipFill>
          <a:blip r:embed="rId3"/>
          <a:stretch>
            <a:fillRect/>
          </a:stretch>
        </p:blipFill>
        <p:spPr>
          <a:xfrm>
            <a:off x="612078" y="560892"/>
            <a:ext cx="1155700" cy="647700"/>
          </a:xfrm>
          <a:prstGeom prst="rect">
            <a:avLst/>
          </a:prstGeom>
        </p:spPr>
      </p:pic>
      <p:graphicFrame>
        <p:nvGraphicFramePr>
          <p:cNvPr id="4" name="Diagram 3">
            <a:extLst>
              <a:ext uri="{FF2B5EF4-FFF2-40B4-BE49-F238E27FC236}">
                <a16:creationId xmlns:a16="http://schemas.microsoft.com/office/drawing/2014/main" id="{CE11FF93-4D08-3AB0-950C-69EC84411BBA}"/>
              </a:ext>
            </a:extLst>
          </p:cNvPr>
          <p:cNvGraphicFramePr/>
          <p:nvPr>
            <p:extLst>
              <p:ext uri="{D42A27DB-BD31-4B8C-83A1-F6EECF244321}">
                <p14:modId xmlns:p14="http://schemas.microsoft.com/office/powerpoint/2010/main" val="3853529141"/>
              </p:ext>
            </p:extLst>
          </p:nvPr>
        </p:nvGraphicFramePr>
        <p:xfrm>
          <a:off x="1966700" y="1839557"/>
          <a:ext cx="8258599" cy="448572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30915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7D15CED-E2AE-E141-A3F8-31BB3C217FE2}"/>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7" name="Rectangle 16">
            <a:extLst>
              <a:ext uri="{FF2B5EF4-FFF2-40B4-BE49-F238E27FC236}">
                <a16:creationId xmlns:a16="http://schemas.microsoft.com/office/drawing/2014/main" id="{2F24CF6A-5C03-114D-9582-FC9D7D632ED1}"/>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E8A4FD5B-057B-284E-8538-BD59EECAA8AC}"/>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E4BAE360-06F9-E02D-9CFC-6872544A10B7}"/>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0" name="Rectangle 39">
            <a:extLst>
              <a:ext uri="{FF2B5EF4-FFF2-40B4-BE49-F238E27FC236}">
                <a16:creationId xmlns:a16="http://schemas.microsoft.com/office/drawing/2014/main" id="{2728D51A-9F8E-A471-067F-5A9B2BAAAEF7}"/>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Rectangle 40">
            <a:extLst>
              <a:ext uri="{FF2B5EF4-FFF2-40B4-BE49-F238E27FC236}">
                <a16:creationId xmlns:a16="http://schemas.microsoft.com/office/drawing/2014/main" id="{08A722FD-A7FE-1F40-D71F-477FF40C4556}"/>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2BBF13C-3317-8393-1913-4265F1886C7B}"/>
              </a:ext>
            </a:extLst>
          </p:cNvPr>
          <p:cNvSpPr txBox="1">
            <a:spLocks/>
          </p:cNvSpPr>
          <p:nvPr/>
        </p:nvSpPr>
        <p:spPr>
          <a:xfrm>
            <a:off x="2264541" y="352138"/>
            <a:ext cx="9487239" cy="74929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200" b="1" spc="100" dirty="0">
                <a:solidFill>
                  <a:schemeClr val="bg1"/>
                </a:solidFill>
                <a:latin typeface="GoudyOldStyExtBol" pitchFamily="2" charset="77"/>
                <a:ea typeface="Open Sans" panose="020B0606030504020204" pitchFamily="34" charset="0"/>
                <a:cs typeface="Open Sans" panose="020B0606030504020204" pitchFamily="34" charset="0"/>
              </a:rPr>
              <a:t>Council Engagement Value</a:t>
            </a:r>
            <a:endParaRPr lang="en-US" sz="3200" spc="100" dirty="0">
              <a:solidFill>
                <a:schemeClr val="bg1"/>
              </a:solidFill>
              <a:latin typeface="Franklin Gothic Medium" panose="020B0603020102020204" pitchFamily="34" charset="0"/>
              <a:ea typeface="Open Sans" panose="020B0606030504020204" pitchFamily="34" charset="0"/>
              <a:cs typeface="Open Sans" panose="020B0606030504020204" pitchFamily="34" charset="0"/>
            </a:endParaRPr>
          </a:p>
        </p:txBody>
      </p:sp>
      <p:pic>
        <p:nvPicPr>
          <p:cNvPr id="3" name="Picture 2" descr="MAPC Logo. Graphic icon of the state of Massachusetts in transparent white with the MAPC region outlined in bright white. ">
            <a:extLst>
              <a:ext uri="{FF2B5EF4-FFF2-40B4-BE49-F238E27FC236}">
                <a16:creationId xmlns:a16="http://schemas.microsoft.com/office/drawing/2014/main" id="{2AC0ADF9-57EB-2330-B688-C89EAE2B7DDB}"/>
              </a:ext>
            </a:extLst>
          </p:cNvPr>
          <p:cNvPicPr/>
          <p:nvPr/>
        </p:nvPicPr>
        <p:blipFill>
          <a:blip r:embed="rId3"/>
          <a:stretch>
            <a:fillRect/>
          </a:stretch>
        </p:blipFill>
        <p:spPr>
          <a:xfrm>
            <a:off x="674385" y="352138"/>
            <a:ext cx="1155700" cy="647700"/>
          </a:xfrm>
          <a:prstGeom prst="rect">
            <a:avLst/>
          </a:prstGeom>
        </p:spPr>
      </p:pic>
      <p:grpSp>
        <p:nvGrpSpPr>
          <p:cNvPr id="16" name="Group 15">
            <a:extLst>
              <a:ext uri="{FF2B5EF4-FFF2-40B4-BE49-F238E27FC236}">
                <a16:creationId xmlns:a16="http://schemas.microsoft.com/office/drawing/2014/main" id="{61E89665-2050-CE0E-55EA-709A7E9F5036}"/>
              </a:ext>
            </a:extLst>
          </p:cNvPr>
          <p:cNvGrpSpPr/>
          <p:nvPr/>
        </p:nvGrpSpPr>
        <p:grpSpPr>
          <a:xfrm>
            <a:off x="2032000" y="1171291"/>
            <a:ext cx="8128000" cy="5418666"/>
            <a:chOff x="2032000" y="719667"/>
            <a:chExt cx="8128000" cy="5418666"/>
          </a:xfrm>
        </p:grpSpPr>
        <p:grpSp>
          <p:nvGrpSpPr>
            <p:cNvPr id="7" name="Group 6">
              <a:extLst>
                <a:ext uri="{FF2B5EF4-FFF2-40B4-BE49-F238E27FC236}">
                  <a16:creationId xmlns:a16="http://schemas.microsoft.com/office/drawing/2014/main" id="{283E1667-A3F8-CF8A-4E2B-CCFBC3042A5A}"/>
                </a:ext>
              </a:extLst>
            </p:cNvPr>
            <p:cNvGrpSpPr/>
            <p:nvPr/>
          </p:nvGrpSpPr>
          <p:grpSpPr>
            <a:xfrm>
              <a:off x="4741333" y="719667"/>
              <a:ext cx="2723404" cy="2029250"/>
              <a:chOff x="2709333" y="0"/>
              <a:chExt cx="2723404" cy="2029250"/>
            </a:xfrm>
          </p:grpSpPr>
          <p:sp>
            <p:nvSpPr>
              <p:cNvPr id="14" name="Trapezoid 13">
                <a:extLst>
                  <a:ext uri="{FF2B5EF4-FFF2-40B4-BE49-F238E27FC236}">
                    <a16:creationId xmlns:a16="http://schemas.microsoft.com/office/drawing/2014/main" id="{70573519-7BD0-1FBA-06ED-9692D0F65FB2}"/>
                  </a:ext>
                </a:extLst>
              </p:cNvPr>
              <p:cNvSpPr/>
              <p:nvPr/>
            </p:nvSpPr>
            <p:spPr>
              <a:xfrm>
                <a:off x="2709333" y="0"/>
                <a:ext cx="2709333" cy="1806222"/>
              </a:xfrm>
              <a:prstGeom prst="trapezoid">
                <a:avLst>
                  <a:gd name="adj" fmla="val 75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5" name="Trapezoid 4">
                <a:extLst>
                  <a:ext uri="{FF2B5EF4-FFF2-40B4-BE49-F238E27FC236}">
                    <a16:creationId xmlns:a16="http://schemas.microsoft.com/office/drawing/2014/main" id="{73F9B52E-15B6-0B99-75BE-4A4781086BF7}"/>
                  </a:ext>
                </a:extLst>
              </p:cNvPr>
              <p:cNvSpPr txBox="1"/>
              <p:nvPr/>
            </p:nvSpPr>
            <p:spPr>
              <a:xfrm>
                <a:off x="2723404" y="223028"/>
                <a:ext cx="2709333" cy="18062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en-US" sz="2000" b="1" i="0" u="none" kern="1200" dirty="0">
                    <a:latin typeface="Franklin Gothic Medium" panose="020B0603020102020204" pitchFamily="34" charset="0"/>
                  </a:rPr>
                  <a:t>Better </a:t>
                </a:r>
              </a:p>
              <a:p>
                <a:pPr marL="0" lvl="0" indent="0" algn="ctr" defTabSz="1555750">
                  <a:lnSpc>
                    <a:spcPct val="90000"/>
                  </a:lnSpc>
                  <a:spcBef>
                    <a:spcPct val="0"/>
                  </a:spcBef>
                  <a:spcAft>
                    <a:spcPct val="35000"/>
                  </a:spcAft>
                  <a:buNone/>
                </a:pPr>
                <a:r>
                  <a:rPr lang="en-US" sz="2000" b="1" i="0" u="none" kern="1200" dirty="0">
                    <a:latin typeface="Franklin Gothic Medium" panose="020B0603020102020204" pitchFamily="34" charset="0"/>
                  </a:rPr>
                  <a:t>Informed </a:t>
                </a:r>
              </a:p>
              <a:p>
                <a:pPr marL="0" lvl="0" indent="0" algn="ctr" defTabSz="1555750">
                  <a:lnSpc>
                    <a:spcPct val="90000"/>
                  </a:lnSpc>
                  <a:spcBef>
                    <a:spcPct val="0"/>
                  </a:spcBef>
                  <a:spcAft>
                    <a:spcPct val="35000"/>
                  </a:spcAft>
                  <a:buNone/>
                </a:pPr>
                <a:r>
                  <a:rPr lang="en-US" sz="2000" b="1" i="0" u="none" kern="1200" dirty="0">
                    <a:latin typeface="Franklin Gothic Medium" panose="020B0603020102020204" pitchFamily="34" charset="0"/>
                  </a:rPr>
                  <a:t>decisions</a:t>
                </a:r>
                <a:r>
                  <a:rPr lang="en-US" sz="2000" b="0" i="0" kern="1200" dirty="0"/>
                  <a:t>​</a:t>
                </a:r>
                <a:endParaRPr lang="en-US" sz="2000" kern="1200" dirty="0"/>
              </a:p>
            </p:txBody>
          </p:sp>
        </p:grpSp>
        <p:grpSp>
          <p:nvGrpSpPr>
            <p:cNvPr id="8" name="Group 7">
              <a:extLst>
                <a:ext uri="{FF2B5EF4-FFF2-40B4-BE49-F238E27FC236}">
                  <a16:creationId xmlns:a16="http://schemas.microsoft.com/office/drawing/2014/main" id="{8EC89974-0901-38A0-D08F-FA7E0660B9E0}"/>
                </a:ext>
              </a:extLst>
            </p:cNvPr>
            <p:cNvGrpSpPr/>
            <p:nvPr/>
          </p:nvGrpSpPr>
          <p:grpSpPr>
            <a:xfrm>
              <a:off x="3386666" y="2525889"/>
              <a:ext cx="5418666" cy="1917736"/>
              <a:chOff x="1354666" y="1806222"/>
              <a:chExt cx="5418666" cy="1917736"/>
            </a:xfrm>
          </p:grpSpPr>
          <p:sp>
            <p:nvSpPr>
              <p:cNvPr id="12" name="Trapezoid 11">
                <a:extLst>
                  <a:ext uri="{FF2B5EF4-FFF2-40B4-BE49-F238E27FC236}">
                    <a16:creationId xmlns:a16="http://schemas.microsoft.com/office/drawing/2014/main" id="{C78F7E66-6825-94EE-0B0D-D0081E7B5C92}"/>
                  </a:ext>
                </a:extLst>
              </p:cNvPr>
              <p:cNvSpPr/>
              <p:nvPr/>
            </p:nvSpPr>
            <p:spPr>
              <a:xfrm>
                <a:off x="1354666" y="1806222"/>
                <a:ext cx="5418666" cy="1806222"/>
              </a:xfrm>
              <a:prstGeom prst="trapezoid">
                <a:avLst>
                  <a:gd name="adj" fmla="val 75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3" name="Trapezoid 6">
                <a:extLst>
                  <a:ext uri="{FF2B5EF4-FFF2-40B4-BE49-F238E27FC236}">
                    <a16:creationId xmlns:a16="http://schemas.microsoft.com/office/drawing/2014/main" id="{09D04A13-2BF6-EAEB-F501-E12878906DAE}"/>
                  </a:ext>
                </a:extLst>
              </p:cNvPr>
              <p:cNvSpPr txBox="1"/>
              <p:nvPr/>
            </p:nvSpPr>
            <p:spPr>
              <a:xfrm>
                <a:off x="2317000" y="1917736"/>
                <a:ext cx="3522133" cy="18062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Font typeface="Arial" panose="020B0604020202020204" pitchFamily="34" charset="0"/>
                  <a:buNone/>
                </a:pPr>
                <a:r>
                  <a:rPr lang="en-US" sz="2800" b="1" i="0" u="none" kern="1200" dirty="0">
                    <a:latin typeface="Franklin Gothic Medium" panose="020B0603020102020204" pitchFamily="34" charset="0"/>
                  </a:rPr>
                  <a:t>More opportunities for collaboration</a:t>
                </a:r>
                <a:r>
                  <a:rPr lang="en-US" sz="2800" b="0" i="0" kern="1200" dirty="0">
                    <a:latin typeface="Franklin Gothic Medium" panose="020B0603020102020204" pitchFamily="34" charset="0"/>
                  </a:rPr>
                  <a:t>​</a:t>
                </a:r>
              </a:p>
            </p:txBody>
          </p:sp>
        </p:grpSp>
        <p:grpSp>
          <p:nvGrpSpPr>
            <p:cNvPr id="9" name="Group 8">
              <a:extLst>
                <a:ext uri="{FF2B5EF4-FFF2-40B4-BE49-F238E27FC236}">
                  <a16:creationId xmlns:a16="http://schemas.microsoft.com/office/drawing/2014/main" id="{9126DEF7-7115-3C6E-CE16-9783A3946B01}"/>
                </a:ext>
              </a:extLst>
            </p:cNvPr>
            <p:cNvGrpSpPr/>
            <p:nvPr/>
          </p:nvGrpSpPr>
          <p:grpSpPr>
            <a:xfrm>
              <a:off x="2032000" y="4332111"/>
              <a:ext cx="8128000" cy="1806222"/>
              <a:chOff x="0" y="3612444"/>
              <a:chExt cx="8128000" cy="1806222"/>
            </a:xfrm>
          </p:grpSpPr>
          <p:sp>
            <p:nvSpPr>
              <p:cNvPr id="10" name="Trapezoid 9">
                <a:extLst>
                  <a:ext uri="{FF2B5EF4-FFF2-40B4-BE49-F238E27FC236}">
                    <a16:creationId xmlns:a16="http://schemas.microsoft.com/office/drawing/2014/main" id="{E0B2008C-1AD6-233C-5B03-3ECFD1763600}"/>
                  </a:ext>
                </a:extLst>
              </p:cNvPr>
              <p:cNvSpPr/>
              <p:nvPr/>
            </p:nvSpPr>
            <p:spPr>
              <a:xfrm>
                <a:off x="0" y="3612444"/>
                <a:ext cx="8128000" cy="1806222"/>
              </a:xfrm>
              <a:prstGeom prst="trapezoid">
                <a:avLst>
                  <a:gd name="adj" fmla="val 750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a:p>
            </p:txBody>
          </p:sp>
          <p:sp>
            <p:nvSpPr>
              <p:cNvPr id="11" name="Trapezoid 8">
                <a:extLst>
                  <a:ext uri="{FF2B5EF4-FFF2-40B4-BE49-F238E27FC236}">
                    <a16:creationId xmlns:a16="http://schemas.microsoft.com/office/drawing/2014/main" id="{AE71F2D3-0579-7793-68B5-A9288927C2B2}"/>
                  </a:ext>
                </a:extLst>
              </p:cNvPr>
              <p:cNvSpPr txBox="1"/>
              <p:nvPr/>
            </p:nvSpPr>
            <p:spPr>
              <a:xfrm>
                <a:off x="1422399" y="3612444"/>
                <a:ext cx="5283200" cy="180622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Font typeface="Arial" panose="020B0604020202020204" pitchFamily="34" charset="0"/>
                  <a:buNone/>
                </a:pPr>
                <a:r>
                  <a:rPr lang="en-US" sz="2800" b="1" i="0" u="none" kern="1200" dirty="0">
                    <a:latin typeface="Franklin Gothic Medium" panose="020B0603020102020204" pitchFamily="34" charset="0"/>
                  </a:rPr>
                  <a:t>Deeper connection to what’s </a:t>
                </a:r>
                <a:r>
                  <a:rPr lang="en-US" sz="2800" b="1" dirty="0">
                    <a:latin typeface="Franklin Gothic Medium" panose="020B0603020102020204" pitchFamily="34" charset="0"/>
                  </a:rPr>
                  <a:t>happening</a:t>
                </a:r>
                <a:r>
                  <a:rPr lang="en-US" sz="2800" b="1" i="0" u="none" kern="1200" dirty="0">
                    <a:latin typeface="Franklin Gothic Medium" panose="020B0603020102020204" pitchFamily="34" charset="0"/>
                  </a:rPr>
                  <a:t> on the ground</a:t>
                </a:r>
                <a:endParaRPr lang="en-US" sz="2800" b="0" i="0" kern="1200" dirty="0">
                  <a:latin typeface="Franklin Gothic Medium" panose="020B0603020102020204" pitchFamily="34" charset="0"/>
                </a:endParaRPr>
              </a:p>
            </p:txBody>
          </p:sp>
        </p:grpSp>
      </p:grpSp>
    </p:spTree>
    <p:extLst>
      <p:ext uri="{BB962C8B-B14F-4D97-AF65-F5344CB8AC3E}">
        <p14:creationId xmlns:p14="http://schemas.microsoft.com/office/powerpoint/2010/main" val="29214038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16C"/>
        </a:solidFill>
        <a:effectLst/>
      </p:bgPr>
    </p:bg>
    <p:spTree>
      <p:nvGrpSpPr>
        <p:cNvPr id="1" name=""/>
        <p:cNvGrpSpPr/>
        <p:nvPr/>
      </p:nvGrpSpPr>
      <p:grpSpPr>
        <a:xfrm>
          <a:off x="0" y="0"/>
          <a:ext cx="0" cy="0"/>
          <a:chOff x="0" y="0"/>
          <a:chExt cx="0" cy="0"/>
        </a:xfrm>
      </p:grpSpPr>
      <p:pic>
        <p:nvPicPr>
          <p:cNvPr id="11" name="Picture 10" descr="MAPC Logo. Graphic icon of the state of Massachusetts in transparent white with the MAPC region outlined in bright white. ">
            <a:extLst>
              <a:ext uri="{FF2B5EF4-FFF2-40B4-BE49-F238E27FC236}">
                <a16:creationId xmlns:a16="http://schemas.microsoft.com/office/drawing/2014/main" id="{5C008E2D-313E-0D63-1743-507E2E330AEF}"/>
              </a:ext>
            </a:extLst>
          </p:cNvPr>
          <p:cNvPicPr>
            <a:picLocks noChangeAspect="1"/>
          </p:cNvPicPr>
          <p:nvPr/>
        </p:nvPicPr>
        <p:blipFill>
          <a:blip r:embed="rId3"/>
          <a:stretch>
            <a:fillRect/>
          </a:stretch>
        </p:blipFill>
        <p:spPr>
          <a:xfrm>
            <a:off x="754213" y="618429"/>
            <a:ext cx="1272892" cy="713379"/>
          </a:xfrm>
          <a:prstGeom prst="rect">
            <a:avLst/>
          </a:prstGeom>
        </p:spPr>
      </p:pic>
      <p:sp>
        <p:nvSpPr>
          <p:cNvPr id="3" name="Rectangle 2">
            <a:extLst>
              <a:ext uri="{FF2B5EF4-FFF2-40B4-BE49-F238E27FC236}">
                <a16:creationId xmlns:a16="http://schemas.microsoft.com/office/drawing/2014/main" id="{147B018F-D802-C64B-9048-14027989DB4C}"/>
              </a:ext>
              <a:ext uri="{C183D7F6-B498-43B3-948B-1728B52AA6E4}">
                <adec:decorative xmlns:adec="http://schemas.microsoft.com/office/drawing/2017/decorative" val="1"/>
              </a:ext>
            </a:extLst>
          </p:cNvPr>
          <p:cNvSpPr/>
          <p:nvPr/>
        </p:nvSpPr>
        <p:spPr>
          <a:xfrm>
            <a:off x="0" y="3992138"/>
            <a:ext cx="189125" cy="1723157"/>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4" name="Rectangle 3">
            <a:extLst>
              <a:ext uri="{FF2B5EF4-FFF2-40B4-BE49-F238E27FC236}">
                <a16:creationId xmlns:a16="http://schemas.microsoft.com/office/drawing/2014/main" id="{41C3F407-7537-2835-8A2C-022EA1FC1B3C}"/>
              </a:ext>
              <a:ext uri="{C183D7F6-B498-43B3-948B-1728B52AA6E4}">
                <adec:decorative xmlns:adec="http://schemas.microsoft.com/office/drawing/2017/decorative" val="1"/>
              </a:ext>
            </a:extLst>
          </p:cNvPr>
          <p:cNvSpPr/>
          <p:nvPr/>
        </p:nvSpPr>
        <p:spPr>
          <a:xfrm>
            <a:off x="0" y="0"/>
            <a:ext cx="189129" cy="3880624"/>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3DF8465-5766-661D-FE4C-56BEA13806C1}"/>
              </a:ext>
              <a:ext uri="{C183D7F6-B498-43B3-948B-1728B52AA6E4}">
                <adec:decorative xmlns:adec="http://schemas.microsoft.com/office/drawing/2017/decorative" val="1"/>
              </a:ext>
            </a:extLst>
          </p:cNvPr>
          <p:cNvSpPr/>
          <p:nvPr/>
        </p:nvSpPr>
        <p:spPr>
          <a:xfrm>
            <a:off x="0" y="5833287"/>
            <a:ext cx="189129" cy="1020726"/>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5E33E27-D2B8-63F7-17F6-44AD3B6692E4}"/>
              </a:ext>
              <a:ext uri="{C183D7F6-B498-43B3-948B-1728B52AA6E4}">
                <adec:decorative xmlns:adec="http://schemas.microsoft.com/office/drawing/2017/decorative" val="1"/>
              </a:ext>
            </a:extLst>
          </p:cNvPr>
          <p:cNvSpPr/>
          <p:nvPr/>
        </p:nvSpPr>
        <p:spPr>
          <a:xfrm>
            <a:off x="12032166" y="1750764"/>
            <a:ext cx="167656" cy="2141011"/>
          </a:xfrm>
          <a:prstGeom prst="rect">
            <a:avLst/>
          </a:prstGeom>
          <a:solidFill>
            <a:srgbClr val="F47B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highlight>
                <a:srgbClr val="F47B20"/>
              </a:highlight>
            </a:endParaRPr>
          </a:p>
        </p:txBody>
      </p:sp>
      <p:sp>
        <p:nvSpPr>
          <p:cNvPr id="14" name="Rectangle 13">
            <a:extLst>
              <a:ext uri="{FF2B5EF4-FFF2-40B4-BE49-F238E27FC236}">
                <a16:creationId xmlns:a16="http://schemas.microsoft.com/office/drawing/2014/main" id="{C23329A6-77C2-7674-050D-B5971ADDEFC2}"/>
              </a:ext>
              <a:ext uri="{C183D7F6-B498-43B3-948B-1728B52AA6E4}">
                <adec:decorative xmlns:adec="http://schemas.microsoft.com/office/drawing/2017/decorative" val="1"/>
              </a:ext>
            </a:extLst>
          </p:cNvPr>
          <p:cNvSpPr/>
          <p:nvPr/>
        </p:nvSpPr>
        <p:spPr>
          <a:xfrm>
            <a:off x="12031013" y="3987"/>
            <a:ext cx="161037" cy="1620147"/>
          </a:xfrm>
          <a:prstGeom prst="rect">
            <a:avLst/>
          </a:prstGeom>
          <a:solidFill>
            <a:srgbClr val="F7C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6CD180ED-897B-E7AA-292E-4CB1CAE4D3A9}"/>
              </a:ext>
              <a:ext uri="{C183D7F6-B498-43B3-948B-1728B52AA6E4}">
                <adec:decorative xmlns:adec="http://schemas.microsoft.com/office/drawing/2017/decorative" val="1"/>
              </a:ext>
            </a:extLst>
          </p:cNvPr>
          <p:cNvSpPr/>
          <p:nvPr/>
        </p:nvSpPr>
        <p:spPr>
          <a:xfrm>
            <a:off x="12032165" y="3992139"/>
            <a:ext cx="167637" cy="2865862"/>
          </a:xfrm>
          <a:prstGeom prst="rect">
            <a:avLst/>
          </a:prstGeom>
          <a:solidFill>
            <a:srgbClr val="5FC1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DE3403ED-95B2-3F23-DF84-94FB0D2DE7D6}"/>
              </a:ext>
            </a:extLst>
          </p:cNvPr>
          <p:cNvSpPr txBox="1"/>
          <p:nvPr/>
        </p:nvSpPr>
        <p:spPr>
          <a:xfrm>
            <a:off x="779359" y="1940312"/>
            <a:ext cx="10633282" cy="3724096"/>
          </a:xfrm>
          <a:prstGeom prst="rect">
            <a:avLst/>
          </a:prstGeom>
          <a:noFill/>
        </p:spPr>
        <p:txBody>
          <a:bodyPr wrap="square" rtlCol="0">
            <a:spAutoFit/>
          </a:bodyPr>
          <a:lstStyle/>
          <a:p>
            <a:r>
              <a:rPr lang="en-US" sz="3200" dirty="0">
                <a:solidFill>
                  <a:schemeClr val="bg1"/>
                </a:solidFill>
                <a:latin typeface="Franklin Gothic Medium" panose="020B0603020102020204" pitchFamily="34" charset="0"/>
              </a:rPr>
              <a:t>Since September 2024 (9 months):</a:t>
            </a:r>
          </a:p>
          <a:p>
            <a:endParaRPr lang="en-US" sz="3200" dirty="0">
              <a:solidFill>
                <a:schemeClr val="bg1"/>
              </a:solidFill>
              <a:latin typeface="Franklin Gothic Medium" panose="020B0603020102020204" pitchFamily="34" charset="0"/>
            </a:endParaRPr>
          </a:p>
          <a:p>
            <a:pPr marL="457200" indent="-457200">
              <a:buFont typeface="Arial" panose="020B0604020202020204" pitchFamily="34" charset="0"/>
              <a:buChar char="•"/>
            </a:pPr>
            <a:r>
              <a:rPr lang="en-US" sz="3200" dirty="0">
                <a:solidFill>
                  <a:schemeClr val="bg1"/>
                </a:solidFill>
                <a:latin typeface="Franklin Gothic Medium" panose="020B0603020102020204" pitchFamily="34" charset="0"/>
              </a:rPr>
              <a:t>33 seats filled</a:t>
            </a:r>
          </a:p>
          <a:p>
            <a:pPr marL="457200" indent="-457200">
              <a:buFont typeface="Arial" panose="020B0604020202020204" pitchFamily="34" charset="0"/>
              <a:buChar char="•"/>
            </a:pPr>
            <a:r>
              <a:rPr lang="en-US" sz="3200" b="0" i="0" dirty="0">
                <a:solidFill>
                  <a:schemeClr val="bg1"/>
                </a:solidFill>
                <a:effectLst/>
                <a:latin typeface="Franklin Gothic Medium" panose="020B0603020102020204" pitchFamily="34" charset="0"/>
              </a:rPr>
              <a:t>Council Orientation (46 attendees) - approximately 50% more than usual. </a:t>
            </a:r>
          </a:p>
          <a:p>
            <a:pPr marL="457200" indent="-457200">
              <a:buFont typeface="Arial" panose="020B0604020202020204" pitchFamily="34" charset="0"/>
              <a:buChar char="•"/>
            </a:pPr>
            <a:r>
              <a:rPr lang="en-US" sz="3200" b="0" i="0" dirty="0">
                <a:solidFill>
                  <a:schemeClr val="bg1"/>
                </a:solidFill>
                <a:effectLst/>
                <a:latin typeface="Franklin Gothic Medium" panose="020B0603020102020204" pitchFamily="34" charset="0"/>
              </a:rPr>
              <a:t>Winter Council Meeting - 81 council members (27% increase) with 75 seats represented. </a:t>
            </a:r>
          </a:p>
          <a:p>
            <a:pPr algn="ctr"/>
            <a:endParaRPr lang="en-US" sz="1200" dirty="0">
              <a:solidFill>
                <a:schemeClr val="bg1"/>
              </a:solidFill>
              <a:latin typeface="Franklin Gothic Medium" panose="020B0603020102020204" pitchFamily="34" charset="0"/>
            </a:endParaRPr>
          </a:p>
        </p:txBody>
      </p:sp>
      <p:sp>
        <p:nvSpPr>
          <p:cNvPr id="5" name="Title 1">
            <a:extLst>
              <a:ext uri="{FF2B5EF4-FFF2-40B4-BE49-F238E27FC236}">
                <a16:creationId xmlns:a16="http://schemas.microsoft.com/office/drawing/2014/main" id="{91D0716A-C0EE-C398-DAE7-72595A681811}"/>
              </a:ext>
            </a:extLst>
          </p:cNvPr>
          <p:cNvSpPr txBox="1">
            <a:spLocks/>
          </p:cNvSpPr>
          <p:nvPr/>
        </p:nvSpPr>
        <p:spPr>
          <a:xfrm>
            <a:off x="2285439" y="618429"/>
            <a:ext cx="9487239" cy="74929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200" b="1" spc="100" dirty="0">
                <a:solidFill>
                  <a:schemeClr val="bg1"/>
                </a:solidFill>
                <a:latin typeface="GoudyOldStyExtBol" pitchFamily="2" charset="77"/>
                <a:ea typeface="Open Sans" panose="020B0606030504020204" pitchFamily="34" charset="0"/>
                <a:cs typeface="Open Sans" panose="020B0606030504020204" pitchFamily="34" charset="0"/>
              </a:rPr>
              <a:t>Impact</a:t>
            </a:r>
            <a:endParaRPr lang="en-US" sz="3200" spc="100" dirty="0">
              <a:solidFill>
                <a:schemeClr val="bg1"/>
              </a:solidFill>
              <a:latin typeface="Franklin Gothic Medium" panose="020B0603020102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244597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8CB46EF1E0094E977F869DD157A1DE" ma:contentTypeVersion="19" ma:contentTypeDescription="Create a new document." ma:contentTypeScope="" ma:versionID="7a78d13a68cb9458283efd0435e95a17">
  <xsd:schema xmlns:xsd="http://www.w3.org/2001/XMLSchema" xmlns:xs="http://www.w3.org/2001/XMLSchema" xmlns:p="http://schemas.microsoft.com/office/2006/metadata/properties" xmlns:ns2="2cbd2c6a-a94f-4612-b706-a6fa77778cdf" xmlns:ns3="308311e2-d142-423e-bbac-6522d79a82a6" targetNamespace="http://schemas.microsoft.com/office/2006/metadata/properties" ma:root="true" ma:fieldsID="876ebe274773d0d00b0602701a24141f" ns2:_="" ns3:_="">
    <xsd:import namespace="2cbd2c6a-a94f-4612-b706-a6fa77778cdf"/>
    <xsd:import namespace="308311e2-d142-423e-bbac-6522d79a82a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_Flow_SignoffStatu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bd2c6a-a94f-4612-b706-a6fa77778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1cdc29a-e4bf-4132-ae37-dd80c9c4ca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08311e2-d142-423e-bbac-6522d79a82a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c4cad7d-0387-4437-a45b-bbfe99457b76}" ma:internalName="TaxCatchAll" ma:showField="CatchAllData" ma:web="308311e2-d142-423e-bbac-6522d79a82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cbd2c6a-a94f-4612-b706-a6fa77778cdf">
      <Terms xmlns="http://schemas.microsoft.com/office/infopath/2007/PartnerControls"/>
    </lcf76f155ced4ddcb4097134ff3c332f>
    <TaxCatchAll xmlns="308311e2-d142-423e-bbac-6522d79a82a6" xsi:nil="true"/>
    <_Flow_SignoffStatus xmlns="2cbd2c6a-a94f-4612-b706-a6fa77778cd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941073E-3846-402A-A811-FDED4ADF71B2}"/>
</file>

<file path=customXml/itemProps2.xml><?xml version="1.0" encoding="utf-8"?>
<ds:datastoreItem xmlns:ds="http://schemas.openxmlformats.org/officeDocument/2006/customXml" ds:itemID="{50650A49-775C-4FF4-863D-8E27E41D060E}">
  <ds:schemaRefs>
    <ds:schemaRef ds:uri="http://purl.org/dc/elements/1.1/"/>
    <ds:schemaRef ds:uri="b011d414-3260-4405-908a-95aeb116e249"/>
    <ds:schemaRef ds:uri="http://schemas.openxmlformats.org/package/2006/metadata/core-properties"/>
    <ds:schemaRef ds:uri="http://www.w3.org/XML/1998/namespace"/>
    <ds:schemaRef ds:uri="http://schemas.microsoft.com/office/infopath/2007/PartnerControls"/>
    <ds:schemaRef ds:uri="7e245825-fe00-44cb-a130-bcb3cdd41a9c"/>
    <ds:schemaRef ds:uri="http://schemas.microsoft.com/office/2006/documentManagement/types"/>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EB902E1B-24B1-4E95-B5F9-B0176739BD4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38411</TotalTime>
  <Words>2653</Words>
  <Application>Microsoft Office PowerPoint</Application>
  <PresentationFormat>Widescreen</PresentationFormat>
  <Paragraphs>411</Paragraphs>
  <Slides>30</Slides>
  <Notes>28</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30</vt:i4>
      </vt:variant>
    </vt:vector>
  </HeadingPairs>
  <TitlesOfParts>
    <vt:vector size="44" baseType="lpstr">
      <vt:lpstr>__balto_331ad4</vt:lpstr>
      <vt:lpstr>__harriet_cfe5a1</vt:lpstr>
      <vt:lpstr>Arial</vt:lpstr>
      <vt:lpstr>Calibri</vt:lpstr>
      <vt:lpstr>Calibri Light</vt:lpstr>
      <vt:lpstr>Courier New</vt:lpstr>
      <vt:lpstr>Franklin Gothic Book</vt:lpstr>
      <vt:lpstr>Franklin Gothic Demi</vt:lpstr>
      <vt:lpstr>Franklin Gothic Medium</vt:lpstr>
      <vt:lpstr>GoudyOldStyExtBol</vt:lpstr>
      <vt:lpstr>Rockwell</vt:lpstr>
      <vt:lpstr>Times New Roman</vt:lpstr>
      <vt:lpstr>Tw Cen MT (Body)</vt:lpstr>
      <vt:lpstr>Office Theme</vt:lpstr>
      <vt:lpstr>  Macro &amp; Micro Trends in Communications  National Association of Regional Councils Annual Conference, June 10, 2025</vt:lpstr>
      <vt:lpstr>Speakers</vt:lpstr>
      <vt:lpstr>PowerPoint Presentation</vt:lpstr>
      <vt:lpstr>What is the Metropolitan Area Planning Council?</vt:lpstr>
      <vt:lpstr>Geography</vt:lpstr>
      <vt:lpstr>Council Structure</vt:lpstr>
      <vt:lpstr>What does a Council Engagement Specialist Do?</vt:lpstr>
      <vt:lpstr>PowerPoint Presentation</vt:lpstr>
      <vt:lpstr>PowerPoint Presentation</vt:lpstr>
      <vt:lpstr>PowerPoint Presentation</vt:lpstr>
      <vt:lpstr>PowerPoint Presentation</vt:lpstr>
      <vt:lpstr>PowerPoint Presentation</vt:lpstr>
      <vt:lpstr>Landscape Analysis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Planning for a Healthier Region Planning for Arts &amp; Culture to Thrive</dc:title>
  <dc:creator>Morgan, Ellyn</dc:creator>
  <cp:lastModifiedBy>Viall, Tim</cp:lastModifiedBy>
  <cp:revision>311</cp:revision>
  <dcterms:created xsi:type="dcterms:W3CDTF">2022-11-11T16:30:01Z</dcterms:created>
  <dcterms:modified xsi:type="dcterms:W3CDTF">2025-06-04T16:36:46Z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0x0101000E8CB46EF1E0094E977F869DD157A1DE</vt:lpwstr>
  </property>
  <property fmtid="{D5CDD505-2E9C-101B-9397-08002B2CF9AE}" pid="3" name="MediaServiceImageTags">
    <vt:lpwstr/>
  </property>
  <property fmtid="{D5CDD505-2E9C-101B-9397-08002B2CF9AE}" pid="4" name="Order">
    <vt:lpwstr>13400.0000000000</vt:lpwstr>
  </property>
  <property fmtid="{D5CDD505-2E9C-101B-9397-08002B2CF9AE}" pid="5" name="_SourceUrl">
    <vt:lpwstr/>
  </property>
  <property fmtid="{D5CDD505-2E9C-101B-9397-08002B2CF9AE}" pid="6" name="_SharedFileIndex">
    <vt:lpwstr/>
  </property>
  <property fmtid="{D5CDD505-2E9C-101B-9397-08002B2CF9AE}" pid="7" name="ComplianceAssetId">
    <vt:lpwstr/>
  </property>
  <property fmtid="{D5CDD505-2E9C-101B-9397-08002B2CF9AE}" pid="8" name="_ExtendedDescription">
    <vt:lpwstr/>
  </property>
  <property fmtid="{D5CDD505-2E9C-101B-9397-08002B2CF9AE}" pid="9" name="TriggerFlowInfo">
    <vt:lpwstr/>
  </property>
</Properties>
</file>