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media/image14.jpg" ContentType="image/jpg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52" r:id="rId2"/>
    <p:sldMasterId id="2147483654" r:id="rId3"/>
    <p:sldMasterId id="2147483664" r:id="rId4"/>
    <p:sldMasterId id="2147483656" r:id="rId5"/>
    <p:sldMasterId id="2147483658" r:id="rId6"/>
    <p:sldMasterId id="2147483660" r:id="rId7"/>
    <p:sldMasterId id="2147483662" r:id="rId8"/>
  </p:sldMasterIdLst>
  <p:sldIdLst>
    <p:sldId id="256" r:id="rId9"/>
    <p:sldId id="261" r:id="rId10"/>
    <p:sldId id="257" r:id="rId11"/>
    <p:sldId id="260" r:id="rId12"/>
    <p:sldId id="263" r:id="rId13"/>
    <p:sldId id="264" r:id="rId14"/>
    <p:sldId id="266" r:id="rId15"/>
    <p:sldId id="262" r:id="rId16"/>
    <p:sldId id="267" r:id="rId17"/>
    <p:sldId id="258" r:id="rId18"/>
    <p:sldId id="265" r:id="rId19"/>
    <p:sldId id="26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customXml" Target="../customXml/item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76200"/>
            <a:ext cx="10972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09600" y="914400"/>
            <a:ext cx="5527040" cy="2133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609600" y="6356350"/>
            <a:ext cx="7416800" cy="365125"/>
          </a:xfrm>
          <a:prstGeom prst="rect">
            <a:avLst/>
          </a:prstGeom>
        </p:spPr>
        <p:txBody>
          <a:bodyPr vert="horz" lIns="88751" tIns="44375" rIns="88751" bIns="44375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rgbClr val="002B4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87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9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MVRPC </a:t>
            </a:r>
            <a:fld id="{4E6345C1-AE1E-45C6-99DE-CC56371F5269}" type="slidenum">
              <a:rPr kumimoji="0" lang="en-US" sz="1359" b="1" i="0" u="none" strike="noStrike" kern="1200" cap="none" spc="0" normalizeH="0" baseline="0" noProof="0" smtClean="0">
                <a:ln>
                  <a:noFill/>
                </a:ln>
                <a:solidFill>
                  <a:srgbClr val="002B49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l" defTabSz="8875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9" b="1" i="0" u="none" strike="noStrike" kern="1200" cap="none" spc="0" normalizeH="0" baseline="0" noProof="0" dirty="0">
              <a:ln>
                <a:noFill/>
              </a:ln>
              <a:solidFill>
                <a:srgbClr val="002B49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400800" y="914400"/>
            <a:ext cx="5080000" cy="5105400"/>
          </a:xfrm>
          <a:prstGeom prst="rect">
            <a:avLst/>
          </a:prstGeom>
          <a:effectLst>
            <a:outerShdw blurRad="38100" dist="38100" dir="2700000" algn="tl" rotWithShape="0">
              <a:srgbClr val="58595B">
                <a:alpha val="7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607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6800" y="3124200"/>
            <a:ext cx="9855200" cy="685800"/>
          </a:xfrm>
          <a:prstGeom prst="rect">
            <a:avLst/>
          </a:prstGeom>
        </p:spPr>
        <p:txBody>
          <a:bodyPr/>
          <a:lstStyle>
            <a:lvl1pPr>
              <a:defRPr sz="3883" b="1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80107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6800" y="3124200"/>
            <a:ext cx="9855200" cy="685800"/>
          </a:xfrm>
          <a:prstGeom prst="rect">
            <a:avLst/>
          </a:prstGeom>
        </p:spPr>
        <p:txBody>
          <a:bodyPr/>
          <a:lstStyle>
            <a:lvl1pPr>
              <a:defRPr sz="3883" b="1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37369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6800" y="3124200"/>
            <a:ext cx="9855200" cy="685800"/>
          </a:xfrm>
          <a:prstGeom prst="rect">
            <a:avLst/>
          </a:prstGeom>
        </p:spPr>
        <p:txBody>
          <a:bodyPr/>
          <a:lstStyle>
            <a:lvl1pPr>
              <a:defRPr sz="3883" b="1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42274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09600" y="914400"/>
            <a:ext cx="11074400" cy="2133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457200"/>
          </a:xfrm>
          <a:prstGeom prst="rect">
            <a:avLst/>
          </a:prstGeom>
        </p:spPr>
        <p:txBody>
          <a:bodyPr/>
          <a:lstStyle>
            <a:lvl1pPr>
              <a:defRPr sz="2330">
                <a:solidFill>
                  <a:srgbClr val="58595B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609600" y="6356350"/>
            <a:ext cx="7416800" cy="365125"/>
          </a:xfrm>
          <a:prstGeom prst="rect">
            <a:avLst/>
          </a:prstGeom>
        </p:spPr>
        <p:txBody>
          <a:bodyPr vert="horz" lIns="88751" tIns="44375" rIns="88751" bIns="44375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rgbClr val="002B4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87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9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MVRPC </a:t>
            </a:r>
            <a:fld id="{4E6345C1-AE1E-45C6-99DE-CC56371F5269}" type="slidenum">
              <a:rPr kumimoji="0" lang="en-US" sz="1359" b="1" i="0" u="none" strike="noStrike" kern="1200" cap="none" spc="0" normalizeH="0" baseline="0" noProof="0" smtClean="0">
                <a:ln>
                  <a:noFill/>
                </a:ln>
                <a:solidFill>
                  <a:srgbClr val="002B49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l" defTabSz="8875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9" b="1" i="0" u="none" strike="noStrike" kern="1200" cap="none" spc="0" normalizeH="0" baseline="0" noProof="0" dirty="0">
              <a:ln>
                <a:noFill/>
              </a:ln>
              <a:solidFill>
                <a:srgbClr val="002B49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229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66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05847" y="72614"/>
            <a:ext cx="0" cy="0"/>
          </a:xfrm>
        </p:spPr>
        <p:txBody>
          <a:bodyPr lIns="0" tIns="0" rIns="0" bIns="0"/>
          <a:lstStyle>
            <a:lvl1pPr marL="0" indent="0" algn="ctr">
              <a:buNone/>
              <a:defRPr/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15884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775DD-945A-4842-8B8D-390C7E4258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9B74DC-2C7F-46DF-8CD8-1E61A5AF0B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8E0FFC-FE34-4F88-B4BC-BAFACC98F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D0068-4984-47D5-9150-F9F9E8FD2592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0B1FC7-0F18-4B42-9042-00BBD666E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75D28-E445-44EC-AD08-7B90703E2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1F793-61C8-4933-9E2C-E219130C6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90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6800" y="3124200"/>
            <a:ext cx="9855200" cy="685800"/>
          </a:xfrm>
          <a:prstGeom prst="rect">
            <a:avLst/>
          </a:prstGeom>
        </p:spPr>
        <p:txBody>
          <a:bodyPr/>
          <a:lstStyle>
            <a:lvl1pPr>
              <a:defRPr sz="3883" b="1">
                <a:solidFill>
                  <a:srgbClr val="58595B"/>
                </a:solidFill>
                <a:latin typeface="Proxima Nova" panose="0200050603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21200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6800" y="3124200"/>
            <a:ext cx="9855200" cy="685800"/>
          </a:xfrm>
          <a:prstGeom prst="rect">
            <a:avLst/>
          </a:prstGeom>
        </p:spPr>
        <p:txBody>
          <a:bodyPr/>
          <a:lstStyle>
            <a:lvl1pPr>
              <a:defRPr sz="3883" b="1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07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6800" y="3124200"/>
            <a:ext cx="9855200" cy="685800"/>
          </a:xfrm>
          <a:prstGeom prst="rect">
            <a:avLst/>
          </a:prstGeom>
        </p:spPr>
        <p:txBody>
          <a:bodyPr/>
          <a:lstStyle>
            <a:lvl1pPr>
              <a:defRPr sz="3883" b="1">
                <a:solidFill>
                  <a:srgbClr val="58595B"/>
                </a:solidFill>
                <a:latin typeface="Proxima Nova" panose="0200050603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0599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6800" y="3124200"/>
            <a:ext cx="9855200" cy="685800"/>
          </a:xfrm>
          <a:prstGeom prst="rect">
            <a:avLst/>
          </a:prstGeom>
        </p:spPr>
        <p:txBody>
          <a:bodyPr/>
          <a:lstStyle>
            <a:lvl1pPr>
              <a:defRPr sz="3883" b="1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72472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jp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jp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Q:\Logos and Graphics\Logos\MVRPC Logo\Color Bar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134" y="587376"/>
            <a:ext cx="5401733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Q:\Logos and Graphics\Logos\MVRPC Logo\MVRPC Mark Only\MVRPC Color Mark Only\MVRPC Process Color Mark Only_WhiteBox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9600" y="6172200"/>
            <a:ext cx="800101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89C804-AA4A-459B-ADCD-5A87A5A8966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0880" y="5827001"/>
            <a:ext cx="957539" cy="9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901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hf hdr="0" dt="0"/>
  <p:txStyles>
    <p:titleStyle>
      <a:lvl1pPr algn="ctr" defTabSz="887553" rtl="0" eaLnBrk="1" latinLnBrk="0" hangingPunct="1">
        <a:spcBef>
          <a:spcPct val="0"/>
        </a:spcBef>
        <a:buNone/>
        <a:defRPr sz="2330" kern="1200">
          <a:solidFill>
            <a:srgbClr val="58595B"/>
          </a:solidFill>
          <a:latin typeface="Proxima Nova" panose="02000506030000020004" pitchFamily="2" charset="0"/>
          <a:ea typeface="+mj-ea"/>
          <a:cs typeface="+mj-cs"/>
        </a:defRPr>
      </a:lvl1pPr>
    </p:titleStyle>
    <p:bodyStyle>
      <a:lvl1pPr marL="332832" indent="-332832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106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21137" indent="-277360" algn="l" defTabSz="887553" rtl="0" eaLnBrk="1" latinLnBrk="0" hangingPunct="1">
        <a:spcBef>
          <a:spcPct val="20000"/>
        </a:spcBef>
        <a:buFont typeface="Arial" panose="020B0604020202020204" pitchFamily="34" charset="0"/>
        <a:buChar char="–"/>
        <a:defRPr sz="2718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09442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3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553218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–"/>
        <a:defRPr sz="194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996995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»"/>
        <a:defRPr sz="194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440771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6pPr>
      <a:lvl7pPr marL="2884548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7pPr>
      <a:lvl8pPr marL="3328325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8pPr>
      <a:lvl9pPr marL="3772101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1pPr>
      <a:lvl2pPr marL="443777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2pPr>
      <a:lvl3pPr marL="88755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3pPr>
      <a:lvl4pPr marL="133133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4pPr>
      <a:lvl5pPr marL="1775106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5pPr>
      <a:lvl6pPr marL="221888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6pPr>
      <a:lvl7pPr marL="266266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7pPr>
      <a:lvl8pPr marL="3106436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8pPr>
      <a:lvl9pPr marL="355021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O:\Public Affairs\Rebranding RFP 2014 - logo etc\HAFENBRACK\PowerPoint Template\Updated Powerpoint Template by LH\Section Dividers2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76C357-2C28-4F56-8C5B-D6EE26FB3E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33" y="2681456"/>
            <a:ext cx="1547948" cy="149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946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ctr" defTabSz="887553" rtl="0" eaLnBrk="1" latinLnBrk="0" hangingPunct="1">
        <a:spcBef>
          <a:spcPct val="0"/>
        </a:spcBef>
        <a:buNone/>
        <a:defRPr sz="42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2832" indent="-332832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106" kern="1200">
          <a:solidFill>
            <a:schemeClr val="tx1"/>
          </a:solidFill>
          <a:latin typeface="+mn-lt"/>
          <a:ea typeface="+mn-ea"/>
          <a:cs typeface="+mn-cs"/>
        </a:defRPr>
      </a:lvl1pPr>
      <a:lvl2pPr marL="721137" indent="-277360" algn="l" defTabSz="887553" rtl="0" eaLnBrk="1" latinLnBrk="0" hangingPunct="1">
        <a:spcBef>
          <a:spcPct val="20000"/>
        </a:spcBef>
        <a:buFont typeface="Arial" panose="020B0604020202020204" pitchFamily="34" charset="0"/>
        <a:buChar char="–"/>
        <a:defRPr sz="2718" kern="1200">
          <a:solidFill>
            <a:schemeClr val="tx1"/>
          </a:solidFill>
          <a:latin typeface="+mn-lt"/>
          <a:ea typeface="+mn-ea"/>
          <a:cs typeface="+mn-cs"/>
        </a:defRPr>
      </a:lvl2pPr>
      <a:lvl3pPr marL="1109442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30" kern="1200">
          <a:solidFill>
            <a:schemeClr val="tx1"/>
          </a:solidFill>
          <a:latin typeface="+mn-lt"/>
          <a:ea typeface="+mn-ea"/>
          <a:cs typeface="+mn-cs"/>
        </a:defRPr>
      </a:lvl3pPr>
      <a:lvl4pPr marL="1553218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–"/>
        <a:defRPr sz="1941" kern="1200">
          <a:solidFill>
            <a:schemeClr val="tx1"/>
          </a:solidFill>
          <a:latin typeface="+mn-lt"/>
          <a:ea typeface="+mn-ea"/>
          <a:cs typeface="+mn-cs"/>
        </a:defRPr>
      </a:lvl4pPr>
      <a:lvl5pPr marL="1996995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»"/>
        <a:defRPr sz="1941" kern="1200">
          <a:solidFill>
            <a:schemeClr val="tx1"/>
          </a:solidFill>
          <a:latin typeface="+mn-lt"/>
          <a:ea typeface="+mn-ea"/>
          <a:cs typeface="+mn-cs"/>
        </a:defRPr>
      </a:lvl5pPr>
      <a:lvl6pPr marL="2440771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6pPr>
      <a:lvl7pPr marL="2884548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7pPr>
      <a:lvl8pPr marL="3328325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8pPr>
      <a:lvl9pPr marL="3772101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1pPr>
      <a:lvl2pPr marL="443777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2pPr>
      <a:lvl3pPr marL="88755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3pPr>
      <a:lvl4pPr marL="133133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4pPr>
      <a:lvl5pPr marL="1775106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5pPr>
      <a:lvl6pPr marL="221888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6pPr>
      <a:lvl7pPr marL="266266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7pPr>
      <a:lvl8pPr marL="3106436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8pPr>
      <a:lvl9pPr marL="355021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O:\Public Affairs\Rebranding RFP 2014 - logo etc\HAFENBRACK\PowerPoint Template\Updated Powerpoint Template by LH\Section Dividers3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3A0C05-7C8F-4291-AF4C-C369EF848C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33" y="2681456"/>
            <a:ext cx="1547948" cy="149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168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887553" rtl="0" eaLnBrk="1" latinLnBrk="0" hangingPunct="1">
        <a:spcBef>
          <a:spcPct val="0"/>
        </a:spcBef>
        <a:buNone/>
        <a:defRPr sz="42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2832" indent="-332832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106" kern="1200">
          <a:solidFill>
            <a:schemeClr val="tx1"/>
          </a:solidFill>
          <a:latin typeface="+mn-lt"/>
          <a:ea typeface="+mn-ea"/>
          <a:cs typeface="+mn-cs"/>
        </a:defRPr>
      </a:lvl1pPr>
      <a:lvl2pPr marL="721137" indent="-277360" algn="l" defTabSz="887553" rtl="0" eaLnBrk="1" latinLnBrk="0" hangingPunct="1">
        <a:spcBef>
          <a:spcPct val="20000"/>
        </a:spcBef>
        <a:buFont typeface="Arial" panose="020B0604020202020204" pitchFamily="34" charset="0"/>
        <a:buChar char="–"/>
        <a:defRPr sz="2718" kern="1200">
          <a:solidFill>
            <a:schemeClr val="tx1"/>
          </a:solidFill>
          <a:latin typeface="+mn-lt"/>
          <a:ea typeface="+mn-ea"/>
          <a:cs typeface="+mn-cs"/>
        </a:defRPr>
      </a:lvl2pPr>
      <a:lvl3pPr marL="1109442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30" kern="1200">
          <a:solidFill>
            <a:schemeClr val="tx1"/>
          </a:solidFill>
          <a:latin typeface="+mn-lt"/>
          <a:ea typeface="+mn-ea"/>
          <a:cs typeface="+mn-cs"/>
        </a:defRPr>
      </a:lvl3pPr>
      <a:lvl4pPr marL="1553218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–"/>
        <a:defRPr sz="1941" kern="1200">
          <a:solidFill>
            <a:schemeClr val="tx1"/>
          </a:solidFill>
          <a:latin typeface="+mn-lt"/>
          <a:ea typeface="+mn-ea"/>
          <a:cs typeface="+mn-cs"/>
        </a:defRPr>
      </a:lvl4pPr>
      <a:lvl5pPr marL="1996995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»"/>
        <a:defRPr sz="1941" kern="1200">
          <a:solidFill>
            <a:schemeClr val="tx1"/>
          </a:solidFill>
          <a:latin typeface="+mn-lt"/>
          <a:ea typeface="+mn-ea"/>
          <a:cs typeface="+mn-cs"/>
        </a:defRPr>
      </a:lvl5pPr>
      <a:lvl6pPr marL="2440771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6pPr>
      <a:lvl7pPr marL="2884548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7pPr>
      <a:lvl8pPr marL="3328325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8pPr>
      <a:lvl9pPr marL="3772101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1pPr>
      <a:lvl2pPr marL="443777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2pPr>
      <a:lvl3pPr marL="88755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3pPr>
      <a:lvl4pPr marL="133133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4pPr>
      <a:lvl5pPr marL="1775106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5pPr>
      <a:lvl6pPr marL="221888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6pPr>
      <a:lvl7pPr marL="266266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7pPr>
      <a:lvl8pPr marL="3106436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8pPr>
      <a:lvl9pPr marL="355021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O:\Public Affairs\Rebranding RFP 2014 - logo etc\HAFENBRACK\PowerPoint Template\Updated Powerpoint Template by LH\Section Dividers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37027F-EACE-4713-8C30-C776D69F3D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33" y="2681456"/>
            <a:ext cx="1547948" cy="149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59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ctr" defTabSz="887553" rtl="0" eaLnBrk="1" latinLnBrk="0" hangingPunct="1">
        <a:spcBef>
          <a:spcPct val="0"/>
        </a:spcBef>
        <a:buNone/>
        <a:defRPr sz="42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2832" indent="-332832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106" kern="1200">
          <a:solidFill>
            <a:schemeClr val="tx1"/>
          </a:solidFill>
          <a:latin typeface="+mn-lt"/>
          <a:ea typeface="+mn-ea"/>
          <a:cs typeface="+mn-cs"/>
        </a:defRPr>
      </a:lvl1pPr>
      <a:lvl2pPr marL="721137" indent="-277360" algn="l" defTabSz="887553" rtl="0" eaLnBrk="1" latinLnBrk="0" hangingPunct="1">
        <a:spcBef>
          <a:spcPct val="20000"/>
        </a:spcBef>
        <a:buFont typeface="Arial" panose="020B0604020202020204" pitchFamily="34" charset="0"/>
        <a:buChar char="–"/>
        <a:defRPr sz="2718" kern="1200">
          <a:solidFill>
            <a:schemeClr val="tx1"/>
          </a:solidFill>
          <a:latin typeface="+mn-lt"/>
          <a:ea typeface="+mn-ea"/>
          <a:cs typeface="+mn-cs"/>
        </a:defRPr>
      </a:lvl2pPr>
      <a:lvl3pPr marL="1109442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30" kern="1200">
          <a:solidFill>
            <a:schemeClr val="tx1"/>
          </a:solidFill>
          <a:latin typeface="+mn-lt"/>
          <a:ea typeface="+mn-ea"/>
          <a:cs typeface="+mn-cs"/>
        </a:defRPr>
      </a:lvl3pPr>
      <a:lvl4pPr marL="1553218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–"/>
        <a:defRPr sz="1941" kern="1200">
          <a:solidFill>
            <a:schemeClr val="tx1"/>
          </a:solidFill>
          <a:latin typeface="+mn-lt"/>
          <a:ea typeface="+mn-ea"/>
          <a:cs typeface="+mn-cs"/>
        </a:defRPr>
      </a:lvl4pPr>
      <a:lvl5pPr marL="1996995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»"/>
        <a:defRPr sz="1941" kern="1200">
          <a:solidFill>
            <a:schemeClr val="tx1"/>
          </a:solidFill>
          <a:latin typeface="+mn-lt"/>
          <a:ea typeface="+mn-ea"/>
          <a:cs typeface="+mn-cs"/>
        </a:defRPr>
      </a:lvl5pPr>
      <a:lvl6pPr marL="2440771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6pPr>
      <a:lvl7pPr marL="2884548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7pPr>
      <a:lvl8pPr marL="3328325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8pPr>
      <a:lvl9pPr marL="3772101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1pPr>
      <a:lvl2pPr marL="443777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2pPr>
      <a:lvl3pPr marL="88755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3pPr>
      <a:lvl4pPr marL="133133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4pPr>
      <a:lvl5pPr marL="1775106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5pPr>
      <a:lvl6pPr marL="221888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6pPr>
      <a:lvl7pPr marL="266266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7pPr>
      <a:lvl8pPr marL="3106436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8pPr>
      <a:lvl9pPr marL="355021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O:\Public Affairs\Rebranding RFP 2014 - logo etc\HAFENBRACK\PowerPoint Template\Updated Powerpoint Template by LH\Section Dividers4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BE15034-9425-4531-B2C3-077A34C028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33" y="2681456"/>
            <a:ext cx="1547948" cy="149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726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887553" rtl="0" eaLnBrk="1" latinLnBrk="0" hangingPunct="1">
        <a:spcBef>
          <a:spcPct val="0"/>
        </a:spcBef>
        <a:buNone/>
        <a:defRPr sz="42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2832" indent="-332832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106" kern="1200">
          <a:solidFill>
            <a:schemeClr val="tx1"/>
          </a:solidFill>
          <a:latin typeface="+mn-lt"/>
          <a:ea typeface="+mn-ea"/>
          <a:cs typeface="+mn-cs"/>
        </a:defRPr>
      </a:lvl1pPr>
      <a:lvl2pPr marL="721137" indent="-277360" algn="l" defTabSz="887553" rtl="0" eaLnBrk="1" latinLnBrk="0" hangingPunct="1">
        <a:spcBef>
          <a:spcPct val="20000"/>
        </a:spcBef>
        <a:buFont typeface="Arial" panose="020B0604020202020204" pitchFamily="34" charset="0"/>
        <a:buChar char="–"/>
        <a:defRPr sz="2718" kern="1200">
          <a:solidFill>
            <a:schemeClr val="tx1"/>
          </a:solidFill>
          <a:latin typeface="+mn-lt"/>
          <a:ea typeface="+mn-ea"/>
          <a:cs typeface="+mn-cs"/>
        </a:defRPr>
      </a:lvl2pPr>
      <a:lvl3pPr marL="1109442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30" kern="1200">
          <a:solidFill>
            <a:schemeClr val="tx1"/>
          </a:solidFill>
          <a:latin typeface="+mn-lt"/>
          <a:ea typeface="+mn-ea"/>
          <a:cs typeface="+mn-cs"/>
        </a:defRPr>
      </a:lvl3pPr>
      <a:lvl4pPr marL="1553218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–"/>
        <a:defRPr sz="1941" kern="1200">
          <a:solidFill>
            <a:schemeClr val="tx1"/>
          </a:solidFill>
          <a:latin typeface="+mn-lt"/>
          <a:ea typeface="+mn-ea"/>
          <a:cs typeface="+mn-cs"/>
        </a:defRPr>
      </a:lvl4pPr>
      <a:lvl5pPr marL="1996995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»"/>
        <a:defRPr sz="1941" kern="1200">
          <a:solidFill>
            <a:schemeClr val="tx1"/>
          </a:solidFill>
          <a:latin typeface="+mn-lt"/>
          <a:ea typeface="+mn-ea"/>
          <a:cs typeface="+mn-cs"/>
        </a:defRPr>
      </a:lvl5pPr>
      <a:lvl6pPr marL="2440771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6pPr>
      <a:lvl7pPr marL="2884548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7pPr>
      <a:lvl8pPr marL="3328325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8pPr>
      <a:lvl9pPr marL="3772101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1pPr>
      <a:lvl2pPr marL="443777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2pPr>
      <a:lvl3pPr marL="88755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3pPr>
      <a:lvl4pPr marL="133133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4pPr>
      <a:lvl5pPr marL="1775106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5pPr>
      <a:lvl6pPr marL="221888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6pPr>
      <a:lvl7pPr marL="266266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7pPr>
      <a:lvl8pPr marL="3106436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8pPr>
      <a:lvl9pPr marL="355021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O:\Public Affairs\Rebranding RFP 2014 - logo etc\HAFENBRACK\PowerPoint Template\Updated Powerpoint Template by LH\Section Dividers5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38D437C-BA61-4D85-9F9E-87C64BEBB3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33" y="2681456"/>
            <a:ext cx="1547948" cy="149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890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ctr" defTabSz="887553" rtl="0" eaLnBrk="1" latinLnBrk="0" hangingPunct="1">
        <a:spcBef>
          <a:spcPct val="0"/>
        </a:spcBef>
        <a:buNone/>
        <a:defRPr sz="42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2832" indent="-332832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106" kern="1200">
          <a:solidFill>
            <a:schemeClr val="tx1"/>
          </a:solidFill>
          <a:latin typeface="+mn-lt"/>
          <a:ea typeface="+mn-ea"/>
          <a:cs typeface="+mn-cs"/>
        </a:defRPr>
      </a:lvl1pPr>
      <a:lvl2pPr marL="721137" indent="-277360" algn="l" defTabSz="887553" rtl="0" eaLnBrk="1" latinLnBrk="0" hangingPunct="1">
        <a:spcBef>
          <a:spcPct val="20000"/>
        </a:spcBef>
        <a:buFont typeface="Arial" panose="020B0604020202020204" pitchFamily="34" charset="0"/>
        <a:buChar char="–"/>
        <a:defRPr sz="2718" kern="1200">
          <a:solidFill>
            <a:schemeClr val="tx1"/>
          </a:solidFill>
          <a:latin typeface="+mn-lt"/>
          <a:ea typeface="+mn-ea"/>
          <a:cs typeface="+mn-cs"/>
        </a:defRPr>
      </a:lvl2pPr>
      <a:lvl3pPr marL="1109442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30" kern="1200">
          <a:solidFill>
            <a:schemeClr val="tx1"/>
          </a:solidFill>
          <a:latin typeface="+mn-lt"/>
          <a:ea typeface="+mn-ea"/>
          <a:cs typeface="+mn-cs"/>
        </a:defRPr>
      </a:lvl3pPr>
      <a:lvl4pPr marL="1553218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–"/>
        <a:defRPr sz="1941" kern="1200">
          <a:solidFill>
            <a:schemeClr val="tx1"/>
          </a:solidFill>
          <a:latin typeface="+mn-lt"/>
          <a:ea typeface="+mn-ea"/>
          <a:cs typeface="+mn-cs"/>
        </a:defRPr>
      </a:lvl4pPr>
      <a:lvl5pPr marL="1996995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»"/>
        <a:defRPr sz="1941" kern="1200">
          <a:solidFill>
            <a:schemeClr val="tx1"/>
          </a:solidFill>
          <a:latin typeface="+mn-lt"/>
          <a:ea typeface="+mn-ea"/>
          <a:cs typeface="+mn-cs"/>
        </a:defRPr>
      </a:lvl5pPr>
      <a:lvl6pPr marL="2440771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6pPr>
      <a:lvl7pPr marL="2884548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7pPr>
      <a:lvl8pPr marL="3328325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8pPr>
      <a:lvl9pPr marL="3772101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1pPr>
      <a:lvl2pPr marL="443777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2pPr>
      <a:lvl3pPr marL="88755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3pPr>
      <a:lvl4pPr marL="133133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4pPr>
      <a:lvl5pPr marL="1775106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5pPr>
      <a:lvl6pPr marL="221888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6pPr>
      <a:lvl7pPr marL="266266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7pPr>
      <a:lvl8pPr marL="3106436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8pPr>
      <a:lvl9pPr marL="355021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O:\Public Affairs\Rebranding RFP 2014 - logo etc\HAFENBRACK\PowerPoint Template\Updated Powerpoint Template by LH\Section Dividers7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170438-FD86-4FED-9C0B-4DFFD1275C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33" y="2681456"/>
            <a:ext cx="1547948" cy="149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83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887553" rtl="0" eaLnBrk="1" latinLnBrk="0" hangingPunct="1">
        <a:spcBef>
          <a:spcPct val="0"/>
        </a:spcBef>
        <a:buNone/>
        <a:defRPr sz="42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2832" indent="-332832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106" kern="1200">
          <a:solidFill>
            <a:schemeClr val="tx1"/>
          </a:solidFill>
          <a:latin typeface="+mn-lt"/>
          <a:ea typeface="+mn-ea"/>
          <a:cs typeface="+mn-cs"/>
        </a:defRPr>
      </a:lvl1pPr>
      <a:lvl2pPr marL="721137" indent="-277360" algn="l" defTabSz="887553" rtl="0" eaLnBrk="1" latinLnBrk="0" hangingPunct="1">
        <a:spcBef>
          <a:spcPct val="20000"/>
        </a:spcBef>
        <a:buFont typeface="Arial" panose="020B0604020202020204" pitchFamily="34" charset="0"/>
        <a:buChar char="–"/>
        <a:defRPr sz="2718" kern="1200">
          <a:solidFill>
            <a:schemeClr val="tx1"/>
          </a:solidFill>
          <a:latin typeface="+mn-lt"/>
          <a:ea typeface="+mn-ea"/>
          <a:cs typeface="+mn-cs"/>
        </a:defRPr>
      </a:lvl2pPr>
      <a:lvl3pPr marL="1109442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30" kern="1200">
          <a:solidFill>
            <a:schemeClr val="tx1"/>
          </a:solidFill>
          <a:latin typeface="+mn-lt"/>
          <a:ea typeface="+mn-ea"/>
          <a:cs typeface="+mn-cs"/>
        </a:defRPr>
      </a:lvl3pPr>
      <a:lvl4pPr marL="1553218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–"/>
        <a:defRPr sz="1941" kern="1200">
          <a:solidFill>
            <a:schemeClr val="tx1"/>
          </a:solidFill>
          <a:latin typeface="+mn-lt"/>
          <a:ea typeface="+mn-ea"/>
          <a:cs typeface="+mn-cs"/>
        </a:defRPr>
      </a:lvl4pPr>
      <a:lvl5pPr marL="1996995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»"/>
        <a:defRPr sz="1941" kern="1200">
          <a:solidFill>
            <a:schemeClr val="tx1"/>
          </a:solidFill>
          <a:latin typeface="+mn-lt"/>
          <a:ea typeface="+mn-ea"/>
          <a:cs typeface="+mn-cs"/>
        </a:defRPr>
      </a:lvl5pPr>
      <a:lvl6pPr marL="2440771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6pPr>
      <a:lvl7pPr marL="2884548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7pPr>
      <a:lvl8pPr marL="3328325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8pPr>
      <a:lvl9pPr marL="3772101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1pPr>
      <a:lvl2pPr marL="443777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2pPr>
      <a:lvl3pPr marL="88755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3pPr>
      <a:lvl4pPr marL="133133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4pPr>
      <a:lvl5pPr marL="1775106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5pPr>
      <a:lvl6pPr marL="221888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6pPr>
      <a:lvl7pPr marL="266266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7pPr>
      <a:lvl8pPr marL="3106436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8pPr>
      <a:lvl9pPr marL="355021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O:\Public Affairs\Rebranding RFP 2014 - logo etc\HAFENBRACK\PowerPoint Template\Updated Powerpoint Template by LH\Section Dividers6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8AFDEAF-31F1-4C63-A22A-69E6D327B04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33" y="2681456"/>
            <a:ext cx="1547948" cy="149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66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ctr" defTabSz="887553" rtl="0" eaLnBrk="1" latinLnBrk="0" hangingPunct="1">
        <a:spcBef>
          <a:spcPct val="0"/>
        </a:spcBef>
        <a:buNone/>
        <a:defRPr sz="42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2832" indent="-332832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106" kern="1200">
          <a:solidFill>
            <a:schemeClr val="tx1"/>
          </a:solidFill>
          <a:latin typeface="+mn-lt"/>
          <a:ea typeface="+mn-ea"/>
          <a:cs typeface="+mn-cs"/>
        </a:defRPr>
      </a:lvl1pPr>
      <a:lvl2pPr marL="721137" indent="-277360" algn="l" defTabSz="887553" rtl="0" eaLnBrk="1" latinLnBrk="0" hangingPunct="1">
        <a:spcBef>
          <a:spcPct val="20000"/>
        </a:spcBef>
        <a:buFont typeface="Arial" panose="020B0604020202020204" pitchFamily="34" charset="0"/>
        <a:buChar char="–"/>
        <a:defRPr sz="2718" kern="1200">
          <a:solidFill>
            <a:schemeClr val="tx1"/>
          </a:solidFill>
          <a:latin typeface="+mn-lt"/>
          <a:ea typeface="+mn-ea"/>
          <a:cs typeface="+mn-cs"/>
        </a:defRPr>
      </a:lvl2pPr>
      <a:lvl3pPr marL="1109442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30" kern="1200">
          <a:solidFill>
            <a:schemeClr val="tx1"/>
          </a:solidFill>
          <a:latin typeface="+mn-lt"/>
          <a:ea typeface="+mn-ea"/>
          <a:cs typeface="+mn-cs"/>
        </a:defRPr>
      </a:lvl3pPr>
      <a:lvl4pPr marL="1553218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–"/>
        <a:defRPr sz="1941" kern="1200">
          <a:solidFill>
            <a:schemeClr val="tx1"/>
          </a:solidFill>
          <a:latin typeface="+mn-lt"/>
          <a:ea typeface="+mn-ea"/>
          <a:cs typeface="+mn-cs"/>
        </a:defRPr>
      </a:lvl4pPr>
      <a:lvl5pPr marL="1996995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»"/>
        <a:defRPr sz="1941" kern="1200">
          <a:solidFill>
            <a:schemeClr val="tx1"/>
          </a:solidFill>
          <a:latin typeface="+mn-lt"/>
          <a:ea typeface="+mn-ea"/>
          <a:cs typeface="+mn-cs"/>
        </a:defRPr>
      </a:lvl5pPr>
      <a:lvl6pPr marL="2440771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6pPr>
      <a:lvl7pPr marL="2884548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7pPr>
      <a:lvl8pPr marL="3328325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8pPr>
      <a:lvl9pPr marL="3772101" indent="-221888" algn="l" defTabSz="88755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1pPr>
      <a:lvl2pPr marL="443777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2pPr>
      <a:lvl3pPr marL="88755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3pPr>
      <a:lvl4pPr marL="133133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4pPr>
      <a:lvl5pPr marL="1775106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5pPr>
      <a:lvl6pPr marL="221888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6pPr>
      <a:lvl7pPr marL="2662660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7pPr>
      <a:lvl8pPr marL="3106436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8pPr>
      <a:lvl9pPr marL="3550213" algn="l" defTabSz="887553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bmartin@mvrpc.org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vrpc.org/annual-report-2022/?page=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s://aede.osu.edu/https%3A/aede.osu.edu/extension/webinars/recreational-value-little-miami-river-corrido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1B4CD0-4ED6-4D25-8072-DD23FAFC65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/>
          <a:stretch/>
        </p:blipFill>
        <p:spPr>
          <a:xfrm>
            <a:off x="8156872" y="505714"/>
            <a:ext cx="4023360" cy="521991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B6C4A1B-EBED-470B-AB97-611A6A974F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8650" y="-3857"/>
            <a:ext cx="4026091" cy="5739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824B461-1703-4C78-9540-C47A6C840C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247650"/>
            <a:ext cx="4026091" cy="550083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A1F1A75-E9CC-48B5-9AB7-EFB43E7702C1}"/>
              </a:ext>
            </a:extLst>
          </p:cNvPr>
          <p:cNvGrpSpPr/>
          <p:nvPr/>
        </p:nvGrpSpPr>
        <p:grpSpPr>
          <a:xfrm>
            <a:off x="-24836" y="-26718"/>
            <a:ext cx="12205069" cy="1341263"/>
            <a:chOff x="0" y="-19421"/>
            <a:chExt cx="10058400" cy="826202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C41B9E52-2D15-45D2-99FF-3FFB88BCF90F}"/>
                </a:ext>
              </a:extLst>
            </p:cNvPr>
            <p:cNvSpPr/>
            <p:nvPr/>
          </p:nvSpPr>
          <p:spPr>
            <a:xfrm>
              <a:off x="0" y="1"/>
              <a:ext cx="10058400" cy="806780"/>
            </a:xfrm>
            <a:custGeom>
              <a:avLst/>
              <a:gdLst/>
              <a:ahLst/>
              <a:cxnLst/>
              <a:rect l="l" t="t" r="r" b="b"/>
              <a:pathLst>
                <a:path w="10058400" h="760095">
                  <a:moveTo>
                    <a:pt x="10058400" y="0"/>
                  </a:moveTo>
                  <a:lnTo>
                    <a:pt x="0" y="0"/>
                  </a:lnTo>
                  <a:lnTo>
                    <a:pt x="0" y="759815"/>
                  </a:lnTo>
                  <a:lnTo>
                    <a:pt x="10058400" y="759815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FFB81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3">
              <a:extLst>
                <a:ext uri="{FF2B5EF4-FFF2-40B4-BE49-F238E27FC236}">
                  <a16:creationId xmlns:a16="http://schemas.microsoft.com/office/drawing/2014/main" id="{CEA7F4A3-5D09-44FF-B5FD-2378F69F61B5}"/>
                </a:ext>
              </a:extLst>
            </p:cNvPr>
            <p:cNvSpPr/>
            <p:nvPr/>
          </p:nvSpPr>
          <p:spPr>
            <a:xfrm>
              <a:off x="0" y="-19053"/>
              <a:ext cx="4999355" cy="45719"/>
            </a:xfrm>
            <a:custGeom>
              <a:avLst/>
              <a:gdLst/>
              <a:ahLst/>
              <a:cxnLst/>
              <a:rect l="l" t="t" r="r" b="b"/>
              <a:pathLst>
                <a:path w="4999355" h="44450">
                  <a:moveTo>
                    <a:pt x="4998999" y="0"/>
                  </a:moveTo>
                  <a:lnTo>
                    <a:pt x="0" y="0"/>
                  </a:lnTo>
                  <a:lnTo>
                    <a:pt x="0" y="44450"/>
                  </a:lnTo>
                  <a:lnTo>
                    <a:pt x="4998999" y="44450"/>
                  </a:lnTo>
                  <a:lnTo>
                    <a:pt x="4998999" y="0"/>
                  </a:lnTo>
                  <a:close/>
                </a:path>
              </a:pathLst>
            </a:custGeom>
            <a:solidFill>
              <a:srgbClr val="8A8D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5">
              <a:extLst>
                <a:ext uri="{FF2B5EF4-FFF2-40B4-BE49-F238E27FC236}">
                  <a16:creationId xmlns:a16="http://schemas.microsoft.com/office/drawing/2014/main" id="{7C6279B2-F259-441B-9ED6-7B4CC8056D07}"/>
                </a:ext>
              </a:extLst>
            </p:cNvPr>
            <p:cNvSpPr/>
            <p:nvPr/>
          </p:nvSpPr>
          <p:spPr>
            <a:xfrm flipV="1">
              <a:off x="2676905" y="-19421"/>
              <a:ext cx="4949190" cy="45719"/>
            </a:xfrm>
            <a:custGeom>
              <a:avLst/>
              <a:gdLst/>
              <a:ahLst/>
              <a:cxnLst/>
              <a:rect l="l" t="t" r="r" b="b"/>
              <a:pathLst>
                <a:path w="4949190" h="46990">
                  <a:moveTo>
                    <a:pt x="4949063" y="0"/>
                  </a:moveTo>
                  <a:lnTo>
                    <a:pt x="0" y="0"/>
                  </a:lnTo>
                  <a:lnTo>
                    <a:pt x="0" y="46685"/>
                  </a:lnTo>
                  <a:lnTo>
                    <a:pt x="4949063" y="46685"/>
                  </a:lnTo>
                  <a:lnTo>
                    <a:pt x="4949063" y="0"/>
                  </a:lnTo>
                  <a:close/>
                </a:path>
              </a:pathLst>
            </a:custGeom>
            <a:solidFill>
              <a:srgbClr val="B9D9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6">
            <a:extLst>
              <a:ext uri="{FF2B5EF4-FFF2-40B4-BE49-F238E27FC236}">
                <a16:creationId xmlns:a16="http://schemas.microsoft.com/office/drawing/2014/main" id="{5268141B-B9F9-4DD1-BA21-14449FF6FB08}"/>
              </a:ext>
            </a:extLst>
          </p:cNvPr>
          <p:cNvSpPr/>
          <p:nvPr/>
        </p:nvSpPr>
        <p:spPr>
          <a:xfrm flipV="1">
            <a:off x="0" y="5725625"/>
            <a:ext cx="4605866" cy="45719"/>
          </a:xfrm>
          <a:custGeom>
            <a:avLst/>
            <a:gdLst/>
            <a:ahLst/>
            <a:cxnLst/>
            <a:rect l="l" t="t" r="r" b="b"/>
            <a:pathLst>
              <a:path w="4986655" h="52704">
                <a:moveTo>
                  <a:pt x="0" y="52146"/>
                </a:moveTo>
                <a:lnTo>
                  <a:pt x="4986299" y="52146"/>
                </a:lnTo>
                <a:lnTo>
                  <a:pt x="4986299" y="0"/>
                </a:lnTo>
                <a:lnTo>
                  <a:pt x="0" y="0"/>
                </a:lnTo>
                <a:lnTo>
                  <a:pt x="0" y="52146"/>
                </a:lnTo>
                <a:close/>
              </a:path>
            </a:pathLst>
          </a:custGeom>
          <a:solidFill>
            <a:srgbClr val="E04E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7">
            <a:extLst>
              <a:ext uri="{FF2B5EF4-FFF2-40B4-BE49-F238E27FC236}">
                <a16:creationId xmlns:a16="http://schemas.microsoft.com/office/drawing/2014/main" id="{0CE7E311-3874-452B-AC76-318735617360}"/>
              </a:ext>
            </a:extLst>
          </p:cNvPr>
          <p:cNvSpPr/>
          <p:nvPr/>
        </p:nvSpPr>
        <p:spPr>
          <a:xfrm>
            <a:off x="8421961" y="2536"/>
            <a:ext cx="3770039" cy="45719"/>
          </a:xfrm>
          <a:custGeom>
            <a:avLst/>
            <a:gdLst/>
            <a:ahLst/>
            <a:cxnLst/>
            <a:rect l="l" t="t" r="r" b="b"/>
            <a:pathLst>
              <a:path w="2432684" h="46990">
                <a:moveTo>
                  <a:pt x="2432304" y="0"/>
                </a:moveTo>
                <a:lnTo>
                  <a:pt x="0" y="0"/>
                </a:lnTo>
                <a:lnTo>
                  <a:pt x="0" y="46685"/>
                </a:lnTo>
                <a:lnTo>
                  <a:pt x="2432304" y="46685"/>
                </a:lnTo>
                <a:lnTo>
                  <a:pt x="2432304" y="0"/>
                </a:lnTo>
                <a:close/>
              </a:path>
            </a:pathLst>
          </a:custGeom>
          <a:solidFill>
            <a:srgbClr val="072B4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D97CDC-5887-4A41-9814-F187F436D63D}"/>
              </a:ext>
            </a:extLst>
          </p:cNvPr>
          <p:cNvGrpSpPr/>
          <p:nvPr/>
        </p:nvGrpSpPr>
        <p:grpSpPr>
          <a:xfrm>
            <a:off x="4605866" y="5730734"/>
            <a:ext cx="7586134" cy="45720"/>
            <a:chOff x="3810000" y="5701664"/>
            <a:chExt cx="6248400" cy="54806"/>
          </a:xfrm>
        </p:grpSpPr>
        <p:sp>
          <p:nvSpPr>
            <p:cNvPr id="14" name="object 22">
              <a:extLst>
                <a:ext uri="{FF2B5EF4-FFF2-40B4-BE49-F238E27FC236}">
                  <a16:creationId xmlns:a16="http://schemas.microsoft.com/office/drawing/2014/main" id="{477B3DCB-7146-4E54-B6B3-7268797E0FAF}"/>
                </a:ext>
              </a:extLst>
            </p:cNvPr>
            <p:cNvSpPr/>
            <p:nvPr/>
          </p:nvSpPr>
          <p:spPr>
            <a:xfrm>
              <a:off x="3810000" y="5710751"/>
              <a:ext cx="3444716" cy="45719"/>
            </a:xfrm>
            <a:custGeom>
              <a:avLst/>
              <a:gdLst/>
              <a:ahLst/>
              <a:cxnLst/>
              <a:rect l="l" t="t" r="r" b="b"/>
              <a:pathLst>
                <a:path w="2094229" h="52704">
                  <a:moveTo>
                    <a:pt x="2094014" y="0"/>
                  </a:moveTo>
                  <a:lnTo>
                    <a:pt x="0" y="0"/>
                  </a:lnTo>
                  <a:lnTo>
                    <a:pt x="0" y="52628"/>
                  </a:lnTo>
                  <a:lnTo>
                    <a:pt x="2094014" y="52628"/>
                  </a:lnTo>
                  <a:lnTo>
                    <a:pt x="2094014" y="0"/>
                  </a:lnTo>
                  <a:close/>
                </a:path>
              </a:pathLst>
            </a:custGeom>
            <a:solidFill>
              <a:srgbClr val="8A8D4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24">
              <a:extLst>
                <a:ext uri="{FF2B5EF4-FFF2-40B4-BE49-F238E27FC236}">
                  <a16:creationId xmlns:a16="http://schemas.microsoft.com/office/drawing/2014/main" id="{03FBA661-18CF-4045-800D-1ACC5534D8DC}"/>
                </a:ext>
              </a:extLst>
            </p:cNvPr>
            <p:cNvSpPr/>
            <p:nvPr/>
          </p:nvSpPr>
          <p:spPr>
            <a:xfrm>
              <a:off x="7080250" y="5701664"/>
              <a:ext cx="2978150" cy="54806"/>
            </a:xfrm>
            <a:custGeom>
              <a:avLst/>
              <a:gdLst/>
              <a:ahLst/>
              <a:cxnLst/>
              <a:rect l="l" t="t" r="r" b="b"/>
              <a:pathLst>
                <a:path w="2978150" h="52704">
                  <a:moveTo>
                    <a:pt x="2978086" y="0"/>
                  </a:moveTo>
                  <a:lnTo>
                    <a:pt x="0" y="0"/>
                  </a:lnTo>
                  <a:lnTo>
                    <a:pt x="0" y="52146"/>
                  </a:lnTo>
                  <a:lnTo>
                    <a:pt x="2978086" y="52146"/>
                  </a:lnTo>
                  <a:lnTo>
                    <a:pt x="2978086" y="0"/>
                  </a:lnTo>
                  <a:close/>
                </a:path>
              </a:pathLst>
            </a:custGeom>
            <a:solidFill>
              <a:srgbClr val="BBDAE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3">
            <a:extLst>
              <a:ext uri="{FF2B5EF4-FFF2-40B4-BE49-F238E27FC236}">
                <a16:creationId xmlns:a16="http://schemas.microsoft.com/office/drawing/2014/main" id="{79683443-3564-46CF-9F79-B60ECD5A3091}"/>
              </a:ext>
            </a:extLst>
          </p:cNvPr>
          <p:cNvSpPr txBox="1"/>
          <p:nvPr/>
        </p:nvSpPr>
        <p:spPr>
          <a:xfrm>
            <a:off x="76201" y="5870605"/>
            <a:ext cx="7489370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3200" dirty="0"/>
              <a:t>Brian Martin, AICP, Executive Director</a:t>
            </a:r>
            <a:br>
              <a:rPr lang="en-US" sz="32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sz="2000" dirty="0"/>
              <a:t>2025 NARC Annual Conference June 8 - 11 Seattle, WA</a:t>
            </a:r>
            <a:endParaRPr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9" name="object 7">
            <a:extLst>
              <a:ext uri="{FF2B5EF4-FFF2-40B4-BE49-F238E27FC236}">
                <a16:creationId xmlns:a16="http://schemas.microsoft.com/office/drawing/2014/main" id="{036CE336-B147-49B7-8D77-A5681B85B7D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099" y="5927425"/>
            <a:ext cx="3004503" cy="699401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1977A61-D17E-4C1D-94CE-E151B6696003}"/>
              </a:ext>
            </a:extLst>
          </p:cNvPr>
          <p:cNvCxnSpPr>
            <a:cxnSpLocks/>
          </p:cNvCxnSpPr>
          <p:nvPr/>
        </p:nvCxnSpPr>
        <p:spPr>
          <a:xfrm>
            <a:off x="0" y="5725625"/>
            <a:ext cx="1220506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741654C-23B5-4AE3-9A2E-E0C9FC24AA54}"/>
              </a:ext>
            </a:extLst>
          </p:cNvPr>
          <p:cNvCxnSpPr>
            <a:cxnSpLocks/>
          </p:cNvCxnSpPr>
          <p:nvPr/>
        </p:nvCxnSpPr>
        <p:spPr>
          <a:xfrm>
            <a:off x="-24836" y="1319656"/>
            <a:ext cx="1220506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F831ED1-4703-4B36-92D4-9B5FB5604CA0}"/>
              </a:ext>
            </a:extLst>
          </p:cNvPr>
          <p:cNvSpPr txBox="1"/>
          <p:nvPr/>
        </p:nvSpPr>
        <p:spPr>
          <a:xfrm>
            <a:off x="76201" y="76757"/>
            <a:ext cx="117892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The Miami Valley Region and 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the Outdoor Adventure Capital of the Midwest</a:t>
            </a:r>
          </a:p>
        </p:txBody>
      </p:sp>
    </p:spTree>
    <p:extLst>
      <p:ext uri="{BB962C8B-B14F-4D97-AF65-F5344CB8AC3E}">
        <p14:creationId xmlns:p14="http://schemas.microsoft.com/office/powerpoint/2010/main" val="3923701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DE49D9-2650-4092-83B4-87FE878267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8000" y="1197429"/>
            <a:ext cx="11074400" cy="2133600"/>
          </a:xfrm>
        </p:spPr>
        <p:txBody>
          <a:bodyPr/>
          <a:lstStyle/>
          <a:p>
            <a:r>
              <a:rPr lang="en-US" sz="2400" dirty="0"/>
              <a:t>Region’s Transportation Planning Agency</a:t>
            </a:r>
          </a:p>
          <a:p>
            <a:pPr lvl="1"/>
            <a:r>
              <a:rPr lang="en-US" sz="2012" dirty="0"/>
              <a:t>Transportation Funding</a:t>
            </a:r>
          </a:p>
          <a:p>
            <a:r>
              <a:rPr lang="en-US" sz="2400" dirty="0"/>
              <a:t>Active Transportation Planners</a:t>
            </a:r>
          </a:p>
          <a:p>
            <a:r>
              <a:rPr lang="en-US" sz="2400" dirty="0"/>
              <a:t>Regional AT Plan</a:t>
            </a:r>
          </a:p>
          <a:p>
            <a:r>
              <a:rPr lang="en-US" sz="2400" dirty="0"/>
              <a:t>Regional AT Map </a:t>
            </a:r>
          </a:p>
          <a:p>
            <a:r>
              <a:rPr lang="en-US" sz="2400" dirty="0"/>
              <a:t>Trail User Survey </a:t>
            </a:r>
          </a:p>
          <a:p>
            <a:r>
              <a:rPr lang="en-US" sz="2400" dirty="0"/>
              <a:t>Miami Valley Trails Website</a:t>
            </a:r>
          </a:p>
          <a:p>
            <a:r>
              <a:rPr lang="en-US" sz="2400" dirty="0"/>
              <a:t>Technical Services </a:t>
            </a:r>
          </a:p>
          <a:p>
            <a:pPr lvl="1"/>
            <a:r>
              <a:rPr lang="en-US" sz="2400" dirty="0"/>
              <a:t>Walking and Cycling Audits</a:t>
            </a:r>
          </a:p>
          <a:p>
            <a:pPr lvl="1"/>
            <a:r>
              <a:rPr lang="en-US" sz="2400" dirty="0"/>
              <a:t>Local AT Planning Support</a:t>
            </a:r>
          </a:p>
          <a:p>
            <a:pPr lvl="1"/>
            <a:r>
              <a:rPr lang="en-US" sz="2400" dirty="0"/>
              <a:t>Grant Writing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685EE7-724E-41FF-9CB9-4F343DE54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MVRPC’s Role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B17D16-96DE-4FCB-98BE-E043D9FCBB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983" y="701826"/>
            <a:ext cx="3439494" cy="45221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E03F8D-5855-4C5A-917F-D8A43C263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233" y="1730173"/>
            <a:ext cx="3433246" cy="23240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4044A1-823D-4F55-A444-26AFDF83AE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400" y="4222697"/>
            <a:ext cx="3326583" cy="249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631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2C09DFF-2032-4A98-B383-37BCAAE0A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935" y="1957883"/>
            <a:ext cx="4922364" cy="482391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6F039B3-0C90-4920-8D95-4364178BB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Looking Ahead: Miami Valley Regional Livable and Age-Friendly Communities </a:t>
            </a:r>
          </a:p>
        </p:txBody>
      </p:sp>
      <p:sp>
        <p:nvSpPr>
          <p:cNvPr id="4" name="AutoShape 2" descr="CAFCO map of Ohio with red location dots pinned">
            <a:extLst>
              <a:ext uri="{FF2B5EF4-FFF2-40B4-BE49-F238E27FC236}">
                <a16:creationId xmlns:a16="http://schemas.microsoft.com/office/drawing/2014/main" id="{901DC92C-9A26-4D41-9A95-2E1016D61D7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CAFCO map of Ohio with red location dots pinned">
            <a:extLst>
              <a:ext uri="{FF2B5EF4-FFF2-40B4-BE49-F238E27FC236}">
                <a16:creationId xmlns:a16="http://schemas.microsoft.com/office/drawing/2014/main" id="{E230ECCF-D728-4760-9761-507F39ED94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BF016AB7-F10E-48B0-9FD8-AB11B1719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35" y="712809"/>
            <a:ext cx="4274457" cy="302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4D2136-300E-4B12-988D-532697C495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17" y="3810001"/>
            <a:ext cx="4579494" cy="29717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9A9DB97-7F28-4A1E-8A30-42D166CB2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886" y="789010"/>
            <a:ext cx="6127750" cy="141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786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20B184-345D-49BF-A628-DE6B2FF91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457200"/>
          </a:xfrm>
        </p:spPr>
        <p:txBody>
          <a:bodyPr/>
          <a:lstStyle/>
          <a:p>
            <a:r>
              <a:rPr lang="en-US" sz="2800" dirty="0"/>
              <a:t>Thank you…and Come Visit the Miami Valley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0532F7-C114-4E7C-BF91-D60F1A5B0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330" y="707268"/>
            <a:ext cx="6646333" cy="49847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F452D9-6398-4E89-8439-42E0D3CEC7B6}"/>
              </a:ext>
            </a:extLst>
          </p:cNvPr>
          <p:cNvSpPr txBox="1"/>
          <p:nvPr/>
        </p:nvSpPr>
        <p:spPr>
          <a:xfrm>
            <a:off x="4260465" y="5834743"/>
            <a:ext cx="341343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Brian O. Martin, AICP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400" u="sng" dirty="0">
                <a:effectLst/>
                <a:latin typeface="Arial" panose="020B060402020202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bmartin@mvrpc.org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br>
              <a:rPr lang="en-US" sz="1800" u="sng" dirty="0">
                <a:solidFill>
                  <a:srgbClr val="E04E3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/>
              </a:rPr>
            </a:b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796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DB3BB9-81D4-40B9-8FB2-4846240FD2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EFAD10-726C-467C-A1C3-75400594D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457200"/>
          </a:xfrm>
        </p:spPr>
        <p:txBody>
          <a:bodyPr/>
          <a:lstStyle/>
          <a:p>
            <a:r>
              <a:rPr lang="en-US" sz="3200" dirty="0"/>
              <a:t>From Dying to Thriving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E98D20-F3E4-4108-BD88-4D1E389EEE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2" r="3029"/>
          <a:stretch/>
        </p:blipFill>
        <p:spPr>
          <a:xfrm>
            <a:off x="359495" y="682856"/>
            <a:ext cx="5804239" cy="33744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C434C1-EB0A-41D1-9FC7-E550ADFBEC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972" y="664028"/>
            <a:ext cx="5872505" cy="51271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0C83DC-A6DB-4FE1-A171-3E01174EC0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2725" y="4174662"/>
            <a:ext cx="4631009" cy="231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372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5F5CF61-A9FE-4C94-85BB-ADFA97A402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0747" y="1197428"/>
            <a:ext cx="8741228" cy="304799"/>
          </a:xfrm>
        </p:spPr>
        <p:txBody>
          <a:bodyPr/>
          <a:lstStyle/>
          <a:p>
            <a:r>
              <a:rPr lang="en-US" sz="2400" dirty="0"/>
              <a:t>History of Cycling and Trails: Wright Brothers/Huffy</a:t>
            </a:r>
          </a:p>
          <a:p>
            <a:endParaRPr lang="en-US" sz="2400" dirty="0"/>
          </a:p>
          <a:p>
            <a:r>
              <a:rPr lang="en-US" sz="2400" dirty="0"/>
              <a:t>Flood of 1913 &amp; Innovative Flood Protection</a:t>
            </a:r>
          </a:p>
          <a:p>
            <a:endParaRPr lang="en-US" sz="2400" dirty="0"/>
          </a:p>
          <a:p>
            <a:r>
              <a:rPr lang="en-US" sz="2400" dirty="0"/>
              <a:t>“Blue-Greenway” Connecting Trails to Rivers to Parks</a:t>
            </a:r>
          </a:p>
          <a:p>
            <a:endParaRPr lang="en-US" sz="2400" dirty="0"/>
          </a:p>
          <a:p>
            <a:r>
              <a:rPr lang="en-US" sz="2400" dirty="0"/>
              <a:t>Spirit of Collaboration: “It takes a Village”</a:t>
            </a:r>
          </a:p>
          <a:p>
            <a:pPr lvl="1"/>
            <a:r>
              <a:rPr lang="en-US" sz="2012" dirty="0"/>
              <a:t>Public-Private Partnerships</a:t>
            </a:r>
          </a:p>
          <a:p>
            <a:pPr lvl="1"/>
            <a:r>
              <a:rPr lang="en-US" sz="2012" dirty="0"/>
              <a:t>Multi-Stakeholder Approach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Shared Vision and Leadership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EA2234B-5618-4939-9C2C-B1BCA18FB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History: Rivers, Trails and Cycling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F82B2C-DB3E-4367-9824-40CF184A977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EBF1F793-61C8-4933-9E2C-E219130C6E8D}" type="slidenum">
              <a:rPr lang="en-US" smtClean="0"/>
              <a:t>3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215735-4813-4413-BAD7-B47AB412B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090" y="4704113"/>
            <a:ext cx="3557667" cy="207768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706B945-8A60-4B57-9603-240A2BF1C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286" y="570529"/>
            <a:ext cx="2697742" cy="414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654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81AF98-9F3F-406C-8D64-1AAE0D3B9D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2271" y="979715"/>
            <a:ext cx="11767457" cy="2133600"/>
          </a:xfrm>
        </p:spPr>
        <p:txBody>
          <a:bodyPr/>
          <a:lstStyle/>
          <a:p>
            <a:r>
              <a:rPr lang="en-US" sz="2400" dirty="0">
                <a:latin typeface="+mn-lt"/>
              </a:rPr>
              <a:t>Over 375 Miles Paved, Off-Road, Connected Trail: Largest Network in the Country</a:t>
            </a:r>
            <a:endParaRPr lang="en-US" sz="2400" dirty="0">
              <a:solidFill>
                <a:srgbClr val="404040"/>
              </a:solidFill>
              <a:latin typeface="+mn-lt"/>
            </a:endParaRPr>
          </a:p>
          <a:p>
            <a:r>
              <a:rPr lang="en-US" sz="2400" b="0" i="0" dirty="0">
                <a:solidFill>
                  <a:srgbClr val="404040"/>
                </a:solidFill>
                <a:effectLst/>
                <a:latin typeface="+mn-lt"/>
              </a:rPr>
              <a:t>Variety of mountain biking opportunities from beginner to expert: MOMBA</a:t>
            </a:r>
          </a:p>
          <a:p>
            <a:r>
              <a:rPr lang="en-US" sz="2400" b="0" i="0" dirty="0">
                <a:solidFill>
                  <a:srgbClr val="404040"/>
                </a:solidFill>
                <a:effectLst/>
                <a:latin typeface="+mn-lt"/>
              </a:rPr>
              <a:t>Home to the </a:t>
            </a:r>
            <a:r>
              <a:rPr lang="en-US" sz="2400" b="0" i="0" dirty="0" err="1">
                <a:solidFill>
                  <a:srgbClr val="404040"/>
                </a:solidFill>
                <a:effectLst/>
                <a:latin typeface="+mn-lt"/>
              </a:rPr>
              <a:t>RiverScape</a:t>
            </a:r>
            <a:r>
              <a:rPr lang="en-US" sz="2400" b="0" i="0" dirty="0">
                <a:solidFill>
                  <a:srgbClr val="404040"/>
                </a:solidFill>
                <a:effectLst/>
                <a:latin typeface="+mn-lt"/>
              </a:rPr>
              <a:t> </a:t>
            </a:r>
            <a:r>
              <a:rPr lang="en-US" sz="2400" b="0" i="0" dirty="0" err="1">
                <a:solidFill>
                  <a:srgbClr val="404040"/>
                </a:solidFill>
                <a:effectLst/>
                <a:latin typeface="+mn-lt"/>
              </a:rPr>
              <a:t>MetroPark</a:t>
            </a:r>
            <a:r>
              <a:rPr lang="en-US" sz="2400" b="0" i="0" dirty="0">
                <a:solidFill>
                  <a:srgbClr val="404040"/>
                </a:solidFill>
                <a:effectLst/>
                <a:latin typeface="+mn-lt"/>
              </a:rPr>
              <a:t> Commuter Bike Hub</a:t>
            </a:r>
          </a:p>
          <a:p>
            <a:r>
              <a:rPr lang="en-US" sz="2400" dirty="0">
                <a:solidFill>
                  <a:srgbClr val="404040"/>
                </a:solidFill>
                <a:latin typeface="+mn-lt"/>
              </a:rPr>
              <a:t>Multiple Bike Pump Tracks: Indoor and Outdoor</a:t>
            </a:r>
          </a:p>
          <a:p>
            <a:pPr lvl="1"/>
            <a:r>
              <a:rPr lang="en-US" sz="2012" b="0" i="0" dirty="0">
                <a:solidFill>
                  <a:srgbClr val="404040"/>
                </a:solidFill>
                <a:effectLst/>
                <a:latin typeface="+mn-lt"/>
              </a:rPr>
              <a:t>Mike’s Bike Par</a:t>
            </a:r>
            <a:r>
              <a:rPr lang="en-US" sz="2012" dirty="0">
                <a:solidFill>
                  <a:srgbClr val="404040"/>
                </a:solidFill>
                <a:latin typeface="+mn-lt"/>
              </a:rPr>
              <a:t>k, Dayton Pump Track</a:t>
            </a:r>
            <a:endParaRPr lang="en-US" sz="2012" b="0" i="0" dirty="0">
              <a:solidFill>
                <a:srgbClr val="404040"/>
              </a:solidFill>
              <a:effectLst/>
              <a:latin typeface="+mn-lt"/>
            </a:endParaRPr>
          </a:p>
          <a:p>
            <a:r>
              <a:rPr lang="en-US" sz="2400" b="0" i="0" dirty="0">
                <a:solidFill>
                  <a:srgbClr val="404040"/>
                </a:solidFill>
                <a:effectLst/>
                <a:latin typeface="+mn-lt"/>
              </a:rPr>
              <a:t>Home to the Underground Railroad Bicycle and Great Miami Alternate Route</a:t>
            </a:r>
          </a:p>
          <a:p>
            <a:r>
              <a:rPr lang="en-US" sz="2400" b="0" i="0" dirty="0">
                <a:solidFill>
                  <a:srgbClr val="404040"/>
                </a:solidFill>
                <a:effectLst/>
                <a:latin typeface="+mn-lt"/>
              </a:rPr>
              <a:t>Home to the Chicago to New York City Bicycle Route</a:t>
            </a:r>
          </a:p>
          <a:p>
            <a:r>
              <a:rPr lang="en-US" sz="2400" b="0" i="0" dirty="0">
                <a:solidFill>
                  <a:srgbClr val="404040"/>
                </a:solidFill>
                <a:effectLst/>
                <a:latin typeface="+mn-lt"/>
              </a:rPr>
              <a:t>US Bicycle Route 50</a:t>
            </a:r>
          </a:p>
          <a:p>
            <a:r>
              <a:rPr lang="en-US" sz="2400" dirty="0">
                <a:solidFill>
                  <a:srgbClr val="404040"/>
                </a:solidFill>
                <a:latin typeface="+mn-lt"/>
              </a:rPr>
              <a:t>Advocacy Groups</a:t>
            </a:r>
          </a:p>
          <a:p>
            <a:pPr lvl="1"/>
            <a:r>
              <a:rPr lang="en-US" sz="2000" dirty="0">
                <a:solidFill>
                  <a:srgbClr val="404040"/>
                </a:solidFill>
                <a:latin typeface="+mn-lt"/>
              </a:rPr>
              <a:t>Bike Miami Valley: Miami Valley Cycling Summit</a:t>
            </a:r>
          </a:p>
          <a:p>
            <a:pPr lvl="1"/>
            <a:r>
              <a:rPr lang="en-US" sz="2000" b="0" i="0" dirty="0">
                <a:solidFill>
                  <a:srgbClr val="404040"/>
                </a:solidFill>
                <a:effectLst/>
                <a:latin typeface="+mn-lt"/>
              </a:rPr>
              <a:t>Rails-to-Trails Conservancy Office</a:t>
            </a:r>
          </a:p>
          <a:p>
            <a:pPr lvl="1"/>
            <a:r>
              <a:rPr lang="en-US" sz="2000" dirty="0">
                <a:solidFill>
                  <a:srgbClr val="404040"/>
                </a:solidFill>
                <a:latin typeface="+mn-lt"/>
              </a:rPr>
              <a:t>Major Taylor Bicycle Club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680FAB-AB35-4DDC-9F48-E922C45F4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457200"/>
          </a:xfrm>
        </p:spPr>
        <p:txBody>
          <a:bodyPr/>
          <a:lstStyle/>
          <a:p>
            <a:r>
              <a:rPr lang="en-US" sz="2800" dirty="0"/>
              <a:t>Building a Destination: Cycling and Trails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EF85AB-16BA-48DF-92FE-1781BEEA43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3094" y="4077984"/>
            <a:ext cx="5036634" cy="267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490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81AF98-9F3F-406C-8D64-1AAE0D3B9D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4543" y="782443"/>
            <a:ext cx="11767457" cy="2133600"/>
          </a:xfrm>
        </p:spPr>
        <p:txBody>
          <a:bodyPr/>
          <a:lstStyle/>
          <a:p>
            <a:r>
              <a:rPr lang="en-US" sz="2200" b="0" i="0" dirty="0">
                <a:solidFill>
                  <a:srgbClr val="404040"/>
                </a:solidFill>
                <a:effectLst/>
                <a:latin typeface="+mn-lt"/>
              </a:rPr>
              <a:t>400 miles of </a:t>
            </a:r>
            <a:r>
              <a:rPr lang="en-US" sz="2200" b="0" i="0" dirty="0" err="1">
                <a:solidFill>
                  <a:srgbClr val="404040"/>
                </a:solidFill>
                <a:effectLst/>
                <a:latin typeface="+mn-lt"/>
              </a:rPr>
              <a:t>Blueways</a:t>
            </a:r>
            <a:r>
              <a:rPr lang="en-US" sz="2200" b="0" i="0" dirty="0">
                <a:solidFill>
                  <a:srgbClr val="404040"/>
                </a:solidFill>
                <a:effectLst/>
                <a:latin typeface="+mn-lt"/>
              </a:rPr>
              <a:t> and Water Trails</a:t>
            </a:r>
          </a:p>
          <a:p>
            <a:r>
              <a:rPr lang="en-US" sz="2200" dirty="0">
                <a:latin typeface="+mn-lt"/>
              </a:rPr>
              <a:t>First National Scenic River in the Country: Little Miami River</a:t>
            </a:r>
          </a:p>
          <a:p>
            <a:r>
              <a:rPr lang="en-US" sz="2200" dirty="0">
                <a:solidFill>
                  <a:srgbClr val="404040"/>
                </a:solidFill>
                <a:latin typeface="+mn-lt"/>
              </a:rPr>
              <a:t>3 State Designated National Park River Trails</a:t>
            </a:r>
          </a:p>
          <a:p>
            <a:pPr lvl="1"/>
            <a:r>
              <a:rPr lang="en-US" sz="2000" dirty="0">
                <a:solidFill>
                  <a:srgbClr val="404040"/>
                </a:solidFill>
                <a:latin typeface="+mn-lt"/>
              </a:rPr>
              <a:t>Great Miami, Mad, Stillwater Rivers</a:t>
            </a:r>
          </a:p>
          <a:p>
            <a:r>
              <a:rPr lang="en-US" sz="2200" i="0" dirty="0">
                <a:solidFill>
                  <a:srgbClr val="404040"/>
                </a:solidFill>
                <a:effectLst/>
                <a:latin typeface="+mn-lt"/>
              </a:rPr>
              <a:t>Little Miami River Watershed Network</a:t>
            </a:r>
          </a:p>
          <a:p>
            <a:pPr lvl="1"/>
            <a:r>
              <a:rPr lang="en-US" sz="2000" i="0" dirty="0">
                <a:solidFill>
                  <a:srgbClr val="404040"/>
                </a:solidFill>
                <a:effectLst/>
                <a:latin typeface="+mn-lt"/>
              </a:rPr>
              <a:t>OSU Economic Study of the River</a:t>
            </a:r>
          </a:p>
          <a:p>
            <a:r>
              <a:rPr lang="en-US" sz="2200" i="0" dirty="0">
                <a:solidFill>
                  <a:srgbClr val="404040"/>
                </a:solidFill>
                <a:effectLst/>
                <a:latin typeface="+mn-lt"/>
              </a:rPr>
              <a:t>Great Miami Riverway</a:t>
            </a:r>
          </a:p>
          <a:p>
            <a:pPr lvl="1"/>
            <a:r>
              <a:rPr lang="en-US" sz="2000" dirty="0">
                <a:solidFill>
                  <a:srgbClr val="404040"/>
                </a:solidFill>
                <a:latin typeface="+mn-lt"/>
              </a:rPr>
              <a:t>99 Mile Corridor Connecting</a:t>
            </a:r>
          </a:p>
          <a:p>
            <a:pPr lvl="1"/>
            <a:r>
              <a:rPr lang="en-US" sz="2000" dirty="0">
                <a:solidFill>
                  <a:srgbClr val="404040"/>
                </a:solidFill>
                <a:latin typeface="+mn-lt"/>
              </a:rPr>
              <a:t>12 Historic Downtown Riverfront</a:t>
            </a:r>
          </a:p>
          <a:p>
            <a:pPr lvl="1"/>
            <a:r>
              <a:rPr lang="en-US" sz="2000" i="0" dirty="0">
                <a:solidFill>
                  <a:srgbClr val="404040"/>
                </a:solidFill>
                <a:effectLst/>
                <a:latin typeface="+mn-lt"/>
              </a:rPr>
              <a:t>17</a:t>
            </a:r>
            <a:r>
              <a:rPr lang="en-US" sz="2000" i="0" baseline="30000" dirty="0">
                <a:solidFill>
                  <a:srgbClr val="404040"/>
                </a:solidFill>
                <a:effectLst/>
                <a:latin typeface="+mn-lt"/>
              </a:rPr>
              <a:t>th</a:t>
            </a:r>
            <a:r>
              <a:rPr lang="en-US" sz="2000" i="0" dirty="0">
                <a:solidFill>
                  <a:srgbClr val="404040"/>
                </a:solidFill>
                <a:effectLst/>
                <a:latin typeface="+mn-lt"/>
              </a:rPr>
              <a:t> Annual </a:t>
            </a:r>
            <a:r>
              <a:rPr lang="en-US" sz="2000" dirty="0">
                <a:solidFill>
                  <a:srgbClr val="404040"/>
                </a:solidFill>
                <a:latin typeface="+mn-lt"/>
              </a:rPr>
              <a:t>Riverway Summit on May 2, 2020</a:t>
            </a:r>
          </a:p>
          <a:p>
            <a:r>
              <a:rPr lang="en-US" sz="2200" dirty="0">
                <a:latin typeface="+mn-lt"/>
              </a:rPr>
              <a:t>Downtown Riverfront Park Development:</a:t>
            </a:r>
          </a:p>
          <a:p>
            <a:pPr lvl="1"/>
            <a:r>
              <a:rPr lang="en-US" sz="2000" dirty="0">
                <a:latin typeface="+mn-lt"/>
              </a:rPr>
              <a:t>Dayton, Hamilton, Troy, Piqua, Miamisburg, West Carrolton</a:t>
            </a:r>
          </a:p>
          <a:p>
            <a:r>
              <a:rPr lang="en-US" sz="2200" dirty="0" err="1">
                <a:latin typeface="+mn-lt"/>
              </a:rPr>
              <a:t>RiverScape</a:t>
            </a:r>
            <a:r>
              <a:rPr lang="en-US" sz="2200" dirty="0">
                <a:latin typeface="+mn-lt"/>
              </a:rPr>
              <a:t> River Run</a:t>
            </a:r>
          </a:p>
          <a:p>
            <a:pPr lvl="1"/>
            <a:r>
              <a:rPr lang="en-US" sz="2000" dirty="0">
                <a:latin typeface="+mn-lt"/>
              </a:rPr>
              <a:t>	Surf Dayton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680FAB-AB35-4DDC-9F48-E922C45F4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206"/>
            <a:ext cx="10972800" cy="457200"/>
          </a:xfrm>
        </p:spPr>
        <p:txBody>
          <a:bodyPr/>
          <a:lstStyle/>
          <a:p>
            <a:r>
              <a:rPr lang="en-US" sz="2800" dirty="0"/>
              <a:t>Building a Destination: Rivers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2C5D03-D6ED-4E97-9067-5BFDFC223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913" y="1695823"/>
            <a:ext cx="4724258" cy="3153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1277CF-694A-40DD-841C-438EF5BD92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10388705" y="4884234"/>
            <a:ext cx="1367866" cy="19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891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81AF98-9F3F-406C-8D64-1AAE0D3B9D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071" y="1295400"/>
            <a:ext cx="11767457" cy="2133600"/>
          </a:xfrm>
        </p:spPr>
        <p:txBody>
          <a:bodyPr/>
          <a:lstStyle/>
          <a:p>
            <a:r>
              <a:rPr lang="en-US" sz="2400" b="0" i="0" dirty="0">
                <a:solidFill>
                  <a:srgbClr val="404040"/>
                </a:solidFill>
                <a:effectLst/>
                <a:latin typeface="+mn-lt"/>
              </a:rPr>
              <a:t>More than 300 miles of natural surface hiking trails</a:t>
            </a:r>
          </a:p>
          <a:p>
            <a:pPr lvl="1"/>
            <a:r>
              <a:rPr lang="en-US" sz="2012" dirty="0">
                <a:latin typeface="+mn-lt"/>
              </a:rPr>
              <a:t>Twin Valley Creek Backpacking Loop</a:t>
            </a:r>
          </a:p>
          <a:p>
            <a:r>
              <a:rPr lang="en-US" sz="2400" b="0" i="0" dirty="0">
                <a:solidFill>
                  <a:srgbClr val="404040"/>
                </a:solidFill>
                <a:effectLst/>
                <a:latin typeface="+mn-lt"/>
              </a:rPr>
              <a:t>North Country National Scenic Trail</a:t>
            </a:r>
          </a:p>
          <a:p>
            <a:r>
              <a:rPr lang="en-US" sz="2400" b="0" i="0" dirty="0">
                <a:solidFill>
                  <a:srgbClr val="404040"/>
                </a:solidFill>
                <a:effectLst/>
                <a:latin typeface="+mn-lt"/>
              </a:rPr>
              <a:t>Buckeye Trail, Ohio’s Millennium Legacy Trail</a:t>
            </a:r>
          </a:p>
          <a:p>
            <a:r>
              <a:rPr lang="en-US" sz="2400" b="0" i="0" dirty="0">
                <a:solidFill>
                  <a:srgbClr val="404040"/>
                </a:solidFill>
                <a:effectLst/>
                <a:latin typeface="+mn-lt"/>
              </a:rPr>
              <a:t>Dayton</a:t>
            </a:r>
            <a:r>
              <a:rPr lang="en-US" sz="2400" dirty="0">
                <a:solidFill>
                  <a:srgbClr val="404040"/>
                </a:solidFill>
                <a:latin typeface="+mn-lt"/>
              </a:rPr>
              <a:t>: </a:t>
            </a:r>
            <a:r>
              <a:rPr lang="en-US" sz="2400" b="0" i="0" dirty="0">
                <a:solidFill>
                  <a:srgbClr val="404040"/>
                </a:solidFill>
                <a:effectLst/>
                <a:latin typeface="+mn-lt"/>
              </a:rPr>
              <a:t>Designated B</a:t>
            </a:r>
            <a:r>
              <a:rPr lang="en-US" sz="2400" dirty="0">
                <a:solidFill>
                  <a:srgbClr val="404040"/>
                </a:solidFill>
                <a:latin typeface="+mn-lt"/>
              </a:rPr>
              <a:t>uckeye Trail Town </a:t>
            </a:r>
            <a:endParaRPr lang="en-US" sz="2400" b="0" i="0" dirty="0">
              <a:solidFill>
                <a:srgbClr val="404040"/>
              </a:solidFill>
              <a:effectLst/>
              <a:latin typeface="+mn-lt"/>
            </a:endParaRPr>
          </a:p>
          <a:p>
            <a:r>
              <a:rPr lang="en-US" sz="2400" dirty="0">
                <a:solidFill>
                  <a:srgbClr val="404040"/>
                </a:solidFill>
                <a:latin typeface="+mn-lt"/>
              </a:rPr>
              <a:t>Conservation Park District: Five Rivers MetroParks</a:t>
            </a:r>
          </a:p>
          <a:p>
            <a:r>
              <a:rPr lang="en-US" sz="2400" dirty="0">
                <a:solidFill>
                  <a:srgbClr val="404040"/>
                </a:solidFill>
                <a:latin typeface="+mn-lt"/>
              </a:rPr>
              <a:t>Wagner Subaru Midwest Outdoor Experience </a:t>
            </a:r>
          </a:p>
          <a:p>
            <a:r>
              <a:rPr lang="en-US" sz="2400" b="0" i="0" dirty="0">
                <a:solidFill>
                  <a:srgbClr val="404040"/>
                </a:solidFill>
                <a:effectLst/>
                <a:latin typeface="+mn-lt"/>
              </a:rPr>
              <a:t>Adventure Summit </a:t>
            </a:r>
          </a:p>
          <a:p>
            <a:r>
              <a:rPr lang="en-US" sz="2400" dirty="0">
                <a:solidFill>
                  <a:srgbClr val="404040"/>
                </a:solidFill>
                <a:latin typeface="+mn-lt"/>
              </a:rPr>
              <a:t>Local Park Districts</a:t>
            </a:r>
          </a:p>
          <a:p>
            <a:r>
              <a:rPr lang="en-US" sz="2400" dirty="0">
                <a:solidFill>
                  <a:srgbClr val="404040"/>
                </a:solidFill>
                <a:latin typeface="+mn-lt"/>
              </a:rPr>
              <a:t>County Park Districts</a:t>
            </a:r>
          </a:p>
          <a:p>
            <a:r>
              <a:rPr lang="en-US" sz="2400" dirty="0">
                <a:solidFill>
                  <a:srgbClr val="404040"/>
                </a:solidFill>
                <a:latin typeface="+mn-lt"/>
              </a:rPr>
              <a:t>Greene County Parks</a:t>
            </a:r>
          </a:p>
          <a:p>
            <a:r>
              <a:rPr lang="en-US" sz="2400" dirty="0">
                <a:solidFill>
                  <a:srgbClr val="404040"/>
                </a:solidFill>
                <a:latin typeface="+mn-lt"/>
              </a:rPr>
              <a:t>Miami County Parks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404040"/>
                </a:solidFill>
                <a:latin typeface="+mn-lt"/>
              </a:rPr>
              <a:t>	</a:t>
            </a:r>
            <a:endParaRPr lang="en-US" sz="2400" dirty="0">
              <a:latin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680FAB-AB35-4DDC-9F48-E922C45F4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206"/>
            <a:ext cx="12039600" cy="457200"/>
          </a:xfrm>
        </p:spPr>
        <p:txBody>
          <a:bodyPr/>
          <a:lstStyle/>
          <a:p>
            <a:r>
              <a:rPr lang="en-US" sz="2800" dirty="0"/>
              <a:t>Building a Destination: Hiking and Walking Trails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97B3F6-818F-4BBA-BE0D-AB5CA1B07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430" y="904870"/>
            <a:ext cx="4381499" cy="584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972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26F8B6-D49C-4527-86D8-BE47CF2418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61738" y="1001774"/>
            <a:ext cx="4684487" cy="570832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25E6EFF-B8C0-437F-9610-379FF3D7A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5" y="76200"/>
            <a:ext cx="11625942" cy="457200"/>
          </a:xfrm>
        </p:spPr>
        <p:txBody>
          <a:bodyPr/>
          <a:lstStyle/>
          <a:p>
            <a:r>
              <a:rPr lang="en-US" sz="2800" dirty="0"/>
              <a:t>The Miami Valley Region’s Outdoor Economy: Great Miami Riverway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EB3E98-0A98-48AB-8B80-38D2163CB1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83" y="887185"/>
            <a:ext cx="4934613" cy="580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17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13D05B-8A54-4C0C-82AA-8AFE67C222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343" y="1137560"/>
            <a:ext cx="11270343" cy="2133600"/>
          </a:xfrm>
        </p:spPr>
        <p:txBody>
          <a:bodyPr/>
          <a:lstStyle/>
          <a:p>
            <a:r>
              <a:rPr lang="en-US" sz="2800" dirty="0">
                <a:hlinkClick r:id="rId2"/>
              </a:rPr>
              <a:t>Little Miami River OSU Economic Study</a:t>
            </a:r>
            <a:endParaRPr lang="en-US" sz="2800" dirty="0"/>
          </a:p>
          <a:p>
            <a:pPr lvl="1"/>
            <a:r>
              <a:rPr lang="en-US" sz="2000" dirty="0">
                <a:latin typeface="+mn-lt"/>
              </a:rPr>
              <a:t>2021 Study of 43 Miles of River</a:t>
            </a:r>
          </a:p>
          <a:p>
            <a:pPr lvl="1"/>
            <a:r>
              <a:rPr lang="en-US" sz="2000" b="0" i="0" dirty="0">
                <a:solidFill>
                  <a:srgbClr val="666666"/>
                </a:solidFill>
                <a:effectLst/>
                <a:latin typeface="+mn-lt"/>
              </a:rPr>
              <a:t>806,446 Trips to the 45 Sites Surveyed</a:t>
            </a:r>
          </a:p>
          <a:p>
            <a:pPr lvl="1"/>
            <a:r>
              <a:rPr lang="en-US" sz="2000" b="0" i="0" dirty="0">
                <a:solidFill>
                  <a:srgbClr val="666666"/>
                </a:solidFill>
                <a:effectLst/>
                <a:latin typeface="+mn-lt"/>
              </a:rPr>
              <a:t>Recreational Value is ~$10.1 </a:t>
            </a:r>
            <a:r>
              <a:rPr lang="en-US" sz="2000" dirty="0">
                <a:solidFill>
                  <a:srgbClr val="666666"/>
                </a:solidFill>
                <a:latin typeface="+mn-lt"/>
              </a:rPr>
              <a:t>Million P</a:t>
            </a:r>
            <a:r>
              <a:rPr lang="en-US" sz="2000" b="0" i="0" dirty="0">
                <a:solidFill>
                  <a:srgbClr val="666666"/>
                </a:solidFill>
                <a:effectLst/>
                <a:latin typeface="+mn-lt"/>
              </a:rPr>
              <a:t>er </a:t>
            </a:r>
            <a:r>
              <a:rPr lang="en-US" sz="2000" dirty="0">
                <a:solidFill>
                  <a:srgbClr val="666666"/>
                </a:solidFill>
                <a:latin typeface="+mn-lt"/>
              </a:rPr>
              <a:t>Y</a:t>
            </a:r>
            <a:r>
              <a:rPr lang="en-US" sz="2000" b="0" i="0" dirty="0">
                <a:solidFill>
                  <a:srgbClr val="666666"/>
                </a:solidFill>
                <a:effectLst/>
                <a:latin typeface="+mn-lt"/>
              </a:rPr>
              <a:t>ear</a:t>
            </a:r>
          </a:p>
          <a:p>
            <a:pPr lvl="1"/>
            <a:r>
              <a:rPr lang="en-US" sz="2000" dirty="0">
                <a:solidFill>
                  <a:srgbClr val="666666"/>
                </a:solidFill>
                <a:latin typeface="+mn-lt"/>
              </a:rPr>
              <a:t>Largest # of Trips and Highest Value</a:t>
            </a:r>
          </a:p>
          <a:p>
            <a:pPr lvl="2"/>
            <a:r>
              <a:rPr lang="en-US" sz="1612" b="0" i="0" dirty="0">
                <a:solidFill>
                  <a:srgbClr val="666666"/>
                </a:solidFill>
                <a:effectLst/>
                <a:latin typeface="+mn-lt"/>
              </a:rPr>
              <a:t>Walking and Hiking</a:t>
            </a:r>
          </a:p>
          <a:p>
            <a:pPr lvl="2"/>
            <a:r>
              <a:rPr lang="en-US" sz="1612" dirty="0">
                <a:solidFill>
                  <a:srgbClr val="666666"/>
                </a:solidFill>
                <a:latin typeface="+mn-lt"/>
              </a:rPr>
              <a:t>Biking Paved Trails</a:t>
            </a:r>
          </a:p>
          <a:p>
            <a:pPr lvl="2"/>
            <a:r>
              <a:rPr lang="en-US" sz="1612" b="0" i="0" dirty="0">
                <a:solidFill>
                  <a:srgbClr val="666666"/>
                </a:solidFill>
                <a:effectLst/>
                <a:latin typeface="+mn-lt"/>
              </a:rPr>
              <a:t>Fishing and Paddling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25E6EFF-B8C0-437F-9610-379FF3D7A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The Miami Valley Region’s Outdoor Economy: Little Miami River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85EC42-6FBA-4672-BDD5-051963F9CC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49394" y="1633538"/>
            <a:ext cx="5883728" cy="44127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9648C1-BFCD-4FB6-88EB-8CFC8FAD0B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829" y="3429000"/>
            <a:ext cx="4064001" cy="304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230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5E6EFF-B8C0-437F-9610-379FF3D7A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The Miami Valley Region’s Outdoor Economy: Miami Valley Trails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412506-BFC0-4C35-B5B1-DCDBACA9A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90467"/>
            <a:ext cx="4445000" cy="61326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CE7ACF-3164-48FA-A130-D5E55FC70B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452" y="697495"/>
            <a:ext cx="4852041" cy="608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462999"/>
      </p:ext>
    </p:extLst>
  </p:cSld>
  <p:clrMapOvr>
    <a:masterClrMapping/>
  </p:clrMapOvr>
</p:sld>
</file>

<file path=ppt/theme/theme1.xml><?xml version="1.0" encoding="utf-8"?>
<a:theme xmlns:a="http://schemas.openxmlformats.org/drawingml/2006/main" name="1_MVRPC Color Bar">
  <a:themeElements>
    <a:clrScheme name="MVRPC">
      <a:dk1>
        <a:srgbClr val="2C2C2D"/>
      </a:dk1>
      <a:lt1>
        <a:sysClr val="window" lastClr="FFFFFF"/>
      </a:lt1>
      <a:dk2>
        <a:srgbClr val="58595B"/>
      </a:dk2>
      <a:lt2>
        <a:srgbClr val="EEECE1"/>
      </a:lt2>
      <a:accent1>
        <a:srgbClr val="651D32"/>
      </a:accent1>
      <a:accent2>
        <a:srgbClr val="FFB81C"/>
      </a:accent2>
      <a:accent3>
        <a:srgbClr val="B9D9EB"/>
      </a:accent3>
      <a:accent4>
        <a:srgbClr val="8A8D4A"/>
      </a:accent4>
      <a:accent5>
        <a:srgbClr val="002B49"/>
      </a:accent5>
      <a:accent6>
        <a:srgbClr val="58595B"/>
      </a:accent6>
      <a:hlink>
        <a:srgbClr val="E04E39"/>
      </a:hlink>
      <a:folHlink>
        <a:srgbClr val="E04E39"/>
      </a:folHlink>
    </a:clrScheme>
    <a:fontScheme name="MVRPC">
      <a:majorFont>
        <a:latin typeface="Proxima Nov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old Divider - Transpor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VRP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aroon Divider - Agenc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VRP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Green Divider - Regional Plan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VRP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Navy Divider - Gener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VRP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orral Divider - Exec Directo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VRP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Gray Divider - Gener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VRP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Gray Divider - Gener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VRP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19" ma:contentTypeDescription="Create a new document." ma:contentTypeScope="" ma:versionID="7a78d13a68cb9458283efd0435e95a17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876ebe274773d0d00b0602701a24141f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8311e2-d142-423e-bbac-6522d79a82a6" xsi:nil="true"/>
    <_Flow_SignoffStatus xmlns="2cbd2c6a-a94f-4612-b706-a6fa77778cdf" xsi:nil="true"/>
    <lcf76f155ced4ddcb4097134ff3c332f xmlns="2cbd2c6a-a94f-4612-b706-a6fa77778c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E3D8C7B-DA47-41E9-8303-314E108AC7C0}"/>
</file>

<file path=customXml/itemProps2.xml><?xml version="1.0" encoding="utf-8"?>
<ds:datastoreItem xmlns:ds="http://schemas.openxmlformats.org/officeDocument/2006/customXml" ds:itemID="{0C50D1EE-315B-4339-B1AE-E120285F4DD5}"/>
</file>

<file path=customXml/itemProps3.xml><?xml version="1.0" encoding="utf-8"?>
<ds:datastoreItem xmlns:ds="http://schemas.openxmlformats.org/officeDocument/2006/customXml" ds:itemID="{D0972166-1183-4282-8B63-A7A9BFD4E168}"/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485</Words>
  <Application>Microsoft Office PowerPoint</Application>
  <PresentationFormat>Widescreen</PresentationFormat>
  <Paragraphs>87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Calibri</vt:lpstr>
      <vt:lpstr>Proxima Nova</vt:lpstr>
      <vt:lpstr>1_MVRPC Color Bar</vt:lpstr>
      <vt:lpstr>Gold Divider - Transportation</vt:lpstr>
      <vt:lpstr>Maroon Divider - Agency</vt:lpstr>
      <vt:lpstr>Green Divider - Regional Planning</vt:lpstr>
      <vt:lpstr>Navy Divider - General</vt:lpstr>
      <vt:lpstr>Corral Divider - Exec Director</vt:lpstr>
      <vt:lpstr>Gray Divider - Generic</vt:lpstr>
      <vt:lpstr>1_Gray Divider - Generic</vt:lpstr>
      <vt:lpstr>PowerPoint Presentation</vt:lpstr>
      <vt:lpstr>From Dying to Thriving</vt:lpstr>
      <vt:lpstr>Our History: Rivers, Trails and Cycling</vt:lpstr>
      <vt:lpstr>Building a Destination: Cycling and Trails</vt:lpstr>
      <vt:lpstr>Building a Destination: Rivers</vt:lpstr>
      <vt:lpstr>Building a Destination: Hiking and Walking Trails </vt:lpstr>
      <vt:lpstr>The Miami Valley Region’s Outdoor Economy: Great Miami Riverway</vt:lpstr>
      <vt:lpstr>The Miami Valley Region’s Outdoor Economy: Little Miami River</vt:lpstr>
      <vt:lpstr>The Miami Valley Region’s Outdoor Economy: Miami Valley Trails</vt:lpstr>
      <vt:lpstr>MVRPC’s Role</vt:lpstr>
      <vt:lpstr>Looking Ahead: Miami Valley Regional Livable and Age-Friendly Communities </vt:lpstr>
      <vt:lpstr>Thank you…and Come Visit the Miami Valley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Dent, Laura</dc:creator>
  <cp:lastModifiedBy>Dent, Laura</cp:lastModifiedBy>
  <cp:revision>28</cp:revision>
  <dcterms:created xsi:type="dcterms:W3CDTF">2025-06-02T13:28:05Z</dcterms:created>
  <dcterms:modified xsi:type="dcterms:W3CDTF">2025-06-05T15:55:45Z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0x0101000E8CB46EF1E0094E977F869DD157A1DE</vt:lpwstr>
  </property>
</Properties>
</file>