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notesSlides/notesSlide6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9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12" r:id="rId1"/>
  </p:sldMasterIdLst>
  <p:notesMasterIdLst>
    <p:notesMasterId r:id="rId12"/>
  </p:notesMasterIdLst>
  <p:sldIdLst>
    <p:sldId id="257" r:id="rId2"/>
    <p:sldId id="304" r:id="rId3"/>
    <p:sldId id="274" r:id="rId4"/>
    <p:sldId id="278" r:id="rId5"/>
    <p:sldId id="306" r:id="rId6"/>
    <p:sldId id="307" r:id="rId7"/>
    <p:sldId id="444" r:id="rId8"/>
    <p:sldId id="297" r:id="rId9"/>
    <p:sldId id="445" r:id="rId10"/>
    <p:sldId id="442" r:id="rId11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1E864FA-0569-4528-9269-4B1E4963450A}">
          <p14:sldIdLst>
            <p14:sldId id="257"/>
            <p14:sldId id="304"/>
            <p14:sldId id="274"/>
            <p14:sldId id="278"/>
            <p14:sldId id="306"/>
            <p14:sldId id="307"/>
            <p14:sldId id="444"/>
            <p14:sldId id="297"/>
            <p14:sldId id="445"/>
            <p14:sldId id="44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62765" autoAdjust="0"/>
  </p:normalViewPr>
  <p:slideViewPr>
    <p:cSldViewPr snapToGrid="0">
      <p:cViewPr varScale="1">
        <p:scale>
          <a:sx n="60" d="100"/>
          <a:sy n="60" d="100"/>
        </p:scale>
        <p:origin x="48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68BD1BA-9E95-455C-9E46-EC81EB825A93}" type="datetimeFigureOut">
              <a:rPr lang="en-US" smtClean="0"/>
              <a:t>6/4/2025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75A0213-1EAD-4136-BC61-25FA02536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098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5A0213-1EAD-4136-BC61-25FA025362E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3674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b="0" dirty="0">
                <a:effectLst/>
              </a:rPr>
              <a:t/>
            </a:r>
            <a:br>
              <a:rPr lang="en-US" b="0" dirty="0">
                <a:effectLst/>
              </a:rPr>
            </a:br>
            <a:r>
              <a:rPr lang="en-US" dirty="0"/>
              <a:t/>
            </a:r>
            <a:br>
              <a:rPr lang="en-US" dirty="0"/>
            </a:br>
            <a:endParaRPr lang="en-US" b="0" dirty="0">
              <a:effectLst/>
            </a:endParaRPr>
          </a:p>
          <a:p>
            <a:r>
              <a:rPr lang="en-US" dirty="0"/>
              <a:t/>
            </a:r>
            <a:br>
              <a:rPr lang="en-US" dirty="0"/>
            </a:br>
            <a:endParaRPr lang="en-US" i="0" strike="noStrike" dirty="0"/>
          </a:p>
          <a:p>
            <a:pPr marL="0" marR="0" lvl="0" indent="0" algn="l" defTabSz="948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i="0" strike="noStrike" dirty="0"/>
          </a:p>
          <a:p>
            <a:pPr marL="0" marR="0" lvl="0" indent="0" algn="l" defTabSz="948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i="0" strike="noStrike" dirty="0"/>
          </a:p>
          <a:p>
            <a:pPr marL="0" marR="0" lvl="0" indent="0" algn="l" defTabSz="948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i="0" strike="noStri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5A0213-1EAD-4136-BC61-25FA025362E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91003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Shared</a:t>
            </a:r>
            <a:r>
              <a:rPr lang="en-US" baseline="0" dirty="0" smtClean="0"/>
              <a:t> use paths and trails are also separated from roadways completely, providing additional safety benefits</a:t>
            </a:r>
          </a:p>
          <a:p>
            <a:endParaRPr lang="en-US" baseline="0" dirty="0" smtClean="0"/>
          </a:p>
          <a:p>
            <a:r>
              <a:rPr lang="en-US" baseline="0" dirty="0" smtClean="0"/>
              <a:t>Tell the story of the condition degradation and funding problem – prioritized maintenance is critical</a:t>
            </a:r>
          </a:p>
          <a:p>
            <a:endParaRPr lang="en-US" baseline="0" dirty="0" smtClean="0"/>
          </a:p>
          <a:p>
            <a:r>
              <a:rPr lang="en-US" baseline="0" dirty="0" smtClean="0"/>
              <a:t>RPD raised concerns about rising number of condition complaints from the public, maybe even from people in this room, in fall/winter of 2023. RPD and several other local jurisdictions met with R1 at this time to develop a scope for an application to IDOTs Statewide Planning and Research, or SPR, grant program. </a:t>
            </a:r>
            <a:endParaRPr lang="en-US" dirty="0" smtClean="0"/>
          </a:p>
          <a:p>
            <a:r>
              <a:rPr lang="en-US" b="0" dirty="0">
                <a:effectLst/>
              </a:rPr>
              <a:t/>
            </a:r>
            <a:br>
              <a:rPr lang="en-US" b="0" dirty="0">
                <a:effectLst/>
              </a:rPr>
            </a:br>
            <a:endParaRPr lang="en-US" sz="1200" b="1" i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i="1" kern="1200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A0213-1EAD-4136-BC61-25FA025362E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3409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following scope was submitted to IDOT in Spring of 2024, and awarded in summer of</a:t>
            </a:r>
            <a:r>
              <a:rPr lang="en-US" baseline="0" dirty="0" smtClean="0"/>
              <a:t> 2024, with the project to take place throughout 2025. the five main elements of the scope include. </a:t>
            </a:r>
            <a:endParaRPr lang="en-US" dirty="0" smtClean="0"/>
          </a:p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A0213-1EAD-4136-BC61-25FA025362E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4880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A0213-1EAD-4136-BC61-25FA025362E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9617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Bike – provides consistent speed</a:t>
            </a:r>
          </a:p>
          <a:p>
            <a:r>
              <a:rPr lang="en-US" dirty="0" smtClean="0"/>
              <a:t>Sensor</a:t>
            </a:r>
            <a:r>
              <a:rPr lang="en-US" baseline="0" dirty="0" smtClean="0"/>
              <a:t> log – detects movement on three plans using internal sensors and gyros</a:t>
            </a:r>
          </a:p>
          <a:p>
            <a:r>
              <a:rPr lang="en-US" baseline="0" dirty="0" err="1" smtClean="0"/>
              <a:t>Gopro</a:t>
            </a:r>
            <a:r>
              <a:rPr lang="en-US" baseline="0" dirty="0" smtClean="0"/>
              <a:t>- pavement images</a:t>
            </a:r>
          </a:p>
          <a:p>
            <a:r>
              <a:rPr lang="en-US" baseline="0" dirty="0" smtClean="0"/>
              <a:t>Ricoh theta X – 360 degree </a:t>
            </a:r>
            <a:r>
              <a:rPr lang="en-US" baseline="0" dirty="0" err="1" smtClean="0"/>
              <a:t>StreetView</a:t>
            </a:r>
            <a:r>
              <a:rPr lang="en-US" baseline="0" dirty="0" smtClean="0"/>
              <a:t> images</a:t>
            </a:r>
          </a:p>
          <a:p>
            <a:r>
              <a:rPr lang="en-US" baseline="0" dirty="0" smtClean="0"/>
              <a:t>Trimble – spatial logging of amenities and non pavement concerns</a:t>
            </a:r>
          </a:p>
          <a:p>
            <a:r>
              <a:rPr lang="en-US" baseline="0" dirty="0" smtClean="0"/>
              <a:t>Tube counters – count users when passed over</a:t>
            </a:r>
            <a:endParaRPr lang="en-US" dirty="0" smtClean="0"/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A0213-1EAD-4136-BC61-25FA025362E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8108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A0213-1EAD-4136-BC61-25FA025362E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637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2. Brief</a:t>
            </a:r>
            <a:r>
              <a:rPr lang="en-US" baseline="0" dirty="0" smtClean="0"/>
              <a:t> description, informed by Greenways Plan</a:t>
            </a:r>
          </a:p>
          <a:p>
            <a:endParaRPr lang="en-US" baseline="0" dirty="0" smtClean="0"/>
          </a:p>
          <a:p>
            <a:r>
              <a:rPr lang="en-US" baseline="0" dirty="0" smtClean="0"/>
              <a:t>3. components, methodology explained </a:t>
            </a:r>
          </a:p>
          <a:p>
            <a:r>
              <a:rPr lang="en-US" baseline="0" dirty="0" smtClean="0"/>
              <a:t>4. System wide overview</a:t>
            </a:r>
          </a:p>
          <a:p>
            <a:r>
              <a:rPr lang="en-US" baseline="0" dirty="0" smtClean="0"/>
              <a:t>5. Trail/path specific reports</a:t>
            </a:r>
          </a:p>
          <a:p>
            <a:r>
              <a:rPr lang="en-US" baseline="0" dirty="0" smtClean="0"/>
              <a:t>6. Potential priority maintenance lists</a:t>
            </a:r>
          </a:p>
          <a:p>
            <a:r>
              <a:rPr lang="en-US" baseline="0" dirty="0" smtClean="0"/>
              <a:t>More recommendations for pavement treatments in greenways plan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5A0213-1EAD-4136-BC61-25FA025362E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4825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5A0213-1EAD-4136-BC61-25FA025362E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906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Rock</a:t>
            </a:r>
            <a:r>
              <a:rPr lang="en-US" baseline="0" dirty="0" smtClean="0"/>
              <a:t> River Recreational Path, Mel B Anderson Memorial Path, West State Street Path, Pecatonica Prairie Path, and more are all available on google </a:t>
            </a:r>
            <a:r>
              <a:rPr lang="en-US" baseline="0" dirty="0" err="1" smtClean="0"/>
              <a:t>StreetView</a:t>
            </a:r>
            <a:r>
              <a:rPr lang="en-US" baseline="0" dirty="0" smtClean="0"/>
              <a:t> at this time</a:t>
            </a:r>
            <a:endParaRPr lang="en-US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5A0213-1EAD-4136-BC61-25FA025362E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402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1188" y="3085768"/>
            <a:ext cx="11029620" cy="333814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2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3" y="2495447"/>
            <a:ext cx="10993547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6/4/2025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017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3152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1192" y="1720736"/>
            <a:ext cx="11029616" cy="4267316"/>
          </a:xfrm>
        </p:spPr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4963-E985-44C4-B8C4-FDD613B7C2F8}" type="datetime1">
              <a:rPr lang="en-US" smtClean="0"/>
              <a:t>6/4/2025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C317F1B-3ECD-4B83-8C4F-E51C85F8D6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4030" y="5920676"/>
            <a:ext cx="692741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591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058151" y="599725"/>
            <a:ext cx="3687316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04200" y="863600"/>
            <a:ext cx="3124200" cy="4807326"/>
          </a:xfrm>
        </p:spPr>
        <p:txBody>
          <a:bodyPr vert="eaVert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5" y="863600"/>
            <a:ext cx="7161625" cy="4807326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423B97-A5D4-47B9-8861-73B3707A04CF}"/>
              </a:ext>
            </a:extLst>
          </p:cNvPr>
          <p:cNvSpPr/>
          <p:nvPr/>
        </p:nvSpPr>
        <p:spPr>
          <a:xfrm>
            <a:off x="446535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EC0421-37B4-4481-A10D-69FDF5EC7909}"/>
              </a:ext>
            </a:extLst>
          </p:cNvPr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7265B5-9F97-4F1E-99E9-74F7B7E62337}"/>
              </a:ext>
            </a:extLst>
          </p:cNvPr>
          <p:cNvSpPr/>
          <p:nvPr/>
        </p:nvSpPr>
        <p:spPr>
          <a:xfrm>
            <a:off x="4241831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5C74A470-3BD3-4F33-80E5-67E6E87FC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6/4/2025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A3A30BA-DB50-4D7D-BCDE-17D20FB35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76FF9E58-C0B2-436B-A21C-DB45A00D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849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31520"/>
          </a:xfrm>
        </p:spPr>
        <p:txBody>
          <a:bodyPr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4" y="1695796"/>
            <a:ext cx="11029615" cy="427955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t>6/4/2025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A2AC910-4B8E-4216-AD8C-B0DED3F3F8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4030" y="5920676"/>
            <a:ext cx="692741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443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8" y="5141976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4" y="2393952"/>
            <a:ext cx="11029615" cy="214746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4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7495-0637-405E-AE64-5CC7506D51F5}" type="datetime1">
              <a:rPr lang="en-US" smtClean="0"/>
              <a:t>6/4/2025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80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73152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4" y="1704109"/>
            <a:ext cx="5194767" cy="415694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41" y="1704110"/>
            <a:ext cx="5194769" cy="415694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6/4/2025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A3B6F4-982E-44E2-9F5C-6EBC834C95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4030" y="5920676"/>
            <a:ext cx="692741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323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73152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1635832"/>
            <a:ext cx="5194769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368270"/>
            <a:ext cx="5194767" cy="3492783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6036" y="1640243"/>
            <a:ext cx="5194771" cy="553373"/>
          </a:xfrm>
        </p:spPr>
        <p:txBody>
          <a:bodyPr anchor="ctr">
            <a:noAutofit/>
          </a:bodyPr>
          <a:lstStyle>
            <a:lvl1pPr marL="0" marR="0" indent="0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6037" y="2368270"/>
            <a:ext cx="5194771" cy="349278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989A-474C-40DE-95B9-011C28B71673}" type="datetime1">
              <a:rPr lang="en-US" smtClean="0"/>
              <a:t>6/4/2025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8A56315-BE31-42F0-A428-A5171CCFDC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4030" y="5920676"/>
            <a:ext cx="692741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04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5" y="729658"/>
            <a:ext cx="11029616" cy="73152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t>6/4/2025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D8F998-6760-4531-AF3D-78A842133F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4030" y="5920676"/>
            <a:ext cx="692741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36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6/4/2025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C48749-D01B-4EBD-989E-293E2A3D32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4030" y="5920676"/>
            <a:ext cx="692741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494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1"/>
            <a:ext cx="3682723" cy="58154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858" y="933452"/>
            <a:ext cx="3031852" cy="1722419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0930" y="1179829"/>
            <a:ext cx="6650991" cy="4658216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7858" y="2836654"/>
            <a:ext cx="3031852" cy="3001392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189" indent="0">
              <a:buNone/>
              <a:defRPr sz="11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3" y="6456918"/>
            <a:ext cx="2844799" cy="365125"/>
          </a:xfrm>
        </p:spPr>
        <p:txBody>
          <a:bodyPr/>
          <a:lstStyle/>
          <a:p>
            <a:fld id="{D82884F1-FFEA-405F-9602-3DCA865EDA4E}" type="datetime1">
              <a:rPr lang="en-US" smtClean="0"/>
              <a:t>6/4/2025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2"/>
            <a:ext cx="6917211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1" y="6456918"/>
            <a:ext cx="1052511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B74B669-FAF6-4E37-9F46-4752819806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4030" y="5920676"/>
            <a:ext cx="692741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766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641352"/>
            <a:ext cx="11290859" cy="365124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3" y="5260127"/>
            <a:ext cx="11029617" cy="998148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DB4A-8810-4A10-AD5C-D5E2C667F5B3}" type="datetime1">
              <a:rPr lang="en-US" smtClean="0"/>
              <a:t>6/4/2025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621AF0D-F6F7-45BA-A27A-C87850FA01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4030" y="5920676"/>
            <a:ext cx="692741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289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4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3" y="6423916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t>6/4/2025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6"/>
            <a:ext cx="69172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1" y="6423916"/>
            <a:ext cx="10525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5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1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00897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11" r:id="rId5"/>
    <p:sldLayoutId id="2147483760" r:id="rId6"/>
    <p:sldLayoutId id="2147483762" r:id="rId7"/>
    <p:sldLayoutId id="2147483706" r:id="rId8"/>
    <p:sldLayoutId id="2147483709" r:id="rId9"/>
    <p:sldLayoutId id="2147483707" r:id="rId10"/>
    <p:sldLayoutId id="2147483708" r:id="rId11"/>
  </p:sldLayoutIdLst>
  <p:hf sldNum="0" hdr="0" ftr="0" dt="0"/>
  <p:txStyles>
    <p:titleStyle>
      <a:lvl1pPr algn="l" defTabSz="457189" rtl="0" eaLnBrk="1" latinLnBrk="0" hangingPunct="1">
        <a:lnSpc>
          <a:spcPct val="100000"/>
        </a:lnSpc>
        <a:spcBef>
          <a:spcPct val="0"/>
        </a:spcBef>
        <a:buNone/>
        <a:defRPr sz="28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5992" indent="-305992" algn="l" defTabSz="457189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29984" indent="-305992" algn="l" defTabSz="457189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99978" indent="-269993" algn="l" defTabSz="457189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1969" indent="-233994" algn="l" defTabSz="457189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1960" indent="-233994" algn="l" defTabSz="457189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99953" indent="-228594" algn="l" defTabSz="457189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199945" indent="-228594" algn="l" defTabSz="457189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499938" indent="-228594" algn="l" defTabSz="457189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799930" indent="-228594" algn="l" defTabSz="457189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D6D7A0BC-0046-4CAA-8E7F-DCAFE511EA0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21E816-31F5-48BB-BD02-D15F2F18B4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3549" y="1351748"/>
            <a:ext cx="10993549" cy="1159373"/>
          </a:xfrm>
        </p:spPr>
        <p:txBody>
          <a:bodyPr>
            <a:normAutofit/>
          </a:bodyPr>
          <a:lstStyle/>
          <a:p>
            <a:r>
              <a:rPr lang="en-US" sz="4400" cap="none" dirty="0">
                <a:solidFill>
                  <a:schemeClr val="accent1"/>
                </a:solidFill>
              </a:rPr>
              <a:t>State of the Trails Report</a:t>
            </a:r>
            <a:endParaRPr lang="en-US" sz="4400" cap="none" dirty="0">
              <a:solidFill>
                <a:schemeClr val="accent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7C6334F-6411-41EC-AD7D-179EDD8B58C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5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6B02CEE-3AF8-4349-9B3E-8970E6DF62B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1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AA01CF0-3FB5-44EB-B7DE-F2E86374C2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5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1A8C364-94D4-4630-BAD0-78722F34705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59" b="30566"/>
          <a:stretch/>
        </p:blipFill>
        <p:spPr>
          <a:xfrm>
            <a:off x="-15338" y="3610074"/>
            <a:ext cx="12217657" cy="3429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86020DA-9698-4A19-9D24-4FA23A6B3C7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756" y="5334649"/>
            <a:ext cx="1015397" cy="1005840"/>
          </a:xfrm>
          <a:prstGeom prst="rect">
            <a:avLst/>
          </a:prstGeom>
        </p:spPr>
      </p:pic>
      <p:sp>
        <p:nvSpPr>
          <p:cNvPr id="13" name="Subtitle 2">
            <a:extLst>
              <a:ext uri="{FF2B5EF4-FFF2-40B4-BE49-F238E27FC236}">
                <a16:creationId xmlns:a16="http://schemas.microsoft.com/office/drawing/2014/main" id="{8E80DF08-1DF2-4F6A-B28D-B50CFBC7AE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1847" y="2561049"/>
            <a:ext cx="10993547" cy="46823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National Association of Planning Councils Conference </a:t>
            </a:r>
            <a:r>
              <a:rPr lang="he-IL" dirty="0"/>
              <a:t>׀</a:t>
            </a:r>
            <a:r>
              <a:rPr lang="en-US" dirty="0"/>
              <a:t> 6/10/2025</a:t>
            </a: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805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9F46470-C84C-4DF8-8F11-A8E0BA5A5C52}"/>
              </a:ext>
            </a:extLst>
          </p:cNvPr>
          <p:cNvSpPr txBox="1">
            <a:spLocks/>
          </p:cNvSpPr>
          <p:nvPr/>
        </p:nvSpPr>
        <p:spPr>
          <a:xfrm>
            <a:off x="4321259" y="5148116"/>
            <a:ext cx="2947759" cy="8647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189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sz="16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189" indent="0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377" indent="0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566" indent="0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754" indent="0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943" indent="0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131" indent="0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320" indent="0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509" indent="0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189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C9F46470-C84C-4DF8-8F11-A8E0BA5A5C52}"/>
              </a:ext>
            </a:extLst>
          </p:cNvPr>
          <p:cNvSpPr txBox="1">
            <a:spLocks/>
          </p:cNvSpPr>
          <p:nvPr/>
        </p:nvSpPr>
        <p:spPr>
          <a:xfrm>
            <a:off x="635942" y="943579"/>
            <a:ext cx="5194046" cy="54542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189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sz="16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189" indent="0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377" indent="0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566" indent="0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754" indent="0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943" indent="0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131" indent="0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320" indent="0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509" indent="0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189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PROJECT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CONTACT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1B7C7F-120C-4DD2-9959-3864AD4E6F91}"/>
              </a:ext>
            </a:extLst>
          </p:cNvPr>
          <p:cNvSpPr txBox="1"/>
          <p:nvPr/>
        </p:nvSpPr>
        <p:spPr>
          <a:xfrm>
            <a:off x="635942" y="1287206"/>
            <a:ext cx="36853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</a:rPr>
              <a:t>Tim Verbeke,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</a:rPr>
              <a:t>Director of Planning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 err="1">
                <a:solidFill>
                  <a:schemeClr val="bg1"/>
                </a:solidFill>
                <a:latin typeface="Calibri"/>
              </a:rPr>
              <a:t>TVerbeke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</a:rPr>
              <a:t>@R1planning.org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24DDBB7-9D19-4CF8-8FEB-2E1CBB4A0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1259" y="759811"/>
            <a:ext cx="3251674" cy="512257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chemeClr val="tx1"/>
                </a:solidFill>
              </a:rPr>
              <a:t>Next steps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853" y="2492031"/>
            <a:ext cx="3159469" cy="315946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281908" y="5778706"/>
            <a:ext cx="35061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bit.ly/EngageR1-Paths-and-Trails</a:t>
            </a:r>
          </a:p>
        </p:txBody>
      </p:sp>
      <p:pic>
        <p:nvPicPr>
          <p:cNvPr id="13" name="Content Placeholder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48" y="1477353"/>
            <a:ext cx="6452592" cy="430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02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0" y="972589"/>
            <a:ext cx="11029616" cy="731520"/>
          </a:xfrm>
        </p:spPr>
        <p:txBody>
          <a:bodyPr/>
          <a:lstStyle/>
          <a:p>
            <a:r>
              <a:rPr lang="en-US" dirty="0" smtClean="0"/>
              <a:t>Why?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7" y="2224586"/>
            <a:ext cx="5194767" cy="3479260"/>
          </a:xfrm>
        </p:spPr>
        <p:txBody>
          <a:bodyPr>
            <a:normAutofit fontScale="85000" lnSpcReduction="10000"/>
          </a:bodyPr>
          <a:lstStyle/>
          <a:p>
            <a:pPr lvl="1">
              <a:spcAft>
                <a:spcPts val="1200"/>
              </a:spcAft>
            </a:pPr>
            <a:r>
              <a:rPr lang="en-US" sz="2400" dirty="0"/>
              <a:t>Shared-use paths &amp; trails are the highways of the bicycle network;</a:t>
            </a:r>
          </a:p>
          <a:p>
            <a:pPr lvl="1">
              <a:spcAft>
                <a:spcPts val="1200"/>
              </a:spcAft>
            </a:pPr>
            <a:r>
              <a:rPr lang="en-US" sz="2400" dirty="0"/>
              <a:t>They provide recreational opportunities and serve as greenways;</a:t>
            </a:r>
          </a:p>
          <a:p>
            <a:pPr lvl="1">
              <a:spcAft>
                <a:spcPts val="1200"/>
              </a:spcAft>
            </a:pPr>
            <a:r>
              <a:rPr lang="en-US" sz="2400" dirty="0"/>
              <a:t>The region’s shared-use paths &amp; trails are aging, with many built 20+ years ago; and</a:t>
            </a:r>
          </a:p>
          <a:p>
            <a:pPr lvl="1">
              <a:spcAft>
                <a:spcPts val="1200"/>
              </a:spcAft>
            </a:pPr>
            <a:r>
              <a:rPr lang="en-US" sz="2400" dirty="0"/>
              <a:t>Condition complaints are frequently raised by the public but are often not addressed due to a lack of data and funding.</a:t>
            </a:r>
            <a:endParaRPr lang="en-US" sz="24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372" y="2224586"/>
            <a:ext cx="5323022" cy="2995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17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118154"/>
            <a:ext cx="10544006" cy="4156943"/>
          </a:xfrm>
        </p:spPr>
        <p:txBody>
          <a:bodyPr>
            <a:normAutofit/>
          </a:bodyPr>
          <a:lstStyle/>
          <a:p>
            <a:pPr marL="781192" lvl="1" indent="-457200">
              <a:buFont typeface="+mj-lt"/>
              <a:buAutoNum type="arabicPeriod"/>
            </a:pPr>
            <a:r>
              <a:rPr lang="en-US" sz="2400" dirty="0"/>
              <a:t>Develop a robust inventory of paths, trails, and related assets and amenities;</a:t>
            </a:r>
          </a:p>
          <a:p>
            <a:pPr marL="781192" lvl="1" indent="-457200">
              <a:buFont typeface="+mj-lt"/>
              <a:buAutoNum type="arabicPeriod"/>
            </a:pPr>
            <a:r>
              <a:rPr lang="en-US" sz="2400" dirty="0"/>
              <a:t>Identify the condition of path and trail segments to inform local jurisdictions maintenance plans;</a:t>
            </a:r>
          </a:p>
          <a:p>
            <a:pPr marL="781192" lvl="1" indent="-457200">
              <a:buFont typeface="+mj-lt"/>
              <a:buAutoNum type="arabicPeriod"/>
            </a:pPr>
            <a:r>
              <a:rPr lang="en-US" sz="2400" dirty="0"/>
              <a:t>Provide local jurisdictions with strategies to maintain and construct resilient trails;</a:t>
            </a:r>
          </a:p>
          <a:p>
            <a:pPr marL="781192" lvl="1" indent="-457200">
              <a:buFont typeface="+mj-lt"/>
              <a:buAutoNum type="arabicPeriod"/>
            </a:pPr>
            <a:r>
              <a:rPr lang="en-US" sz="2400" dirty="0"/>
              <a:t>Educate the public on the importance of paths and trails and the unique challenges they provide to local jurisdictions; and</a:t>
            </a:r>
          </a:p>
          <a:p>
            <a:pPr marL="781192" lvl="1" indent="-457200">
              <a:buFont typeface="+mj-lt"/>
              <a:buAutoNum type="arabicPeriod"/>
            </a:pPr>
            <a:r>
              <a:rPr lang="en-US" sz="2400" dirty="0"/>
              <a:t>Develop a data collection bike that can be used to repeat the assessment in the future.</a:t>
            </a:r>
            <a:endParaRPr lang="en-US" sz="2400" dirty="0"/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581194" y="1486818"/>
            <a:ext cx="9705808" cy="6056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05992" indent="-305992" algn="l" defTabSz="457189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29984" indent="-305992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99978" indent="-269993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1969" indent="-2339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1960" indent="-2339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99953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99945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99938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99930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US" sz="2000" i="1" smtClean="0">
                <a:solidFill>
                  <a:schemeClr val="accent1"/>
                </a:solidFill>
              </a:rPr>
              <a:t>Awarded Funding through an IDOT Statewide Planning &amp; Research (SPR) Grant</a:t>
            </a:r>
            <a:endParaRPr lang="en-US" sz="2000" i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961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4192" y="1885378"/>
            <a:ext cx="2377908" cy="1774344"/>
          </a:xfrm>
        </p:spPr>
        <p:txBody>
          <a:bodyPr>
            <a:normAutofit/>
          </a:bodyPr>
          <a:lstStyle/>
          <a:p>
            <a:r>
              <a:rPr lang="en-US" dirty="0" smtClean="0"/>
              <a:t>What data is being collected?</a:t>
            </a:r>
            <a:endParaRPr lang="en-US" dirty="0"/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060" y="624000"/>
            <a:ext cx="7857162" cy="607144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71692" y="3659721"/>
            <a:ext cx="29698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Approximately 178 miles of shared-use paths and trails</a:t>
            </a:r>
          </a:p>
        </p:txBody>
      </p:sp>
    </p:spTree>
    <p:extLst>
      <p:ext uri="{BB962C8B-B14F-4D97-AF65-F5344CB8AC3E}">
        <p14:creationId xmlns:p14="http://schemas.microsoft.com/office/powerpoint/2010/main" val="55256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169" y="515895"/>
            <a:ext cx="11029616" cy="731520"/>
          </a:xfrm>
        </p:spPr>
        <p:txBody>
          <a:bodyPr/>
          <a:lstStyle/>
          <a:p>
            <a:r>
              <a:rPr lang="en-US" dirty="0" smtClean="0"/>
              <a:t>How is the data being collected?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584" y="1381098"/>
            <a:ext cx="3592399" cy="20207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314460" y="3417524"/>
            <a:ext cx="42906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Electric Bicycle – Specialized Haul LT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7780" y="1389926"/>
            <a:ext cx="2062246" cy="202072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663804" y="3414578"/>
            <a:ext cx="37357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SensorLog App – On iPhone SE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6312" y="1461178"/>
            <a:ext cx="2839369" cy="201290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621823" y="3387554"/>
            <a:ext cx="32041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Camera - GoPro Hero 11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546" y="4059912"/>
            <a:ext cx="1002643" cy="27102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5" name="TextBox 14"/>
          <p:cNvSpPr txBox="1"/>
          <p:nvPr/>
        </p:nvSpPr>
        <p:spPr>
          <a:xfrm>
            <a:off x="1576754" y="5068425"/>
            <a:ext cx="227427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Ricoh Theta X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891524" y="5048975"/>
            <a:ext cx="14402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ArcGIS </a:t>
            </a:r>
            <a:r>
              <a:rPr lang="en-US" sz="2200" dirty="0" err="1"/>
              <a:t>FieldMaps</a:t>
            </a:r>
            <a:endParaRPr lang="en-US" sz="2200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203" y="4272991"/>
            <a:ext cx="3095209" cy="23214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8" name="TextBox 17"/>
          <p:cNvSpPr txBox="1"/>
          <p:nvPr/>
        </p:nvSpPr>
        <p:spPr>
          <a:xfrm>
            <a:off x="10989642" y="4822453"/>
            <a:ext cx="13801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Tube Counters</a:t>
            </a:r>
          </a:p>
        </p:txBody>
      </p:sp>
      <p:pic>
        <p:nvPicPr>
          <p:cNvPr id="19" name="Picture 2" descr="Quick reference—ArcGIS Field Maps | Documentation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4987" y="3818441"/>
            <a:ext cx="1807941" cy="2951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6427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136" y="714345"/>
            <a:ext cx="11029616" cy="731520"/>
          </a:xfrm>
        </p:spPr>
        <p:txBody>
          <a:bodyPr/>
          <a:lstStyle/>
          <a:p>
            <a:r>
              <a:rPr lang="en-US" dirty="0"/>
              <a:t>Rockford Regional Data Bike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36" y="1548580"/>
            <a:ext cx="7602180" cy="5068120"/>
          </a:xfrm>
        </p:spPr>
      </p:pic>
      <p:pic>
        <p:nvPicPr>
          <p:cNvPr id="11" name="Content Placeholder 10"/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25" b="11072"/>
          <a:stretch/>
        </p:blipFill>
        <p:spPr>
          <a:xfrm>
            <a:off x="8281579" y="4889499"/>
            <a:ext cx="3613273" cy="1727201"/>
          </a:xfr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2" b="9444"/>
          <a:stretch/>
        </p:blipFill>
        <p:spPr>
          <a:xfrm>
            <a:off x="8256261" y="2997201"/>
            <a:ext cx="3638591" cy="19812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59" b="9402"/>
          <a:stretch/>
        </p:blipFill>
        <p:spPr>
          <a:xfrm>
            <a:off x="8256261" y="1548580"/>
            <a:ext cx="3613272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75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182F41-6F06-4CD7-9752-C74977D94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Report Product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B0EC8-613D-4643-8F94-A1813F8765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3" y="3329709"/>
            <a:ext cx="5194767" cy="2016991"/>
          </a:xfrm>
        </p:spPr>
        <p:txBody>
          <a:bodyPr>
            <a:noAutofit/>
          </a:bodyPr>
          <a:lstStyle/>
          <a:p>
            <a:pPr marL="781192" lvl="1" indent="-457200">
              <a:buFont typeface="+mj-lt"/>
              <a:buAutoNum type="arabicPeriod"/>
            </a:pPr>
            <a:r>
              <a:rPr lang="en-US" sz="2400" dirty="0"/>
              <a:t>Introduction</a:t>
            </a:r>
          </a:p>
          <a:p>
            <a:pPr marL="781192" lvl="1" indent="-457200">
              <a:buFont typeface="+mj-lt"/>
              <a:buAutoNum type="arabicPeriod"/>
            </a:pPr>
            <a:r>
              <a:rPr lang="en-US" sz="2400" dirty="0"/>
              <a:t>The Role of Paths &amp; Trails</a:t>
            </a:r>
          </a:p>
          <a:p>
            <a:pPr marL="781192" lvl="1" indent="-457200">
              <a:buFont typeface="+mj-lt"/>
              <a:buAutoNum type="arabicPeriod"/>
            </a:pPr>
            <a:r>
              <a:rPr lang="en-US" sz="2400" dirty="0"/>
              <a:t>Data Bike &amp; Methodology</a:t>
            </a:r>
          </a:p>
          <a:p>
            <a:pPr marL="781192" lvl="1" indent="-457200">
              <a:buFont typeface="+mj-lt"/>
              <a:buAutoNum type="arabicPeriod"/>
            </a:pPr>
            <a:r>
              <a:rPr lang="en-US" sz="2400" dirty="0"/>
              <a:t>Executive Summary of Findings</a:t>
            </a:r>
          </a:p>
          <a:p>
            <a:pPr marL="781192" lvl="1" indent="-457200">
              <a:buFont typeface="+mj-lt"/>
              <a:buAutoNum type="arabicPeriod"/>
            </a:pPr>
            <a:r>
              <a:rPr lang="en-US" sz="2400" dirty="0"/>
              <a:t>Detailed Condition Reports</a:t>
            </a:r>
          </a:p>
          <a:p>
            <a:pPr marL="781192" lvl="1" indent="-457200">
              <a:buFont typeface="+mj-lt"/>
              <a:buAutoNum type="arabicPeriod"/>
            </a:pPr>
            <a:r>
              <a:rPr lang="en-US" sz="2400" dirty="0"/>
              <a:t>Recommendations</a:t>
            </a:r>
          </a:p>
          <a:p>
            <a:pPr marL="781192" lvl="1" indent="-457200">
              <a:buFont typeface="+mj-lt"/>
              <a:buAutoNum type="arabicPeriod"/>
            </a:pPr>
            <a:r>
              <a:rPr lang="en-US" sz="2400" dirty="0"/>
              <a:t>Conclusion</a:t>
            </a:r>
            <a:endParaRPr lang="en-US" sz="2400" dirty="0"/>
          </a:p>
        </p:txBody>
      </p:sp>
      <p:pic>
        <p:nvPicPr>
          <p:cNvPr id="8" name="Content Placeholder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33500" y="997782"/>
            <a:ext cx="4186192" cy="521677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648874" y="6214555"/>
            <a:ext cx="25554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Parks &amp; Trails Council Minnesota</a:t>
            </a:r>
            <a:endParaRPr lang="en-US" sz="1400" dirty="0"/>
          </a:p>
        </p:txBody>
      </p:sp>
      <p:sp>
        <p:nvSpPr>
          <p:cNvPr id="11" name="Text Placeholder 3"/>
          <p:cNvSpPr>
            <a:spLocks noGrp="1"/>
          </p:cNvSpPr>
          <p:nvPr>
            <p:ph idx="1"/>
          </p:nvPr>
        </p:nvSpPr>
        <p:spPr>
          <a:xfrm>
            <a:off x="581193" y="2076990"/>
            <a:ext cx="5952470" cy="605696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200" i="1" dirty="0">
                <a:solidFill>
                  <a:schemeClr val="accent1"/>
                </a:solidFill>
              </a:rPr>
              <a:t>Report Contents</a:t>
            </a:r>
          </a:p>
        </p:txBody>
      </p:sp>
    </p:spTree>
    <p:extLst>
      <p:ext uri="{BB962C8B-B14F-4D97-AF65-F5344CB8AC3E}">
        <p14:creationId xmlns:p14="http://schemas.microsoft.com/office/powerpoint/2010/main" val="2175042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992" y="570160"/>
            <a:ext cx="11029616" cy="73152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Sample PAVEMENT condition data</a:t>
            </a:r>
            <a:endParaRPr lang="en-US" sz="2400" dirty="0"/>
          </a:p>
        </p:txBody>
      </p:sp>
      <p:pic>
        <p:nvPicPr>
          <p:cNvPr id="11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264" y="1382876"/>
            <a:ext cx="4187536" cy="231358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264" y="3858849"/>
            <a:ext cx="4187536" cy="274053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828" y="1382876"/>
            <a:ext cx="4187536" cy="23135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828" y="3858849"/>
            <a:ext cx="4114678" cy="2740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41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992" y="570160"/>
            <a:ext cx="11029616" cy="73152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Sample Google </a:t>
            </a:r>
            <a:r>
              <a:rPr lang="en-US" sz="2400" dirty="0" err="1" smtClean="0"/>
              <a:t>sTREETVIEW</a:t>
            </a:r>
            <a:r>
              <a:rPr lang="en-US" sz="2400" dirty="0" smtClean="0"/>
              <a:t> data</a:t>
            </a:r>
            <a:endParaRPr lang="en-US" sz="2400" dirty="0"/>
          </a:p>
        </p:txBody>
      </p:sp>
      <p:pic>
        <p:nvPicPr>
          <p:cNvPr id="7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192" y="1510332"/>
            <a:ext cx="10541304" cy="4929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674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videndVTI">
  <a:themeElements>
    <a:clrScheme name="RPC Standards">
      <a:dk1>
        <a:sysClr val="windowText" lastClr="000000"/>
      </a:dk1>
      <a:lt1>
        <a:sysClr val="window" lastClr="FFFFFF"/>
      </a:lt1>
      <a:dk2>
        <a:srgbClr val="433B39"/>
      </a:dk2>
      <a:lt2>
        <a:srgbClr val="9A9FA3"/>
      </a:lt2>
      <a:accent1>
        <a:srgbClr val="2670B8"/>
      </a:accent1>
      <a:accent2>
        <a:srgbClr val="123556"/>
      </a:accent2>
      <a:accent3>
        <a:srgbClr val="81C41D"/>
      </a:accent3>
      <a:accent4>
        <a:srgbClr val="F9A132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RPC Standards">
      <a:majorFont>
        <a:latin typeface="Franklin Gothic Medium"/>
        <a:ea typeface=""/>
        <a:cs typeface=""/>
      </a:majorFont>
      <a:minorFont>
        <a:latin typeface="Calibri"/>
        <a:ea typeface=""/>
        <a:cs typeface="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OUR.pptx" id="{C8B94E25-33BD-45D5-BF09-DFDE6F66F827}" vid="{3906A810-667D-48F7-952C-A904CEA9ED6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8CB46EF1E0094E977F869DD157A1DE" ma:contentTypeVersion="19" ma:contentTypeDescription="Create a new document." ma:contentTypeScope="" ma:versionID="7a78d13a68cb9458283efd0435e95a17">
  <xsd:schema xmlns:xsd="http://www.w3.org/2001/XMLSchema" xmlns:xs="http://www.w3.org/2001/XMLSchema" xmlns:p="http://schemas.microsoft.com/office/2006/metadata/properties" xmlns:ns2="2cbd2c6a-a94f-4612-b706-a6fa77778cdf" xmlns:ns3="308311e2-d142-423e-bbac-6522d79a82a6" targetNamespace="http://schemas.microsoft.com/office/2006/metadata/properties" ma:root="true" ma:fieldsID="876ebe274773d0d00b0602701a24141f" ns2:_="" ns3:_="">
    <xsd:import namespace="2cbd2c6a-a94f-4612-b706-a6fa77778cdf"/>
    <xsd:import namespace="308311e2-d142-423e-bbac-6522d79a82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_Flow_SignoffStatu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d2c6a-a94f-4612-b706-a6fa77778c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1cdc29a-e4bf-4132-ae37-dd80c9c4ca6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Flow_SignoffStatus" ma:index="25" nillable="true" ma:displayName="Sign-off status" ma:internalName="Sign_x002d_off_x0020_status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8311e2-d142-423e-bbac-6522d79a82a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c4cad7d-0387-4437-a45b-bbfe99457b76}" ma:internalName="TaxCatchAll" ma:showField="CatchAllData" ma:web="308311e2-d142-423e-bbac-6522d79a82a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08311e2-d142-423e-bbac-6522d79a82a6" xsi:nil="true"/>
    <_Flow_SignoffStatus xmlns="2cbd2c6a-a94f-4612-b706-a6fa77778cdf" xsi:nil="true"/>
    <lcf76f155ced4ddcb4097134ff3c332f xmlns="2cbd2c6a-a94f-4612-b706-a6fa77778cd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CCDD268-64FB-4FFF-9F1F-01BA708A627D}"/>
</file>

<file path=customXml/itemProps2.xml><?xml version="1.0" encoding="utf-8"?>
<ds:datastoreItem xmlns:ds="http://schemas.openxmlformats.org/officeDocument/2006/customXml" ds:itemID="{BCF8D2F8-5A19-4FDB-AF47-0154918755FA}"/>
</file>

<file path=customXml/itemProps3.xml><?xml version="1.0" encoding="utf-8"?>
<ds:datastoreItem xmlns:ds="http://schemas.openxmlformats.org/officeDocument/2006/customXml" ds:itemID="{0AFF2141-4724-4C06-93FA-B3D79FE373B6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529</Words>
  <Application>Microsoft Office PowerPoint</Application>
  <PresentationFormat>Widescreen</PresentationFormat>
  <Paragraphs>78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Calibri</vt:lpstr>
      <vt:lpstr>Franklin Gothic Medium</vt:lpstr>
      <vt:lpstr>Wingdings 2</vt:lpstr>
      <vt:lpstr>DividendVTI</vt:lpstr>
      <vt:lpstr>State of the Trails Report</vt:lpstr>
      <vt:lpstr>Why?</vt:lpstr>
      <vt:lpstr>Project Scope</vt:lpstr>
      <vt:lpstr>What data is being collected?</vt:lpstr>
      <vt:lpstr>How is the data being collected?</vt:lpstr>
      <vt:lpstr>Rockford Regional Data Bike</vt:lpstr>
      <vt:lpstr>Final Report Product</vt:lpstr>
      <vt:lpstr>Sample PAVEMENT condition data</vt:lpstr>
      <vt:lpstr>Sample Google sTREETVIEW data</vt:lpstr>
      <vt:lpstr>Next steps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2021-11-03T13:10:22Z</dcterms:created>
  <dcterms:modified xsi:type="dcterms:W3CDTF">2025-06-04T21:16:31Z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lpwstr>13200.0000000000</vt:lpwstr>
  </property>
  <property fmtid="{D5CDD505-2E9C-101B-9397-08002B2CF9AE}" pid="3" name="ContentTypeId">
    <vt:lpwstr>0x0101000E8CB46EF1E0094E977F869DD157A1DE</vt:lpwstr>
  </property>
  <property fmtid="{D5CDD505-2E9C-101B-9397-08002B2CF9AE}" pid="4" name="_SourceUrl">
    <vt:lpwstr/>
  </property>
  <property fmtid="{D5CDD505-2E9C-101B-9397-08002B2CF9AE}" pid="5" name="_SharedFileIndex">
    <vt:lpwstr/>
  </property>
  <property fmtid="{D5CDD505-2E9C-101B-9397-08002B2CF9AE}" pid="6" name="ComplianceAssetId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</Properties>
</file>