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comments/modernComment_7F3E8F1E_847FFADD.xml" ContentType="application/vnd.ms-powerpoint.comments+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9"/>
  </p:notesMasterIdLst>
  <p:handoutMasterIdLst>
    <p:handoutMasterId r:id="rId70"/>
  </p:handoutMasterIdLst>
  <p:sldIdLst>
    <p:sldId id="2134806266" r:id="rId5"/>
    <p:sldId id="2134806250" r:id="rId6"/>
    <p:sldId id="6304" r:id="rId7"/>
    <p:sldId id="2134806293" r:id="rId8"/>
    <p:sldId id="2134806289" r:id="rId9"/>
    <p:sldId id="2134806287" r:id="rId10"/>
    <p:sldId id="2134806288" r:id="rId11"/>
    <p:sldId id="2134806236" r:id="rId12"/>
    <p:sldId id="2134806270" r:id="rId13"/>
    <p:sldId id="2134806308" r:id="rId14"/>
    <p:sldId id="2134806255" r:id="rId15"/>
    <p:sldId id="2134806294" r:id="rId16"/>
    <p:sldId id="2134806276" r:id="rId17"/>
    <p:sldId id="2134806279" r:id="rId18"/>
    <p:sldId id="2134806281" r:id="rId19"/>
    <p:sldId id="2134806282" r:id="rId20"/>
    <p:sldId id="2134806295" r:id="rId21"/>
    <p:sldId id="2134806296" r:id="rId22"/>
    <p:sldId id="2134806251" r:id="rId23"/>
    <p:sldId id="2134806286" r:id="rId24"/>
    <p:sldId id="2134806233" r:id="rId25"/>
    <p:sldId id="2134806299" r:id="rId26"/>
    <p:sldId id="2134806280" r:id="rId27"/>
    <p:sldId id="2134806283" r:id="rId28"/>
    <p:sldId id="2134806309" r:id="rId29"/>
    <p:sldId id="2134806240" r:id="rId30"/>
    <p:sldId id="2134806310" r:id="rId31"/>
    <p:sldId id="2134806318" r:id="rId32"/>
    <p:sldId id="2134806313" r:id="rId33"/>
    <p:sldId id="2134806314" r:id="rId34"/>
    <p:sldId id="2134806316" r:id="rId35"/>
    <p:sldId id="2134806315" r:id="rId36"/>
    <p:sldId id="2134806317" r:id="rId37"/>
    <p:sldId id="2134806258" r:id="rId38"/>
    <p:sldId id="2134806320" r:id="rId39"/>
    <p:sldId id="2134806244" r:id="rId40"/>
    <p:sldId id="2134806321" r:id="rId41"/>
    <p:sldId id="2134806298" r:id="rId42"/>
    <p:sldId id="2134806246" r:id="rId43"/>
    <p:sldId id="2134806322" r:id="rId44"/>
    <p:sldId id="2134806319" r:id="rId45"/>
    <p:sldId id="2134806323" r:id="rId46"/>
    <p:sldId id="2134806324" r:id="rId47"/>
    <p:sldId id="2134806311" r:id="rId48"/>
    <p:sldId id="2134806301" r:id="rId49"/>
    <p:sldId id="2134806305" r:id="rId50"/>
    <p:sldId id="2134806303" r:id="rId51"/>
    <p:sldId id="2134806304" r:id="rId52"/>
    <p:sldId id="2134806306" r:id="rId53"/>
    <p:sldId id="2134806302" r:id="rId54"/>
    <p:sldId id="2134806307" r:id="rId55"/>
    <p:sldId id="2134806267" r:id="rId56"/>
    <p:sldId id="2134806292" r:id="rId57"/>
    <p:sldId id="2134806291" r:id="rId58"/>
    <p:sldId id="2134806252" r:id="rId59"/>
    <p:sldId id="2134806235" r:id="rId60"/>
    <p:sldId id="2134806272" r:id="rId61"/>
    <p:sldId id="2134806290" r:id="rId62"/>
    <p:sldId id="2134806275" r:id="rId63"/>
    <p:sldId id="2134806297" r:id="rId64"/>
    <p:sldId id="2134806260" r:id="rId65"/>
    <p:sldId id="2134806257" r:id="rId66"/>
    <p:sldId id="2134806312" r:id="rId67"/>
    <p:sldId id="2134806300" r:id="rId6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04A450B-C223-C9D4-92D4-834A8E5D7CD7}" name="Patrick Day" initials="PD" userId="S::pday@cmap.illinois.gov::dfd684c4-5f62-4c29-8077-b48eab761739" providerId="AD"/>
  <p188:author id="{8BF3AA8E-4FE8-7B36-BD94-3E79304AF770}" name="Jane Grover" initials="JG" userId="S::jgrover@cmap.illinois.gov::3e3fb9ba-c9d2-4c86-a3d6-bd036216f864" providerId="AD"/>
  <p188:author id="{51DDBF94-B040-24AC-011E-1A923770CF8B}" name="Mike Sobczak" initials="MS" userId="S::msobczak@cmap.illinois.gov::c6ee34bc-82ce-4451-8827-8f2798085b4b" providerId="AD"/>
  <p188:author id="{9A8827B5-CEAF-02FD-B8A3-2E0CC8DA6AD1}" name="Alonzo Zamarron" initials="" userId="S::azamarron@cmap.illinois.gov::6d584d11-a6be-4f7f-a434-2dbbd9acce78" providerId="AD"/>
  <p188:author id="{192C6ABF-6033-CC26-F9F9-E806197563A3}" name="Mai Ellen Dang" initials="MD" userId="S::mdang@cmap.illinois.gov::7c06562d-49ac-4d11-96c3-b53f830c7621" providerId="AD"/>
  <p188:author id="{730058C7-19A3-7C6C-47F3-9B966D06AC48}" name="Jennie Vana" initials="JV" userId="S::jvana@cmap.illinois.gov::c6b4857f-c8c8-455c-a03a-46802201c6b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1A488C"/>
    <a:srgbClr val="8CA3C5"/>
    <a:srgbClr val="1B478D"/>
    <a:srgbClr val="0393D9"/>
    <a:srgbClr val="416B36"/>
    <a:srgbClr val="ADDFED"/>
    <a:srgbClr val="0093BE"/>
    <a:srgbClr val="48A378"/>
    <a:srgbClr val="6CAE4D"/>
    <a:srgbClr val="D2B2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448453-6A0E-BD86-371B-59E1B299A416}" v="1" dt="2025-06-06T20:23:19.602"/>
    <p1510:client id="{2BD765E8-2074-371F-81EE-FD881226BD49}" v="1248" dt="2025-06-06T21:23:30.177"/>
    <p1510:client id="{3D6FDCBB-AFCA-EF4F-B832-B018033DA505}" v="173" dt="2025-06-06T21:10:48.478"/>
    <p1510:client id="{64C72868-3748-4727-9C9A-63A388663136}" v="14195" dt="2025-06-08T01:57:11.756"/>
    <p1510:client id="{A4C8C0D7-F67A-EDE7-D92B-640589EA09B5}" v="566" dt="2025-06-07T01:00:42.832"/>
    <p1510:client id="{BF381126-6E4B-274A-9A31-23BFE25D3BBA}" v="2862" dt="2025-06-06T21:27:41.096"/>
    <p1510:client id="{EEFD8F76-82C8-EA53-5294-F5866A683D57}" v="412" dt="2025-06-07T01:28:07.412"/>
    <p1510:client id="{F2A8A29D-90D6-ADA2-1219-69BFE17CC41C}" v="1353" dt="2025-06-07T17:57:39.19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2487" autoAdjust="0"/>
  </p:normalViewPr>
  <p:slideViewPr>
    <p:cSldViewPr snapToGrid="0">
      <p:cViewPr varScale="1">
        <p:scale>
          <a:sx n="87" d="100"/>
          <a:sy n="87" d="100"/>
        </p:scale>
        <p:origin x="1158"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handoutMaster" Target="handoutMasters/handoutMaster1.xml"/><Relationship Id="rId75"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microsoft.com/office/2018/10/relationships/authors" Target="authors.xml"/><Relationship Id="rId7" Type="http://schemas.openxmlformats.org/officeDocument/2006/relationships/slide" Target="slides/slide3.xml"/><Relationship Id="rId71"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Column1</c:v>
                </c:pt>
              </c:strCache>
            </c:strRef>
          </c:tx>
          <c:spPr>
            <a:solidFill>
              <a:srgbClr val="148DCD"/>
            </a:solidFill>
            <a:ln>
              <a:noFill/>
            </a:ln>
            <a:effectLst/>
          </c:spPr>
          <c:invertIfNegative val="0"/>
          <c:dPt>
            <c:idx val="13"/>
            <c:invertIfNegative val="0"/>
            <c:bubble3D val="0"/>
            <c:spPr>
              <a:solidFill>
                <a:srgbClr val="D2B22B"/>
              </a:solidFill>
              <a:ln>
                <a:noFill/>
              </a:ln>
              <a:effectLst/>
            </c:spPr>
            <c:extLst>
              <c:ext xmlns:c16="http://schemas.microsoft.com/office/drawing/2014/chart" uri="{C3380CC4-5D6E-409C-BE32-E72D297353CC}">
                <c16:uniqueId val="{00000000-8205-FA49-AA7B-C96B0127670F}"/>
              </c:ext>
            </c:extLst>
          </c:dPt>
          <c:cat>
            <c:strRef>
              <c:f>Sheet1!$A$2:$A$52</c:f>
              <c:strCache>
                <c:ptCount val="51"/>
                <c:pt idx="0">
                  <c:v>Alabama</c:v>
                </c:pt>
                <c:pt idx="1">
                  <c:v>Alaska</c:v>
                </c:pt>
                <c:pt idx="2">
                  <c:v>Arizona</c:v>
                </c:pt>
                <c:pt idx="3">
                  <c:v>Arkansas</c:v>
                </c:pt>
                <c:pt idx="4">
                  <c:v>California</c:v>
                </c:pt>
                <c:pt idx="5">
                  <c:v>Colorado</c:v>
                </c:pt>
                <c:pt idx="6">
                  <c:v>Connecticut</c:v>
                </c:pt>
                <c:pt idx="7">
                  <c:v>Delaware</c:v>
                </c:pt>
                <c:pt idx="8">
                  <c:v>District of Columbia</c:v>
                </c:pt>
                <c:pt idx="9">
                  <c:v>Florida</c:v>
                </c:pt>
                <c:pt idx="10">
                  <c:v>Georgia</c:v>
                </c:pt>
                <c:pt idx="11">
                  <c:v>Hawaii</c:v>
                </c:pt>
                <c:pt idx="12">
                  <c:v>Idaho</c:v>
                </c:pt>
                <c:pt idx="13">
                  <c:v>Illinois</c:v>
                </c:pt>
                <c:pt idx="14">
                  <c:v>Indiana</c:v>
                </c:pt>
                <c:pt idx="15">
                  <c:v>Iowa</c:v>
                </c:pt>
                <c:pt idx="16">
                  <c:v>Kansas</c:v>
                </c:pt>
                <c:pt idx="17">
                  <c:v>Kentucky</c:v>
                </c:pt>
                <c:pt idx="18">
                  <c:v>Louisiana</c:v>
                </c:pt>
                <c:pt idx="19">
                  <c:v>Maine</c:v>
                </c:pt>
                <c:pt idx="20">
                  <c:v>Maryland</c:v>
                </c:pt>
                <c:pt idx="21">
                  <c:v>Massachusetts</c:v>
                </c:pt>
                <c:pt idx="22">
                  <c:v>Michigan</c:v>
                </c:pt>
                <c:pt idx="23">
                  <c:v>Minnesota</c:v>
                </c:pt>
                <c:pt idx="24">
                  <c:v>Mississippi</c:v>
                </c:pt>
                <c:pt idx="25">
                  <c:v>Missouri</c:v>
                </c:pt>
                <c:pt idx="26">
                  <c:v>Montana</c:v>
                </c:pt>
                <c:pt idx="27">
                  <c:v>Nebraska</c:v>
                </c:pt>
                <c:pt idx="28">
                  <c:v>Nevada</c:v>
                </c:pt>
                <c:pt idx="29">
                  <c:v>New Hampshire</c:v>
                </c:pt>
                <c:pt idx="30">
                  <c:v>New Jersey</c:v>
                </c:pt>
                <c:pt idx="31">
                  <c:v>New Mexico</c:v>
                </c:pt>
                <c:pt idx="32">
                  <c:v>New York</c:v>
                </c:pt>
                <c:pt idx="33">
                  <c:v>North Carolina</c:v>
                </c:pt>
                <c:pt idx="34">
                  <c:v>North Dakota</c:v>
                </c:pt>
                <c:pt idx="35">
                  <c:v>Ohio</c:v>
                </c:pt>
                <c:pt idx="36">
                  <c:v>Oklahoma</c:v>
                </c:pt>
                <c:pt idx="37">
                  <c:v>Oregon</c:v>
                </c:pt>
                <c:pt idx="38">
                  <c:v>Pennsylvania</c:v>
                </c:pt>
                <c:pt idx="39">
                  <c:v>Rhode Island</c:v>
                </c:pt>
                <c:pt idx="40">
                  <c:v>South Carolina</c:v>
                </c:pt>
                <c:pt idx="41">
                  <c:v>South Dakota</c:v>
                </c:pt>
                <c:pt idx="42">
                  <c:v>Tennessee</c:v>
                </c:pt>
                <c:pt idx="43">
                  <c:v>Texas</c:v>
                </c:pt>
                <c:pt idx="44">
                  <c:v>Utah</c:v>
                </c:pt>
                <c:pt idx="45">
                  <c:v>Vermont</c:v>
                </c:pt>
                <c:pt idx="46">
                  <c:v>Virginia</c:v>
                </c:pt>
                <c:pt idx="47">
                  <c:v>Washington</c:v>
                </c:pt>
                <c:pt idx="48">
                  <c:v>West Virginia</c:v>
                </c:pt>
                <c:pt idx="49">
                  <c:v>Wisconsin</c:v>
                </c:pt>
                <c:pt idx="50">
                  <c:v>Wyoming</c:v>
                </c:pt>
              </c:strCache>
            </c:strRef>
          </c:cat>
          <c:val>
            <c:numRef>
              <c:f>Sheet1!$B$2:$B$52</c:f>
              <c:numCache>
                <c:formatCode>_(* #,##0_);_(* \(#,##0\);_(* "-"??_);_(@_)</c:formatCode>
                <c:ptCount val="51"/>
                <c:pt idx="0">
                  <c:v>1208</c:v>
                </c:pt>
                <c:pt idx="1">
                  <c:v>181</c:v>
                </c:pt>
                <c:pt idx="2">
                  <c:v>674</c:v>
                </c:pt>
                <c:pt idx="3">
                  <c:v>1562</c:v>
                </c:pt>
                <c:pt idx="4">
                  <c:v>4494</c:v>
                </c:pt>
                <c:pt idx="5">
                  <c:v>3715</c:v>
                </c:pt>
                <c:pt idx="6">
                  <c:v>629</c:v>
                </c:pt>
                <c:pt idx="7">
                  <c:v>334</c:v>
                </c:pt>
                <c:pt idx="8">
                  <c:v>2</c:v>
                </c:pt>
                <c:pt idx="9">
                  <c:v>1947</c:v>
                </c:pt>
                <c:pt idx="10">
                  <c:v>1379</c:v>
                </c:pt>
                <c:pt idx="11">
                  <c:v>21</c:v>
                </c:pt>
                <c:pt idx="12">
                  <c:v>1168</c:v>
                </c:pt>
                <c:pt idx="13">
                  <c:v>6930</c:v>
                </c:pt>
                <c:pt idx="14">
                  <c:v>2648</c:v>
                </c:pt>
                <c:pt idx="15">
                  <c:v>1826</c:v>
                </c:pt>
                <c:pt idx="16">
                  <c:v>3768</c:v>
                </c:pt>
                <c:pt idx="17">
                  <c:v>1307</c:v>
                </c:pt>
                <c:pt idx="18">
                  <c:v>534</c:v>
                </c:pt>
                <c:pt idx="19">
                  <c:v>828</c:v>
                </c:pt>
                <c:pt idx="20">
                  <c:v>342</c:v>
                </c:pt>
                <c:pt idx="21">
                  <c:v>856</c:v>
                </c:pt>
                <c:pt idx="22">
                  <c:v>2860</c:v>
                </c:pt>
                <c:pt idx="23">
                  <c:v>3629</c:v>
                </c:pt>
                <c:pt idx="24">
                  <c:v>967</c:v>
                </c:pt>
                <c:pt idx="25">
                  <c:v>3796</c:v>
                </c:pt>
                <c:pt idx="26">
                  <c:v>1228</c:v>
                </c:pt>
                <c:pt idx="27">
                  <c:v>2541</c:v>
                </c:pt>
                <c:pt idx="28">
                  <c:v>187</c:v>
                </c:pt>
                <c:pt idx="29">
                  <c:v>538</c:v>
                </c:pt>
                <c:pt idx="30">
                  <c:v>1328</c:v>
                </c:pt>
                <c:pt idx="31">
                  <c:v>1003</c:v>
                </c:pt>
                <c:pt idx="32">
                  <c:v>3447</c:v>
                </c:pt>
                <c:pt idx="33">
                  <c:v>965</c:v>
                </c:pt>
                <c:pt idx="34">
                  <c:v>2570</c:v>
                </c:pt>
                <c:pt idx="35">
                  <c:v>3939</c:v>
                </c:pt>
                <c:pt idx="36">
                  <c:v>1840</c:v>
                </c:pt>
                <c:pt idx="37">
                  <c:v>1528</c:v>
                </c:pt>
                <c:pt idx="38">
                  <c:v>4851</c:v>
                </c:pt>
                <c:pt idx="39">
                  <c:v>127</c:v>
                </c:pt>
                <c:pt idx="40">
                  <c:v>666</c:v>
                </c:pt>
                <c:pt idx="41">
                  <c:v>1900</c:v>
                </c:pt>
                <c:pt idx="42">
                  <c:v>902</c:v>
                </c:pt>
                <c:pt idx="43">
                  <c:v>5533</c:v>
                </c:pt>
                <c:pt idx="44">
                  <c:v>632</c:v>
                </c:pt>
                <c:pt idx="45">
                  <c:v>574</c:v>
                </c:pt>
                <c:pt idx="46">
                  <c:v>522</c:v>
                </c:pt>
                <c:pt idx="47">
                  <c:v>1890</c:v>
                </c:pt>
                <c:pt idx="48">
                  <c:v>639</c:v>
                </c:pt>
                <c:pt idx="49">
                  <c:v>3062</c:v>
                </c:pt>
                <c:pt idx="50">
                  <c:v>820</c:v>
                </c:pt>
              </c:numCache>
            </c:numRef>
          </c:val>
          <c:extLst>
            <c:ext xmlns:c16="http://schemas.microsoft.com/office/drawing/2014/chart" uri="{C3380CC4-5D6E-409C-BE32-E72D297353CC}">
              <c16:uniqueId val="{00000000-5810-CD41-B4EE-59AE6D6FC730}"/>
            </c:ext>
          </c:extLst>
        </c:ser>
        <c:dLbls>
          <c:showLegendKey val="0"/>
          <c:showVal val="0"/>
          <c:showCatName val="0"/>
          <c:showSerName val="0"/>
          <c:showPercent val="0"/>
          <c:showBubbleSize val="0"/>
        </c:dLbls>
        <c:gapWidth val="94"/>
        <c:axId val="782195744"/>
        <c:axId val="663260112"/>
      </c:barChart>
      <c:catAx>
        <c:axId val="782195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663260112"/>
        <c:crosses val="autoZero"/>
        <c:auto val="0"/>
        <c:lblAlgn val="ctr"/>
        <c:lblOffset val="100"/>
        <c:noMultiLvlLbl val="0"/>
      </c:catAx>
      <c:valAx>
        <c:axId val="663260112"/>
        <c:scaling>
          <c:orientation val="minMax"/>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2195744"/>
        <c:crosses val="autoZero"/>
        <c:crossBetween val="midCat"/>
      </c:valAx>
      <c:spPr>
        <a:noFill/>
        <a:ln>
          <a:noFill/>
        </a:ln>
        <a:effectLst/>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7F3E8F1E_847FFADD.xml><?xml version="1.0" encoding="utf-8"?>
<p188:cmLst xmlns:a="http://schemas.openxmlformats.org/drawingml/2006/main" xmlns:r="http://schemas.openxmlformats.org/officeDocument/2006/relationships" xmlns:p188="http://schemas.microsoft.com/office/powerpoint/2018/8/main">
  <p188:cm id="{2F4F5A2C-AC14-4286-88F0-6B1000FE86BD}" authorId="{51DDBF94-B040-24AC-011E-1A923770CF8B}" status="resolved" created="2025-06-05T21:25:30.704" startDate="2025-06-05T21:25:30.704" dueDate="2025-06-05T21:25:30.704" assignedTo="{8BF3AA8E-4FE8-7B36-BD94-3E79304AF770}" complete="100000" title="@Jane Grover Would you please add a line about Nik’s work to ID a contact in Godley? I reached out to him but he’s yet to reply. ">
    <ac:txMkLst xmlns:ac="http://schemas.microsoft.com/office/drawing/2013/main/command">
      <pc:docMk xmlns:pc="http://schemas.microsoft.com/office/powerpoint/2013/main/command"/>
      <pc:sldMk xmlns:pc="http://schemas.microsoft.com/office/powerpoint/2013/main/command" cId="2222979805" sldId="2134806302"/>
      <ac:spMk id="5" creationId="{0674A4D5-8CFF-9DDD-CA73-E6A6235B5572}"/>
      <ac:txMk cp="58" len="29">
        <ac:context len="231" hash="2686532865"/>
      </ac:txMk>
    </ac:txMkLst>
    <p188:replyLst>
      <p188:reply id="{263DDFCA-EA39-455E-B6A4-CA1B96D23E1A}" authorId="{8BF3AA8E-4FE8-7B36-BD94-3E79304AF770}" created="2025-06-05T21:57:23.113">
        <p188:txBody>
          <a:bodyPr/>
          <a:lstStyle/>
          <a:p>
            <a:r>
              <a:rPr lang="en-US"/>
              <a:t>I don't know this story - maybe [@Mai Ellen Dang] ?</a:t>
            </a:r>
          </a:p>
        </p188:txBody>
      </p188:reply>
      <p188:reply id="{7F355174-43E9-4A14-9B6A-E4F5E4665834}" authorId="{192C6ABF-6033-CC26-F9F9-E806197563A3}" created="2025-06-05T22:00:41.197">
        <p188:txBody>
          <a:bodyPr/>
          <a:lstStyle/>
          <a:p>
            <a:r>
              <a:rPr lang="en-US"/>
              <a:t>Here's the story!
Since the LGN began, Godley was one of the lone communities where we couldn’t identify a contact. Many people tried, including former CMAPer Todd Schmittt 
Through the hard work of Godley’s current liaison, not only was a contact identified, but Godley also applied for the 2025 Call for Projects for the first time ever! 
CMAP’s budding relationship with Godley is a testament to the current liaison’s care and commitment to strengthening relationships with our communities – truly deserving of the LGN limelight </a:t>
            </a:r>
          </a:p>
        </p188:txBody>
        <p188:extLst>
          <p:ext xmlns:p="http://schemas.openxmlformats.org/presentationml/2006/main" uri="{57CB4572-C831-44C2-8A1C-0ADB6CCDFE69}">
            <p223:reactions xmlns:p223="http://schemas.microsoft.com/office/powerpoint/2022/03/main">
              <p223:rxn type="👍">
                <p223:instance time="2025-06-05T22:21:56.454" authorId="{8BF3AA8E-4FE8-7B36-BD94-3E79304AF770}"/>
              </p223:rxn>
            </p223:reactions>
          </p:ext>
        </p188:extLst>
      </p188:reply>
      <p188:reply id="{33549C97-A199-4ACC-9080-61F7764E3B2A}" authorId="{51DDBF94-B040-24AC-011E-1A923770CF8B}" created="2025-06-06T13:57:38.179">
        <p188:txBody>
          <a:bodyPr/>
          <a:lstStyle/>
          <a:p>
            <a:r>
              <a:rPr lang="en-US"/>
              <a:t>Beautiful. Thank you both!!</a:t>
            </a:r>
          </a:p>
        </p188:txBody>
      </p188:reply>
    </p188:replyLst>
    <p188:txBody>
      <a:bodyPr/>
      <a:lstStyle/>
      <a:p>
        <a:r>
          <a:rPr lang="en-US"/>
          <a:t>[@Jane Grover] Would you please add a line about Nik’s work to ID a contact in Godley? I reached out to him but he’s yet to reply.  </a:t>
        </a:r>
      </a:p>
    </p188:txBody>
    <p188:extLst>
      <p:ext xmlns:p="http://schemas.openxmlformats.org/presentationml/2006/main" uri="{5BB2D875-25FF-4072-B9AC-8F64D62656EB}">
        <p228:taskDetails xmlns:p228="http://schemas.microsoft.com/office/powerpoint/2022/08/main">
          <p228:history>
            <p228:event time="2025-06-05T21:25:30.704" id="{960F2601-B493-410C-89EC-AFB8653AD26F}">
              <p228:atrbtn authorId="{51DDBF94-B040-24AC-011E-1A923770CF8B}"/>
              <p228:anchr>
                <p228:comment id="{2F4F5A2C-AC14-4286-88F0-6B1000FE86BD}"/>
              </p228:anchr>
              <p228:add/>
            </p228:event>
            <p228:event time="2025-06-05T21:25:30.704" id="{4124423A-E683-4E44-8611-927514C9094A}">
              <p228:atrbtn authorId="{51DDBF94-B040-24AC-011E-1A923770CF8B}"/>
              <p228:anchr>
                <p228:comment id="{2F4F5A2C-AC14-4286-88F0-6B1000FE86BD}"/>
              </p228:anchr>
              <p228:asgn authorId="{8BF3AA8E-4FE8-7B36-BD94-3E79304AF770}"/>
            </p228:event>
            <p228:event time="2025-06-05T21:25:30.704" id="{FF7E63B4-879E-43C9-8D6F-7B7D3A0DF3BD}">
              <p228:atrbtn authorId="{51DDBF94-B040-24AC-011E-1A923770CF8B}"/>
              <p228:anchr>
                <p228:comment id="{2F4F5A2C-AC14-4286-88F0-6B1000FE86BD}"/>
              </p228:anchr>
              <p228:title val="@Jane Grover Would you please add a line about Nik’s work to ID a contact in Godley? I reached out to him but he’s yet to reply. "/>
            </p228:event>
            <p228:event time="2025-06-05T21:25:30.704" id="{B88B5E95-A5E3-4A04-9628-CC9230E01913}">
              <p228:atrbtn authorId="{51DDBF94-B040-24AC-011E-1A923770CF8B}"/>
              <p228:anchr>
                <p228:comment id="{2F4F5A2C-AC14-4286-88F0-6B1000FE86BD}"/>
              </p228:anchr>
              <p228:date stDt="2025-06-05T21:25:30.704" endDt="2025-06-05T21:25:30.704"/>
            </p228:event>
            <p228:event time="2025-06-06T13:57:46.418" id="{380D5D86-44D3-435A-BE7C-905EF4CB0B11}">
              <p228:atrbtn authorId="{51DDBF94-B040-24AC-011E-1A923770CF8B}"/>
              <p228:anchr>
                <p228:comment id="{00000000-0000-0000-0000-000000000000}"/>
              </p228:anchr>
              <p228:pcntCmplt val="100000"/>
            </p228:event>
          </p228:history>
        </p228:taskDetails>
      </p:ext>
      <p:ext xmlns:p="http://schemas.openxmlformats.org/presentationml/2006/main" uri="{57CB4572-C831-44C2-8A1C-0ADB6CCDFE69}">
        <p223:reactions xmlns:p223="http://schemas.microsoft.com/office/powerpoint/2022/03/main">
          <p223:rxn type="👍">
            <p223:instance time="2025-06-05T21:55:46.065" authorId="{8BF3AA8E-4FE8-7B36-BD94-3E79304AF770}"/>
          </p223:rxn>
        </p223:reactions>
      </p:ext>
    </p188:extLst>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61026FA-005D-4F83-91B7-4A67E527D09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493133E4-0A75-4988-B893-C64C3896137C}">
      <dgm:prSet phldrT="[Text]" phldr="0" custT="1"/>
      <dgm:spPr>
        <a:solidFill>
          <a:srgbClr val="0493D9"/>
        </a:solidFill>
        <a:ln w="38100">
          <a:solidFill>
            <a:schemeClr val="bg1"/>
          </a:solidFill>
        </a:ln>
        <a:effectLst>
          <a:outerShdw blurRad="50800" dist="38100" dir="2700000" algn="tl" rotWithShape="0">
            <a:prstClr val="black">
              <a:alpha val="40000"/>
            </a:prstClr>
          </a:outerShdw>
        </a:effectLst>
      </dgm:spPr>
      <dgm:t>
        <a:bodyPr/>
        <a:lstStyle/>
        <a:p>
          <a:pPr rtl="0"/>
          <a:r>
            <a:rPr lang="en-US" sz="1600" b="1">
              <a:solidFill>
                <a:schemeClr val="bg1">
                  <a:alpha val="39000"/>
                </a:schemeClr>
              </a:solidFill>
              <a:latin typeface="Calibri"/>
              <a:ea typeface="Calibri"/>
              <a:cs typeface="Calibri"/>
            </a:rPr>
            <a:t>Brings awareness</a:t>
          </a:r>
          <a:r>
            <a:rPr lang="en-US" sz="1600" b="0">
              <a:solidFill>
                <a:schemeClr val="bg1">
                  <a:alpha val="39000"/>
                </a:schemeClr>
              </a:solidFill>
              <a:latin typeface="Calibri"/>
              <a:ea typeface="Calibri"/>
              <a:cs typeface="Calibri"/>
            </a:rPr>
            <a:t> to agency data and tools</a:t>
          </a:r>
        </a:p>
      </dgm:t>
    </dgm:pt>
    <dgm:pt modelId="{786492F5-D397-4BFF-8CD6-C70719EE8EC7}" type="parTrans" cxnId="{BBC9D532-9666-4D18-8598-ADC8785C9EE5}">
      <dgm:prSet/>
      <dgm:spPr/>
      <dgm:t>
        <a:bodyPr/>
        <a:lstStyle/>
        <a:p>
          <a:endParaRPr lang="en-US" sz="1600">
            <a:solidFill>
              <a:schemeClr val="bg1"/>
            </a:solidFill>
          </a:endParaRPr>
        </a:p>
      </dgm:t>
    </dgm:pt>
    <dgm:pt modelId="{5407D118-DF82-41F2-B25C-B08B875AD3C1}" type="sibTrans" cxnId="{BBC9D532-9666-4D18-8598-ADC8785C9EE5}">
      <dgm:prSet/>
      <dgm:spPr/>
      <dgm:t>
        <a:bodyPr/>
        <a:lstStyle/>
        <a:p>
          <a:endParaRPr lang="en-US" sz="1600">
            <a:solidFill>
              <a:schemeClr val="bg1"/>
            </a:solidFill>
          </a:endParaRPr>
        </a:p>
      </dgm:t>
    </dgm:pt>
    <dgm:pt modelId="{05AAF50B-5C87-4E19-B1B3-38E188CC8D32}">
      <dgm:prSet phldrT="[Text]" phldr="0" custT="1"/>
      <dgm:spPr>
        <a:solidFill>
          <a:srgbClr val="406C36">
            <a:alpha val="50000"/>
          </a:srgbClr>
        </a:solidFill>
        <a:ln w="38100">
          <a:solidFill>
            <a:schemeClr val="bg1">
              <a:alpha val="50000"/>
            </a:schemeClr>
          </a:solidFill>
        </a:ln>
        <a:effectLst>
          <a:outerShdw blurRad="50800" dist="38100" dir="2700000" algn="tl" rotWithShape="0">
            <a:prstClr val="black">
              <a:alpha val="40000"/>
            </a:prstClr>
          </a:outerShdw>
        </a:effectLst>
      </dgm:spPr>
      <dgm:t>
        <a:bodyPr/>
        <a:lstStyle/>
        <a:p>
          <a:pPr rtl="0"/>
          <a:r>
            <a:rPr lang="en-US" sz="1600" b="0">
              <a:solidFill>
                <a:schemeClr val="bg1">
                  <a:alpha val="41000"/>
                </a:schemeClr>
              </a:solidFill>
              <a:latin typeface="Aptos"/>
              <a:ea typeface="Calibri"/>
              <a:cs typeface="Calibri"/>
            </a:rPr>
            <a:t> Obtains valuable </a:t>
          </a:r>
          <a:r>
            <a:rPr lang="en-US" sz="1600" b="1">
              <a:solidFill>
                <a:schemeClr val="bg1">
                  <a:alpha val="41000"/>
                </a:schemeClr>
              </a:solidFill>
              <a:latin typeface="Aptos"/>
              <a:ea typeface="Calibri"/>
              <a:cs typeface="Calibri"/>
            </a:rPr>
            <a:t>planning information</a:t>
          </a:r>
          <a:endParaRPr lang="en-US" sz="1600" b="1">
            <a:solidFill>
              <a:schemeClr val="bg1">
                <a:alpha val="41000"/>
              </a:schemeClr>
            </a:solidFill>
            <a:latin typeface="Calibri"/>
            <a:ea typeface="Calibri"/>
            <a:cs typeface="Calibri"/>
          </a:endParaRPr>
        </a:p>
      </dgm:t>
    </dgm:pt>
    <dgm:pt modelId="{7FF2B4BD-297A-43EE-8D5C-D466EF2F37C8}" type="parTrans" cxnId="{EE9B1865-1468-41CE-9B5A-69A5D2D9CDD8}">
      <dgm:prSet/>
      <dgm:spPr/>
      <dgm:t>
        <a:bodyPr/>
        <a:lstStyle/>
        <a:p>
          <a:endParaRPr lang="en-US" sz="1600">
            <a:solidFill>
              <a:schemeClr val="bg1"/>
            </a:solidFill>
          </a:endParaRPr>
        </a:p>
      </dgm:t>
    </dgm:pt>
    <dgm:pt modelId="{16810300-1F98-4C00-98C7-7F4C93CDEE9E}" type="sibTrans" cxnId="{EE9B1865-1468-41CE-9B5A-69A5D2D9CDD8}">
      <dgm:prSet/>
      <dgm:spPr/>
      <dgm:t>
        <a:bodyPr/>
        <a:lstStyle/>
        <a:p>
          <a:endParaRPr lang="en-US" sz="1600">
            <a:solidFill>
              <a:schemeClr val="bg1"/>
            </a:solidFill>
          </a:endParaRPr>
        </a:p>
      </dgm:t>
    </dgm:pt>
    <dgm:pt modelId="{C8D3EB2C-1B33-49F1-A09D-9D8BC98DCFFC}">
      <dgm:prSet phldr="0" custT="1"/>
      <dgm:spPr>
        <a:solidFill>
          <a:srgbClr val="70B253">
            <a:alpha val="50000"/>
          </a:srgbClr>
        </a:solidFill>
        <a:ln w="38100">
          <a:solidFill>
            <a:schemeClr val="bg1">
              <a:alpha val="50000"/>
            </a:schemeClr>
          </a:solidFill>
        </a:ln>
        <a:effectLst>
          <a:outerShdw blurRad="50800" dist="38100" dir="2700000" algn="tl" rotWithShape="0">
            <a:prstClr val="black">
              <a:alpha val="40000"/>
            </a:prstClr>
          </a:outerShdw>
        </a:effectLst>
      </dgm:spPr>
      <dgm:t>
        <a:bodyPr/>
        <a:lstStyle/>
        <a:p>
          <a:pPr rtl="0"/>
          <a:r>
            <a:rPr lang="en-US" sz="1600" b="0">
              <a:solidFill>
                <a:schemeClr val="bg1">
                  <a:alpha val="41643"/>
                </a:schemeClr>
              </a:solidFill>
              <a:latin typeface="Aptos"/>
              <a:cs typeface="Arial"/>
            </a:rPr>
            <a:t>Reliable, ongoing two-way communication</a:t>
          </a:r>
          <a:endParaRPr lang="en-US" sz="1600" b="0">
            <a:solidFill>
              <a:schemeClr val="bg1">
                <a:alpha val="41643"/>
              </a:schemeClr>
            </a:solidFill>
            <a:latin typeface="+mn-lt"/>
            <a:cs typeface="Arial"/>
          </a:endParaRPr>
        </a:p>
      </dgm:t>
    </dgm:pt>
    <dgm:pt modelId="{E4244590-7546-41EF-B8E3-CE696B7074AA}" type="parTrans" cxnId="{1A156D4A-22BD-4D92-84FE-40225A3AEAE5}">
      <dgm:prSet/>
      <dgm:spPr/>
      <dgm:t>
        <a:bodyPr/>
        <a:lstStyle/>
        <a:p>
          <a:endParaRPr lang="en-US" sz="1600">
            <a:solidFill>
              <a:schemeClr val="bg1"/>
            </a:solidFill>
          </a:endParaRPr>
        </a:p>
      </dgm:t>
    </dgm:pt>
    <dgm:pt modelId="{858B79B7-C7F1-4032-BEBB-EED6A59C485A}" type="sibTrans" cxnId="{1A156D4A-22BD-4D92-84FE-40225A3AEAE5}">
      <dgm:prSet/>
      <dgm:spPr/>
      <dgm:t>
        <a:bodyPr/>
        <a:lstStyle/>
        <a:p>
          <a:endParaRPr lang="en-US" sz="1600">
            <a:solidFill>
              <a:schemeClr val="bg1"/>
            </a:solidFill>
          </a:endParaRPr>
        </a:p>
      </dgm:t>
    </dgm:pt>
    <dgm:pt modelId="{C7035807-436B-4098-B283-CFDB1C2C895B}">
      <dgm:prSet phldrT="[Text]" phldr="0" custT="1"/>
      <dgm:spPr>
        <a:solidFill>
          <a:srgbClr val="1A488C"/>
        </a:solidFill>
        <a:ln w="38100">
          <a:solidFill>
            <a:schemeClr val="bg1"/>
          </a:solidFill>
        </a:ln>
        <a:effectLst>
          <a:outerShdw blurRad="50800" dist="38100" dir="2700000" algn="tl" rotWithShape="0">
            <a:prstClr val="black">
              <a:alpha val="40000"/>
            </a:prstClr>
          </a:outerShdw>
        </a:effectLst>
      </dgm:spPr>
      <dgm:t>
        <a:bodyPr/>
        <a:lstStyle/>
        <a:p>
          <a:pPr rtl="0"/>
          <a:r>
            <a:rPr lang="en-US" sz="1600" b="1">
              <a:solidFill>
                <a:schemeClr val="bg1"/>
              </a:solidFill>
              <a:latin typeface="Aptos"/>
              <a:cs typeface="Arial"/>
            </a:rPr>
            <a:t>Serves emergent needs</a:t>
          </a:r>
          <a:endParaRPr lang="en-US" sz="1600" b="1">
            <a:solidFill>
              <a:schemeClr val="bg1"/>
            </a:solidFill>
            <a:latin typeface="+mn-lt"/>
            <a:cs typeface="Arial"/>
          </a:endParaRPr>
        </a:p>
      </dgm:t>
    </dgm:pt>
    <dgm:pt modelId="{CF38784C-E47C-4381-88BA-3A6C34619753}" type="parTrans" cxnId="{2465E425-8591-472F-AFEA-74D0F83220B8}">
      <dgm:prSet/>
      <dgm:spPr/>
      <dgm:t>
        <a:bodyPr/>
        <a:lstStyle/>
        <a:p>
          <a:endParaRPr lang="en-US" sz="1600">
            <a:solidFill>
              <a:schemeClr val="bg1"/>
            </a:solidFill>
          </a:endParaRPr>
        </a:p>
      </dgm:t>
    </dgm:pt>
    <dgm:pt modelId="{9FD588D3-FE2F-4AEF-ABC5-9048826E4994}" type="sibTrans" cxnId="{2465E425-8591-472F-AFEA-74D0F83220B8}">
      <dgm:prSet/>
      <dgm:spPr>
        <a:solidFill>
          <a:schemeClr val="tx1">
            <a:lumMod val="50000"/>
            <a:lumOff val="50000"/>
            <a:alpha val="0"/>
          </a:schemeClr>
        </a:solidFill>
        <a:ln>
          <a:noFill/>
        </a:ln>
      </dgm:spPr>
      <dgm:t>
        <a:bodyPr/>
        <a:lstStyle/>
        <a:p>
          <a:endParaRPr lang="en-US" sz="1600">
            <a:solidFill>
              <a:schemeClr val="bg1"/>
            </a:solidFill>
          </a:endParaRPr>
        </a:p>
      </dgm:t>
    </dgm:pt>
    <dgm:pt modelId="{1A27FCBB-E541-4E0E-B1EF-0DC3B82F7D6B}" type="pres">
      <dgm:prSet presAssocID="{B61026FA-005D-4F83-91B7-4A67E527D09C}" presName="Name0" presStyleCnt="0">
        <dgm:presLayoutVars>
          <dgm:chMax val="7"/>
          <dgm:chPref val="7"/>
          <dgm:dir/>
        </dgm:presLayoutVars>
      </dgm:prSet>
      <dgm:spPr/>
    </dgm:pt>
    <dgm:pt modelId="{1FECFB32-E6B3-4745-B74B-03EBCFD88A4F}" type="pres">
      <dgm:prSet presAssocID="{B61026FA-005D-4F83-91B7-4A67E527D09C}" presName="Name1" presStyleCnt="0"/>
      <dgm:spPr/>
    </dgm:pt>
    <dgm:pt modelId="{E80E83BC-FA7D-41C4-ADB9-CFD4B5BC7C27}" type="pres">
      <dgm:prSet presAssocID="{B61026FA-005D-4F83-91B7-4A67E527D09C}" presName="cycle" presStyleCnt="0"/>
      <dgm:spPr/>
    </dgm:pt>
    <dgm:pt modelId="{60030C70-F1E5-4987-AFAD-C98CFD15F308}" type="pres">
      <dgm:prSet presAssocID="{B61026FA-005D-4F83-91B7-4A67E527D09C}" presName="srcNode" presStyleLbl="node1" presStyleIdx="0" presStyleCnt="4"/>
      <dgm:spPr/>
    </dgm:pt>
    <dgm:pt modelId="{75CD2D43-FF46-486F-8F92-07E6EFDCB430}" type="pres">
      <dgm:prSet presAssocID="{B61026FA-005D-4F83-91B7-4A67E527D09C}" presName="conn" presStyleLbl="parChTrans1D2" presStyleIdx="0" presStyleCnt="1" custScaleX="102225"/>
      <dgm:spPr/>
    </dgm:pt>
    <dgm:pt modelId="{45661116-E63B-4383-BA11-80CAAF8FBF7E}" type="pres">
      <dgm:prSet presAssocID="{B61026FA-005D-4F83-91B7-4A67E527D09C}" presName="extraNode" presStyleLbl="node1" presStyleIdx="0" presStyleCnt="4"/>
      <dgm:spPr/>
    </dgm:pt>
    <dgm:pt modelId="{4AF4D685-69D0-43E3-9F8A-CC8E8769CF62}" type="pres">
      <dgm:prSet presAssocID="{B61026FA-005D-4F83-91B7-4A67E527D09C}" presName="dstNode" presStyleLbl="node1" presStyleIdx="0" presStyleCnt="4"/>
      <dgm:spPr/>
    </dgm:pt>
    <dgm:pt modelId="{67754C56-9B52-46F2-B4E0-324A2F6B823F}" type="pres">
      <dgm:prSet presAssocID="{C7035807-436B-4098-B283-CFDB1C2C895B}" presName="text_1" presStyleLbl="node1" presStyleIdx="0" presStyleCnt="4">
        <dgm:presLayoutVars>
          <dgm:bulletEnabled val="1"/>
        </dgm:presLayoutVars>
      </dgm:prSet>
      <dgm:spPr/>
    </dgm:pt>
    <dgm:pt modelId="{0166FA64-3EE8-4591-8350-4CCC0C51C2F9}" type="pres">
      <dgm:prSet presAssocID="{C7035807-436B-4098-B283-CFDB1C2C895B}" presName="accent_1" presStyleCnt="0"/>
      <dgm:spPr/>
    </dgm:pt>
    <dgm:pt modelId="{ED3C09F1-2D6D-4190-9E6D-EDDB3272A725}" type="pres">
      <dgm:prSet presAssocID="{C7035807-436B-4098-B283-CFDB1C2C895B}" presName="accentRepeatNode" presStyleLbl="solidFgAcc1" presStyleIdx="0" presStyleCnt="4"/>
      <dgm:spPr>
        <a:ln w="38100">
          <a:solidFill>
            <a:srgbClr val="1A488C"/>
          </a:solidFill>
        </a:ln>
      </dgm:spPr>
    </dgm:pt>
    <dgm:pt modelId="{3C6E03DF-ADB4-426D-9C28-B0179F616BF4}" type="pres">
      <dgm:prSet presAssocID="{493133E4-0A75-4988-B893-C64C3896137C}" presName="text_2" presStyleLbl="node1" presStyleIdx="1" presStyleCnt="4">
        <dgm:presLayoutVars>
          <dgm:bulletEnabled val="1"/>
        </dgm:presLayoutVars>
      </dgm:prSet>
      <dgm:spPr/>
    </dgm:pt>
    <dgm:pt modelId="{A01BF7BA-F228-409B-8CF7-E5ED0877A9F8}" type="pres">
      <dgm:prSet presAssocID="{493133E4-0A75-4988-B893-C64C3896137C}" presName="accent_2" presStyleCnt="0"/>
      <dgm:spPr/>
    </dgm:pt>
    <dgm:pt modelId="{BCF104F0-8207-4D4B-8D30-9B5FF072325D}" type="pres">
      <dgm:prSet presAssocID="{493133E4-0A75-4988-B893-C64C3896137C}" presName="accentRepeatNode" presStyleLbl="solidFgAcc1" presStyleIdx="1" presStyleCnt="4"/>
      <dgm:spPr>
        <a:solidFill>
          <a:schemeClr val="lt1">
            <a:hueOff val="0"/>
            <a:satOff val="0"/>
            <a:lumOff val="0"/>
            <a:alpha val="90084"/>
          </a:schemeClr>
        </a:solidFill>
        <a:ln w="38100">
          <a:solidFill>
            <a:schemeClr val="bg1"/>
          </a:solidFill>
        </a:ln>
      </dgm:spPr>
    </dgm:pt>
    <dgm:pt modelId="{16E96661-A19B-4929-B7E7-C7A05634D530}" type="pres">
      <dgm:prSet presAssocID="{05AAF50B-5C87-4E19-B1B3-38E188CC8D32}" presName="text_3" presStyleLbl="node1" presStyleIdx="2" presStyleCnt="4">
        <dgm:presLayoutVars>
          <dgm:bulletEnabled val="1"/>
        </dgm:presLayoutVars>
      </dgm:prSet>
      <dgm:spPr/>
    </dgm:pt>
    <dgm:pt modelId="{88453F29-92F0-4E30-96A2-D97FB6932209}" type="pres">
      <dgm:prSet presAssocID="{05AAF50B-5C87-4E19-B1B3-38E188CC8D32}" presName="accent_3" presStyleCnt="0"/>
      <dgm:spPr/>
    </dgm:pt>
    <dgm:pt modelId="{D318C2A8-EF24-405C-81FA-6A044674B627}" type="pres">
      <dgm:prSet presAssocID="{05AAF50B-5C87-4E19-B1B3-38E188CC8D32}" presName="accentRepeatNode" presStyleLbl="solidFgAcc1" presStyleIdx="2" presStyleCnt="4"/>
      <dgm:spPr>
        <a:solidFill>
          <a:schemeClr val="lt1">
            <a:hueOff val="0"/>
            <a:satOff val="0"/>
            <a:lumOff val="0"/>
            <a:alpha val="85340"/>
          </a:schemeClr>
        </a:solidFill>
        <a:ln w="38100">
          <a:solidFill>
            <a:srgbClr val="70B253">
              <a:alpha val="33175"/>
            </a:srgbClr>
          </a:solidFill>
        </a:ln>
      </dgm:spPr>
    </dgm:pt>
    <dgm:pt modelId="{8A10DCEE-DCCC-4BB7-BFC4-6655A1F35A99}" type="pres">
      <dgm:prSet presAssocID="{C8D3EB2C-1B33-49F1-A09D-9D8BC98DCFFC}" presName="text_4" presStyleLbl="node1" presStyleIdx="3" presStyleCnt="4">
        <dgm:presLayoutVars>
          <dgm:bulletEnabled val="1"/>
        </dgm:presLayoutVars>
      </dgm:prSet>
      <dgm:spPr/>
    </dgm:pt>
    <dgm:pt modelId="{6DA15CB1-3A47-4427-A4EF-34570610769D}" type="pres">
      <dgm:prSet presAssocID="{C8D3EB2C-1B33-49F1-A09D-9D8BC98DCFFC}" presName="accent_4" presStyleCnt="0"/>
      <dgm:spPr/>
    </dgm:pt>
    <dgm:pt modelId="{E5C31066-E276-44EE-AA8A-6739FF02CE8E}" type="pres">
      <dgm:prSet presAssocID="{C8D3EB2C-1B33-49F1-A09D-9D8BC98DCFFC}" presName="accentRepeatNode" presStyleLbl="solidFgAcc1" presStyleIdx="3" presStyleCnt="4"/>
      <dgm:spPr>
        <a:solidFill>
          <a:schemeClr val="lt1">
            <a:hueOff val="0"/>
            <a:satOff val="0"/>
            <a:lumOff val="0"/>
            <a:alpha val="87000"/>
          </a:schemeClr>
        </a:solidFill>
        <a:ln w="38100">
          <a:solidFill>
            <a:srgbClr val="70B253">
              <a:alpha val="29000"/>
            </a:srgbClr>
          </a:solidFill>
        </a:ln>
      </dgm:spPr>
    </dgm:pt>
  </dgm:ptLst>
  <dgm:cxnLst>
    <dgm:cxn modelId="{0206B002-0D06-4531-8D64-1737E22EDF29}" type="presOf" srcId="{C7035807-436B-4098-B283-CFDB1C2C895B}" destId="{67754C56-9B52-46F2-B4E0-324A2F6B823F}" srcOrd="0" destOrd="0" presId="urn:microsoft.com/office/officeart/2008/layout/VerticalCurvedList"/>
    <dgm:cxn modelId="{2465E425-8591-472F-AFEA-74D0F83220B8}" srcId="{B61026FA-005D-4F83-91B7-4A67E527D09C}" destId="{C7035807-436B-4098-B283-CFDB1C2C895B}" srcOrd="0" destOrd="0" parTransId="{CF38784C-E47C-4381-88BA-3A6C34619753}" sibTransId="{9FD588D3-FE2F-4AEF-ABC5-9048826E4994}"/>
    <dgm:cxn modelId="{34D7B631-7659-4424-BD09-5E6BD22E09D8}" type="presOf" srcId="{493133E4-0A75-4988-B893-C64C3896137C}" destId="{3C6E03DF-ADB4-426D-9C28-B0179F616BF4}" srcOrd="0" destOrd="0" presId="urn:microsoft.com/office/officeart/2008/layout/VerticalCurvedList"/>
    <dgm:cxn modelId="{BBC9D532-9666-4D18-8598-ADC8785C9EE5}" srcId="{B61026FA-005D-4F83-91B7-4A67E527D09C}" destId="{493133E4-0A75-4988-B893-C64C3896137C}" srcOrd="1" destOrd="0" parTransId="{786492F5-D397-4BFF-8CD6-C70719EE8EC7}" sibTransId="{5407D118-DF82-41F2-B25C-B08B875AD3C1}"/>
    <dgm:cxn modelId="{332E8541-83B7-4EB7-8407-D1947D22E77A}" type="presOf" srcId="{05AAF50B-5C87-4E19-B1B3-38E188CC8D32}" destId="{16E96661-A19B-4929-B7E7-C7A05634D530}" srcOrd="0" destOrd="0" presId="urn:microsoft.com/office/officeart/2008/layout/VerticalCurvedList"/>
    <dgm:cxn modelId="{EE9B1865-1468-41CE-9B5A-69A5D2D9CDD8}" srcId="{B61026FA-005D-4F83-91B7-4A67E527D09C}" destId="{05AAF50B-5C87-4E19-B1B3-38E188CC8D32}" srcOrd="2" destOrd="0" parTransId="{7FF2B4BD-297A-43EE-8D5C-D466EF2F37C8}" sibTransId="{16810300-1F98-4C00-98C7-7F4C93CDEE9E}"/>
    <dgm:cxn modelId="{1A156D4A-22BD-4D92-84FE-40225A3AEAE5}" srcId="{B61026FA-005D-4F83-91B7-4A67E527D09C}" destId="{C8D3EB2C-1B33-49F1-A09D-9D8BC98DCFFC}" srcOrd="3" destOrd="0" parTransId="{E4244590-7546-41EF-B8E3-CE696B7074AA}" sibTransId="{858B79B7-C7F1-4032-BEBB-EED6A59C485A}"/>
    <dgm:cxn modelId="{AAD16551-5A5E-FC49-BB58-6B94BB6104A9}" type="presOf" srcId="{B61026FA-005D-4F83-91B7-4A67E527D09C}" destId="{1A27FCBB-E541-4E0E-B1EF-0DC3B82F7D6B}" srcOrd="0" destOrd="0" presId="urn:microsoft.com/office/officeart/2008/layout/VerticalCurvedList"/>
    <dgm:cxn modelId="{2FF416AE-9D45-4D08-89D9-639FF63B757B}" type="presOf" srcId="{C8D3EB2C-1B33-49F1-A09D-9D8BC98DCFFC}" destId="{8A10DCEE-DCCC-4BB7-BFC4-6655A1F35A99}" srcOrd="0" destOrd="0" presId="urn:microsoft.com/office/officeart/2008/layout/VerticalCurvedList"/>
    <dgm:cxn modelId="{3D1662D7-B0BC-4E4D-8746-D700FB6B70CA}" type="presOf" srcId="{9FD588D3-FE2F-4AEF-ABC5-9048826E4994}" destId="{75CD2D43-FF46-486F-8F92-07E6EFDCB430}" srcOrd="0" destOrd="0" presId="urn:microsoft.com/office/officeart/2008/layout/VerticalCurvedList"/>
    <dgm:cxn modelId="{93160665-5A8F-4AA5-BD98-0D6321F54A18}" type="presParOf" srcId="{1A27FCBB-E541-4E0E-B1EF-0DC3B82F7D6B}" destId="{1FECFB32-E6B3-4745-B74B-03EBCFD88A4F}" srcOrd="0" destOrd="0" presId="urn:microsoft.com/office/officeart/2008/layout/VerticalCurvedList"/>
    <dgm:cxn modelId="{B5D29FF7-ECA0-4A80-9D45-F4D134905932}" type="presParOf" srcId="{1FECFB32-E6B3-4745-B74B-03EBCFD88A4F}" destId="{E80E83BC-FA7D-41C4-ADB9-CFD4B5BC7C27}" srcOrd="0" destOrd="0" presId="urn:microsoft.com/office/officeart/2008/layout/VerticalCurvedList"/>
    <dgm:cxn modelId="{6E1D5785-D998-4404-8045-F354AA7E6EA3}" type="presParOf" srcId="{E80E83BC-FA7D-41C4-ADB9-CFD4B5BC7C27}" destId="{60030C70-F1E5-4987-AFAD-C98CFD15F308}" srcOrd="0" destOrd="0" presId="urn:microsoft.com/office/officeart/2008/layout/VerticalCurvedList"/>
    <dgm:cxn modelId="{2EA7485F-1F29-48E9-A22E-2E0142FE404A}" type="presParOf" srcId="{E80E83BC-FA7D-41C4-ADB9-CFD4B5BC7C27}" destId="{75CD2D43-FF46-486F-8F92-07E6EFDCB430}" srcOrd="1" destOrd="0" presId="urn:microsoft.com/office/officeart/2008/layout/VerticalCurvedList"/>
    <dgm:cxn modelId="{AD902922-54B7-4C87-8464-EAA28DAEAB11}" type="presParOf" srcId="{E80E83BC-FA7D-41C4-ADB9-CFD4B5BC7C27}" destId="{45661116-E63B-4383-BA11-80CAAF8FBF7E}" srcOrd="2" destOrd="0" presId="urn:microsoft.com/office/officeart/2008/layout/VerticalCurvedList"/>
    <dgm:cxn modelId="{A49F085C-6360-486C-8976-6272A62B62C1}" type="presParOf" srcId="{E80E83BC-FA7D-41C4-ADB9-CFD4B5BC7C27}" destId="{4AF4D685-69D0-43E3-9F8A-CC8E8769CF62}" srcOrd="3" destOrd="0" presId="urn:microsoft.com/office/officeart/2008/layout/VerticalCurvedList"/>
    <dgm:cxn modelId="{ADFF6DA4-8B12-4D60-9FDE-F50FC31C93D7}" type="presParOf" srcId="{1FECFB32-E6B3-4745-B74B-03EBCFD88A4F}" destId="{67754C56-9B52-46F2-B4E0-324A2F6B823F}" srcOrd="1" destOrd="0" presId="urn:microsoft.com/office/officeart/2008/layout/VerticalCurvedList"/>
    <dgm:cxn modelId="{3D17F053-499A-42A5-99A4-614AEF4A4DDB}" type="presParOf" srcId="{1FECFB32-E6B3-4745-B74B-03EBCFD88A4F}" destId="{0166FA64-3EE8-4591-8350-4CCC0C51C2F9}" srcOrd="2" destOrd="0" presId="urn:microsoft.com/office/officeart/2008/layout/VerticalCurvedList"/>
    <dgm:cxn modelId="{33477235-A1FA-4269-A19E-4130815DA8E0}" type="presParOf" srcId="{0166FA64-3EE8-4591-8350-4CCC0C51C2F9}" destId="{ED3C09F1-2D6D-4190-9E6D-EDDB3272A725}" srcOrd="0" destOrd="0" presId="urn:microsoft.com/office/officeart/2008/layout/VerticalCurvedList"/>
    <dgm:cxn modelId="{EA7F25C2-67E2-455F-B2DD-543F99977783}" type="presParOf" srcId="{1FECFB32-E6B3-4745-B74B-03EBCFD88A4F}" destId="{3C6E03DF-ADB4-426D-9C28-B0179F616BF4}" srcOrd="3" destOrd="0" presId="urn:microsoft.com/office/officeart/2008/layout/VerticalCurvedList"/>
    <dgm:cxn modelId="{07AF639C-0B77-4C6C-9D7A-4179C9004B4E}" type="presParOf" srcId="{1FECFB32-E6B3-4745-B74B-03EBCFD88A4F}" destId="{A01BF7BA-F228-409B-8CF7-E5ED0877A9F8}" srcOrd="4" destOrd="0" presId="urn:microsoft.com/office/officeart/2008/layout/VerticalCurvedList"/>
    <dgm:cxn modelId="{CAC1AB29-B3DB-437B-9144-9743B35A6629}" type="presParOf" srcId="{A01BF7BA-F228-409B-8CF7-E5ED0877A9F8}" destId="{BCF104F0-8207-4D4B-8D30-9B5FF072325D}" srcOrd="0" destOrd="0" presId="urn:microsoft.com/office/officeart/2008/layout/VerticalCurvedList"/>
    <dgm:cxn modelId="{E8B1C0DD-154A-4033-9F29-B693BE506BC2}" type="presParOf" srcId="{1FECFB32-E6B3-4745-B74B-03EBCFD88A4F}" destId="{16E96661-A19B-4929-B7E7-C7A05634D530}" srcOrd="5" destOrd="0" presId="urn:microsoft.com/office/officeart/2008/layout/VerticalCurvedList"/>
    <dgm:cxn modelId="{FC7B2C6D-598E-44AE-9146-BEF63066450D}" type="presParOf" srcId="{1FECFB32-E6B3-4745-B74B-03EBCFD88A4F}" destId="{88453F29-92F0-4E30-96A2-D97FB6932209}" srcOrd="6" destOrd="0" presId="urn:microsoft.com/office/officeart/2008/layout/VerticalCurvedList"/>
    <dgm:cxn modelId="{A7BEEF00-21DE-4C7C-90E0-063978BB5D74}" type="presParOf" srcId="{88453F29-92F0-4E30-96A2-D97FB6932209}" destId="{D318C2A8-EF24-405C-81FA-6A044674B627}" srcOrd="0" destOrd="0" presId="urn:microsoft.com/office/officeart/2008/layout/VerticalCurvedList"/>
    <dgm:cxn modelId="{508E66F0-B11E-40E3-BB1E-CE54CFD197AB}" type="presParOf" srcId="{1FECFB32-E6B3-4745-B74B-03EBCFD88A4F}" destId="{8A10DCEE-DCCC-4BB7-BFC4-6655A1F35A99}" srcOrd="7" destOrd="0" presId="urn:microsoft.com/office/officeart/2008/layout/VerticalCurvedList"/>
    <dgm:cxn modelId="{46735220-BB3A-444C-B963-1C81C8B86678}" type="presParOf" srcId="{1FECFB32-E6B3-4745-B74B-03EBCFD88A4F}" destId="{6DA15CB1-3A47-4427-A4EF-34570610769D}" srcOrd="8" destOrd="0" presId="urn:microsoft.com/office/officeart/2008/layout/VerticalCurvedList"/>
    <dgm:cxn modelId="{03A9632E-4B2A-4179-8572-B346BC5685B2}" type="presParOf" srcId="{6DA15CB1-3A47-4427-A4EF-34570610769D}" destId="{E5C31066-E276-44EE-AA8A-6739FF02CE8E}"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1026FA-005D-4F83-91B7-4A67E527D09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493133E4-0A75-4988-B893-C64C3896137C}">
      <dgm:prSet phldrT="[Text]" phldr="0" custT="1"/>
      <dgm:spPr>
        <a:solidFill>
          <a:srgbClr val="0493D9"/>
        </a:solidFill>
        <a:ln w="38100">
          <a:solidFill>
            <a:schemeClr val="bg1"/>
          </a:solidFill>
        </a:ln>
        <a:effectLst>
          <a:outerShdw blurRad="50800" dist="38100" dir="2700000" algn="tl" rotWithShape="0">
            <a:prstClr val="black">
              <a:alpha val="40000"/>
            </a:prstClr>
          </a:outerShdw>
        </a:effectLst>
      </dgm:spPr>
      <dgm:t>
        <a:bodyPr/>
        <a:lstStyle/>
        <a:p>
          <a:pPr rtl="0"/>
          <a:r>
            <a:rPr lang="en-US" sz="1600" b="1">
              <a:solidFill>
                <a:schemeClr val="bg1"/>
              </a:solidFill>
              <a:latin typeface="Calibri"/>
              <a:ea typeface="Calibri"/>
              <a:cs typeface="Calibri"/>
            </a:rPr>
            <a:t>Brings awareness</a:t>
          </a:r>
          <a:r>
            <a:rPr lang="en-US" sz="1600" b="0">
              <a:solidFill>
                <a:schemeClr val="bg1"/>
              </a:solidFill>
              <a:latin typeface="Calibri"/>
              <a:ea typeface="Calibri"/>
              <a:cs typeface="Calibri"/>
            </a:rPr>
            <a:t> to agency data and tools</a:t>
          </a:r>
        </a:p>
      </dgm:t>
    </dgm:pt>
    <dgm:pt modelId="{786492F5-D397-4BFF-8CD6-C70719EE8EC7}" type="parTrans" cxnId="{BBC9D532-9666-4D18-8598-ADC8785C9EE5}">
      <dgm:prSet/>
      <dgm:spPr/>
      <dgm:t>
        <a:bodyPr/>
        <a:lstStyle/>
        <a:p>
          <a:endParaRPr lang="en-US" sz="1600">
            <a:solidFill>
              <a:schemeClr val="bg1"/>
            </a:solidFill>
          </a:endParaRPr>
        </a:p>
      </dgm:t>
    </dgm:pt>
    <dgm:pt modelId="{5407D118-DF82-41F2-B25C-B08B875AD3C1}" type="sibTrans" cxnId="{BBC9D532-9666-4D18-8598-ADC8785C9EE5}">
      <dgm:prSet/>
      <dgm:spPr/>
      <dgm:t>
        <a:bodyPr/>
        <a:lstStyle/>
        <a:p>
          <a:endParaRPr lang="en-US" sz="1600">
            <a:solidFill>
              <a:schemeClr val="bg1"/>
            </a:solidFill>
          </a:endParaRPr>
        </a:p>
      </dgm:t>
    </dgm:pt>
    <dgm:pt modelId="{05AAF50B-5C87-4E19-B1B3-38E188CC8D32}">
      <dgm:prSet phldrT="[Text]" phldr="0" custT="1"/>
      <dgm:spPr>
        <a:solidFill>
          <a:srgbClr val="406C36">
            <a:alpha val="50000"/>
          </a:srgbClr>
        </a:solidFill>
        <a:ln w="38100">
          <a:solidFill>
            <a:schemeClr val="bg1">
              <a:alpha val="50000"/>
            </a:schemeClr>
          </a:solidFill>
        </a:ln>
        <a:effectLst>
          <a:outerShdw blurRad="50800" dist="38100" dir="2700000" algn="tl" rotWithShape="0">
            <a:prstClr val="black">
              <a:alpha val="40000"/>
            </a:prstClr>
          </a:outerShdw>
        </a:effectLst>
      </dgm:spPr>
      <dgm:t>
        <a:bodyPr/>
        <a:lstStyle/>
        <a:p>
          <a:pPr rtl="0"/>
          <a:r>
            <a:rPr lang="en-US" sz="1600" b="0">
              <a:solidFill>
                <a:schemeClr val="bg1">
                  <a:alpha val="41000"/>
                </a:schemeClr>
              </a:solidFill>
              <a:latin typeface="Aptos"/>
              <a:ea typeface="Calibri"/>
              <a:cs typeface="Calibri"/>
            </a:rPr>
            <a:t> Obtains valuable </a:t>
          </a:r>
          <a:r>
            <a:rPr lang="en-US" sz="1600" b="1">
              <a:solidFill>
                <a:schemeClr val="bg1">
                  <a:alpha val="41000"/>
                </a:schemeClr>
              </a:solidFill>
              <a:latin typeface="Aptos"/>
              <a:ea typeface="Calibri"/>
              <a:cs typeface="Calibri"/>
            </a:rPr>
            <a:t>planning information</a:t>
          </a:r>
          <a:endParaRPr lang="en-US" sz="1600" b="1">
            <a:solidFill>
              <a:schemeClr val="bg1">
                <a:alpha val="41000"/>
              </a:schemeClr>
            </a:solidFill>
            <a:latin typeface="Calibri"/>
            <a:ea typeface="Calibri"/>
            <a:cs typeface="Calibri"/>
          </a:endParaRPr>
        </a:p>
      </dgm:t>
    </dgm:pt>
    <dgm:pt modelId="{7FF2B4BD-297A-43EE-8D5C-D466EF2F37C8}" type="parTrans" cxnId="{EE9B1865-1468-41CE-9B5A-69A5D2D9CDD8}">
      <dgm:prSet/>
      <dgm:spPr/>
      <dgm:t>
        <a:bodyPr/>
        <a:lstStyle/>
        <a:p>
          <a:endParaRPr lang="en-US" sz="1600">
            <a:solidFill>
              <a:schemeClr val="bg1"/>
            </a:solidFill>
          </a:endParaRPr>
        </a:p>
      </dgm:t>
    </dgm:pt>
    <dgm:pt modelId="{16810300-1F98-4C00-98C7-7F4C93CDEE9E}" type="sibTrans" cxnId="{EE9B1865-1468-41CE-9B5A-69A5D2D9CDD8}">
      <dgm:prSet/>
      <dgm:spPr/>
      <dgm:t>
        <a:bodyPr/>
        <a:lstStyle/>
        <a:p>
          <a:endParaRPr lang="en-US" sz="1600">
            <a:solidFill>
              <a:schemeClr val="bg1"/>
            </a:solidFill>
          </a:endParaRPr>
        </a:p>
      </dgm:t>
    </dgm:pt>
    <dgm:pt modelId="{C8D3EB2C-1B33-49F1-A09D-9D8BC98DCFFC}">
      <dgm:prSet phldr="0" custT="1"/>
      <dgm:spPr>
        <a:solidFill>
          <a:srgbClr val="70B253">
            <a:alpha val="50000"/>
          </a:srgbClr>
        </a:solidFill>
        <a:ln w="38100">
          <a:solidFill>
            <a:schemeClr val="bg1">
              <a:alpha val="50000"/>
            </a:schemeClr>
          </a:solidFill>
        </a:ln>
        <a:effectLst>
          <a:outerShdw blurRad="50800" dist="38100" dir="2700000" algn="tl" rotWithShape="0">
            <a:prstClr val="black">
              <a:alpha val="40000"/>
            </a:prstClr>
          </a:outerShdw>
        </a:effectLst>
      </dgm:spPr>
      <dgm:t>
        <a:bodyPr/>
        <a:lstStyle/>
        <a:p>
          <a:pPr rtl="0"/>
          <a:r>
            <a:rPr lang="en-US" sz="1600" b="0">
              <a:solidFill>
                <a:schemeClr val="bg1">
                  <a:alpha val="41643"/>
                </a:schemeClr>
              </a:solidFill>
              <a:latin typeface="Aptos"/>
              <a:cs typeface="Arial"/>
            </a:rPr>
            <a:t>Promotes reliable, ongoing two-way communication</a:t>
          </a:r>
          <a:endParaRPr lang="en-US" sz="1600" b="0">
            <a:solidFill>
              <a:schemeClr val="bg1">
                <a:alpha val="41643"/>
              </a:schemeClr>
            </a:solidFill>
            <a:latin typeface="+mn-lt"/>
            <a:cs typeface="Arial"/>
          </a:endParaRPr>
        </a:p>
      </dgm:t>
    </dgm:pt>
    <dgm:pt modelId="{E4244590-7546-41EF-B8E3-CE696B7074AA}" type="parTrans" cxnId="{1A156D4A-22BD-4D92-84FE-40225A3AEAE5}">
      <dgm:prSet/>
      <dgm:spPr/>
      <dgm:t>
        <a:bodyPr/>
        <a:lstStyle/>
        <a:p>
          <a:endParaRPr lang="en-US" sz="1600">
            <a:solidFill>
              <a:schemeClr val="bg1"/>
            </a:solidFill>
          </a:endParaRPr>
        </a:p>
      </dgm:t>
    </dgm:pt>
    <dgm:pt modelId="{858B79B7-C7F1-4032-BEBB-EED6A59C485A}" type="sibTrans" cxnId="{1A156D4A-22BD-4D92-84FE-40225A3AEAE5}">
      <dgm:prSet/>
      <dgm:spPr/>
      <dgm:t>
        <a:bodyPr/>
        <a:lstStyle/>
        <a:p>
          <a:endParaRPr lang="en-US" sz="1600">
            <a:solidFill>
              <a:schemeClr val="bg1"/>
            </a:solidFill>
          </a:endParaRPr>
        </a:p>
      </dgm:t>
    </dgm:pt>
    <dgm:pt modelId="{C7035807-436B-4098-B283-CFDB1C2C895B}">
      <dgm:prSet phldrT="[Text]" phldr="0" custT="1"/>
      <dgm:spPr>
        <a:solidFill>
          <a:srgbClr val="1A488C"/>
        </a:solidFill>
        <a:ln w="38100">
          <a:solidFill>
            <a:schemeClr val="bg1"/>
          </a:solidFill>
        </a:ln>
        <a:effectLst>
          <a:outerShdw blurRad="50800" dist="38100" dir="2700000" algn="tl" rotWithShape="0">
            <a:prstClr val="black">
              <a:alpha val="40000"/>
            </a:prstClr>
          </a:outerShdw>
        </a:effectLst>
      </dgm:spPr>
      <dgm:t>
        <a:bodyPr/>
        <a:lstStyle/>
        <a:p>
          <a:pPr rtl="0"/>
          <a:r>
            <a:rPr lang="en-US" sz="1600">
              <a:solidFill>
                <a:schemeClr val="bg1"/>
              </a:solidFill>
              <a:latin typeface="Aptos"/>
              <a:cs typeface="Arial"/>
            </a:rPr>
            <a:t>Serves </a:t>
          </a:r>
          <a:r>
            <a:rPr lang="en-US" sz="1600" b="1">
              <a:solidFill>
                <a:schemeClr val="bg1"/>
              </a:solidFill>
              <a:latin typeface="Aptos"/>
              <a:cs typeface="Arial"/>
            </a:rPr>
            <a:t>emergent needs</a:t>
          </a:r>
          <a:endParaRPr lang="en-US" sz="1600" b="1">
            <a:solidFill>
              <a:schemeClr val="bg1"/>
            </a:solidFill>
            <a:latin typeface="+mn-lt"/>
            <a:cs typeface="Arial"/>
          </a:endParaRPr>
        </a:p>
      </dgm:t>
    </dgm:pt>
    <dgm:pt modelId="{CF38784C-E47C-4381-88BA-3A6C34619753}" type="parTrans" cxnId="{2465E425-8591-472F-AFEA-74D0F83220B8}">
      <dgm:prSet/>
      <dgm:spPr/>
      <dgm:t>
        <a:bodyPr/>
        <a:lstStyle/>
        <a:p>
          <a:endParaRPr lang="en-US" sz="1600">
            <a:solidFill>
              <a:schemeClr val="bg1"/>
            </a:solidFill>
          </a:endParaRPr>
        </a:p>
      </dgm:t>
    </dgm:pt>
    <dgm:pt modelId="{9FD588D3-FE2F-4AEF-ABC5-9048826E4994}" type="sibTrans" cxnId="{2465E425-8591-472F-AFEA-74D0F83220B8}">
      <dgm:prSet/>
      <dgm:spPr>
        <a:solidFill>
          <a:schemeClr val="tx1">
            <a:lumMod val="50000"/>
            <a:lumOff val="50000"/>
            <a:alpha val="0"/>
          </a:schemeClr>
        </a:solidFill>
        <a:ln>
          <a:noFill/>
        </a:ln>
      </dgm:spPr>
      <dgm:t>
        <a:bodyPr/>
        <a:lstStyle/>
        <a:p>
          <a:endParaRPr lang="en-US" sz="1600">
            <a:solidFill>
              <a:schemeClr val="bg1"/>
            </a:solidFill>
          </a:endParaRPr>
        </a:p>
      </dgm:t>
    </dgm:pt>
    <dgm:pt modelId="{1A27FCBB-E541-4E0E-B1EF-0DC3B82F7D6B}" type="pres">
      <dgm:prSet presAssocID="{B61026FA-005D-4F83-91B7-4A67E527D09C}" presName="Name0" presStyleCnt="0">
        <dgm:presLayoutVars>
          <dgm:chMax val="7"/>
          <dgm:chPref val="7"/>
          <dgm:dir/>
        </dgm:presLayoutVars>
      </dgm:prSet>
      <dgm:spPr/>
    </dgm:pt>
    <dgm:pt modelId="{1FECFB32-E6B3-4745-B74B-03EBCFD88A4F}" type="pres">
      <dgm:prSet presAssocID="{B61026FA-005D-4F83-91B7-4A67E527D09C}" presName="Name1" presStyleCnt="0"/>
      <dgm:spPr/>
    </dgm:pt>
    <dgm:pt modelId="{E80E83BC-FA7D-41C4-ADB9-CFD4B5BC7C27}" type="pres">
      <dgm:prSet presAssocID="{B61026FA-005D-4F83-91B7-4A67E527D09C}" presName="cycle" presStyleCnt="0"/>
      <dgm:spPr/>
    </dgm:pt>
    <dgm:pt modelId="{60030C70-F1E5-4987-AFAD-C98CFD15F308}" type="pres">
      <dgm:prSet presAssocID="{B61026FA-005D-4F83-91B7-4A67E527D09C}" presName="srcNode" presStyleLbl="node1" presStyleIdx="0" presStyleCnt="4"/>
      <dgm:spPr/>
    </dgm:pt>
    <dgm:pt modelId="{75CD2D43-FF46-486F-8F92-07E6EFDCB430}" type="pres">
      <dgm:prSet presAssocID="{B61026FA-005D-4F83-91B7-4A67E527D09C}" presName="conn" presStyleLbl="parChTrans1D2" presStyleIdx="0" presStyleCnt="1" custScaleX="102225"/>
      <dgm:spPr/>
    </dgm:pt>
    <dgm:pt modelId="{45661116-E63B-4383-BA11-80CAAF8FBF7E}" type="pres">
      <dgm:prSet presAssocID="{B61026FA-005D-4F83-91B7-4A67E527D09C}" presName="extraNode" presStyleLbl="node1" presStyleIdx="0" presStyleCnt="4"/>
      <dgm:spPr/>
    </dgm:pt>
    <dgm:pt modelId="{4AF4D685-69D0-43E3-9F8A-CC8E8769CF62}" type="pres">
      <dgm:prSet presAssocID="{B61026FA-005D-4F83-91B7-4A67E527D09C}" presName="dstNode" presStyleLbl="node1" presStyleIdx="0" presStyleCnt="4"/>
      <dgm:spPr/>
    </dgm:pt>
    <dgm:pt modelId="{67754C56-9B52-46F2-B4E0-324A2F6B823F}" type="pres">
      <dgm:prSet presAssocID="{C7035807-436B-4098-B283-CFDB1C2C895B}" presName="text_1" presStyleLbl="node1" presStyleIdx="0" presStyleCnt="4">
        <dgm:presLayoutVars>
          <dgm:bulletEnabled val="1"/>
        </dgm:presLayoutVars>
      </dgm:prSet>
      <dgm:spPr/>
    </dgm:pt>
    <dgm:pt modelId="{0166FA64-3EE8-4591-8350-4CCC0C51C2F9}" type="pres">
      <dgm:prSet presAssocID="{C7035807-436B-4098-B283-CFDB1C2C895B}" presName="accent_1" presStyleCnt="0"/>
      <dgm:spPr/>
    </dgm:pt>
    <dgm:pt modelId="{ED3C09F1-2D6D-4190-9E6D-EDDB3272A725}" type="pres">
      <dgm:prSet presAssocID="{C7035807-436B-4098-B283-CFDB1C2C895B}" presName="accentRepeatNode" presStyleLbl="solidFgAcc1" presStyleIdx="0" presStyleCnt="4"/>
      <dgm:spPr>
        <a:ln w="38100">
          <a:solidFill>
            <a:srgbClr val="1A488C"/>
          </a:solidFill>
        </a:ln>
      </dgm:spPr>
    </dgm:pt>
    <dgm:pt modelId="{3C6E03DF-ADB4-426D-9C28-B0179F616BF4}" type="pres">
      <dgm:prSet presAssocID="{493133E4-0A75-4988-B893-C64C3896137C}" presName="text_2" presStyleLbl="node1" presStyleIdx="1" presStyleCnt="4">
        <dgm:presLayoutVars>
          <dgm:bulletEnabled val="1"/>
        </dgm:presLayoutVars>
      </dgm:prSet>
      <dgm:spPr/>
    </dgm:pt>
    <dgm:pt modelId="{A01BF7BA-F228-409B-8CF7-E5ED0877A9F8}" type="pres">
      <dgm:prSet presAssocID="{493133E4-0A75-4988-B893-C64C3896137C}" presName="accent_2" presStyleCnt="0"/>
      <dgm:spPr/>
    </dgm:pt>
    <dgm:pt modelId="{BCF104F0-8207-4D4B-8D30-9B5FF072325D}" type="pres">
      <dgm:prSet presAssocID="{493133E4-0A75-4988-B893-C64C3896137C}" presName="accentRepeatNode" presStyleLbl="solidFgAcc1" presStyleIdx="1" presStyleCnt="4"/>
      <dgm:spPr>
        <a:solidFill>
          <a:schemeClr val="lt1">
            <a:hueOff val="0"/>
            <a:satOff val="0"/>
            <a:lumOff val="0"/>
          </a:schemeClr>
        </a:solidFill>
        <a:ln w="38100">
          <a:solidFill>
            <a:srgbClr val="0393D9"/>
          </a:solidFill>
        </a:ln>
      </dgm:spPr>
    </dgm:pt>
    <dgm:pt modelId="{16E96661-A19B-4929-B7E7-C7A05634D530}" type="pres">
      <dgm:prSet presAssocID="{05AAF50B-5C87-4E19-B1B3-38E188CC8D32}" presName="text_3" presStyleLbl="node1" presStyleIdx="2" presStyleCnt="4">
        <dgm:presLayoutVars>
          <dgm:bulletEnabled val="1"/>
        </dgm:presLayoutVars>
      </dgm:prSet>
      <dgm:spPr/>
    </dgm:pt>
    <dgm:pt modelId="{88453F29-92F0-4E30-96A2-D97FB6932209}" type="pres">
      <dgm:prSet presAssocID="{05AAF50B-5C87-4E19-B1B3-38E188CC8D32}" presName="accent_3" presStyleCnt="0"/>
      <dgm:spPr/>
    </dgm:pt>
    <dgm:pt modelId="{D318C2A8-EF24-405C-81FA-6A044674B627}" type="pres">
      <dgm:prSet presAssocID="{05AAF50B-5C87-4E19-B1B3-38E188CC8D32}" presName="accentRepeatNode" presStyleLbl="solidFgAcc1" presStyleIdx="2" presStyleCnt="4"/>
      <dgm:spPr>
        <a:solidFill>
          <a:schemeClr val="lt1">
            <a:hueOff val="0"/>
            <a:satOff val="0"/>
            <a:lumOff val="0"/>
            <a:alpha val="85340"/>
          </a:schemeClr>
        </a:solidFill>
        <a:ln w="38100">
          <a:solidFill>
            <a:srgbClr val="70B253">
              <a:alpha val="33175"/>
            </a:srgbClr>
          </a:solidFill>
        </a:ln>
      </dgm:spPr>
    </dgm:pt>
    <dgm:pt modelId="{8A10DCEE-DCCC-4BB7-BFC4-6655A1F35A99}" type="pres">
      <dgm:prSet presAssocID="{C8D3EB2C-1B33-49F1-A09D-9D8BC98DCFFC}" presName="text_4" presStyleLbl="node1" presStyleIdx="3" presStyleCnt="4">
        <dgm:presLayoutVars>
          <dgm:bulletEnabled val="1"/>
        </dgm:presLayoutVars>
      </dgm:prSet>
      <dgm:spPr/>
    </dgm:pt>
    <dgm:pt modelId="{6DA15CB1-3A47-4427-A4EF-34570610769D}" type="pres">
      <dgm:prSet presAssocID="{C8D3EB2C-1B33-49F1-A09D-9D8BC98DCFFC}" presName="accent_4" presStyleCnt="0"/>
      <dgm:spPr/>
    </dgm:pt>
    <dgm:pt modelId="{E5C31066-E276-44EE-AA8A-6739FF02CE8E}" type="pres">
      <dgm:prSet presAssocID="{C8D3EB2C-1B33-49F1-A09D-9D8BC98DCFFC}" presName="accentRepeatNode" presStyleLbl="solidFgAcc1" presStyleIdx="3" presStyleCnt="4"/>
      <dgm:spPr>
        <a:solidFill>
          <a:schemeClr val="lt1">
            <a:hueOff val="0"/>
            <a:satOff val="0"/>
            <a:lumOff val="0"/>
            <a:alpha val="87000"/>
          </a:schemeClr>
        </a:solidFill>
        <a:ln w="38100">
          <a:solidFill>
            <a:srgbClr val="70B253">
              <a:alpha val="29000"/>
            </a:srgbClr>
          </a:solidFill>
        </a:ln>
      </dgm:spPr>
    </dgm:pt>
  </dgm:ptLst>
  <dgm:cxnLst>
    <dgm:cxn modelId="{0206B002-0D06-4531-8D64-1737E22EDF29}" type="presOf" srcId="{C7035807-436B-4098-B283-CFDB1C2C895B}" destId="{67754C56-9B52-46F2-B4E0-324A2F6B823F}" srcOrd="0" destOrd="0" presId="urn:microsoft.com/office/officeart/2008/layout/VerticalCurvedList"/>
    <dgm:cxn modelId="{2465E425-8591-472F-AFEA-74D0F83220B8}" srcId="{B61026FA-005D-4F83-91B7-4A67E527D09C}" destId="{C7035807-436B-4098-B283-CFDB1C2C895B}" srcOrd="0" destOrd="0" parTransId="{CF38784C-E47C-4381-88BA-3A6C34619753}" sibTransId="{9FD588D3-FE2F-4AEF-ABC5-9048826E4994}"/>
    <dgm:cxn modelId="{34D7B631-7659-4424-BD09-5E6BD22E09D8}" type="presOf" srcId="{493133E4-0A75-4988-B893-C64C3896137C}" destId="{3C6E03DF-ADB4-426D-9C28-B0179F616BF4}" srcOrd="0" destOrd="0" presId="urn:microsoft.com/office/officeart/2008/layout/VerticalCurvedList"/>
    <dgm:cxn modelId="{BBC9D532-9666-4D18-8598-ADC8785C9EE5}" srcId="{B61026FA-005D-4F83-91B7-4A67E527D09C}" destId="{493133E4-0A75-4988-B893-C64C3896137C}" srcOrd="1" destOrd="0" parTransId="{786492F5-D397-4BFF-8CD6-C70719EE8EC7}" sibTransId="{5407D118-DF82-41F2-B25C-B08B875AD3C1}"/>
    <dgm:cxn modelId="{332E8541-83B7-4EB7-8407-D1947D22E77A}" type="presOf" srcId="{05AAF50B-5C87-4E19-B1B3-38E188CC8D32}" destId="{16E96661-A19B-4929-B7E7-C7A05634D530}" srcOrd="0" destOrd="0" presId="urn:microsoft.com/office/officeart/2008/layout/VerticalCurvedList"/>
    <dgm:cxn modelId="{EE9B1865-1468-41CE-9B5A-69A5D2D9CDD8}" srcId="{B61026FA-005D-4F83-91B7-4A67E527D09C}" destId="{05AAF50B-5C87-4E19-B1B3-38E188CC8D32}" srcOrd="2" destOrd="0" parTransId="{7FF2B4BD-297A-43EE-8D5C-D466EF2F37C8}" sibTransId="{16810300-1F98-4C00-98C7-7F4C93CDEE9E}"/>
    <dgm:cxn modelId="{1A156D4A-22BD-4D92-84FE-40225A3AEAE5}" srcId="{B61026FA-005D-4F83-91B7-4A67E527D09C}" destId="{C8D3EB2C-1B33-49F1-A09D-9D8BC98DCFFC}" srcOrd="3" destOrd="0" parTransId="{E4244590-7546-41EF-B8E3-CE696B7074AA}" sibTransId="{858B79B7-C7F1-4032-BEBB-EED6A59C485A}"/>
    <dgm:cxn modelId="{AAD16551-5A5E-FC49-BB58-6B94BB6104A9}" type="presOf" srcId="{B61026FA-005D-4F83-91B7-4A67E527D09C}" destId="{1A27FCBB-E541-4E0E-B1EF-0DC3B82F7D6B}" srcOrd="0" destOrd="0" presId="urn:microsoft.com/office/officeart/2008/layout/VerticalCurvedList"/>
    <dgm:cxn modelId="{2FF416AE-9D45-4D08-89D9-639FF63B757B}" type="presOf" srcId="{C8D3EB2C-1B33-49F1-A09D-9D8BC98DCFFC}" destId="{8A10DCEE-DCCC-4BB7-BFC4-6655A1F35A99}" srcOrd="0" destOrd="0" presId="urn:microsoft.com/office/officeart/2008/layout/VerticalCurvedList"/>
    <dgm:cxn modelId="{3D1662D7-B0BC-4E4D-8746-D700FB6B70CA}" type="presOf" srcId="{9FD588D3-FE2F-4AEF-ABC5-9048826E4994}" destId="{75CD2D43-FF46-486F-8F92-07E6EFDCB430}" srcOrd="0" destOrd="0" presId="urn:microsoft.com/office/officeart/2008/layout/VerticalCurvedList"/>
    <dgm:cxn modelId="{93160665-5A8F-4AA5-BD98-0D6321F54A18}" type="presParOf" srcId="{1A27FCBB-E541-4E0E-B1EF-0DC3B82F7D6B}" destId="{1FECFB32-E6B3-4745-B74B-03EBCFD88A4F}" srcOrd="0" destOrd="0" presId="urn:microsoft.com/office/officeart/2008/layout/VerticalCurvedList"/>
    <dgm:cxn modelId="{B5D29FF7-ECA0-4A80-9D45-F4D134905932}" type="presParOf" srcId="{1FECFB32-E6B3-4745-B74B-03EBCFD88A4F}" destId="{E80E83BC-FA7D-41C4-ADB9-CFD4B5BC7C27}" srcOrd="0" destOrd="0" presId="urn:microsoft.com/office/officeart/2008/layout/VerticalCurvedList"/>
    <dgm:cxn modelId="{6E1D5785-D998-4404-8045-F354AA7E6EA3}" type="presParOf" srcId="{E80E83BC-FA7D-41C4-ADB9-CFD4B5BC7C27}" destId="{60030C70-F1E5-4987-AFAD-C98CFD15F308}" srcOrd="0" destOrd="0" presId="urn:microsoft.com/office/officeart/2008/layout/VerticalCurvedList"/>
    <dgm:cxn modelId="{2EA7485F-1F29-48E9-A22E-2E0142FE404A}" type="presParOf" srcId="{E80E83BC-FA7D-41C4-ADB9-CFD4B5BC7C27}" destId="{75CD2D43-FF46-486F-8F92-07E6EFDCB430}" srcOrd="1" destOrd="0" presId="urn:microsoft.com/office/officeart/2008/layout/VerticalCurvedList"/>
    <dgm:cxn modelId="{AD902922-54B7-4C87-8464-EAA28DAEAB11}" type="presParOf" srcId="{E80E83BC-FA7D-41C4-ADB9-CFD4B5BC7C27}" destId="{45661116-E63B-4383-BA11-80CAAF8FBF7E}" srcOrd="2" destOrd="0" presId="urn:microsoft.com/office/officeart/2008/layout/VerticalCurvedList"/>
    <dgm:cxn modelId="{A49F085C-6360-486C-8976-6272A62B62C1}" type="presParOf" srcId="{E80E83BC-FA7D-41C4-ADB9-CFD4B5BC7C27}" destId="{4AF4D685-69D0-43E3-9F8A-CC8E8769CF62}" srcOrd="3" destOrd="0" presId="urn:microsoft.com/office/officeart/2008/layout/VerticalCurvedList"/>
    <dgm:cxn modelId="{ADFF6DA4-8B12-4D60-9FDE-F50FC31C93D7}" type="presParOf" srcId="{1FECFB32-E6B3-4745-B74B-03EBCFD88A4F}" destId="{67754C56-9B52-46F2-B4E0-324A2F6B823F}" srcOrd="1" destOrd="0" presId="urn:microsoft.com/office/officeart/2008/layout/VerticalCurvedList"/>
    <dgm:cxn modelId="{3D17F053-499A-42A5-99A4-614AEF4A4DDB}" type="presParOf" srcId="{1FECFB32-E6B3-4745-B74B-03EBCFD88A4F}" destId="{0166FA64-3EE8-4591-8350-4CCC0C51C2F9}" srcOrd="2" destOrd="0" presId="urn:microsoft.com/office/officeart/2008/layout/VerticalCurvedList"/>
    <dgm:cxn modelId="{33477235-A1FA-4269-A19E-4130815DA8E0}" type="presParOf" srcId="{0166FA64-3EE8-4591-8350-4CCC0C51C2F9}" destId="{ED3C09F1-2D6D-4190-9E6D-EDDB3272A725}" srcOrd="0" destOrd="0" presId="urn:microsoft.com/office/officeart/2008/layout/VerticalCurvedList"/>
    <dgm:cxn modelId="{EA7F25C2-67E2-455F-B2DD-543F99977783}" type="presParOf" srcId="{1FECFB32-E6B3-4745-B74B-03EBCFD88A4F}" destId="{3C6E03DF-ADB4-426D-9C28-B0179F616BF4}" srcOrd="3" destOrd="0" presId="urn:microsoft.com/office/officeart/2008/layout/VerticalCurvedList"/>
    <dgm:cxn modelId="{07AF639C-0B77-4C6C-9D7A-4179C9004B4E}" type="presParOf" srcId="{1FECFB32-E6B3-4745-B74B-03EBCFD88A4F}" destId="{A01BF7BA-F228-409B-8CF7-E5ED0877A9F8}" srcOrd="4" destOrd="0" presId="urn:microsoft.com/office/officeart/2008/layout/VerticalCurvedList"/>
    <dgm:cxn modelId="{CAC1AB29-B3DB-437B-9144-9743B35A6629}" type="presParOf" srcId="{A01BF7BA-F228-409B-8CF7-E5ED0877A9F8}" destId="{BCF104F0-8207-4D4B-8D30-9B5FF072325D}" srcOrd="0" destOrd="0" presId="urn:microsoft.com/office/officeart/2008/layout/VerticalCurvedList"/>
    <dgm:cxn modelId="{E8B1C0DD-154A-4033-9F29-B693BE506BC2}" type="presParOf" srcId="{1FECFB32-E6B3-4745-B74B-03EBCFD88A4F}" destId="{16E96661-A19B-4929-B7E7-C7A05634D530}" srcOrd="5" destOrd="0" presId="urn:microsoft.com/office/officeart/2008/layout/VerticalCurvedList"/>
    <dgm:cxn modelId="{FC7B2C6D-598E-44AE-9146-BEF63066450D}" type="presParOf" srcId="{1FECFB32-E6B3-4745-B74B-03EBCFD88A4F}" destId="{88453F29-92F0-4E30-96A2-D97FB6932209}" srcOrd="6" destOrd="0" presId="urn:microsoft.com/office/officeart/2008/layout/VerticalCurvedList"/>
    <dgm:cxn modelId="{A7BEEF00-21DE-4C7C-90E0-063978BB5D74}" type="presParOf" srcId="{88453F29-92F0-4E30-96A2-D97FB6932209}" destId="{D318C2A8-EF24-405C-81FA-6A044674B627}" srcOrd="0" destOrd="0" presId="urn:microsoft.com/office/officeart/2008/layout/VerticalCurvedList"/>
    <dgm:cxn modelId="{508E66F0-B11E-40E3-BB1E-CE54CFD197AB}" type="presParOf" srcId="{1FECFB32-E6B3-4745-B74B-03EBCFD88A4F}" destId="{8A10DCEE-DCCC-4BB7-BFC4-6655A1F35A99}" srcOrd="7" destOrd="0" presId="urn:microsoft.com/office/officeart/2008/layout/VerticalCurvedList"/>
    <dgm:cxn modelId="{46735220-BB3A-444C-B963-1C81C8B86678}" type="presParOf" srcId="{1FECFB32-E6B3-4745-B74B-03EBCFD88A4F}" destId="{6DA15CB1-3A47-4427-A4EF-34570610769D}" srcOrd="8" destOrd="0" presId="urn:microsoft.com/office/officeart/2008/layout/VerticalCurvedList"/>
    <dgm:cxn modelId="{03A9632E-4B2A-4179-8572-B346BC5685B2}" type="presParOf" srcId="{6DA15CB1-3A47-4427-A4EF-34570610769D}" destId="{E5C31066-E276-44EE-AA8A-6739FF02CE8E}"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61026FA-005D-4F83-91B7-4A67E527D09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493133E4-0A75-4988-B893-C64C3896137C}">
      <dgm:prSet phldrT="[Text]" phldr="0" custT="1"/>
      <dgm:spPr>
        <a:solidFill>
          <a:srgbClr val="0493D9"/>
        </a:solidFill>
        <a:ln w="38100">
          <a:solidFill>
            <a:schemeClr val="bg1"/>
          </a:solidFill>
        </a:ln>
        <a:effectLst>
          <a:outerShdw blurRad="50800" dist="38100" dir="2700000" algn="tl" rotWithShape="0">
            <a:prstClr val="black">
              <a:alpha val="40000"/>
            </a:prstClr>
          </a:outerShdw>
        </a:effectLst>
      </dgm:spPr>
      <dgm:t>
        <a:bodyPr/>
        <a:lstStyle/>
        <a:p>
          <a:pPr rtl="0"/>
          <a:r>
            <a:rPr lang="en-US" sz="1600" b="1">
              <a:solidFill>
                <a:schemeClr val="bg1"/>
              </a:solidFill>
              <a:latin typeface="Calibri"/>
              <a:ea typeface="Calibri"/>
              <a:cs typeface="Calibri"/>
            </a:rPr>
            <a:t>Brings awareness</a:t>
          </a:r>
          <a:r>
            <a:rPr lang="en-US" sz="1600" b="0">
              <a:solidFill>
                <a:schemeClr val="bg1"/>
              </a:solidFill>
              <a:latin typeface="Calibri"/>
              <a:ea typeface="Calibri"/>
              <a:cs typeface="Calibri"/>
            </a:rPr>
            <a:t> to agency data and tools</a:t>
          </a:r>
        </a:p>
      </dgm:t>
    </dgm:pt>
    <dgm:pt modelId="{786492F5-D397-4BFF-8CD6-C70719EE8EC7}" type="parTrans" cxnId="{BBC9D532-9666-4D18-8598-ADC8785C9EE5}">
      <dgm:prSet/>
      <dgm:spPr/>
      <dgm:t>
        <a:bodyPr/>
        <a:lstStyle/>
        <a:p>
          <a:endParaRPr lang="en-US" sz="1600">
            <a:solidFill>
              <a:schemeClr val="bg1"/>
            </a:solidFill>
          </a:endParaRPr>
        </a:p>
      </dgm:t>
    </dgm:pt>
    <dgm:pt modelId="{5407D118-DF82-41F2-B25C-B08B875AD3C1}" type="sibTrans" cxnId="{BBC9D532-9666-4D18-8598-ADC8785C9EE5}">
      <dgm:prSet/>
      <dgm:spPr/>
      <dgm:t>
        <a:bodyPr/>
        <a:lstStyle/>
        <a:p>
          <a:endParaRPr lang="en-US" sz="1600">
            <a:solidFill>
              <a:schemeClr val="bg1"/>
            </a:solidFill>
          </a:endParaRPr>
        </a:p>
      </dgm:t>
    </dgm:pt>
    <dgm:pt modelId="{05AAF50B-5C87-4E19-B1B3-38E188CC8D32}">
      <dgm:prSet phldrT="[Text]" phldr="0" custT="1"/>
      <dgm:spPr>
        <a:solidFill>
          <a:srgbClr val="406C36"/>
        </a:solidFill>
        <a:ln w="38100">
          <a:solidFill>
            <a:schemeClr val="bg1"/>
          </a:solidFill>
        </a:ln>
        <a:effectLst>
          <a:outerShdw blurRad="50800" dist="38100" dir="2700000" algn="tl" rotWithShape="0">
            <a:prstClr val="black">
              <a:alpha val="40000"/>
            </a:prstClr>
          </a:outerShdw>
        </a:effectLst>
      </dgm:spPr>
      <dgm:t>
        <a:bodyPr/>
        <a:lstStyle/>
        <a:p>
          <a:pPr rtl="0"/>
          <a:r>
            <a:rPr lang="en-US" sz="1600" b="0">
              <a:solidFill>
                <a:schemeClr val="bg1"/>
              </a:solidFill>
              <a:latin typeface="Aptos"/>
              <a:ea typeface="Calibri"/>
              <a:cs typeface="Calibri"/>
            </a:rPr>
            <a:t> Obtains valuable </a:t>
          </a:r>
          <a:r>
            <a:rPr lang="en-US" sz="1600" b="1">
              <a:solidFill>
                <a:schemeClr val="bg1"/>
              </a:solidFill>
              <a:latin typeface="Aptos"/>
              <a:ea typeface="Calibri"/>
              <a:cs typeface="Calibri"/>
            </a:rPr>
            <a:t>planning information</a:t>
          </a:r>
          <a:endParaRPr lang="en-US" sz="1600" b="1">
            <a:solidFill>
              <a:schemeClr val="bg1"/>
            </a:solidFill>
            <a:latin typeface="Calibri"/>
            <a:ea typeface="Calibri"/>
            <a:cs typeface="Calibri"/>
          </a:endParaRPr>
        </a:p>
      </dgm:t>
    </dgm:pt>
    <dgm:pt modelId="{7FF2B4BD-297A-43EE-8D5C-D466EF2F37C8}" type="parTrans" cxnId="{EE9B1865-1468-41CE-9B5A-69A5D2D9CDD8}">
      <dgm:prSet/>
      <dgm:spPr/>
      <dgm:t>
        <a:bodyPr/>
        <a:lstStyle/>
        <a:p>
          <a:endParaRPr lang="en-US" sz="1600">
            <a:solidFill>
              <a:schemeClr val="bg1"/>
            </a:solidFill>
          </a:endParaRPr>
        </a:p>
      </dgm:t>
    </dgm:pt>
    <dgm:pt modelId="{16810300-1F98-4C00-98C7-7F4C93CDEE9E}" type="sibTrans" cxnId="{EE9B1865-1468-41CE-9B5A-69A5D2D9CDD8}">
      <dgm:prSet/>
      <dgm:spPr/>
      <dgm:t>
        <a:bodyPr/>
        <a:lstStyle/>
        <a:p>
          <a:endParaRPr lang="en-US" sz="1600">
            <a:solidFill>
              <a:schemeClr val="bg1"/>
            </a:solidFill>
          </a:endParaRPr>
        </a:p>
      </dgm:t>
    </dgm:pt>
    <dgm:pt modelId="{C8D3EB2C-1B33-49F1-A09D-9D8BC98DCFFC}">
      <dgm:prSet phldr="0" custT="1"/>
      <dgm:spPr>
        <a:solidFill>
          <a:srgbClr val="70B253">
            <a:alpha val="50000"/>
          </a:srgbClr>
        </a:solidFill>
        <a:ln w="38100">
          <a:solidFill>
            <a:schemeClr val="bg1">
              <a:alpha val="50000"/>
            </a:schemeClr>
          </a:solidFill>
        </a:ln>
        <a:effectLst>
          <a:outerShdw blurRad="50800" dist="38100" dir="2700000" algn="tl" rotWithShape="0">
            <a:prstClr val="black">
              <a:alpha val="40000"/>
            </a:prstClr>
          </a:outerShdw>
        </a:effectLst>
      </dgm:spPr>
      <dgm:t>
        <a:bodyPr/>
        <a:lstStyle/>
        <a:p>
          <a:pPr rtl="0"/>
          <a:r>
            <a:rPr lang="en-US" sz="1600" b="0">
              <a:solidFill>
                <a:schemeClr val="bg1">
                  <a:alpha val="41643"/>
                </a:schemeClr>
              </a:solidFill>
              <a:latin typeface="Aptos"/>
              <a:cs typeface="Arial"/>
            </a:rPr>
            <a:t>Promotes reliable, ongoing two-way communication</a:t>
          </a:r>
          <a:endParaRPr lang="en-US" sz="1600" b="0">
            <a:solidFill>
              <a:schemeClr val="bg1">
                <a:alpha val="41643"/>
              </a:schemeClr>
            </a:solidFill>
            <a:latin typeface="+mn-lt"/>
            <a:cs typeface="Arial"/>
          </a:endParaRPr>
        </a:p>
      </dgm:t>
    </dgm:pt>
    <dgm:pt modelId="{E4244590-7546-41EF-B8E3-CE696B7074AA}" type="parTrans" cxnId="{1A156D4A-22BD-4D92-84FE-40225A3AEAE5}">
      <dgm:prSet/>
      <dgm:spPr/>
      <dgm:t>
        <a:bodyPr/>
        <a:lstStyle/>
        <a:p>
          <a:endParaRPr lang="en-US" sz="1600">
            <a:solidFill>
              <a:schemeClr val="bg1"/>
            </a:solidFill>
          </a:endParaRPr>
        </a:p>
      </dgm:t>
    </dgm:pt>
    <dgm:pt modelId="{858B79B7-C7F1-4032-BEBB-EED6A59C485A}" type="sibTrans" cxnId="{1A156D4A-22BD-4D92-84FE-40225A3AEAE5}">
      <dgm:prSet/>
      <dgm:spPr/>
      <dgm:t>
        <a:bodyPr/>
        <a:lstStyle/>
        <a:p>
          <a:endParaRPr lang="en-US" sz="1600">
            <a:solidFill>
              <a:schemeClr val="bg1"/>
            </a:solidFill>
          </a:endParaRPr>
        </a:p>
      </dgm:t>
    </dgm:pt>
    <dgm:pt modelId="{C7035807-436B-4098-B283-CFDB1C2C895B}">
      <dgm:prSet phldrT="[Text]" phldr="0" custT="1"/>
      <dgm:spPr>
        <a:solidFill>
          <a:srgbClr val="1A488C"/>
        </a:solidFill>
        <a:ln w="38100">
          <a:solidFill>
            <a:schemeClr val="bg1"/>
          </a:solidFill>
        </a:ln>
        <a:effectLst>
          <a:outerShdw blurRad="50800" dist="38100" dir="2700000" algn="tl" rotWithShape="0">
            <a:prstClr val="black">
              <a:alpha val="40000"/>
            </a:prstClr>
          </a:outerShdw>
        </a:effectLst>
      </dgm:spPr>
      <dgm:t>
        <a:bodyPr/>
        <a:lstStyle/>
        <a:p>
          <a:pPr rtl="0"/>
          <a:r>
            <a:rPr lang="en-US" sz="1600" b="0">
              <a:solidFill>
                <a:schemeClr val="bg1"/>
              </a:solidFill>
              <a:latin typeface="Aptos"/>
              <a:cs typeface="Arial"/>
            </a:rPr>
            <a:t>Serves </a:t>
          </a:r>
          <a:r>
            <a:rPr lang="en-US" sz="1600" b="1">
              <a:solidFill>
                <a:schemeClr val="bg1"/>
              </a:solidFill>
              <a:latin typeface="Aptos"/>
              <a:cs typeface="Arial"/>
            </a:rPr>
            <a:t>emergent needs</a:t>
          </a:r>
          <a:endParaRPr lang="en-US" sz="1600" b="1">
            <a:solidFill>
              <a:schemeClr val="bg1"/>
            </a:solidFill>
            <a:latin typeface="+mn-lt"/>
            <a:cs typeface="Arial"/>
          </a:endParaRPr>
        </a:p>
      </dgm:t>
    </dgm:pt>
    <dgm:pt modelId="{CF38784C-E47C-4381-88BA-3A6C34619753}" type="parTrans" cxnId="{2465E425-8591-472F-AFEA-74D0F83220B8}">
      <dgm:prSet/>
      <dgm:spPr/>
      <dgm:t>
        <a:bodyPr/>
        <a:lstStyle/>
        <a:p>
          <a:endParaRPr lang="en-US" sz="1600">
            <a:solidFill>
              <a:schemeClr val="bg1"/>
            </a:solidFill>
          </a:endParaRPr>
        </a:p>
      </dgm:t>
    </dgm:pt>
    <dgm:pt modelId="{9FD588D3-FE2F-4AEF-ABC5-9048826E4994}" type="sibTrans" cxnId="{2465E425-8591-472F-AFEA-74D0F83220B8}">
      <dgm:prSet/>
      <dgm:spPr>
        <a:solidFill>
          <a:schemeClr val="tx1">
            <a:lumMod val="50000"/>
            <a:lumOff val="50000"/>
            <a:alpha val="0"/>
          </a:schemeClr>
        </a:solidFill>
        <a:ln>
          <a:noFill/>
        </a:ln>
      </dgm:spPr>
      <dgm:t>
        <a:bodyPr/>
        <a:lstStyle/>
        <a:p>
          <a:endParaRPr lang="en-US" sz="1600">
            <a:solidFill>
              <a:schemeClr val="bg1"/>
            </a:solidFill>
          </a:endParaRPr>
        </a:p>
      </dgm:t>
    </dgm:pt>
    <dgm:pt modelId="{1A27FCBB-E541-4E0E-B1EF-0DC3B82F7D6B}" type="pres">
      <dgm:prSet presAssocID="{B61026FA-005D-4F83-91B7-4A67E527D09C}" presName="Name0" presStyleCnt="0">
        <dgm:presLayoutVars>
          <dgm:chMax val="7"/>
          <dgm:chPref val="7"/>
          <dgm:dir/>
        </dgm:presLayoutVars>
      </dgm:prSet>
      <dgm:spPr/>
    </dgm:pt>
    <dgm:pt modelId="{1FECFB32-E6B3-4745-B74B-03EBCFD88A4F}" type="pres">
      <dgm:prSet presAssocID="{B61026FA-005D-4F83-91B7-4A67E527D09C}" presName="Name1" presStyleCnt="0"/>
      <dgm:spPr/>
    </dgm:pt>
    <dgm:pt modelId="{E80E83BC-FA7D-41C4-ADB9-CFD4B5BC7C27}" type="pres">
      <dgm:prSet presAssocID="{B61026FA-005D-4F83-91B7-4A67E527D09C}" presName="cycle" presStyleCnt="0"/>
      <dgm:spPr/>
    </dgm:pt>
    <dgm:pt modelId="{60030C70-F1E5-4987-AFAD-C98CFD15F308}" type="pres">
      <dgm:prSet presAssocID="{B61026FA-005D-4F83-91B7-4A67E527D09C}" presName="srcNode" presStyleLbl="node1" presStyleIdx="0" presStyleCnt="4"/>
      <dgm:spPr/>
    </dgm:pt>
    <dgm:pt modelId="{75CD2D43-FF46-486F-8F92-07E6EFDCB430}" type="pres">
      <dgm:prSet presAssocID="{B61026FA-005D-4F83-91B7-4A67E527D09C}" presName="conn" presStyleLbl="parChTrans1D2" presStyleIdx="0" presStyleCnt="1" custScaleX="102225"/>
      <dgm:spPr/>
    </dgm:pt>
    <dgm:pt modelId="{45661116-E63B-4383-BA11-80CAAF8FBF7E}" type="pres">
      <dgm:prSet presAssocID="{B61026FA-005D-4F83-91B7-4A67E527D09C}" presName="extraNode" presStyleLbl="node1" presStyleIdx="0" presStyleCnt="4"/>
      <dgm:spPr/>
    </dgm:pt>
    <dgm:pt modelId="{4AF4D685-69D0-43E3-9F8A-CC8E8769CF62}" type="pres">
      <dgm:prSet presAssocID="{B61026FA-005D-4F83-91B7-4A67E527D09C}" presName="dstNode" presStyleLbl="node1" presStyleIdx="0" presStyleCnt="4"/>
      <dgm:spPr/>
    </dgm:pt>
    <dgm:pt modelId="{67754C56-9B52-46F2-B4E0-324A2F6B823F}" type="pres">
      <dgm:prSet presAssocID="{C7035807-436B-4098-B283-CFDB1C2C895B}" presName="text_1" presStyleLbl="node1" presStyleIdx="0" presStyleCnt="4">
        <dgm:presLayoutVars>
          <dgm:bulletEnabled val="1"/>
        </dgm:presLayoutVars>
      </dgm:prSet>
      <dgm:spPr/>
    </dgm:pt>
    <dgm:pt modelId="{0166FA64-3EE8-4591-8350-4CCC0C51C2F9}" type="pres">
      <dgm:prSet presAssocID="{C7035807-436B-4098-B283-CFDB1C2C895B}" presName="accent_1" presStyleCnt="0"/>
      <dgm:spPr/>
    </dgm:pt>
    <dgm:pt modelId="{ED3C09F1-2D6D-4190-9E6D-EDDB3272A725}" type="pres">
      <dgm:prSet presAssocID="{C7035807-436B-4098-B283-CFDB1C2C895B}" presName="accentRepeatNode" presStyleLbl="solidFgAcc1" presStyleIdx="0" presStyleCnt="4"/>
      <dgm:spPr>
        <a:ln w="38100">
          <a:solidFill>
            <a:srgbClr val="1A488C"/>
          </a:solidFill>
        </a:ln>
      </dgm:spPr>
    </dgm:pt>
    <dgm:pt modelId="{3C6E03DF-ADB4-426D-9C28-B0179F616BF4}" type="pres">
      <dgm:prSet presAssocID="{493133E4-0A75-4988-B893-C64C3896137C}" presName="text_2" presStyleLbl="node1" presStyleIdx="1" presStyleCnt="4">
        <dgm:presLayoutVars>
          <dgm:bulletEnabled val="1"/>
        </dgm:presLayoutVars>
      </dgm:prSet>
      <dgm:spPr/>
    </dgm:pt>
    <dgm:pt modelId="{A01BF7BA-F228-409B-8CF7-E5ED0877A9F8}" type="pres">
      <dgm:prSet presAssocID="{493133E4-0A75-4988-B893-C64C3896137C}" presName="accent_2" presStyleCnt="0"/>
      <dgm:spPr/>
    </dgm:pt>
    <dgm:pt modelId="{BCF104F0-8207-4D4B-8D30-9B5FF072325D}" type="pres">
      <dgm:prSet presAssocID="{493133E4-0A75-4988-B893-C64C3896137C}" presName="accentRepeatNode" presStyleLbl="solidFgAcc1" presStyleIdx="1" presStyleCnt="4"/>
      <dgm:spPr>
        <a:solidFill>
          <a:schemeClr val="lt1">
            <a:hueOff val="0"/>
            <a:satOff val="0"/>
            <a:lumOff val="0"/>
          </a:schemeClr>
        </a:solidFill>
        <a:ln w="38100">
          <a:solidFill>
            <a:srgbClr val="0393D9"/>
          </a:solidFill>
        </a:ln>
      </dgm:spPr>
    </dgm:pt>
    <dgm:pt modelId="{16E96661-A19B-4929-B7E7-C7A05634D530}" type="pres">
      <dgm:prSet presAssocID="{05AAF50B-5C87-4E19-B1B3-38E188CC8D32}" presName="text_3" presStyleLbl="node1" presStyleIdx="2" presStyleCnt="4">
        <dgm:presLayoutVars>
          <dgm:bulletEnabled val="1"/>
        </dgm:presLayoutVars>
      </dgm:prSet>
      <dgm:spPr/>
    </dgm:pt>
    <dgm:pt modelId="{88453F29-92F0-4E30-96A2-D97FB6932209}" type="pres">
      <dgm:prSet presAssocID="{05AAF50B-5C87-4E19-B1B3-38E188CC8D32}" presName="accent_3" presStyleCnt="0"/>
      <dgm:spPr/>
    </dgm:pt>
    <dgm:pt modelId="{D318C2A8-EF24-405C-81FA-6A044674B627}" type="pres">
      <dgm:prSet presAssocID="{05AAF50B-5C87-4E19-B1B3-38E188CC8D32}" presName="accentRepeatNode" presStyleLbl="solidFgAcc1" presStyleIdx="2" presStyleCnt="4"/>
      <dgm:spPr>
        <a:solidFill>
          <a:schemeClr val="lt1">
            <a:hueOff val="0"/>
            <a:satOff val="0"/>
            <a:lumOff val="0"/>
          </a:schemeClr>
        </a:solidFill>
        <a:ln w="38100">
          <a:solidFill>
            <a:srgbClr val="416B36"/>
          </a:solidFill>
        </a:ln>
      </dgm:spPr>
    </dgm:pt>
    <dgm:pt modelId="{8A10DCEE-DCCC-4BB7-BFC4-6655A1F35A99}" type="pres">
      <dgm:prSet presAssocID="{C8D3EB2C-1B33-49F1-A09D-9D8BC98DCFFC}" presName="text_4" presStyleLbl="node1" presStyleIdx="3" presStyleCnt="4">
        <dgm:presLayoutVars>
          <dgm:bulletEnabled val="1"/>
        </dgm:presLayoutVars>
      </dgm:prSet>
      <dgm:spPr/>
    </dgm:pt>
    <dgm:pt modelId="{6DA15CB1-3A47-4427-A4EF-34570610769D}" type="pres">
      <dgm:prSet presAssocID="{C8D3EB2C-1B33-49F1-A09D-9D8BC98DCFFC}" presName="accent_4" presStyleCnt="0"/>
      <dgm:spPr/>
    </dgm:pt>
    <dgm:pt modelId="{E5C31066-E276-44EE-AA8A-6739FF02CE8E}" type="pres">
      <dgm:prSet presAssocID="{C8D3EB2C-1B33-49F1-A09D-9D8BC98DCFFC}" presName="accentRepeatNode" presStyleLbl="solidFgAcc1" presStyleIdx="3" presStyleCnt="4"/>
      <dgm:spPr>
        <a:solidFill>
          <a:schemeClr val="lt1">
            <a:hueOff val="0"/>
            <a:satOff val="0"/>
            <a:lumOff val="0"/>
            <a:alpha val="87000"/>
          </a:schemeClr>
        </a:solidFill>
        <a:ln w="38100">
          <a:solidFill>
            <a:srgbClr val="70B253">
              <a:alpha val="29000"/>
            </a:srgbClr>
          </a:solidFill>
        </a:ln>
      </dgm:spPr>
    </dgm:pt>
  </dgm:ptLst>
  <dgm:cxnLst>
    <dgm:cxn modelId="{0206B002-0D06-4531-8D64-1737E22EDF29}" type="presOf" srcId="{C7035807-436B-4098-B283-CFDB1C2C895B}" destId="{67754C56-9B52-46F2-B4E0-324A2F6B823F}" srcOrd="0" destOrd="0" presId="urn:microsoft.com/office/officeart/2008/layout/VerticalCurvedList"/>
    <dgm:cxn modelId="{2465E425-8591-472F-AFEA-74D0F83220B8}" srcId="{B61026FA-005D-4F83-91B7-4A67E527D09C}" destId="{C7035807-436B-4098-B283-CFDB1C2C895B}" srcOrd="0" destOrd="0" parTransId="{CF38784C-E47C-4381-88BA-3A6C34619753}" sibTransId="{9FD588D3-FE2F-4AEF-ABC5-9048826E4994}"/>
    <dgm:cxn modelId="{34D7B631-7659-4424-BD09-5E6BD22E09D8}" type="presOf" srcId="{493133E4-0A75-4988-B893-C64C3896137C}" destId="{3C6E03DF-ADB4-426D-9C28-B0179F616BF4}" srcOrd="0" destOrd="0" presId="urn:microsoft.com/office/officeart/2008/layout/VerticalCurvedList"/>
    <dgm:cxn modelId="{BBC9D532-9666-4D18-8598-ADC8785C9EE5}" srcId="{B61026FA-005D-4F83-91B7-4A67E527D09C}" destId="{493133E4-0A75-4988-B893-C64C3896137C}" srcOrd="1" destOrd="0" parTransId="{786492F5-D397-4BFF-8CD6-C70719EE8EC7}" sibTransId="{5407D118-DF82-41F2-B25C-B08B875AD3C1}"/>
    <dgm:cxn modelId="{332E8541-83B7-4EB7-8407-D1947D22E77A}" type="presOf" srcId="{05AAF50B-5C87-4E19-B1B3-38E188CC8D32}" destId="{16E96661-A19B-4929-B7E7-C7A05634D530}" srcOrd="0" destOrd="0" presId="urn:microsoft.com/office/officeart/2008/layout/VerticalCurvedList"/>
    <dgm:cxn modelId="{EE9B1865-1468-41CE-9B5A-69A5D2D9CDD8}" srcId="{B61026FA-005D-4F83-91B7-4A67E527D09C}" destId="{05AAF50B-5C87-4E19-B1B3-38E188CC8D32}" srcOrd="2" destOrd="0" parTransId="{7FF2B4BD-297A-43EE-8D5C-D466EF2F37C8}" sibTransId="{16810300-1F98-4C00-98C7-7F4C93CDEE9E}"/>
    <dgm:cxn modelId="{1A156D4A-22BD-4D92-84FE-40225A3AEAE5}" srcId="{B61026FA-005D-4F83-91B7-4A67E527D09C}" destId="{C8D3EB2C-1B33-49F1-A09D-9D8BC98DCFFC}" srcOrd="3" destOrd="0" parTransId="{E4244590-7546-41EF-B8E3-CE696B7074AA}" sibTransId="{858B79B7-C7F1-4032-BEBB-EED6A59C485A}"/>
    <dgm:cxn modelId="{AAD16551-5A5E-FC49-BB58-6B94BB6104A9}" type="presOf" srcId="{B61026FA-005D-4F83-91B7-4A67E527D09C}" destId="{1A27FCBB-E541-4E0E-B1EF-0DC3B82F7D6B}" srcOrd="0" destOrd="0" presId="urn:microsoft.com/office/officeart/2008/layout/VerticalCurvedList"/>
    <dgm:cxn modelId="{2FF416AE-9D45-4D08-89D9-639FF63B757B}" type="presOf" srcId="{C8D3EB2C-1B33-49F1-A09D-9D8BC98DCFFC}" destId="{8A10DCEE-DCCC-4BB7-BFC4-6655A1F35A99}" srcOrd="0" destOrd="0" presId="urn:microsoft.com/office/officeart/2008/layout/VerticalCurvedList"/>
    <dgm:cxn modelId="{3D1662D7-B0BC-4E4D-8746-D700FB6B70CA}" type="presOf" srcId="{9FD588D3-FE2F-4AEF-ABC5-9048826E4994}" destId="{75CD2D43-FF46-486F-8F92-07E6EFDCB430}" srcOrd="0" destOrd="0" presId="urn:microsoft.com/office/officeart/2008/layout/VerticalCurvedList"/>
    <dgm:cxn modelId="{93160665-5A8F-4AA5-BD98-0D6321F54A18}" type="presParOf" srcId="{1A27FCBB-E541-4E0E-B1EF-0DC3B82F7D6B}" destId="{1FECFB32-E6B3-4745-B74B-03EBCFD88A4F}" srcOrd="0" destOrd="0" presId="urn:microsoft.com/office/officeart/2008/layout/VerticalCurvedList"/>
    <dgm:cxn modelId="{B5D29FF7-ECA0-4A80-9D45-F4D134905932}" type="presParOf" srcId="{1FECFB32-E6B3-4745-B74B-03EBCFD88A4F}" destId="{E80E83BC-FA7D-41C4-ADB9-CFD4B5BC7C27}" srcOrd="0" destOrd="0" presId="urn:microsoft.com/office/officeart/2008/layout/VerticalCurvedList"/>
    <dgm:cxn modelId="{6E1D5785-D998-4404-8045-F354AA7E6EA3}" type="presParOf" srcId="{E80E83BC-FA7D-41C4-ADB9-CFD4B5BC7C27}" destId="{60030C70-F1E5-4987-AFAD-C98CFD15F308}" srcOrd="0" destOrd="0" presId="urn:microsoft.com/office/officeart/2008/layout/VerticalCurvedList"/>
    <dgm:cxn modelId="{2EA7485F-1F29-48E9-A22E-2E0142FE404A}" type="presParOf" srcId="{E80E83BC-FA7D-41C4-ADB9-CFD4B5BC7C27}" destId="{75CD2D43-FF46-486F-8F92-07E6EFDCB430}" srcOrd="1" destOrd="0" presId="urn:microsoft.com/office/officeart/2008/layout/VerticalCurvedList"/>
    <dgm:cxn modelId="{AD902922-54B7-4C87-8464-EAA28DAEAB11}" type="presParOf" srcId="{E80E83BC-FA7D-41C4-ADB9-CFD4B5BC7C27}" destId="{45661116-E63B-4383-BA11-80CAAF8FBF7E}" srcOrd="2" destOrd="0" presId="urn:microsoft.com/office/officeart/2008/layout/VerticalCurvedList"/>
    <dgm:cxn modelId="{A49F085C-6360-486C-8976-6272A62B62C1}" type="presParOf" srcId="{E80E83BC-FA7D-41C4-ADB9-CFD4B5BC7C27}" destId="{4AF4D685-69D0-43E3-9F8A-CC8E8769CF62}" srcOrd="3" destOrd="0" presId="urn:microsoft.com/office/officeart/2008/layout/VerticalCurvedList"/>
    <dgm:cxn modelId="{ADFF6DA4-8B12-4D60-9FDE-F50FC31C93D7}" type="presParOf" srcId="{1FECFB32-E6B3-4745-B74B-03EBCFD88A4F}" destId="{67754C56-9B52-46F2-B4E0-324A2F6B823F}" srcOrd="1" destOrd="0" presId="urn:microsoft.com/office/officeart/2008/layout/VerticalCurvedList"/>
    <dgm:cxn modelId="{3D17F053-499A-42A5-99A4-614AEF4A4DDB}" type="presParOf" srcId="{1FECFB32-E6B3-4745-B74B-03EBCFD88A4F}" destId="{0166FA64-3EE8-4591-8350-4CCC0C51C2F9}" srcOrd="2" destOrd="0" presId="urn:microsoft.com/office/officeart/2008/layout/VerticalCurvedList"/>
    <dgm:cxn modelId="{33477235-A1FA-4269-A19E-4130815DA8E0}" type="presParOf" srcId="{0166FA64-3EE8-4591-8350-4CCC0C51C2F9}" destId="{ED3C09F1-2D6D-4190-9E6D-EDDB3272A725}" srcOrd="0" destOrd="0" presId="urn:microsoft.com/office/officeart/2008/layout/VerticalCurvedList"/>
    <dgm:cxn modelId="{EA7F25C2-67E2-455F-B2DD-543F99977783}" type="presParOf" srcId="{1FECFB32-E6B3-4745-B74B-03EBCFD88A4F}" destId="{3C6E03DF-ADB4-426D-9C28-B0179F616BF4}" srcOrd="3" destOrd="0" presId="urn:microsoft.com/office/officeart/2008/layout/VerticalCurvedList"/>
    <dgm:cxn modelId="{07AF639C-0B77-4C6C-9D7A-4179C9004B4E}" type="presParOf" srcId="{1FECFB32-E6B3-4745-B74B-03EBCFD88A4F}" destId="{A01BF7BA-F228-409B-8CF7-E5ED0877A9F8}" srcOrd="4" destOrd="0" presId="urn:microsoft.com/office/officeart/2008/layout/VerticalCurvedList"/>
    <dgm:cxn modelId="{CAC1AB29-B3DB-437B-9144-9743B35A6629}" type="presParOf" srcId="{A01BF7BA-F228-409B-8CF7-E5ED0877A9F8}" destId="{BCF104F0-8207-4D4B-8D30-9B5FF072325D}" srcOrd="0" destOrd="0" presId="urn:microsoft.com/office/officeart/2008/layout/VerticalCurvedList"/>
    <dgm:cxn modelId="{E8B1C0DD-154A-4033-9F29-B693BE506BC2}" type="presParOf" srcId="{1FECFB32-E6B3-4745-B74B-03EBCFD88A4F}" destId="{16E96661-A19B-4929-B7E7-C7A05634D530}" srcOrd="5" destOrd="0" presId="urn:microsoft.com/office/officeart/2008/layout/VerticalCurvedList"/>
    <dgm:cxn modelId="{FC7B2C6D-598E-44AE-9146-BEF63066450D}" type="presParOf" srcId="{1FECFB32-E6B3-4745-B74B-03EBCFD88A4F}" destId="{88453F29-92F0-4E30-96A2-D97FB6932209}" srcOrd="6" destOrd="0" presId="urn:microsoft.com/office/officeart/2008/layout/VerticalCurvedList"/>
    <dgm:cxn modelId="{A7BEEF00-21DE-4C7C-90E0-063978BB5D74}" type="presParOf" srcId="{88453F29-92F0-4E30-96A2-D97FB6932209}" destId="{D318C2A8-EF24-405C-81FA-6A044674B627}" srcOrd="0" destOrd="0" presId="urn:microsoft.com/office/officeart/2008/layout/VerticalCurvedList"/>
    <dgm:cxn modelId="{508E66F0-B11E-40E3-BB1E-CE54CFD197AB}" type="presParOf" srcId="{1FECFB32-E6B3-4745-B74B-03EBCFD88A4F}" destId="{8A10DCEE-DCCC-4BB7-BFC4-6655A1F35A99}" srcOrd="7" destOrd="0" presId="urn:microsoft.com/office/officeart/2008/layout/VerticalCurvedList"/>
    <dgm:cxn modelId="{46735220-BB3A-444C-B963-1C81C8B86678}" type="presParOf" srcId="{1FECFB32-E6B3-4745-B74B-03EBCFD88A4F}" destId="{6DA15CB1-3A47-4427-A4EF-34570610769D}" srcOrd="8" destOrd="0" presId="urn:microsoft.com/office/officeart/2008/layout/VerticalCurvedList"/>
    <dgm:cxn modelId="{03A9632E-4B2A-4179-8572-B346BC5685B2}" type="presParOf" srcId="{6DA15CB1-3A47-4427-A4EF-34570610769D}" destId="{E5C31066-E276-44EE-AA8A-6739FF02CE8E}"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61026FA-005D-4F83-91B7-4A67E527D09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493133E4-0A75-4988-B893-C64C3896137C}">
      <dgm:prSet phldrT="[Text]" phldr="0" custT="1"/>
      <dgm:spPr>
        <a:solidFill>
          <a:srgbClr val="0493D9"/>
        </a:solidFill>
        <a:ln w="38100">
          <a:solidFill>
            <a:schemeClr val="bg1"/>
          </a:solidFill>
        </a:ln>
        <a:effectLst>
          <a:outerShdw blurRad="50800" dist="38100" dir="2700000" algn="tl" rotWithShape="0">
            <a:prstClr val="black">
              <a:alpha val="40000"/>
            </a:prstClr>
          </a:outerShdw>
        </a:effectLst>
      </dgm:spPr>
      <dgm:t>
        <a:bodyPr/>
        <a:lstStyle/>
        <a:p>
          <a:pPr rtl="0"/>
          <a:r>
            <a:rPr lang="en-US" sz="1600" b="1">
              <a:solidFill>
                <a:schemeClr val="bg1"/>
              </a:solidFill>
              <a:latin typeface="Calibri"/>
              <a:ea typeface="Calibri"/>
              <a:cs typeface="Calibri"/>
            </a:rPr>
            <a:t>Brings awareness</a:t>
          </a:r>
          <a:r>
            <a:rPr lang="en-US" sz="1600" b="0">
              <a:solidFill>
                <a:schemeClr val="bg1"/>
              </a:solidFill>
              <a:latin typeface="Calibri"/>
              <a:ea typeface="Calibri"/>
              <a:cs typeface="Calibri"/>
            </a:rPr>
            <a:t> to agency data and tools</a:t>
          </a:r>
        </a:p>
      </dgm:t>
    </dgm:pt>
    <dgm:pt modelId="{786492F5-D397-4BFF-8CD6-C70719EE8EC7}" type="parTrans" cxnId="{BBC9D532-9666-4D18-8598-ADC8785C9EE5}">
      <dgm:prSet/>
      <dgm:spPr/>
      <dgm:t>
        <a:bodyPr/>
        <a:lstStyle/>
        <a:p>
          <a:endParaRPr lang="en-US" sz="1600">
            <a:solidFill>
              <a:schemeClr val="bg1"/>
            </a:solidFill>
          </a:endParaRPr>
        </a:p>
      </dgm:t>
    </dgm:pt>
    <dgm:pt modelId="{5407D118-DF82-41F2-B25C-B08B875AD3C1}" type="sibTrans" cxnId="{BBC9D532-9666-4D18-8598-ADC8785C9EE5}">
      <dgm:prSet/>
      <dgm:spPr/>
      <dgm:t>
        <a:bodyPr/>
        <a:lstStyle/>
        <a:p>
          <a:endParaRPr lang="en-US" sz="1600">
            <a:solidFill>
              <a:schemeClr val="bg1"/>
            </a:solidFill>
          </a:endParaRPr>
        </a:p>
      </dgm:t>
    </dgm:pt>
    <dgm:pt modelId="{05AAF50B-5C87-4E19-B1B3-38E188CC8D32}">
      <dgm:prSet phldrT="[Text]" phldr="0" custT="1"/>
      <dgm:spPr>
        <a:solidFill>
          <a:srgbClr val="406C36"/>
        </a:solidFill>
        <a:ln w="38100">
          <a:solidFill>
            <a:schemeClr val="bg1"/>
          </a:solidFill>
        </a:ln>
        <a:effectLst>
          <a:outerShdw blurRad="50800" dist="38100" dir="2700000" algn="tl" rotWithShape="0">
            <a:prstClr val="black">
              <a:alpha val="40000"/>
            </a:prstClr>
          </a:outerShdw>
        </a:effectLst>
      </dgm:spPr>
      <dgm:t>
        <a:bodyPr/>
        <a:lstStyle/>
        <a:p>
          <a:pPr rtl="0"/>
          <a:r>
            <a:rPr lang="en-US" sz="1600" b="0">
              <a:solidFill>
                <a:schemeClr val="bg1"/>
              </a:solidFill>
              <a:latin typeface="Aptos"/>
              <a:ea typeface="Calibri"/>
              <a:cs typeface="Calibri"/>
            </a:rPr>
            <a:t> Obtains valuable </a:t>
          </a:r>
          <a:r>
            <a:rPr lang="en-US" sz="1600" b="1">
              <a:solidFill>
                <a:schemeClr val="bg1"/>
              </a:solidFill>
              <a:latin typeface="Aptos"/>
              <a:ea typeface="Calibri"/>
              <a:cs typeface="Calibri"/>
            </a:rPr>
            <a:t>planning information</a:t>
          </a:r>
          <a:endParaRPr lang="en-US" sz="1600" b="1">
            <a:solidFill>
              <a:schemeClr val="bg1"/>
            </a:solidFill>
            <a:latin typeface="Calibri"/>
            <a:ea typeface="Calibri"/>
            <a:cs typeface="Calibri"/>
          </a:endParaRPr>
        </a:p>
      </dgm:t>
    </dgm:pt>
    <dgm:pt modelId="{7FF2B4BD-297A-43EE-8D5C-D466EF2F37C8}" type="parTrans" cxnId="{EE9B1865-1468-41CE-9B5A-69A5D2D9CDD8}">
      <dgm:prSet/>
      <dgm:spPr/>
      <dgm:t>
        <a:bodyPr/>
        <a:lstStyle/>
        <a:p>
          <a:endParaRPr lang="en-US" sz="1600">
            <a:solidFill>
              <a:schemeClr val="bg1"/>
            </a:solidFill>
          </a:endParaRPr>
        </a:p>
      </dgm:t>
    </dgm:pt>
    <dgm:pt modelId="{16810300-1F98-4C00-98C7-7F4C93CDEE9E}" type="sibTrans" cxnId="{EE9B1865-1468-41CE-9B5A-69A5D2D9CDD8}">
      <dgm:prSet/>
      <dgm:spPr/>
      <dgm:t>
        <a:bodyPr/>
        <a:lstStyle/>
        <a:p>
          <a:endParaRPr lang="en-US" sz="1600">
            <a:solidFill>
              <a:schemeClr val="bg1"/>
            </a:solidFill>
          </a:endParaRPr>
        </a:p>
      </dgm:t>
    </dgm:pt>
    <dgm:pt modelId="{C8D3EB2C-1B33-49F1-A09D-9D8BC98DCFFC}">
      <dgm:prSet phldr="0" custT="1"/>
      <dgm:spPr>
        <a:solidFill>
          <a:srgbClr val="70B253"/>
        </a:solidFill>
        <a:ln w="38100">
          <a:solidFill>
            <a:schemeClr val="bg1"/>
          </a:solidFill>
        </a:ln>
        <a:effectLst>
          <a:outerShdw blurRad="50800" dist="38100" dir="2700000" algn="tl" rotWithShape="0">
            <a:prstClr val="black">
              <a:alpha val="40000"/>
            </a:prstClr>
          </a:outerShdw>
        </a:effectLst>
      </dgm:spPr>
      <dgm:t>
        <a:bodyPr/>
        <a:lstStyle/>
        <a:p>
          <a:pPr rtl="0"/>
          <a:r>
            <a:rPr lang="en-US" sz="1600" b="0">
              <a:solidFill>
                <a:schemeClr val="bg1"/>
              </a:solidFill>
              <a:latin typeface="Aptos"/>
              <a:cs typeface="Arial"/>
            </a:rPr>
            <a:t>Promotes reliable, ongoing </a:t>
          </a:r>
          <a:r>
            <a:rPr lang="en-US" sz="1600" b="1">
              <a:solidFill>
                <a:schemeClr val="bg1"/>
              </a:solidFill>
              <a:latin typeface="Aptos"/>
              <a:cs typeface="Arial"/>
            </a:rPr>
            <a:t>two-way communication</a:t>
          </a:r>
          <a:endParaRPr lang="en-US" sz="1600" b="1">
            <a:solidFill>
              <a:schemeClr val="bg1"/>
            </a:solidFill>
            <a:latin typeface="+mn-lt"/>
            <a:cs typeface="Arial"/>
          </a:endParaRPr>
        </a:p>
      </dgm:t>
    </dgm:pt>
    <dgm:pt modelId="{E4244590-7546-41EF-B8E3-CE696B7074AA}" type="parTrans" cxnId="{1A156D4A-22BD-4D92-84FE-40225A3AEAE5}">
      <dgm:prSet/>
      <dgm:spPr/>
      <dgm:t>
        <a:bodyPr/>
        <a:lstStyle/>
        <a:p>
          <a:endParaRPr lang="en-US" sz="1600">
            <a:solidFill>
              <a:schemeClr val="bg1"/>
            </a:solidFill>
          </a:endParaRPr>
        </a:p>
      </dgm:t>
    </dgm:pt>
    <dgm:pt modelId="{858B79B7-C7F1-4032-BEBB-EED6A59C485A}" type="sibTrans" cxnId="{1A156D4A-22BD-4D92-84FE-40225A3AEAE5}">
      <dgm:prSet/>
      <dgm:spPr/>
      <dgm:t>
        <a:bodyPr/>
        <a:lstStyle/>
        <a:p>
          <a:endParaRPr lang="en-US" sz="1600">
            <a:solidFill>
              <a:schemeClr val="bg1"/>
            </a:solidFill>
          </a:endParaRPr>
        </a:p>
      </dgm:t>
    </dgm:pt>
    <dgm:pt modelId="{C7035807-436B-4098-B283-CFDB1C2C895B}">
      <dgm:prSet phldrT="[Text]" phldr="0" custT="1"/>
      <dgm:spPr>
        <a:solidFill>
          <a:srgbClr val="1A488C"/>
        </a:solidFill>
        <a:ln w="38100">
          <a:solidFill>
            <a:schemeClr val="bg1"/>
          </a:solidFill>
        </a:ln>
        <a:effectLst>
          <a:outerShdw blurRad="50800" dist="38100" dir="2700000" algn="tl" rotWithShape="0">
            <a:prstClr val="black">
              <a:alpha val="40000"/>
            </a:prstClr>
          </a:outerShdw>
        </a:effectLst>
      </dgm:spPr>
      <dgm:t>
        <a:bodyPr/>
        <a:lstStyle/>
        <a:p>
          <a:pPr rtl="0"/>
          <a:r>
            <a:rPr lang="en-US" sz="1600" b="0">
              <a:solidFill>
                <a:schemeClr val="bg1"/>
              </a:solidFill>
              <a:latin typeface="Aptos"/>
              <a:cs typeface="Arial"/>
            </a:rPr>
            <a:t>Serves </a:t>
          </a:r>
          <a:r>
            <a:rPr lang="en-US" sz="1600" b="1">
              <a:solidFill>
                <a:schemeClr val="bg1"/>
              </a:solidFill>
              <a:latin typeface="Aptos"/>
              <a:cs typeface="Arial"/>
            </a:rPr>
            <a:t>emergent needs</a:t>
          </a:r>
          <a:endParaRPr lang="en-US" sz="1600" b="1">
            <a:solidFill>
              <a:schemeClr val="bg1"/>
            </a:solidFill>
            <a:latin typeface="+mn-lt"/>
            <a:cs typeface="Arial"/>
          </a:endParaRPr>
        </a:p>
      </dgm:t>
    </dgm:pt>
    <dgm:pt modelId="{CF38784C-E47C-4381-88BA-3A6C34619753}" type="parTrans" cxnId="{2465E425-8591-472F-AFEA-74D0F83220B8}">
      <dgm:prSet/>
      <dgm:spPr/>
      <dgm:t>
        <a:bodyPr/>
        <a:lstStyle/>
        <a:p>
          <a:endParaRPr lang="en-US" sz="1600">
            <a:solidFill>
              <a:schemeClr val="bg1"/>
            </a:solidFill>
          </a:endParaRPr>
        </a:p>
      </dgm:t>
    </dgm:pt>
    <dgm:pt modelId="{9FD588D3-FE2F-4AEF-ABC5-9048826E4994}" type="sibTrans" cxnId="{2465E425-8591-472F-AFEA-74D0F83220B8}">
      <dgm:prSet/>
      <dgm:spPr>
        <a:solidFill>
          <a:schemeClr val="tx1">
            <a:lumMod val="50000"/>
            <a:lumOff val="50000"/>
            <a:alpha val="0"/>
          </a:schemeClr>
        </a:solidFill>
        <a:ln>
          <a:noFill/>
        </a:ln>
      </dgm:spPr>
      <dgm:t>
        <a:bodyPr/>
        <a:lstStyle/>
        <a:p>
          <a:endParaRPr lang="en-US" sz="1600">
            <a:solidFill>
              <a:schemeClr val="bg1"/>
            </a:solidFill>
          </a:endParaRPr>
        </a:p>
      </dgm:t>
    </dgm:pt>
    <dgm:pt modelId="{1A27FCBB-E541-4E0E-B1EF-0DC3B82F7D6B}" type="pres">
      <dgm:prSet presAssocID="{B61026FA-005D-4F83-91B7-4A67E527D09C}" presName="Name0" presStyleCnt="0">
        <dgm:presLayoutVars>
          <dgm:chMax val="7"/>
          <dgm:chPref val="7"/>
          <dgm:dir/>
        </dgm:presLayoutVars>
      </dgm:prSet>
      <dgm:spPr/>
    </dgm:pt>
    <dgm:pt modelId="{1FECFB32-E6B3-4745-B74B-03EBCFD88A4F}" type="pres">
      <dgm:prSet presAssocID="{B61026FA-005D-4F83-91B7-4A67E527D09C}" presName="Name1" presStyleCnt="0"/>
      <dgm:spPr/>
    </dgm:pt>
    <dgm:pt modelId="{E80E83BC-FA7D-41C4-ADB9-CFD4B5BC7C27}" type="pres">
      <dgm:prSet presAssocID="{B61026FA-005D-4F83-91B7-4A67E527D09C}" presName="cycle" presStyleCnt="0"/>
      <dgm:spPr/>
    </dgm:pt>
    <dgm:pt modelId="{60030C70-F1E5-4987-AFAD-C98CFD15F308}" type="pres">
      <dgm:prSet presAssocID="{B61026FA-005D-4F83-91B7-4A67E527D09C}" presName="srcNode" presStyleLbl="node1" presStyleIdx="0" presStyleCnt="4"/>
      <dgm:spPr/>
    </dgm:pt>
    <dgm:pt modelId="{75CD2D43-FF46-486F-8F92-07E6EFDCB430}" type="pres">
      <dgm:prSet presAssocID="{B61026FA-005D-4F83-91B7-4A67E527D09C}" presName="conn" presStyleLbl="parChTrans1D2" presStyleIdx="0" presStyleCnt="1" custScaleX="102225"/>
      <dgm:spPr/>
    </dgm:pt>
    <dgm:pt modelId="{45661116-E63B-4383-BA11-80CAAF8FBF7E}" type="pres">
      <dgm:prSet presAssocID="{B61026FA-005D-4F83-91B7-4A67E527D09C}" presName="extraNode" presStyleLbl="node1" presStyleIdx="0" presStyleCnt="4"/>
      <dgm:spPr/>
    </dgm:pt>
    <dgm:pt modelId="{4AF4D685-69D0-43E3-9F8A-CC8E8769CF62}" type="pres">
      <dgm:prSet presAssocID="{B61026FA-005D-4F83-91B7-4A67E527D09C}" presName="dstNode" presStyleLbl="node1" presStyleIdx="0" presStyleCnt="4"/>
      <dgm:spPr/>
    </dgm:pt>
    <dgm:pt modelId="{67754C56-9B52-46F2-B4E0-324A2F6B823F}" type="pres">
      <dgm:prSet presAssocID="{C7035807-436B-4098-B283-CFDB1C2C895B}" presName="text_1" presStyleLbl="node1" presStyleIdx="0" presStyleCnt="4">
        <dgm:presLayoutVars>
          <dgm:bulletEnabled val="1"/>
        </dgm:presLayoutVars>
      </dgm:prSet>
      <dgm:spPr/>
    </dgm:pt>
    <dgm:pt modelId="{0166FA64-3EE8-4591-8350-4CCC0C51C2F9}" type="pres">
      <dgm:prSet presAssocID="{C7035807-436B-4098-B283-CFDB1C2C895B}" presName="accent_1" presStyleCnt="0"/>
      <dgm:spPr/>
    </dgm:pt>
    <dgm:pt modelId="{ED3C09F1-2D6D-4190-9E6D-EDDB3272A725}" type="pres">
      <dgm:prSet presAssocID="{C7035807-436B-4098-B283-CFDB1C2C895B}" presName="accentRepeatNode" presStyleLbl="solidFgAcc1" presStyleIdx="0" presStyleCnt="4"/>
      <dgm:spPr>
        <a:ln w="38100">
          <a:solidFill>
            <a:srgbClr val="1A488C"/>
          </a:solidFill>
        </a:ln>
      </dgm:spPr>
    </dgm:pt>
    <dgm:pt modelId="{3C6E03DF-ADB4-426D-9C28-B0179F616BF4}" type="pres">
      <dgm:prSet presAssocID="{493133E4-0A75-4988-B893-C64C3896137C}" presName="text_2" presStyleLbl="node1" presStyleIdx="1" presStyleCnt="4">
        <dgm:presLayoutVars>
          <dgm:bulletEnabled val="1"/>
        </dgm:presLayoutVars>
      </dgm:prSet>
      <dgm:spPr/>
    </dgm:pt>
    <dgm:pt modelId="{A01BF7BA-F228-409B-8CF7-E5ED0877A9F8}" type="pres">
      <dgm:prSet presAssocID="{493133E4-0A75-4988-B893-C64C3896137C}" presName="accent_2" presStyleCnt="0"/>
      <dgm:spPr/>
    </dgm:pt>
    <dgm:pt modelId="{BCF104F0-8207-4D4B-8D30-9B5FF072325D}" type="pres">
      <dgm:prSet presAssocID="{493133E4-0A75-4988-B893-C64C3896137C}" presName="accentRepeatNode" presStyleLbl="solidFgAcc1" presStyleIdx="1" presStyleCnt="4"/>
      <dgm:spPr>
        <a:solidFill>
          <a:schemeClr val="lt1">
            <a:hueOff val="0"/>
            <a:satOff val="0"/>
            <a:lumOff val="0"/>
          </a:schemeClr>
        </a:solidFill>
        <a:ln w="38100">
          <a:solidFill>
            <a:srgbClr val="0393D9"/>
          </a:solidFill>
        </a:ln>
      </dgm:spPr>
    </dgm:pt>
    <dgm:pt modelId="{16E96661-A19B-4929-B7E7-C7A05634D530}" type="pres">
      <dgm:prSet presAssocID="{05AAF50B-5C87-4E19-B1B3-38E188CC8D32}" presName="text_3" presStyleLbl="node1" presStyleIdx="2" presStyleCnt="4">
        <dgm:presLayoutVars>
          <dgm:bulletEnabled val="1"/>
        </dgm:presLayoutVars>
      </dgm:prSet>
      <dgm:spPr/>
    </dgm:pt>
    <dgm:pt modelId="{88453F29-92F0-4E30-96A2-D97FB6932209}" type="pres">
      <dgm:prSet presAssocID="{05AAF50B-5C87-4E19-B1B3-38E188CC8D32}" presName="accent_3" presStyleCnt="0"/>
      <dgm:spPr/>
    </dgm:pt>
    <dgm:pt modelId="{D318C2A8-EF24-405C-81FA-6A044674B627}" type="pres">
      <dgm:prSet presAssocID="{05AAF50B-5C87-4E19-B1B3-38E188CC8D32}" presName="accentRepeatNode" presStyleLbl="solidFgAcc1" presStyleIdx="2" presStyleCnt="4"/>
      <dgm:spPr>
        <a:solidFill>
          <a:schemeClr val="lt1">
            <a:hueOff val="0"/>
            <a:satOff val="0"/>
            <a:lumOff val="0"/>
          </a:schemeClr>
        </a:solidFill>
        <a:ln w="38100">
          <a:solidFill>
            <a:srgbClr val="416B36"/>
          </a:solidFill>
        </a:ln>
      </dgm:spPr>
    </dgm:pt>
    <dgm:pt modelId="{8A10DCEE-DCCC-4BB7-BFC4-6655A1F35A99}" type="pres">
      <dgm:prSet presAssocID="{C8D3EB2C-1B33-49F1-A09D-9D8BC98DCFFC}" presName="text_4" presStyleLbl="node1" presStyleIdx="3" presStyleCnt="4">
        <dgm:presLayoutVars>
          <dgm:bulletEnabled val="1"/>
        </dgm:presLayoutVars>
      </dgm:prSet>
      <dgm:spPr/>
    </dgm:pt>
    <dgm:pt modelId="{6DA15CB1-3A47-4427-A4EF-34570610769D}" type="pres">
      <dgm:prSet presAssocID="{C8D3EB2C-1B33-49F1-A09D-9D8BC98DCFFC}" presName="accent_4" presStyleCnt="0"/>
      <dgm:spPr/>
    </dgm:pt>
    <dgm:pt modelId="{E5C31066-E276-44EE-AA8A-6739FF02CE8E}" type="pres">
      <dgm:prSet presAssocID="{C8D3EB2C-1B33-49F1-A09D-9D8BC98DCFFC}" presName="accentRepeatNode" presStyleLbl="solidFgAcc1" presStyleIdx="3" presStyleCnt="4"/>
      <dgm:spPr>
        <a:solidFill>
          <a:schemeClr val="lt1">
            <a:hueOff val="0"/>
            <a:satOff val="0"/>
            <a:lumOff val="0"/>
          </a:schemeClr>
        </a:solidFill>
        <a:ln w="38100">
          <a:solidFill>
            <a:srgbClr val="70B253"/>
          </a:solidFill>
        </a:ln>
      </dgm:spPr>
    </dgm:pt>
  </dgm:ptLst>
  <dgm:cxnLst>
    <dgm:cxn modelId="{0206B002-0D06-4531-8D64-1737E22EDF29}" type="presOf" srcId="{C7035807-436B-4098-B283-CFDB1C2C895B}" destId="{67754C56-9B52-46F2-B4E0-324A2F6B823F}" srcOrd="0" destOrd="0" presId="urn:microsoft.com/office/officeart/2008/layout/VerticalCurvedList"/>
    <dgm:cxn modelId="{2465E425-8591-472F-AFEA-74D0F83220B8}" srcId="{B61026FA-005D-4F83-91B7-4A67E527D09C}" destId="{C7035807-436B-4098-B283-CFDB1C2C895B}" srcOrd="0" destOrd="0" parTransId="{CF38784C-E47C-4381-88BA-3A6C34619753}" sibTransId="{9FD588D3-FE2F-4AEF-ABC5-9048826E4994}"/>
    <dgm:cxn modelId="{34D7B631-7659-4424-BD09-5E6BD22E09D8}" type="presOf" srcId="{493133E4-0A75-4988-B893-C64C3896137C}" destId="{3C6E03DF-ADB4-426D-9C28-B0179F616BF4}" srcOrd="0" destOrd="0" presId="urn:microsoft.com/office/officeart/2008/layout/VerticalCurvedList"/>
    <dgm:cxn modelId="{BBC9D532-9666-4D18-8598-ADC8785C9EE5}" srcId="{B61026FA-005D-4F83-91B7-4A67E527D09C}" destId="{493133E4-0A75-4988-B893-C64C3896137C}" srcOrd="1" destOrd="0" parTransId="{786492F5-D397-4BFF-8CD6-C70719EE8EC7}" sibTransId="{5407D118-DF82-41F2-B25C-B08B875AD3C1}"/>
    <dgm:cxn modelId="{332E8541-83B7-4EB7-8407-D1947D22E77A}" type="presOf" srcId="{05AAF50B-5C87-4E19-B1B3-38E188CC8D32}" destId="{16E96661-A19B-4929-B7E7-C7A05634D530}" srcOrd="0" destOrd="0" presId="urn:microsoft.com/office/officeart/2008/layout/VerticalCurvedList"/>
    <dgm:cxn modelId="{EE9B1865-1468-41CE-9B5A-69A5D2D9CDD8}" srcId="{B61026FA-005D-4F83-91B7-4A67E527D09C}" destId="{05AAF50B-5C87-4E19-B1B3-38E188CC8D32}" srcOrd="2" destOrd="0" parTransId="{7FF2B4BD-297A-43EE-8D5C-D466EF2F37C8}" sibTransId="{16810300-1F98-4C00-98C7-7F4C93CDEE9E}"/>
    <dgm:cxn modelId="{1A156D4A-22BD-4D92-84FE-40225A3AEAE5}" srcId="{B61026FA-005D-4F83-91B7-4A67E527D09C}" destId="{C8D3EB2C-1B33-49F1-A09D-9D8BC98DCFFC}" srcOrd="3" destOrd="0" parTransId="{E4244590-7546-41EF-B8E3-CE696B7074AA}" sibTransId="{858B79B7-C7F1-4032-BEBB-EED6A59C485A}"/>
    <dgm:cxn modelId="{AAD16551-5A5E-FC49-BB58-6B94BB6104A9}" type="presOf" srcId="{B61026FA-005D-4F83-91B7-4A67E527D09C}" destId="{1A27FCBB-E541-4E0E-B1EF-0DC3B82F7D6B}" srcOrd="0" destOrd="0" presId="urn:microsoft.com/office/officeart/2008/layout/VerticalCurvedList"/>
    <dgm:cxn modelId="{2FF416AE-9D45-4D08-89D9-639FF63B757B}" type="presOf" srcId="{C8D3EB2C-1B33-49F1-A09D-9D8BC98DCFFC}" destId="{8A10DCEE-DCCC-4BB7-BFC4-6655A1F35A99}" srcOrd="0" destOrd="0" presId="urn:microsoft.com/office/officeart/2008/layout/VerticalCurvedList"/>
    <dgm:cxn modelId="{3D1662D7-B0BC-4E4D-8746-D700FB6B70CA}" type="presOf" srcId="{9FD588D3-FE2F-4AEF-ABC5-9048826E4994}" destId="{75CD2D43-FF46-486F-8F92-07E6EFDCB430}" srcOrd="0" destOrd="0" presId="urn:microsoft.com/office/officeart/2008/layout/VerticalCurvedList"/>
    <dgm:cxn modelId="{93160665-5A8F-4AA5-BD98-0D6321F54A18}" type="presParOf" srcId="{1A27FCBB-E541-4E0E-B1EF-0DC3B82F7D6B}" destId="{1FECFB32-E6B3-4745-B74B-03EBCFD88A4F}" srcOrd="0" destOrd="0" presId="urn:microsoft.com/office/officeart/2008/layout/VerticalCurvedList"/>
    <dgm:cxn modelId="{B5D29FF7-ECA0-4A80-9D45-F4D134905932}" type="presParOf" srcId="{1FECFB32-E6B3-4745-B74B-03EBCFD88A4F}" destId="{E80E83BC-FA7D-41C4-ADB9-CFD4B5BC7C27}" srcOrd="0" destOrd="0" presId="urn:microsoft.com/office/officeart/2008/layout/VerticalCurvedList"/>
    <dgm:cxn modelId="{6E1D5785-D998-4404-8045-F354AA7E6EA3}" type="presParOf" srcId="{E80E83BC-FA7D-41C4-ADB9-CFD4B5BC7C27}" destId="{60030C70-F1E5-4987-AFAD-C98CFD15F308}" srcOrd="0" destOrd="0" presId="urn:microsoft.com/office/officeart/2008/layout/VerticalCurvedList"/>
    <dgm:cxn modelId="{2EA7485F-1F29-48E9-A22E-2E0142FE404A}" type="presParOf" srcId="{E80E83BC-FA7D-41C4-ADB9-CFD4B5BC7C27}" destId="{75CD2D43-FF46-486F-8F92-07E6EFDCB430}" srcOrd="1" destOrd="0" presId="urn:microsoft.com/office/officeart/2008/layout/VerticalCurvedList"/>
    <dgm:cxn modelId="{AD902922-54B7-4C87-8464-EAA28DAEAB11}" type="presParOf" srcId="{E80E83BC-FA7D-41C4-ADB9-CFD4B5BC7C27}" destId="{45661116-E63B-4383-BA11-80CAAF8FBF7E}" srcOrd="2" destOrd="0" presId="urn:microsoft.com/office/officeart/2008/layout/VerticalCurvedList"/>
    <dgm:cxn modelId="{A49F085C-6360-486C-8976-6272A62B62C1}" type="presParOf" srcId="{E80E83BC-FA7D-41C4-ADB9-CFD4B5BC7C27}" destId="{4AF4D685-69D0-43E3-9F8A-CC8E8769CF62}" srcOrd="3" destOrd="0" presId="urn:microsoft.com/office/officeart/2008/layout/VerticalCurvedList"/>
    <dgm:cxn modelId="{ADFF6DA4-8B12-4D60-9FDE-F50FC31C93D7}" type="presParOf" srcId="{1FECFB32-E6B3-4745-B74B-03EBCFD88A4F}" destId="{67754C56-9B52-46F2-B4E0-324A2F6B823F}" srcOrd="1" destOrd="0" presId="urn:microsoft.com/office/officeart/2008/layout/VerticalCurvedList"/>
    <dgm:cxn modelId="{3D17F053-499A-42A5-99A4-614AEF4A4DDB}" type="presParOf" srcId="{1FECFB32-E6B3-4745-B74B-03EBCFD88A4F}" destId="{0166FA64-3EE8-4591-8350-4CCC0C51C2F9}" srcOrd="2" destOrd="0" presId="urn:microsoft.com/office/officeart/2008/layout/VerticalCurvedList"/>
    <dgm:cxn modelId="{33477235-A1FA-4269-A19E-4130815DA8E0}" type="presParOf" srcId="{0166FA64-3EE8-4591-8350-4CCC0C51C2F9}" destId="{ED3C09F1-2D6D-4190-9E6D-EDDB3272A725}" srcOrd="0" destOrd="0" presId="urn:microsoft.com/office/officeart/2008/layout/VerticalCurvedList"/>
    <dgm:cxn modelId="{EA7F25C2-67E2-455F-B2DD-543F99977783}" type="presParOf" srcId="{1FECFB32-E6B3-4745-B74B-03EBCFD88A4F}" destId="{3C6E03DF-ADB4-426D-9C28-B0179F616BF4}" srcOrd="3" destOrd="0" presId="urn:microsoft.com/office/officeart/2008/layout/VerticalCurvedList"/>
    <dgm:cxn modelId="{07AF639C-0B77-4C6C-9D7A-4179C9004B4E}" type="presParOf" srcId="{1FECFB32-E6B3-4745-B74B-03EBCFD88A4F}" destId="{A01BF7BA-F228-409B-8CF7-E5ED0877A9F8}" srcOrd="4" destOrd="0" presId="urn:microsoft.com/office/officeart/2008/layout/VerticalCurvedList"/>
    <dgm:cxn modelId="{CAC1AB29-B3DB-437B-9144-9743B35A6629}" type="presParOf" srcId="{A01BF7BA-F228-409B-8CF7-E5ED0877A9F8}" destId="{BCF104F0-8207-4D4B-8D30-9B5FF072325D}" srcOrd="0" destOrd="0" presId="urn:microsoft.com/office/officeart/2008/layout/VerticalCurvedList"/>
    <dgm:cxn modelId="{E8B1C0DD-154A-4033-9F29-B693BE506BC2}" type="presParOf" srcId="{1FECFB32-E6B3-4745-B74B-03EBCFD88A4F}" destId="{16E96661-A19B-4929-B7E7-C7A05634D530}" srcOrd="5" destOrd="0" presId="urn:microsoft.com/office/officeart/2008/layout/VerticalCurvedList"/>
    <dgm:cxn modelId="{FC7B2C6D-598E-44AE-9146-BEF63066450D}" type="presParOf" srcId="{1FECFB32-E6B3-4745-B74B-03EBCFD88A4F}" destId="{88453F29-92F0-4E30-96A2-D97FB6932209}" srcOrd="6" destOrd="0" presId="urn:microsoft.com/office/officeart/2008/layout/VerticalCurvedList"/>
    <dgm:cxn modelId="{A7BEEF00-21DE-4C7C-90E0-063978BB5D74}" type="presParOf" srcId="{88453F29-92F0-4E30-96A2-D97FB6932209}" destId="{D318C2A8-EF24-405C-81FA-6A044674B627}" srcOrd="0" destOrd="0" presId="urn:microsoft.com/office/officeart/2008/layout/VerticalCurvedList"/>
    <dgm:cxn modelId="{508E66F0-B11E-40E3-BB1E-CE54CFD197AB}" type="presParOf" srcId="{1FECFB32-E6B3-4745-B74B-03EBCFD88A4F}" destId="{8A10DCEE-DCCC-4BB7-BFC4-6655A1F35A99}" srcOrd="7" destOrd="0" presId="urn:microsoft.com/office/officeart/2008/layout/VerticalCurvedList"/>
    <dgm:cxn modelId="{46735220-BB3A-444C-B963-1C81C8B86678}" type="presParOf" srcId="{1FECFB32-E6B3-4745-B74B-03EBCFD88A4F}" destId="{6DA15CB1-3A47-4427-A4EF-34570610769D}" srcOrd="8" destOrd="0" presId="urn:microsoft.com/office/officeart/2008/layout/VerticalCurvedList"/>
    <dgm:cxn modelId="{03A9632E-4B2A-4179-8572-B346BC5685B2}" type="presParOf" srcId="{6DA15CB1-3A47-4427-A4EF-34570610769D}" destId="{E5C31066-E276-44EE-AA8A-6739FF02CE8E}"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CD2D43-FF46-486F-8F92-07E6EFDCB430}">
      <dsp:nvSpPr>
        <dsp:cNvPr id="0" name=""/>
        <dsp:cNvSpPr/>
      </dsp:nvSpPr>
      <dsp:spPr>
        <a:xfrm>
          <a:off x="-5864394" y="-885836"/>
          <a:ext cx="7043804" cy="6890491"/>
        </a:xfrm>
        <a:prstGeom prst="blockArc">
          <a:avLst>
            <a:gd name="adj1" fmla="val 18900000"/>
            <a:gd name="adj2" fmla="val 2700000"/>
            <a:gd name="adj3" fmla="val 313"/>
          </a:avLst>
        </a:prstGeom>
        <a:solidFill>
          <a:schemeClr val="tx1">
            <a:lumMod val="50000"/>
            <a:lumOff val="50000"/>
            <a:alpha val="0"/>
          </a:schemeClr>
        </a:solidFill>
        <a:ln w="19050" cap="flat" cmpd="sng" algn="ctr">
          <a:noFill/>
          <a:prstDash val="solid"/>
          <a:miter lim="800000"/>
        </a:ln>
        <a:effectLst/>
      </dsp:spPr>
      <dsp:style>
        <a:lnRef idx="2">
          <a:scrgbClr r="0" g="0" b="0"/>
        </a:lnRef>
        <a:fillRef idx="0">
          <a:scrgbClr r="0" g="0" b="0"/>
        </a:fillRef>
        <a:effectRef idx="0">
          <a:scrgbClr r="0" g="0" b="0"/>
        </a:effectRef>
        <a:fontRef idx="minor"/>
      </dsp:style>
    </dsp:sp>
    <dsp:sp modelId="{67754C56-9B52-46F2-B4E0-324A2F6B823F}">
      <dsp:nvSpPr>
        <dsp:cNvPr id="0" name=""/>
        <dsp:cNvSpPr/>
      </dsp:nvSpPr>
      <dsp:spPr>
        <a:xfrm>
          <a:off x="577219" y="393534"/>
          <a:ext cx="5164343" cy="787478"/>
        </a:xfrm>
        <a:prstGeom prst="rect">
          <a:avLst/>
        </a:prstGeom>
        <a:solidFill>
          <a:srgbClr val="1A488C"/>
        </a:solidFill>
        <a:ln w="38100" cap="flat" cmpd="sng" algn="ctr">
          <a:solidFill>
            <a:schemeClr val="bg1"/>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25061" tIns="40640" rIns="40640" bIns="40640" numCol="1" spcCol="1270" anchor="ctr" anchorCtr="0">
          <a:noAutofit/>
        </a:bodyPr>
        <a:lstStyle/>
        <a:p>
          <a:pPr marL="0" lvl="0" indent="0" algn="l" defTabSz="711200" rtl="0">
            <a:lnSpc>
              <a:spcPct val="90000"/>
            </a:lnSpc>
            <a:spcBef>
              <a:spcPct val="0"/>
            </a:spcBef>
            <a:spcAft>
              <a:spcPct val="35000"/>
            </a:spcAft>
            <a:buNone/>
          </a:pPr>
          <a:r>
            <a:rPr lang="en-US" sz="1600" b="1" kern="1200">
              <a:solidFill>
                <a:schemeClr val="bg1"/>
              </a:solidFill>
              <a:latin typeface="Aptos"/>
              <a:cs typeface="Arial"/>
            </a:rPr>
            <a:t>Serves emergent needs</a:t>
          </a:r>
          <a:endParaRPr lang="en-US" sz="1600" b="1" kern="1200">
            <a:solidFill>
              <a:schemeClr val="bg1"/>
            </a:solidFill>
            <a:latin typeface="+mn-lt"/>
            <a:cs typeface="Arial"/>
          </a:endParaRPr>
        </a:p>
      </dsp:txBody>
      <dsp:txXfrm>
        <a:off x="577219" y="393534"/>
        <a:ext cx="5164343" cy="787478"/>
      </dsp:txXfrm>
    </dsp:sp>
    <dsp:sp modelId="{ED3C09F1-2D6D-4190-9E6D-EDDB3272A725}">
      <dsp:nvSpPr>
        <dsp:cNvPr id="0" name=""/>
        <dsp:cNvSpPr/>
      </dsp:nvSpPr>
      <dsp:spPr>
        <a:xfrm>
          <a:off x="85045" y="295099"/>
          <a:ext cx="984348" cy="984348"/>
        </a:xfrm>
        <a:prstGeom prst="ellipse">
          <a:avLst/>
        </a:prstGeom>
        <a:solidFill>
          <a:schemeClr val="lt1">
            <a:hueOff val="0"/>
            <a:satOff val="0"/>
            <a:lumOff val="0"/>
            <a:alphaOff val="0"/>
          </a:schemeClr>
        </a:solidFill>
        <a:ln w="38100" cap="flat" cmpd="sng" algn="ctr">
          <a:solidFill>
            <a:srgbClr val="1A488C"/>
          </a:solidFill>
          <a:prstDash val="solid"/>
          <a:miter lim="800000"/>
        </a:ln>
        <a:effectLst/>
      </dsp:spPr>
      <dsp:style>
        <a:lnRef idx="2">
          <a:scrgbClr r="0" g="0" b="0"/>
        </a:lnRef>
        <a:fillRef idx="1">
          <a:scrgbClr r="0" g="0" b="0"/>
        </a:fillRef>
        <a:effectRef idx="0">
          <a:scrgbClr r="0" g="0" b="0"/>
        </a:effectRef>
        <a:fontRef idx="minor"/>
      </dsp:style>
    </dsp:sp>
    <dsp:sp modelId="{3C6E03DF-ADB4-426D-9C28-B0179F616BF4}">
      <dsp:nvSpPr>
        <dsp:cNvPr id="0" name=""/>
        <dsp:cNvSpPr/>
      </dsp:nvSpPr>
      <dsp:spPr>
        <a:xfrm>
          <a:off x="1028699" y="1574957"/>
          <a:ext cx="4712864" cy="787478"/>
        </a:xfrm>
        <a:prstGeom prst="rect">
          <a:avLst/>
        </a:prstGeom>
        <a:solidFill>
          <a:srgbClr val="0493D9"/>
        </a:solidFill>
        <a:ln w="38100" cap="flat" cmpd="sng" algn="ctr">
          <a:solidFill>
            <a:schemeClr val="bg1"/>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25061" tIns="40640" rIns="40640" bIns="40640" numCol="1" spcCol="1270" anchor="ctr" anchorCtr="0">
          <a:noAutofit/>
        </a:bodyPr>
        <a:lstStyle/>
        <a:p>
          <a:pPr marL="0" lvl="0" indent="0" algn="l" defTabSz="711200" rtl="0">
            <a:lnSpc>
              <a:spcPct val="90000"/>
            </a:lnSpc>
            <a:spcBef>
              <a:spcPct val="0"/>
            </a:spcBef>
            <a:spcAft>
              <a:spcPct val="35000"/>
            </a:spcAft>
            <a:buNone/>
          </a:pPr>
          <a:r>
            <a:rPr lang="en-US" sz="1600" b="1" kern="1200">
              <a:solidFill>
                <a:schemeClr val="bg1">
                  <a:alpha val="39000"/>
                </a:schemeClr>
              </a:solidFill>
              <a:latin typeface="Calibri"/>
              <a:ea typeface="Calibri"/>
              <a:cs typeface="Calibri"/>
            </a:rPr>
            <a:t>Brings awareness</a:t>
          </a:r>
          <a:r>
            <a:rPr lang="en-US" sz="1600" b="0" kern="1200">
              <a:solidFill>
                <a:schemeClr val="bg1">
                  <a:alpha val="39000"/>
                </a:schemeClr>
              </a:solidFill>
              <a:latin typeface="Calibri"/>
              <a:ea typeface="Calibri"/>
              <a:cs typeface="Calibri"/>
            </a:rPr>
            <a:t> to agency data and tools</a:t>
          </a:r>
        </a:p>
      </dsp:txBody>
      <dsp:txXfrm>
        <a:off x="1028699" y="1574957"/>
        <a:ext cx="4712864" cy="787478"/>
      </dsp:txXfrm>
    </dsp:sp>
    <dsp:sp modelId="{BCF104F0-8207-4D4B-8D30-9B5FF072325D}">
      <dsp:nvSpPr>
        <dsp:cNvPr id="0" name=""/>
        <dsp:cNvSpPr/>
      </dsp:nvSpPr>
      <dsp:spPr>
        <a:xfrm>
          <a:off x="536525" y="1476523"/>
          <a:ext cx="984348" cy="984348"/>
        </a:xfrm>
        <a:prstGeom prst="ellipse">
          <a:avLst/>
        </a:prstGeom>
        <a:solidFill>
          <a:schemeClr val="lt1">
            <a:hueOff val="0"/>
            <a:satOff val="0"/>
            <a:lumOff val="0"/>
            <a:alpha val="90084"/>
          </a:schemeClr>
        </a:solidFill>
        <a:ln w="38100" cap="flat" cmpd="sng" algn="ctr">
          <a:solidFill>
            <a:schemeClr val="bg1"/>
          </a:solidFill>
          <a:prstDash val="solid"/>
          <a:miter lim="800000"/>
        </a:ln>
        <a:effectLst/>
      </dsp:spPr>
      <dsp:style>
        <a:lnRef idx="2">
          <a:scrgbClr r="0" g="0" b="0"/>
        </a:lnRef>
        <a:fillRef idx="1">
          <a:scrgbClr r="0" g="0" b="0"/>
        </a:fillRef>
        <a:effectRef idx="0">
          <a:scrgbClr r="0" g="0" b="0"/>
        </a:effectRef>
        <a:fontRef idx="minor"/>
      </dsp:style>
    </dsp:sp>
    <dsp:sp modelId="{16E96661-A19B-4929-B7E7-C7A05634D530}">
      <dsp:nvSpPr>
        <dsp:cNvPr id="0" name=""/>
        <dsp:cNvSpPr/>
      </dsp:nvSpPr>
      <dsp:spPr>
        <a:xfrm>
          <a:off x="1028699" y="2756381"/>
          <a:ext cx="4712864" cy="787478"/>
        </a:xfrm>
        <a:prstGeom prst="rect">
          <a:avLst/>
        </a:prstGeom>
        <a:solidFill>
          <a:srgbClr val="406C36">
            <a:alpha val="50000"/>
          </a:srgbClr>
        </a:solidFill>
        <a:ln w="38100" cap="flat" cmpd="sng" algn="ctr">
          <a:solidFill>
            <a:schemeClr val="bg1">
              <a:alpha val="50000"/>
            </a:schemeClr>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25061" tIns="40640" rIns="40640" bIns="40640" numCol="1" spcCol="1270" anchor="ctr" anchorCtr="0">
          <a:noAutofit/>
        </a:bodyPr>
        <a:lstStyle/>
        <a:p>
          <a:pPr marL="0" lvl="0" indent="0" algn="l" defTabSz="711200" rtl="0">
            <a:lnSpc>
              <a:spcPct val="90000"/>
            </a:lnSpc>
            <a:spcBef>
              <a:spcPct val="0"/>
            </a:spcBef>
            <a:spcAft>
              <a:spcPct val="35000"/>
            </a:spcAft>
            <a:buNone/>
          </a:pPr>
          <a:r>
            <a:rPr lang="en-US" sz="1600" b="0" kern="1200">
              <a:solidFill>
                <a:schemeClr val="bg1">
                  <a:alpha val="41000"/>
                </a:schemeClr>
              </a:solidFill>
              <a:latin typeface="Aptos"/>
              <a:ea typeface="Calibri"/>
              <a:cs typeface="Calibri"/>
            </a:rPr>
            <a:t> Obtains valuable </a:t>
          </a:r>
          <a:r>
            <a:rPr lang="en-US" sz="1600" b="1" kern="1200">
              <a:solidFill>
                <a:schemeClr val="bg1">
                  <a:alpha val="41000"/>
                </a:schemeClr>
              </a:solidFill>
              <a:latin typeface="Aptos"/>
              <a:ea typeface="Calibri"/>
              <a:cs typeface="Calibri"/>
            </a:rPr>
            <a:t>planning information</a:t>
          </a:r>
          <a:endParaRPr lang="en-US" sz="1600" b="1" kern="1200">
            <a:solidFill>
              <a:schemeClr val="bg1">
                <a:alpha val="41000"/>
              </a:schemeClr>
            </a:solidFill>
            <a:latin typeface="Calibri"/>
            <a:ea typeface="Calibri"/>
            <a:cs typeface="Calibri"/>
          </a:endParaRPr>
        </a:p>
      </dsp:txBody>
      <dsp:txXfrm>
        <a:off x="1028699" y="2756381"/>
        <a:ext cx="4712864" cy="787478"/>
      </dsp:txXfrm>
    </dsp:sp>
    <dsp:sp modelId="{D318C2A8-EF24-405C-81FA-6A044674B627}">
      <dsp:nvSpPr>
        <dsp:cNvPr id="0" name=""/>
        <dsp:cNvSpPr/>
      </dsp:nvSpPr>
      <dsp:spPr>
        <a:xfrm>
          <a:off x="536525" y="2657946"/>
          <a:ext cx="984348" cy="984348"/>
        </a:xfrm>
        <a:prstGeom prst="ellipse">
          <a:avLst/>
        </a:prstGeom>
        <a:solidFill>
          <a:schemeClr val="lt1">
            <a:hueOff val="0"/>
            <a:satOff val="0"/>
            <a:lumOff val="0"/>
            <a:alpha val="85340"/>
          </a:schemeClr>
        </a:solidFill>
        <a:ln w="38100" cap="flat" cmpd="sng" algn="ctr">
          <a:solidFill>
            <a:srgbClr val="70B253">
              <a:alpha val="33175"/>
            </a:srgbClr>
          </a:solidFill>
          <a:prstDash val="solid"/>
          <a:miter lim="800000"/>
        </a:ln>
        <a:effectLst/>
      </dsp:spPr>
      <dsp:style>
        <a:lnRef idx="2">
          <a:scrgbClr r="0" g="0" b="0"/>
        </a:lnRef>
        <a:fillRef idx="1">
          <a:scrgbClr r="0" g="0" b="0"/>
        </a:fillRef>
        <a:effectRef idx="0">
          <a:scrgbClr r="0" g="0" b="0"/>
        </a:effectRef>
        <a:fontRef idx="minor"/>
      </dsp:style>
    </dsp:sp>
    <dsp:sp modelId="{8A10DCEE-DCCC-4BB7-BFC4-6655A1F35A99}">
      <dsp:nvSpPr>
        <dsp:cNvPr id="0" name=""/>
        <dsp:cNvSpPr/>
      </dsp:nvSpPr>
      <dsp:spPr>
        <a:xfrm>
          <a:off x="577219" y="3937804"/>
          <a:ext cx="5164343" cy="787478"/>
        </a:xfrm>
        <a:prstGeom prst="rect">
          <a:avLst/>
        </a:prstGeom>
        <a:solidFill>
          <a:srgbClr val="70B253">
            <a:alpha val="50000"/>
          </a:srgbClr>
        </a:solidFill>
        <a:ln w="38100" cap="flat" cmpd="sng" algn="ctr">
          <a:solidFill>
            <a:schemeClr val="bg1">
              <a:alpha val="50000"/>
            </a:schemeClr>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25061" tIns="40640" rIns="40640" bIns="40640" numCol="1" spcCol="1270" anchor="ctr" anchorCtr="0">
          <a:noAutofit/>
        </a:bodyPr>
        <a:lstStyle/>
        <a:p>
          <a:pPr marL="0" lvl="0" indent="0" algn="l" defTabSz="711200" rtl="0">
            <a:lnSpc>
              <a:spcPct val="90000"/>
            </a:lnSpc>
            <a:spcBef>
              <a:spcPct val="0"/>
            </a:spcBef>
            <a:spcAft>
              <a:spcPct val="35000"/>
            </a:spcAft>
            <a:buNone/>
          </a:pPr>
          <a:r>
            <a:rPr lang="en-US" sz="1600" b="0" kern="1200">
              <a:solidFill>
                <a:schemeClr val="bg1">
                  <a:alpha val="41643"/>
                </a:schemeClr>
              </a:solidFill>
              <a:latin typeface="Aptos"/>
              <a:cs typeface="Arial"/>
            </a:rPr>
            <a:t>Reliable, ongoing two-way communication</a:t>
          </a:r>
          <a:endParaRPr lang="en-US" sz="1600" b="0" kern="1200">
            <a:solidFill>
              <a:schemeClr val="bg1">
                <a:alpha val="41643"/>
              </a:schemeClr>
            </a:solidFill>
            <a:latin typeface="+mn-lt"/>
            <a:cs typeface="Arial"/>
          </a:endParaRPr>
        </a:p>
      </dsp:txBody>
      <dsp:txXfrm>
        <a:off x="577219" y="3937804"/>
        <a:ext cx="5164343" cy="787478"/>
      </dsp:txXfrm>
    </dsp:sp>
    <dsp:sp modelId="{E5C31066-E276-44EE-AA8A-6739FF02CE8E}">
      <dsp:nvSpPr>
        <dsp:cNvPr id="0" name=""/>
        <dsp:cNvSpPr/>
      </dsp:nvSpPr>
      <dsp:spPr>
        <a:xfrm>
          <a:off x="85045" y="3839369"/>
          <a:ext cx="984348" cy="984348"/>
        </a:xfrm>
        <a:prstGeom prst="ellipse">
          <a:avLst/>
        </a:prstGeom>
        <a:solidFill>
          <a:schemeClr val="lt1">
            <a:hueOff val="0"/>
            <a:satOff val="0"/>
            <a:lumOff val="0"/>
            <a:alpha val="87000"/>
          </a:schemeClr>
        </a:solidFill>
        <a:ln w="38100" cap="flat" cmpd="sng" algn="ctr">
          <a:solidFill>
            <a:srgbClr val="70B253">
              <a:alpha val="29000"/>
            </a:srgb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CD2D43-FF46-486F-8F92-07E6EFDCB430}">
      <dsp:nvSpPr>
        <dsp:cNvPr id="0" name=""/>
        <dsp:cNvSpPr/>
      </dsp:nvSpPr>
      <dsp:spPr>
        <a:xfrm>
          <a:off x="-5864394" y="-885836"/>
          <a:ext cx="7043804" cy="6890491"/>
        </a:xfrm>
        <a:prstGeom prst="blockArc">
          <a:avLst>
            <a:gd name="adj1" fmla="val 18900000"/>
            <a:gd name="adj2" fmla="val 2700000"/>
            <a:gd name="adj3" fmla="val 313"/>
          </a:avLst>
        </a:prstGeom>
        <a:solidFill>
          <a:schemeClr val="tx1">
            <a:lumMod val="50000"/>
            <a:lumOff val="50000"/>
            <a:alpha val="0"/>
          </a:schemeClr>
        </a:solidFill>
        <a:ln w="19050" cap="flat" cmpd="sng" algn="ctr">
          <a:noFill/>
          <a:prstDash val="solid"/>
          <a:miter lim="800000"/>
        </a:ln>
        <a:effectLst/>
      </dsp:spPr>
      <dsp:style>
        <a:lnRef idx="2">
          <a:scrgbClr r="0" g="0" b="0"/>
        </a:lnRef>
        <a:fillRef idx="0">
          <a:scrgbClr r="0" g="0" b="0"/>
        </a:fillRef>
        <a:effectRef idx="0">
          <a:scrgbClr r="0" g="0" b="0"/>
        </a:effectRef>
        <a:fontRef idx="minor"/>
      </dsp:style>
    </dsp:sp>
    <dsp:sp modelId="{67754C56-9B52-46F2-B4E0-324A2F6B823F}">
      <dsp:nvSpPr>
        <dsp:cNvPr id="0" name=""/>
        <dsp:cNvSpPr/>
      </dsp:nvSpPr>
      <dsp:spPr>
        <a:xfrm>
          <a:off x="577219" y="393534"/>
          <a:ext cx="5164343" cy="787478"/>
        </a:xfrm>
        <a:prstGeom prst="rect">
          <a:avLst/>
        </a:prstGeom>
        <a:solidFill>
          <a:srgbClr val="1A488C"/>
        </a:solidFill>
        <a:ln w="38100" cap="flat" cmpd="sng" algn="ctr">
          <a:solidFill>
            <a:schemeClr val="bg1"/>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25061" tIns="40640" rIns="40640" bIns="40640" numCol="1" spcCol="1270" anchor="ctr" anchorCtr="0">
          <a:noAutofit/>
        </a:bodyPr>
        <a:lstStyle/>
        <a:p>
          <a:pPr marL="0" lvl="0" indent="0" algn="l" defTabSz="711200" rtl="0">
            <a:lnSpc>
              <a:spcPct val="90000"/>
            </a:lnSpc>
            <a:spcBef>
              <a:spcPct val="0"/>
            </a:spcBef>
            <a:spcAft>
              <a:spcPct val="35000"/>
            </a:spcAft>
            <a:buNone/>
          </a:pPr>
          <a:r>
            <a:rPr lang="en-US" sz="1600" kern="1200">
              <a:solidFill>
                <a:schemeClr val="bg1"/>
              </a:solidFill>
              <a:latin typeface="Aptos"/>
              <a:cs typeface="Arial"/>
            </a:rPr>
            <a:t>Serves </a:t>
          </a:r>
          <a:r>
            <a:rPr lang="en-US" sz="1600" b="1" kern="1200">
              <a:solidFill>
                <a:schemeClr val="bg1"/>
              </a:solidFill>
              <a:latin typeface="Aptos"/>
              <a:cs typeface="Arial"/>
            </a:rPr>
            <a:t>emergent needs</a:t>
          </a:r>
          <a:endParaRPr lang="en-US" sz="1600" b="1" kern="1200">
            <a:solidFill>
              <a:schemeClr val="bg1"/>
            </a:solidFill>
            <a:latin typeface="+mn-lt"/>
            <a:cs typeface="Arial"/>
          </a:endParaRPr>
        </a:p>
      </dsp:txBody>
      <dsp:txXfrm>
        <a:off x="577219" y="393534"/>
        <a:ext cx="5164343" cy="787478"/>
      </dsp:txXfrm>
    </dsp:sp>
    <dsp:sp modelId="{ED3C09F1-2D6D-4190-9E6D-EDDB3272A725}">
      <dsp:nvSpPr>
        <dsp:cNvPr id="0" name=""/>
        <dsp:cNvSpPr/>
      </dsp:nvSpPr>
      <dsp:spPr>
        <a:xfrm>
          <a:off x="85045" y="295099"/>
          <a:ext cx="984348" cy="984348"/>
        </a:xfrm>
        <a:prstGeom prst="ellipse">
          <a:avLst/>
        </a:prstGeom>
        <a:solidFill>
          <a:schemeClr val="lt1">
            <a:hueOff val="0"/>
            <a:satOff val="0"/>
            <a:lumOff val="0"/>
            <a:alphaOff val="0"/>
          </a:schemeClr>
        </a:solidFill>
        <a:ln w="38100" cap="flat" cmpd="sng" algn="ctr">
          <a:solidFill>
            <a:srgbClr val="1A488C"/>
          </a:solidFill>
          <a:prstDash val="solid"/>
          <a:miter lim="800000"/>
        </a:ln>
        <a:effectLst/>
      </dsp:spPr>
      <dsp:style>
        <a:lnRef idx="2">
          <a:scrgbClr r="0" g="0" b="0"/>
        </a:lnRef>
        <a:fillRef idx="1">
          <a:scrgbClr r="0" g="0" b="0"/>
        </a:fillRef>
        <a:effectRef idx="0">
          <a:scrgbClr r="0" g="0" b="0"/>
        </a:effectRef>
        <a:fontRef idx="minor"/>
      </dsp:style>
    </dsp:sp>
    <dsp:sp modelId="{3C6E03DF-ADB4-426D-9C28-B0179F616BF4}">
      <dsp:nvSpPr>
        <dsp:cNvPr id="0" name=""/>
        <dsp:cNvSpPr/>
      </dsp:nvSpPr>
      <dsp:spPr>
        <a:xfrm>
          <a:off x="1028699" y="1574957"/>
          <a:ext cx="4712864" cy="787478"/>
        </a:xfrm>
        <a:prstGeom prst="rect">
          <a:avLst/>
        </a:prstGeom>
        <a:solidFill>
          <a:srgbClr val="0493D9"/>
        </a:solidFill>
        <a:ln w="38100" cap="flat" cmpd="sng" algn="ctr">
          <a:solidFill>
            <a:schemeClr val="bg1"/>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25061" tIns="40640" rIns="40640" bIns="40640" numCol="1" spcCol="1270" anchor="ctr" anchorCtr="0">
          <a:noAutofit/>
        </a:bodyPr>
        <a:lstStyle/>
        <a:p>
          <a:pPr marL="0" lvl="0" indent="0" algn="l" defTabSz="711200" rtl="0">
            <a:lnSpc>
              <a:spcPct val="90000"/>
            </a:lnSpc>
            <a:spcBef>
              <a:spcPct val="0"/>
            </a:spcBef>
            <a:spcAft>
              <a:spcPct val="35000"/>
            </a:spcAft>
            <a:buNone/>
          </a:pPr>
          <a:r>
            <a:rPr lang="en-US" sz="1600" b="1" kern="1200">
              <a:solidFill>
                <a:schemeClr val="bg1"/>
              </a:solidFill>
              <a:latin typeface="Calibri"/>
              <a:ea typeface="Calibri"/>
              <a:cs typeface="Calibri"/>
            </a:rPr>
            <a:t>Brings awareness</a:t>
          </a:r>
          <a:r>
            <a:rPr lang="en-US" sz="1600" b="0" kern="1200">
              <a:solidFill>
                <a:schemeClr val="bg1"/>
              </a:solidFill>
              <a:latin typeface="Calibri"/>
              <a:ea typeface="Calibri"/>
              <a:cs typeface="Calibri"/>
            </a:rPr>
            <a:t> to agency data and tools</a:t>
          </a:r>
        </a:p>
      </dsp:txBody>
      <dsp:txXfrm>
        <a:off x="1028699" y="1574957"/>
        <a:ext cx="4712864" cy="787478"/>
      </dsp:txXfrm>
    </dsp:sp>
    <dsp:sp modelId="{BCF104F0-8207-4D4B-8D30-9B5FF072325D}">
      <dsp:nvSpPr>
        <dsp:cNvPr id="0" name=""/>
        <dsp:cNvSpPr/>
      </dsp:nvSpPr>
      <dsp:spPr>
        <a:xfrm>
          <a:off x="536525" y="1476523"/>
          <a:ext cx="984348" cy="984348"/>
        </a:xfrm>
        <a:prstGeom prst="ellipse">
          <a:avLst/>
        </a:prstGeom>
        <a:solidFill>
          <a:schemeClr val="lt1">
            <a:hueOff val="0"/>
            <a:satOff val="0"/>
            <a:lumOff val="0"/>
          </a:schemeClr>
        </a:solidFill>
        <a:ln w="38100" cap="flat" cmpd="sng" algn="ctr">
          <a:solidFill>
            <a:srgbClr val="0393D9"/>
          </a:solidFill>
          <a:prstDash val="solid"/>
          <a:miter lim="800000"/>
        </a:ln>
        <a:effectLst/>
      </dsp:spPr>
      <dsp:style>
        <a:lnRef idx="2">
          <a:scrgbClr r="0" g="0" b="0"/>
        </a:lnRef>
        <a:fillRef idx="1">
          <a:scrgbClr r="0" g="0" b="0"/>
        </a:fillRef>
        <a:effectRef idx="0">
          <a:scrgbClr r="0" g="0" b="0"/>
        </a:effectRef>
        <a:fontRef idx="minor"/>
      </dsp:style>
    </dsp:sp>
    <dsp:sp modelId="{16E96661-A19B-4929-B7E7-C7A05634D530}">
      <dsp:nvSpPr>
        <dsp:cNvPr id="0" name=""/>
        <dsp:cNvSpPr/>
      </dsp:nvSpPr>
      <dsp:spPr>
        <a:xfrm>
          <a:off x="1028699" y="2756381"/>
          <a:ext cx="4712864" cy="787478"/>
        </a:xfrm>
        <a:prstGeom prst="rect">
          <a:avLst/>
        </a:prstGeom>
        <a:solidFill>
          <a:srgbClr val="406C36">
            <a:alpha val="50000"/>
          </a:srgbClr>
        </a:solidFill>
        <a:ln w="38100" cap="flat" cmpd="sng" algn="ctr">
          <a:solidFill>
            <a:schemeClr val="bg1">
              <a:alpha val="50000"/>
            </a:schemeClr>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25061" tIns="40640" rIns="40640" bIns="40640" numCol="1" spcCol="1270" anchor="ctr" anchorCtr="0">
          <a:noAutofit/>
        </a:bodyPr>
        <a:lstStyle/>
        <a:p>
          <a:pPr marL="0" lvl="0" indent="0" algn="l" defTabSz="711200" rtl="0">
            <a:lnSpc>
              <a:spcPct val="90000"/>
            </a:lnSpc>
            <a:spcBef>
              <a:spcPct val="0"/>
            </a:spcBef>
            <a:spcAft>
              <a:spcPct val="35000"/>
            </a:spcAft>
            <a:buNone/>
          </a:pPr>
          <a:r>
            <a:rPr lang="en-US" sz="1600" b="0" kern="1200">
              <a:solidFill>
                <a:schemeClr val="bg1">
                  <a:alpha val="41000"/>
                </a:schemeClr>
              </a:solidFill>
              <a:latin typeface="Aptos"/>
              <a:ea typeface="Calibri"/>
              <a:cs typeface="Calibri"/>
            </a:rPr>
            <a:t> Obtains valuable </a:t>
          </a:r>
          <a:r>
            <a:rPr lang="en-US" sz="1600" b="1" kern="1200">
              <a:solidFill>
                <a:schemeClr val="bg1">
                  <a:alpha val="41000"/>
                </a:schemeClr>
              </a:solidFill>
              <a:latin typeface="Aptos"/>
              <a:ea typeface="Calibri"/>
              <a:cs typeface="Calibri"/>
            </a:rPr>
            <a:t>planning information</a:t>
          </a:r>
          <a:endParaRPr lang="en-US" sz="1600" b="1" kern="1200">
            <a:solidFill>
              <a:schemeClr val="bg1">
                <a:alpha val="41000"/>
              </a:schemeClr>
            </a:solidFill>
            <a:latin typeface="Calibri"/>
            <a:ea typeface="Calibri"/>
            <a:cs typeface="Calibri"/>
          </a:endParaRPr>
        </a:p>
      </dsp:txBody>
      <dsp:txXfrm>
        <a:off x="1028699" y="2756381"/>
        <a:ext cx="4712864" cy="787478"/>
      </dsp:txXfrm>
    </dsp:sp>
    <dsp:sp modelId="{D318C2A8-EF24-405C-81FA-6A044674B627}">
      <dsp:nvSpPr>
        <dsp:cNvPr id="0" name=""/>
        <dsp:cNvSpPr/>
      </dsp:nvSpPr>
      <dsp:spPr>
        <a:xfrm>
          <a:off x="536525" y="2657946"/>
          <a:ext cx="984348" cy="984348"/>
        </a:xfrm>
        <a:prstGeom prst="ellipse">
          <a:avLst/>
        </a:prstGeom>
        <a:solidFill>
          <a:schemeClr val="lt1">
            <a:hueOff val="0"/>
            <a:satOff val="0"/>
            <a:lumOff val="0"/>
            <a:alpha val="85340"/>
          </a:schemeClr>
        </a:solidFill>
        <a:ln w="38100" cap="flat" cmpd="sng" algn="ctr">
          <a:solidFill>
            <a:srgbClr val="70B253">
              <a:alpha val="33175"/>
            </a:srgbClr>
          </a:solidFill>
          <a:prstDash val="solid"/>
          <a:miter lim="800000"/>
        </a:ln>
        <a:effectLst/>
      </dsp:spPr>
      <dsp:style>
        <a:lnRef idx="2">
          <a:scrgbClr r="0" g="0" b="0"/>
        </a:lnRef>
        <a:fillRef idx="1">
          <a:scrgbClr r="0" g="0" b="0"/>
        </a:fillRef>
        <a:effectRef idx="0">
          <a:scrgbClr r="0" g="0" b="0"/>
        </a:effectRef>
        <a:fontRef idx="minor"/>
      </dsp:style>
    </dsp:sp>
    <dsp:sp modelId="{8A10DCEE-DCCC-4BB7-BFC4-6655A1F35A99}">
      <dsp:nvSpPr>
        <dsp:cNvPr id="0" name=""/>
        <dsp:cNvSpPr/>
      </dsp:nvSpPr>
      <dsp:spPr>
        <a:xfrm>
          <a:off x="577219" y="3937804"/>
          <a:ext cx="5164343" cy="787478"/>
        </a:xfrm>
        <a:prstGeom prst="rect">
          <a:avLst/>
        </a:prstGeom>
        <a:solidFill>
          <a:srgbClr val="70B253">
            <a:alpha val="50000"/>
          </a:srgbClr>
        </a:solidFill>
        <a:ln w="38100" cap="flat" cmpd="sng" algn="ctr">
          <a:solidFill>
            <a:schemeClr val="bg1">
              <a:alpha val="50000"/>
            </a:schemeClr>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25061" tIns="40640" rIns="40640" bIns="40640" numCol="1" spcCol="1270" anchor="ctr" anchorCtr="0">
          <a:noAutofit/>
        </a:bodyPr>
        <a:lstStyle/>
        <a:p>
          <a:pPr marL="0" lvl="0" indent="0" algn="l" defTabSz="711200" rtl="0">
            <a:lnSpc>
              <a:spcPct val="90000"/>
            </a:lnSpc>
            <a:spcBef>
              <a:spcPct val="0"/>
            </a:spcBef>
            <a:spcAft>
              <a:spcPct val="35000"/>
            </a:spcAft>
            <a:buNone/>
          </a:pPr>
          <a:r>
            <a:rPr lang="en-US" sz="1600" b="0" kern="1200">
              <a:solidFill>
                <a:schemeClr val="bg1">
                  <a:alpha val="41643"/>
                </a:schemeClr>
              </a:solidFill>
              <a:latin typeface="Aptos"/>
              <a:cs typeface="Arial"/>
            </a:rPr>
            <a:t>Promotes reliable, ongoing two-way communication</a:t>
          </a:r>
          <a:endParaRPr lang="en-US" sz="1600" b="0" kern="1200">
            <a:solidFill>
              <a:schemeClr val="bg1">
                <a:alpha val="41643"/>
              </a:schemeClr>
            </a:solidFill>
            <a:latin typeface="+mn-lt"/>
            <a:cs typeface="Arial"/>
          </a:endParaRPr>
        </a:p>
      </dsp:txBody>
      <dsp:txXfrm>
        <a:off x="577219" y="3937804"/>
        <a:ext cx="5164343" cy="787478"/>
      </dsp:txXfrm>
    </dsp:sp>
    <dsp:sp modelId="{E5C31066-E276-44EE-AA8A-6739FF02CE8E}">
      <dsp:nvSpPr>
        <dsp:cNvPr id="0" name=""/>
        <dsp:cNvSpPr/>
      </dsp:nvSpPr>
      <dsp:spPr>
        <a:xfrm>
          <a:off x="85045" y="3839369"/>
          <a:ext cx="984348" cy="984348"/>
        </a:xfrm>
        <a:prstGeom prst="ellipse">
          <a:avLst/>
        </a:prstGeom>
        <a:solidFill>
          <a:schemeClr val="lt1">
            <a:hueOff val="0"/>
            <a:satOff val="0"/>
            <a:lumOff val="0"/>
            <a:alpha val="87000"/>
          </a:schemeClr>
        </a:solidFill>
        <a:ln w="38100" cap="flat" cmpd="sng" algn="ctr">
          <a:solidFill>
            <a:srgbClr val="70B253">
              <a:alpha val="29000"/>
            </a:srgb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CD2D43-FF46-486F-8F92-07E6EFDCB430}">
      <dsp:nvSpPr>
        <dsp:cNvPr id="0" name=""/>
        <dsp:cNvSpPr/>
      </dsp:nvSpPr>
      <dsp:spPr>
        <a:xfrm>
          <a:off x="-5864394" y="-885836"/>
          <a:ext cx="7043804" cy="6890491"/>
        </a:xfrm>
        <a:prstGeom prst="blockArc">
          <a:avLst>
            <a:gd name="adj1" fmla="val 18900000"/>
            <a:gd name="adj2" fmla="val 2700000"/>
            <a:gd name="adj3" fmla="val 313"/>
          </a:avLst>
        </a:prstGeom>
        <a:solidFill>
          <a:schemeClr val="tx1">
            <a:lumMod val="50000"/>
            <a:lumOff val="50000"/>
            <a:alpha val="0"/>
          </a:schemeClr>
        </a:solidFill>
        <a:ln w="19050" cap="flat" cmpd="sng" algn="ctr">
          <a:noFill/>
          <a:prstDash val="solid"/>
          <a:miter lim="800000"/>
        </a:ln>
        <a:effectLst/>
      </dsp:spPr>
      <dsp:style>
        <a:lnRef idx="2">
          <a:scrgbClr r="0" g="0" b="0"/>
        </a:lnRef>
        <a:fillRef idx="0">
          <a:scrgbClr r="0" g="0" b="0"/>
        </a:fillRef>
        <a:effectRef idx="0">
          <a:scrgbClr r="0" g="0" b="0"/>
        </a:effectRef>
        <a:fontRef idx="minor"/>
      </dsp:style>
    </dsp:sp>
    <dsp:sp modelId="{67754C56-9B52-46F2-B4E0-324A2F6B823F}">
      <dsp:nvSpPr>
        <dsp:cNvPr id="0" name=""/>
        <dsp:cNvSpPr/>
      </dsp:nvSpPr>
      <dsp:spPr>
        <a:xfrm>
          <a:off x="577219" y="393534"/>
          <a:ext cx="5164343" cy="787478"/>
        </a:xfrm>
        <a:prstGeom prst="rect">
          <a:avLst/>
        </a:prstGeom>
        <a:solidFill>
          <a:srgbClr val="1A488C"/>
        </a:solidFill>
        <a:ln w="38100" cap="flat" cmpd="sng" algn="ctr">
          <a:solidFill>
            <a:schemeClr val="bg1"/>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25061" tIns="40640" rIns="40640" bIns="40640" numCol="1" spcCol="1270" anchor="ctr" anchorCtr="0">
          <a:noAutofit/>
        </a:bodyPr>
        <a:lstStyle/>
        <a:p>
          <a:pPr marL="0" lvl="0" indent="0" algn="l" defTabSz="711200" rtl="0">
            <a:lnSpc>
              <a:spcPct val="90000"/>
            </a:lnSpc>
            <a:spcBef>
              <a:spcPct val="0"/>
            </a:spcBef>
            <a:spcAft>
              <a:spcPct val="35000"/>
            </a:spcAft>
            <a:buNone/>
          </a:pPr>
          <a:r>
            <a:rPr lang="en-US" sz="1600" b="0" kern="1200">
              <a:solidFill>
                <a:schemeClr val="bg1"/>
              </a:solidFill>
              <a:latin typeface="Aptos"/>
              <a:cs typeface="Arial"/>
            </a:rPr>
            <a:t>Serves </a:t>
          </a:r>
          <a:r>
            <a:rPr lang="en-US" sz="1600" b="1" kern="1200">
              <a:solidFill>
                <a:schemeClr val="bg1"/>
              </a:solidFill>
              <a:latin typeface="Aptos"/>
              <a:cs typeface="Arial"/>
            </a:rPr>
            <a:t>emergent needs</a:t>
          </a:r>
          <a:endParaRPr lang="en-US" sz="1600" b="1" kern="1200">
            <a:solidFill>
              <a:schemeClr val="bg1"/>
            </a:solidFill>
            <a:latin typeface="+mn-lt"/>
            <a:cs typeface="Arial"/>
          </a:endParaRPr>
        </a:p>
      </dsp:txBody>
      <dsp:txXfrm>
        <a:off x="577219" y="393534"/>
        <a:ext cx="5164343" cy="787478"/>
      </dsp:txXfrm>
    </dsp:sp>
    <dsp:sp modelId="{ED3C09F1-2D6D-4190-9E6D-EDDB3272A725}">
      <dsp:nvSpPr>
        <dsp:cNvPr id="0" name=""/>
        <dsp:cNvSpPr/>
      </dsp:nvSpPr>
      <dsp:spPr>
        <a:xfrm>
          <a:off x="85045" y="295099"/>
          <a:ext cx="984348" cy="984348"/>
        </a:xfrm>
        <a:prstGeom prst="ellipse">
          <a:avLst/>
        </a:prstGeom>
        <a:solidFill>
          <a:schemeClr val="lt1">
            <a:hueOff val="0"/>
            <a:satOff val="0"/>
            <a:lumOff val="0"/>
            <a:alphaOff val="0"/>
          </a:schemeClr>
        </a:solidFill>
        <a:ln w="38100" cap="flat" cmpd="sng" algn="ctr">
          <a:solidFill>
            <a:srgbClr val="1A488C"/>
          </a:solidFill>
          <a:prstDash val="solid"/>
          <a:miter lim="800000"/>
        </a:ln>
        <a:effectLst/>
      </dsp:spPr>
      <dsp:style>
        <a:lnRef idx="2">
          <a:scrgbClr r="0" g="0" b="0"/>
        </a:lnRef>
        <a:fillRef idx="1">
          <a:scrgbClr r="0" g="0" b="0"/>
        </a:fillRef>
        <a:effectRef idx="0">
          <a:scrgbClr r="0" g="0" b="0"/>
        </a:effectRef>
        <a:fontRef idx="minor"/>
      </dsp:style>
    </dsp:sp>
    <dsp:sp modelId="{3C6E03DF-ADB4-426D-9C28-B0179F616BF4}">
      <dsp:nvSpPr>
        <dsp:cNvPr id="0" name=""/>
        <dsp:cNvSpPr/>
      </dsp:nvSpPr>
      <dsp:spPr>
        <a:xfrm>
          <a:off x="1028699" y="1574957"/>
          <a:ext cx="4712864" cy="787478"/>
        </a:xfrm>
        <a:prstGeom prst="rect">
          <a:avLst/>
        </a:prstGeom>
        <a:solidFill>
          <a:srgbClr val="0493D9"/>
        </a:solidFill>
        <a:ln w="38100" cap="flat" cmpd="sng" algn="ctr">
          <a:solidFill>
            <a:schemeClr val="bg1"/>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25061" tIns="40640" rIns="40640" bIns="40640" numCol="1" spcCol="1270" anchor="ctr" anchorCtr="0">
          <a:noAutofit/>
        </a:bodyPr>
        <a:lstStyle/>
        <a:p>
          <a:pPr marL="0" lvl="0" indent="0" algn="l" defTabSz="711200" rtl="0">
            <a:lnSpc>
              <a:spcPct val="90000"/>
            </a:lnSpc>
            <a:spcBef>
              <a:spcPct val="0"/>
            </a:spcBef>
            <a:spcAft>
              <a:spcPct val="35000"/>
            </a:spcAft>
            <a:buNone/>
          </a:pPr>
          <a:r>
            <a:rPr lang="en-US" sz="1600" b="1" kern="1200">
              <a:solidFill>
                <a:schemeClr val="bg1"/>
              </a:solidFill>
              <a:latin typeface="Calibri"/>
              <a:ea typeface="Calibri"/>
              <a:cs typeface="Calibri"/>
            </a:rPr>
            <a:t>Brings awareness</a:t>
          </a:r>
          <a:r>
            <a:rPr lang="en-US" sz="1600" b="0" kern="1200">
              <a:solidFill>
                <a:schemeClr val="bg1"/>
              </a:solidFill>
              <a:latin typeface="Calibri"/>
              <a:ea typeface="Calibri"/>
              <a:cs typeface="Calibri"/>
            </a:rPr>
            <a:t> to agency data and tools</a:t>
          </a:r>
        </a:p>
      </dsp:txBody>
      <dsp:txXfrm>
        <a:off x="1028699" y="1574957"/>
        <a:ext cx="4712864" cy="787478"/>
      </dsp:txXfrm>
    </dsp:sp>
    <dsp:sp modelId="{BCF104F0-8207-4D4B-8D30-9B5FF072325D}">
      <dsp:nvSpPr>
        <dsp:cNvPr id="0" name=""/>
        <dsp:cNvSpPr/>
      </dsp:nvSpPr>
      <dsp:spPr>
        <a:xfrm>
          <a:off x="536525" y="1476523"/>
          <a:ext cx="984348" cy="984348"/>
        </a:xfrm>
        <a:prstGeom prst="ellipse">
          <a:avLst/>
        </a:prstGeom>
        <a:solidFill>
          <a:schemeClr val="lt1">
            <a:hueOff val="0"/>
            <a:satOff val="0"/>
            <a:lumOff val="0"/>
          </a:schemeClr>
        </a:solidFill>
        <a:ln w="38100" cap="flat" cmpd="sng" algn="ctr">
          <a:solidFill>
            <a:srgbClr val="0393D9"/>
          </a:solidFill>
          <a:prstDash val="solid"/>
          <a:miter lim="800000"/>
        </a:ln>
        <a:effectLst/>
      </dsp:spPr>
      <dsp:style>
        <a:lnRef idx="2">
          <a:scrgbClr r="0" g="0" b="0"/>
        </a:lnRef>
        <a:fillRef idx="1">
          <a:scrgbClr r="0" g="0" b="0"/>
        </a:fillRef>
        <a:effectRef idx="0">
          <a:scrgbClr r="0" g="0" b="0"/>
        </a:effectRef>
        <a:fontRef idx="minor"/>
      </dsp:style>
    </dsp:sp>
    <dsp:sp modelId="{16E96661-A19B-4929-B7E7-C7A05634D530}">
      <dsp:nvSpPr>
        <dsp:cNvPr id="0" name=""/>
        <dsp:cNvSpPr/>
      </dsp:nvSpPr>
      <dsp:spPr>
        <a:xfrm>
          <a:off x="1028699" y="2756381"/>
          <a:ext cx="4712864" cy="787478"/>
        </a:xfrm>
        <a:prstGeom prst="rect">
          <a:avLst/>
        </a:prstGeom>
        <a:solidFill>
          <a:srgbClr val="406C36"/>
        </a:solidFill>
        <a:ln w="38100" cap="flat" cmpd="sng" algn="ctr">
          <a:solidFill>
            <a:schemeClr val="bg1"/>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25061" tIns="40640" rIns="40640" bIns="40640" numCol="1" spcCol="1270" anchor="ctr" anchorCtr="0">
          <a:noAutofit/>
        </a:bodyPr>
        <a:lstStyle/>
        <a:p>
          <a:pPr marL="0" lvl="0" indent="0" algn="l" defTabSz="711200" rtl="0">
            <a:lnSpc>
              <a:spcPct val="90000"/>
            </a:lnSpc>
            <a:spcBef>
              <a:spcPct val="0"/>
            </a:spcBef>
            <a:spcAft>
              <a:spcPct val="35000"/>
            </a:spcAft>
            <a:buNone/>
          </a:pPr>
          <a:r>
            <a:rPr lang="en-US" sz="1600" b="0" kern="1200">
              <a:solidFill>
                <a:schemeClr val="bg1"/>
              </a:solidFill>
              <a:latin typeface="Aptos"/>
              <a:ea typeface="Calibri"/>
              <a:cs typeface="Calibri"/>
            </a:rPr>
            <a:t> Obtains valuable </a:t>
          </a:r>
          <a:r>
            <a:rPr lang="en-US" sz="1600" b="1" kern="1200">
              <a:solidFill>
                <a:schemeClr val="bg1"/>
              </a:solidFill>
              <a:latin typeface="Aptos"/>
              <a:ea typeface="Calibri"/>
              <a:cs typeface="Calibri"/>
            </a:rPr>
            <a:t>planning information</a:t>
          </a:r>
          <a:endParaRPr lang="en-US" sz="1600" b="1" kern="1200">
            <a:solidFill>
              <a:schemeClr val="bg1"/>
            </a:solidFill>
            <a:latin typeface="Calibri"/>
            <a:ea typeface="Calibri"/>
            <a:cs typeface="Calibri"/>
          </a:endParaRPr>
        </a:p>
      </dsp:txBody>
      <dsp:txXfrm>
        <a:off x="1028699" y="2756381"/>
        <a:ext cx="4712864" cy="787478"/>
      </dsp:txXfrm>
    </dsp:sp>
    <dsp:sp modelId="{D318C2A8-EF24-405C-81FA-6A044674B627}">
      <dsp:nvSpPr>
        <dsp:cNvPr id="0" name=""/>
        <dsp:cNvSpPr/>
      </dsp:nvSpPr>
      <dsp:spPr>
        <a:xfrm>
          <a:off x="536525" y="2657946"/>
          <a:ext cx="984348" cy="984348"/>
        </a:xfrm>
        <a:prstGeom prst="ellipse">
          <a:avLst/>
        </a:prstGeom>
        <a:solidFill>
          <a:schemeClr val="lt1">
            <a:hueOff val="0"/>
            <a:satOff val="0"/>
            <a:lumOff val="0"/>
          </a:schemeClr>
        </a:solidFill>
        <a:ln w="38100" cap="flat" cmpd="sng" algn="ctr">
          <a:solidFill>
            <a:srgbClr val="416B36"/>
          </a:solidFill>
          <a:prstDash val="solid"/>
          <a:miter lim="800000"/>
        </a:ln>
        <a:effectLst/>
      </dsp:spPr>
      <dsp:style>
        <a:lnRef idx="2">
          <a:scrgbClr r="0" g="0" b="0"/>
        </a:lnRef>
        <a:fillRef idx="1">
          <a:scrgbClr r="0" g="0" b="0"/>
        </a:fillRef>
        <a:effectRef idx="0">
          <a:scrgbClr r="0" g="0" b="0"/>
        </a:effectRef>
        <a:fontRef idx="minor"/>
      </dsp:style>
    </dsp:sp>
    <dsp:sp modelId="{8A10DCEE-DCCC-4BB7-BFC4-6655A1F35A99}">
      <dsp:nvSpPr>
        <dsp:cNvPr id="0" name=""/>
        <dsp:cNvSpPr/>
      </dsp:nvSpPr>
      <dsp:spPr>
        <a:xfrm>
          <a:off x="577219" y="3937804"/>
          <a:ext cx="5164343" cy="787478"/>
        </a:xfrm>
        <a:prstGeom prst="rect">
          <a:avLst/>
        </a:prstGeom>
        <a:solidFill>
          <a:srgbClr val="70B253">
            <a:alpha val="50000"/>
          </a:srgbClr>
        </a:solidFill>
        <a:ln w="38100" cap="flat" cmpd="sng" algn="ctr">
          <a:solidFill>
            <a:schemeClr val="bg1">
              <a:alpha val="50000"/>
            </a:schemeClr>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25061" tIns="40640" rIns="40640" bIns="40640" numCol="1" spcCol="1270" anchor="ctr" anchorCtr="0">
          <a:noAutofit/>
        </a:bodyPr>
        <a:lstStyle/>
        <a:p>
          <a:pPr marL="0" lvl="0" indent="0" algn="l" defTabSz="711200" rtl="0">
            <a:lnSpc>
              <a:spcPct val="90000"/>
            </a:lnSpc>
            <a:spcBef>
              <a:spcPct val="0"/>
            </a:spcBef>
            <a:spcAft>
              <a:spcPct val="35000"/>
            </a:spcAft>
            <a:buNone/>
          </a:pPr>
          <a:r>
            <a:rPr lang="en-US" sz="1600" b="0" kern="1200">
              <a:solidFill>
                <a:schemeClr val="bg1">
                  <a:alpha val="41643"/>
                </a:schemeClr>
              </a:solidFill>
              <a:latin typeface="Aptos"/>
              <a:cs typeface="Arial"/>
            </a:rPr>
            <a:t>Promotes reliable, ongoing two-way communication</a:t>
          </a:r>
          <a:endParaRPr lang="en-US" sz="1600" b="0" kern="1200">
            <a:solidFill>
              <a:schemeClr val="bg1">
                <a:alpha val="41643"/>
              </a:schemeClr>
            </a:solidFill>
            <a:latin typeface="+mn-lt"/>
            <a:cs typeface="Arial"/>
          </a:endParaRPr>
        </a:p>
      </dsp:txBody>
      <dsp:txXfrm>
        <a:off x="577219" y="3937804"/>
        <a:ext cx="5164343" cy="787478"/>
      </dsp:txXfrm>
    </dsp:sp>
    <dsp:sp modelId="{E5C31066-E276-44EE-AA8A-6739FF02CE8E}">
      <dsp:nvSpPr>
        <dsp:cNvPr id="0" name=""/>
        <dsp:cNvSpPr/>
      </dsp:nvSpPr>
      <dsp:spPr>
        <a:xfrm>
          <a:off x="85045" y="3839369"/>
          <a:ext cx="984348" cy="984348"/>
        </a:xfrm>
        <a:prstGeom prst="ellipse">
          <a:avLst/>
        </a:prstGeom>
        <a:solidFill>
          <a:schemeClr val="lt1">
            <a:hueOff val="0"/>
            <a:satOff val="0"/>
            <a:lumOff val="0"/>
            <a:alpha val="87000"/>
          </a:schemeClr>
        </a:solidFill>
        <a:ln w="38100" cap="flat" cmpd="sng" algn="ctr">
          <a:solidFill>
            <a:srgbClr val="70B253">
              <a:alpha val="29000"/>
            </a:srgb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CD2D43-FF46-486F-8F92-07E6EFDCB430}">
      <dsp:nvSpPr>
        <dsp:cNvPr id="0" name=""/>
        <dsp:cNvSpPr/>
      </dsp:nvSpPr>
      <dsp:spPr>
        <a:xfrm>
          <a:off x="-5864394" y="-885836"/>
          <a:ext cx="7043804" cy="6890491"/>
        </a:xfrm>
        <a:prstGeom prst="blockArc">
          <a:avLst>
            <a:gd name="adj1" fmla="val 18900000"/>
            <a:gd name="adj2" fmla="val 2700000"/>
            <a:gd name="adj3" fmla="val 313"/>
          </a:avLst>
        </a:prstGeom>
        <a:solidFill>
          <a:schemeClr val="tx1">
            <a:lumMod val="50000"/>
            <a:lumOff val="50000"/>
            <a:alpha val="0"/>
          </a:schemeClr>
        </a:solidFill>
        <a:ln w="19050" cap="flat" cmpd="sng" algn="ctr">
          <a:noFill/>
          <a:prstDash val="solid"/>
          <a:miter lim="800000"/>
        </a:ln>
        <a:effectLst/>
      </dsp:spPr>
      <dsp:style>
        <a:lnRef idx="2">
          <a:scrgbClr r="0" g="0" b="0"/>
        </a:lnRef>
        <a:fillRef idx="0">
          <a:scrgbClr r="0" g="0" b="0"/>
        </a:fillRef>
        <a:effectRef idx="0">
          <a:scrgbClr r="0" g="0" b="0"/>
        </a:effectRef>
        <a:fontRef idx="minor"/>
      </dsp:style>
    </dsp:sp>
    <dsp:sp modelId="{67754C56-9B52-46F2-B4E0-324A2F6B823F}">
      <dsp:nvSpPr>
        <dsp:cNvPr id="0" name=""/>
        <dsp:cNvSpPr/>
      </dsp:nvSpPr>
      <dsp:spPr>
        <a:xfrm>
          <a:off x="577219" y="393534"/>
          <a:ext cx="5164343" cy="787478"/>
        </a:xfrm>
        <a:prstGeom prst="rect">
          <a:avLst/>
        </a:prstGeom>
        <a:solidFill>
          <a:srgbClr val="1A488C"/>
        </a:solidFill>
        <a:ln w="38100" cap="flat" cmpd="sng" algn="ctr">
          <a:solidFill>
            <a:schemeClr val="bg1"/>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25061" tIns="40640" rIns="40640" bIns="40640" numCol="1" spcCol="1270" anchor="ctr" anchorCtr="0">
          <a:noAutofit/>
        </a:bodyPr>
        <a:lstStyle/>
        <a:p>
          <a:pPr marL="0" lvl="0" indent="0" algn="l" defTabSz="711200" rtl="0">
            <a:lnSpc>
              <a:spcPct val="90000"/>
            </a:lnSpc>
            <a:spcBef>
              <a:spcPct val="0"/>
            </a:spcBef>
            <a:spcAft>
              <a:spcPct val="35000"/>
            </a:spcAft>
            <a:buNone/>
          </a:pPr>
          <a:r>
            <a:rPr lang="en-US" sz="1600" b="0" kern="1200">
              <a:solidFill>
                <a:schemeClr val="bg1"/>
              </a:solidFill>
              <a:latin typeface="Aptos"/>
              <a:cs typeface="Arial"/>
            </a:rPr>
            <a:t>Serves </a:t>
          </a:r>
          <a:r>
            <a:rPr lang="en-US" sz="1600" b="1" kern="1200">
              <a:solidFill>
                <a:schemeClr val="bg1"/>
              </a:solidFill>
              <a:latin typeface="Aptos"/>
              <a:cs typeface="Arial"/>
            </a:rPr>
            <a:t>emergent needs</a:t>
          </a:r>
          <a:endParaRPr lang="en-US" sz="1600" b="1" kern="1200">
            <a:solidFill>
              <a:schemeClr val="bg1"/>
            </a:solidFill>
            <a:latin typeface="+mn-lt"/>
            <a:cs typeface="Arial"/>
          </a:endParaRPr>
        </a:p>
      </dsp:txBody>
      <dsp:txXfrm>
        <a:off x="577219" y="393534"/>
        <a:ext cx="5164343" cy="787478"/>
      </dsp:txXfrm>
    </dsp:sp>
    <dsp:sp modelId="{ED3C09F1-2D6D-4190-9E6D-EDDB3272A725}">
      <dsp:nvSpPr>
        <dsp:cNvPr id="0" name=""/>
        <dsp:cNvSpPr/>
      </dsp:nvSpPr>
      <dsp:spPr>
        <a:xfrm>
          <a:off x="85045" y="295099"/>
          <a:ext cx="984348" cy="984348"/>
        </a:xfrm>
        <a:prstGeom prst="ellipse">
          <a:avLst/>
        </a:prstGeom>
        <a:solidFill>
          <a:schemeClr val="lt1">
            <a:hueOff val="0"/>
            <a:satOff val="0"/>
            <a:lumOff val="0"/>
            <a:alphaOff val="0"/>
          </a:schemeClr>
        </a:solidFill>
        <a:ln w="38100" cap="flat" cmpd="sng" algn="ctr">
          <a:solidFill>
            <a:srgbClr val="1A488C"/>
          </a:solidFill>
          <a:prstDash val="solid"/>
          <a:miter lim="800000"/>
        </a:ln>
        <a:effectLst/>
      </dsp:spPr>
      <dsp:style>
        <a:lnRef idx="2">
          <a:scrgbClr r="0" g="0" b="0"/>
        </a:lnRef>
        <a:fillRef idx="1">
          <a:scrgbClr r="0" g="0" b="0"/>
        </a:fillRef>
        <a:effectRef idx="0">
          <a:scrgbClr r="0" g="0" b="0"/>
        </a:effectRef>
        <a:fontRef idx="minor"/>
      </dsp:style>
    </dsp:sp>
    <dsp:sp modelId="{3C6E03DF-ADB4-426D-9C28-B0179F616BF4}">
      <dsp:nvSpPr>
        <dsp:cNvPr id="0" name=""/>
        <dsp:cNvSpPr/>
      </dsp:nvSpPr>
      <dsp:spPr>
        <a:xfrm>
          <a:off x="1028699" y="1574957"/>
          <a:ext cx="4712864" cy="787478"/>
        </a:xfrm>
        <a:prstGeom prst="rect">
          <a:avLst/>
        </a:prstGeom>
        <a:solidFill>
          <a:srgbClr val="0493D9"/>
        </a:solidFill>
        <a:ln w="38100" cap="flat" cmpd="sng" algn="ctr">
          <a:solidFill>
            <a:schemeClr val="bg1"/>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25061" tIns="40640" rIns="40640" bIns="40640" numCol="1" spcCol="1270" anchor="ctr" anchorCtr="0">
          <a:noAutofit/>
        </a:bodyPr>
        <a:lstStyle/>
        <a:p>
          <a:pPr marL="0" lvl="0" indent="0" algn="l" defTabSz="711200" rtl="0">
            <a:lnSpc>
              <a:spcPct val="90000"/>
            </a:lnSpc>
            <a:spcBef>
              <a:spcPct val="0"/>
            </a:spcBef>
            <a:spcAft>
              <a:spcPct val="35000"/>
            </a:spcAft>
            <a:buNone/>
          </a:pPr>
          <a:r>
            <a:rPr lang="en-US" sz="1600" b="1" kern="1200">
              <a:solidFill>
                <a:schemeClr val="bg1"/>
              </a:solidFill>
              <a:latin typeface="Calibri"/>
              <a:ea typeface="Calibri"/>
              <a:cs typeface="Calibri"/>
            </a:rPr>
            <a:t>Brings awareness</a:t>
          </a:r>
          <a:r>
            <a:rPr lang="en-US" sz="1600" b="0" kern="1200">
              <a:solidFill>
                <a:schemeClr val="bg1"/>
              </a:solidFill>
              <a:latin typeface="Calibri"/>
              <a:ea typeface="Calibri"/>
              <a:cs typeface="Calibri"/>
            </a:rPr>
            <a:t> to agency data and tools</a:t>
          </a:r>
        </a:p>
      </dsp:txBody>
      <dsp:txXfrm>
        <a:off x="1028699" y="1574957"/>
        <a:ext cx="4712864" cy="787478"/>
      </dsp:txXfrm>
    </dsp:sp>
    <dsp:sp modelId="{BCF104F0-8207-4D4B-8D30-9B5FF072325D}">
      <dsp:nvSpPr>
        <dsp:cNvPr id="0" name=""/>
        <dsp:cNvSpPr/>
      </dsp:nvSpPr>
      <dsp:spPr>
        <a:xfrm>
          <a:off x="536525" y="1476523"/>
          <a:ext cx="984348" cy="984348"/>
        </a:xfrm>
        <a:prstGeom prst="ellipse">
          <a:avLst/>
        </a:prstGeom>
        <a:solidFill>
          <a:schemeClr val="lt1">
            <a:hueOff val="0"/>
            <a:satOff val="0"/>
            <a:lumOff val="0"/>
          </a:schemeClr>
        </a:solidFill>
        <a:ln w="38100" cap="flat" cmpd="sng" algn="ctr">
          <a:solidFill>
            <a:srgbClr val="0393D9"/>
          </a:solidFill>
          <a:prstDash val="solid"/>
          <a:miter lim="800000"/>
        </a:ln>
        <a:effectLst/>
      </dsp:spPr>
      <dsp:style>
        <a:lnRef idx="2">
          <a:scrgbClr r="0" g="0" b="0"/>
        </a:lnRef>
        <a:fillRef idx="1">
          <a:scrgbClr r="0" g="0" b="0"/>
        </a:fillRef>
        <a:effectRef idx="0">
          <a:scrgbClr r="0" g="0" b="0"/>
        </a:effectRef>
        <a:fontRef idx="minor"/>
      </dsp:style>
    </dsp:sp>
    <dsp:sp modelId="{16E96661-A19B-4929-B7E7-C7A05634D530}">
      <dsp:nvSpPr>
        <dsp:cNvPr id="0" name=""/>
        <dsp:cNvSpPr/>
      </dsp:nvSpPr>
      <dsp:spPr>
        <a:xfrm>
          <a:off x="1028699" y="2756381"/>
          <a:ext cx="4712864" cy="787478"/>
        </a:xfrm>
        <a:prstGeom prst="rect">
          <a:avLst/>
        </a:prstGeom>
        <a:solidFill>
          <a:srgbClr val="406C36"/>
        </a:solidFill>
        <a:ln w="38100" cap="flat" cmpd="sng" algn="ctr">
          <a:solidFill>
            <a:schemeClr val="bg1"/>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25061" tIns="40640" rIns="40640" bIns="40640" numCol="1" spcCol="1270" anchor="ctr" anchorCtr="0">
          <a:noAutofit/>
        </a:bodyPr>
        <a:lstStyle/>
        <a:p>
          <a:pPr marL="0" lvl="0" indent="0" algn="l" defTabSz="711200" rtl="0">
            <a:lnSpc>
              <a:spcPct val="90000"/>
            </a:lnSpc>
            <a:spcBef>
              <a:spcPct val="0"/>
            </a:spcBef>
            <a:spcAft>
              <a:spcPct val="35000"/>
            </a:spcAft>
            <a:buNone/>
          </a:pPr>
          <a:r>
            <a:rPr lang="en-US" sz="1600" b="0" kern="1200">
              <a:solidFill>
                <a:schemeClr val="bg1"/>
              </a:solidFill>
              <a:latin typeface="Aptos"/>
              <a:ea typeface="Calibri"/>
              <a:cs typeface="Calibri"/>
            </a:rPr>
            <a:t> Obtains valuable </a:t>
          </a:r>
          <a:r>
            <a:rPr lang="en-US" sz="1600" b="1" kern="1200">
              <a:solidFill>
                <a:schemeClr val="bg1"/>
              </a:solidFill>
              <a:latin typeface="Aptos"/>
              <a:ea typeface="Calibri"/>
              <a:cs typeface="Calibri"/>
            </a:rPr>
            <a:t>planning information</a:t>
          </a:r>
          <a:endParaRPr lang="en-US" sz="1600" b="1" kern="1200">
            <a:solidFill>
              <a:schemeClr val="bg1"/>
            </a:solidFill>
            <a:latin typeface="Calibri"/>
            <a:ea typeface="Calibri"/>
            <a:cs typeface="Calibri"/>
          </a:endParaRPr>
        </a:p>
      </dsp:txBody>
      <dsp:txXfrm>
        <a:off x="1028699" y="2756381"/>
        <a:ext cx="4712864" cy="787478"/>
      </dsp:txXfrm>
    </dsp:sp>
    <dsp:sp modelId="{D318C2A8-EF24-405C-81FA-6A044674B627}">
      <dsp:nvSpPr>
        <dsp:cNvPr id="0" name=""/>
        <dsp:cNvSpPr/>
      </dsp:nvSpPr>
      <dsp:spPr>
        <a:xfrm>
          <a:off x="536525" y="2657946"/>
          <a:ext cx="984348" cy="984348"/>
        </a:xfrm>
        <a:prstGeom prst="ellipse">
          <a:avLst/>
        </a:prstGeom>
        <a:solidFill>
          <a:schemeClr val="lt1">
            <a:hueOff val="0"/>
            <a:satOff val="0"/>
            <a:lumOff val="0"/>
          </a:schemeClr>
        </a:solidFill>
        <a:ln w="38100" cap="flat" cmpd="sng" algn="ctr">
          <a:solidFill>
            <a:srgbClr val="416B36"/>
          </a:solidFill>
          <a:prstDash val="solid"/>
          <a:miter lim="800000"/>
        </a:ln>
        <a:effectLst/>
      </dsp:spPr>
      <dsp:style>
        <a:lnRef idx="2">
          <a:scrgbClr r="0" g="0" b="0"/>
        </a:lnRef>
        <a:fillRef idx="1">
          <a:scrgbClr r="0" g="0" b="0"/>
        </a:fillRef>
        <a:effectRef idx="0">
          <a:scrgbClr r="0" g="0" b="0"/>
        </a:effectRef>
        <a:fontRef idx="minor"/>
      </dsp:style>
    </dsp:sp>
    <dsp:sp modelId="{8A10DCEE-DCCC-4BB7-BFC4-6655A1F35A99}">
      <dsp:nvSpPr>
        <dsp:cNvPr id="0" name=""/>
        <dsp:cNvSpPr/>
      </dsp:nvSpPr>
      <dsp:spPr>
        <a:xfrm>
          <a:off x="577219" y="3937804"/>
          <a:ext cx="5164343" cy="787478"/>
        </a:xfrm>
        <a:prstGeom prst="rect">
          <a:avLst/>
        </a:prstGeom>
        <a:solidFill>
          <a:srgbClr val="70B253"/>
        </a:solidFill>
        <a:ln w="38100" cap="flat" cmpd="sng" algn="ctr">
          <a:solidFill>
            <a:schemeClr val="bg1"/>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25061" tIns="40640" rIns="40640" bIns="40640" numCol="1" spcCol="1270" anchor="ctr" anchorCtr="0">
          <a:noAutofit/>
        </a:bodyPr>
        <a:lstStyle/>
        <a:p>
          <a:pPr marL="0" lvl="0" indent="0" algn="l" defTabSz="711200" rtl="0">
            <a:lnSpc>
              <a:spcPct val="90000"/>
            </a:lnSpc>
            <a:spcBef>
              <a:spcPct val="0"/>
            </a:spcBef>
            <a:spcAft>
              <a:spcPct val="35000"/>
            </a:spcAft>
            <a:buNone/>
          </a:pPr>
          <a:r>
            <a:rPr lang="en-US" sz="1600" b="0" kern="1200">
              <a:solidFill>
                <a:schemeClr val="bg1"/>
              </a:solidFill>
              <a:latin typeface="Aptos"/>
              <a:cs typeface="Arial"/>
            </a:rPr>
            <a:t>Promotes reliable, ongoing </a:t>
          </a:r>
          <a:r>
            <a:rPr lang="en-US" sz="1600" b="1" kern="1200">
              <a:solidFill>
                <a:schemeClr val="bg1"/>
              </a:solidFill>
              <a:latin typeface="Aptos"/>
              <a:cs typeface="Arial"/>
            </a:rPr>
            <a:t>two-way communication</a:t>
          </a:r>
          <a:endParaRPr lang="en-US" sz="1600" b="1" kern="1200">
            <a:solidFill>
              <a:schemeClr val="bg1"/>
            </a:solidFill>
            <a:latin typeface="+mn-lt"/>
            <a:cs typeface="Arial"/>
          </a:endParaRPr>
        </a:p>
      </dsp:txBody>
      <dsp:txXfrm>
        <a:off x="577219" y="3937804"/>
        <a:ext cx="5164343" cy="787478"/>
      </dsp:txXfrm>
    </dsp:sp>
    <dsp:sp modelId="{E5C31066-E276-44EE-AA8A-6739FF02CE8E}">
      <dsp:nvSpPr>
        <dsp:cNvPr id="0" name=""/>
        <dsp:cNvSpPr/>
      </dsp:nvSpPr>
      <dsp:spPr>
        <a:xfrm>
          <a:off x="85045" y="3839369"/>
          <a:ext cx="984348" cy="984348"/>
        </a:xfrm>
        <a:prstGeom prst="ellipse">
          <a:avLst/>
        </a:prstGeom>
        <a:solidFill>
          <a:schemeClr val="lt1">
            <a:hueOff val="0"/>
            <a:satOff val="0"/>
            <a:lumOff val="0"/>
          </a:schemeClr>
        </a:solidFill>
        <a:ln w="38100" cap="flat" cmpd="sng" algn="ctr">
          <a:solidFill>
            <a:srgbClr val="70B253"/>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0A25A75-822C-54D3-25D5-367F55C9066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841D859-FB72-72A4-9775-4E478C2744C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E030D45-2B2C-5E45-8A3F-1984856B1D1E}" type="datetimeFigureOut">
              <a:rPr lang="en-US" smtClean="0"/>
              <a:t>6/8/2025</a:t>
            </a:fld>
            <a:endParaRPr lang="en-US"/>
          </a:p>
        </p:txBody>
      </p:sp>
      <p:sp>
        <p:nvSpPr>
          <p:cNvPr id="4" name="Footer Placeholder 3">
            <a:extLst>
              <a:ext uri="{FF2B5EF4-FFF2-40B4-BE49-F238E27FC236}">
                <a16:creationId xmlns:a16="http://schemas.microsoft.com/office/drawing/2014/main" id="{AFC00F3A-A574-BF14-2E3C-78E9FEB763D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0A8857F-19AC-721C-E9C1-BFAD6819719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ACC3B05-8DEA-CE4A-B3E9-E48995C6209D}" type="slidenum">
              <a:rPr lang="en-US" smtClean="0"/>
              <a:t>‹#›</a:t>
            </a:fld>
            <a:endParaRPr lang="en-US"/>
          </a:p>
        </p:txBody>
      </p:sp>
    </p:spTree>
    <p:extLst>
      <p:ext uri="{BB962C8B-B14F-4D97-AF65-F5344CB8AC3E}">
        <p14:creationId xmlns:p14="http://schemas.microsoft.com/office/powerpoint/2010/main" val="20491116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A5C26B-EC08-40BC-B971-EEE4736E273B}" type="datetimeFigureOut">
              <a:t>6/8/2025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A605EA-9B3F-4AB1-B7F8-E89BAF460A11}" type="slidenum">
              <a:t>‹#›</a:t>
            </a:fld>
            <a:endParaRPr lang="en-US"/>
          </a:p>
        </p:txBody>
      </p:sp>
    </p:spTree>
    <p:extLst>
      <p:ext uri="{BB962C8B-B14F-4D97-AF65-F5344CB8AC3E}">
        <p14:creationId xmlns:p14="http://schemas.microsoft.com/office/powerpoint/2010/main" val="5122791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I'm Pat Day  and I've been a city planner for 17 years, in a variety of places, and now with the Chicago Metropolitan Agency for Planning. I'm excited to talk to you today about the LGN, this project we've been working on for about 5 years. I'm going to give you some background, sort of orient you to where we come from – and then my colleagues Mai and Mike are going to talk about the details of how to roll this out and some successes we've had. We hope to have time at the end for questions and discussion. Now, let me back up and tell you who we are.</a:t>
            </a:r>
          </a:p>
        </p:txBody>
      </p:sp>
      <p:sp>
        <p:nvSpPr>
          <p:cNvPr id="4" name="Slide Number Placeholder 3"/>
          <p:cNvSpPr>
            <a:spLocks noGrp="1"/>
          </p:cNvSpPr>
          <p:nvPr>
            <p:ph type="sldNum" sz="quarter" idx="5"/>
          </p:nvPr>
        </p:nvSpPr>
        <p:spPr/>
        <p:txBody>
          <a:bodyPr/>
          <a:lstStyle/>
          <a:p>
            <a:fld id="{67A605EA-9B3F-4AB1-B7F8-E89BAF460A11}" type="slidenum">
              <a:rPr lang="en-US"/>
              <a:t>2</a:t>
            </a:fld>
            <a:endParaRPr lang="en-US"/>
          </a:p>
        </p:txBody>
      </p:sp>
    </p:spTree>
    <p:extLst>
      <p:ext uri="{BB962C8B-B14F-4D97-AF65-F5344CB8AC3E}">
        <p14:creationId xmlns:p14="http://schemas.microsoft.com/office/powerpoint/2010/main" val="32990835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All the challenges I just described had been there forever, but in 2020, at the beginning of the pandemic, the situation called for addressing communication challenges in a new way.</a:t>
            </a:r>
          </a:p>
          <a:p>
            <a:endParaRPr lang="en-US">
              <a:ea typeface="Calibri"/>
              <a:cs typeface="Calibri"/>
            </a:endParaRPr>
          </a:p>
          <a:p>
            <a:pPr marL="628650" lvl="1" indent="-171450">
              <a:buFont typeface="Arial"/>
              <a:buChar char="•"/>
            </a:pPr>
            <a:r>
              <a:rPr lang="en-US"/>
              <a:t>ED request in 2020, to meet emergent need for region-wide communication</a:t>
            </a:r>
          </a:p>
          <a:p>
            <a:pPr marL="628650" lvl="1" indent="-171450">
              <a:buFont typeface="Arial"/>
              <a:buChar char="•"/>
            </a:pPr>
            <a:endParaRPr lang="en-US"/>
          </a:p>
          <a:p>
            <a:pPr marL="628650" lvl="1" indent="-171450">
              <a:buFont typeface="Arial"/>
              <a:buChar char="•"/>
            </a:pPr>
            <a:r>
              <a:rPr lang="en-US"/>
              <a:t>Forced to reconsider how we connect with one another, and with an entire region</a:t>
            </a:r>
          </a:p>
          <a:p>
            <a:pPr marL="628650" lvl="1" indent="-171450">
              <a:buFont typeface="Arial"/>
              <a:buChar char="•"/>
            </a:pPr>
            <a:endParaRPr lang="en-US"/>
          </a:p>
          <a:p>
            <a:pPr marL="628650" lvl="1" indent="-171450">
              <a:buFont typeface="Arial"/>
              <a:buChar char="•"/>
            </a:pPr>
            <a:r>
              <a:rPr lang="en-US"/>
              <a:t>Pulled together a framework, informed by a variety of lessons learned.  The Local Government Network was born.</a:t>
            </a:r>
          </a:p>
          <a:p>
            <a:pPr marL="628650" lvl="1" indent="-171450">
              <a:buFont typeface="Arial"/>
              <a:buChar char="•"/>
            </a:pPr>
            <a:endParaRPr lang="en-US"/>
          </a:p>
          <a:p>
            <a:pPr marL="628650" lvl="1" indent="-171450">
              <a:buFont typeface="Arial"/>
              <a:buChar char="•"/>
            </a:pPr>
            <a:r>
              <a:rPr lang="en-US"/>
              <a:t>After building out this network of confirmed contacts during that point it time, we figured, hey that worked really well, let's keep it, and use it for more stuff</a:t>
            </a:r>
            <a:endParaRPr lang="en-US">
              <a:ea typeface="Calibri"/>
              <a:cs typeface="Calibri"/>
            </a:endParaRPr>
          </a:p>
          <a:p>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67A605EA-9B3F-4AB1-B7F8-E89BAF460A11}" type="slidenum">
              <a:rPr lang="en-US"/>
              <a:t>11</a:t>
            </a:fld>
            <a:endParaRPr lang="en-US"/>
          </a:p>
        </p:txBody>
      </p:sp>
    </p:spTree>
    <p:extLst>
      <p:ext uri="{BB962C8B-B14F-4D97-AF65-F5344CB8AC3E}">
        <p14:creationId xmlns:p14="http://schemas.microsoft.com/office/powerpoint/2010/main" val="34666050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B1287-9C86-001F-D88A-3D4D58EA56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FB567C-7ED2-0E88-DC32-5437ECD1A3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FB039B-394C-0015-B957-642E43D302F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011A8B7-5969-771F-4C6C-2DDCBA0B18DD}"/>
              </a:ext>
            </a:extLst>
          </p:cNvPr>
          <p:cNvSpPr>
            <a:spLocks noGrp="1"/>
          </p:cNvSpPr>
          <p:nvPr>
            <p:ph type="sldNum" sz="quarter" idx="5"/>
          </p:nvPr>
        </p:nvSpPr>
        <p:spPr/>
        <p:txBody>
          <a:bodyPr/>
          <a:lstStyle/>
          <a:p>
            <a:fld id="{67A605EA-9B3F-4AB1-B7F8-E89BAF460A11}" type="slidenum">
              <a:rPr lang="en-US" smtClean="0"/>
              <a:t>12</a:t>
            </a:fld>
            <a:endParaRPr lang="en-US"/>
          </a:p>
        </p:txBody>
      </p:sp>
    </p:spTree>
    <p:extLst>
      <p:ext uri="{BB962C8B-B14F-4D97-AF65-F5344CB8AC3E}">
        <p14:creationId xmlns:p14="http://schemas.microsoft.com/office/powerpoint/2010/main" val="26933509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A605EA-9B3F-4AB1-B7F8-E89BAF460A11}" type="slidenum">
              <a:rPr lang="en-US" smtClean="0"/>
              <a:t>13</a:t>
            </a:fld>
            <a:endParaRPr lang="en-US"/>
          </a:p>
        </p:txBody>
      </p:sp>
    </p:spTree>
    <p:extLst>
      <p:ext uri="{BB962C8B-B14F-4D97-AF65-F5344CB8AC3E}">
        <p14:creationId xmlns:p14="http://schemas.microsoft.com/office/powerpoint/2010/main" val="7596859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4358C1-0438-E514-04AF-10EE35536B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CC8447-9ACB-45D0-FA92-4299460EE1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995815-C62B-2692-523D-02E8DD53B301}"/>
              </a:ext>
            </a:extLst>
          </p:cNvPr>
          <p:cNvSpPr>
            <a:spLocks noGrp="1"/>
          </p:cNvSpPr>
          <p:nvPr>
            <p:ph type="body" idx="1"/>
          </p:nvPr>
        </p:nvSpPr>
        <p:spPr/>
        <p:txBody>
          <a:bodyPr/>
          <a:lstStyle/>
          <a:p>
            <a:r>
              <a:rPr lang="en-US">
                <a:ea typeface="Calibri"/>
                <a:cs typeface="Calibri"/>
              </a:rPr>
              <a:t>We get the right people.  It allows us to strategically include or exclude them from initiatives, only reaching out when relevant.  That's huge.  </a:t>
            </a:r>
          </a:p>
          <a:p>
            <a:endParaRPr lang="en-US">
              <a:ea typeface="Calibri"/>
              <a:cs typeface="Calibri"/>
            </a:endParaRPr>
          </a:p>
          <a:p>
            <a:r>
              <a:rPr lang="en-US">
                <a:ea typeface="Calibri"/>
                <a:cs typeface="Calibri"/>
              </a:rPr>
              <a:t>We don't overuse it.  We only do a handful of initiatives per year.  Both of these are in service of maintaining relevance.</a:t>
            </a:r>
          </a:p>
          <a:p>
            <a:endParaRPr lang="en-US">
              <a:ea typeface="Calibri"/>
              <a:cs typeface="Calibri"/>
            </a:endParaRPr>
          </a:p>
          <a:p>
            <a:r>
              <a:rPr lang="en-US">
                <a:ea typeface="Calibri"/>
                <a:cs typeface="Calibri"/>
              </a:rPr>
              <a:t>We encourage staff to deepen their understanding of their assigned municipalities.  And we heavily favor accessible speech in our communications, and </a:t>
            </a:r>
          </a:p>
        </p:txBody>
      </p:sp>
      <p:sp>
        <p:nvSpPr>
          <p:cNvPr id="4" name="Slide Number Placeholder 3">
            <a:extLst>
              <a:ext uri="{FF2B5EF4-FFF2-40B4-BE49-F238E27FC236}">
                <a16:creationId xmlns:a16="http://schemas.microsoft.com/office/drawing/2014/main" id="{6BDDFD9D-8A26-DC87-25BF-6D56F7D8AFE7}"/>
              </a:ext>
            </a:extLst>
          </p:cNvPr>
          <p:cNvSpPr>
            <a:spLocks noGrp="1"/>
          </p:cNvSpPr>
          <p:nvPr>
            <p:ph type="sldNum" sz="quarter" idx="5"/>
          </p:nvPr>
        </p:nvSpPr>
        <p:spPr/>
        <p:txBody>
          <a:bodyPr/>
          <a:lstStyle/>
          <a:p>
            <a:fld id="{67A605EA-9B3F-4AB1-B7F8-E89BAF460A11}" type="slidenum">
              <a:rPr lang="en-US" smtClean="0"/>
              <a:t>17</a:t>
            </a:fld>
            <a:endParaRPr lang="en-US"/>
          </a:p>
        </p:txBody>
      </p:sp>
    </p:spTree>
    <p:extLst>
      <p:ext uri="{BB962C8B-B14F-4D97-AF65-F5344CB8AC3E}">
        <p14:creationId xmlns:p14="http://schemas.microsoft.com/office/powerpoint/2010/main" val="23069221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FB10B-6731-F31E-5A89-3D0D6A4D90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7F7C4C-0C44-6BA9-6302-61658A431B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95F2E2-7659-8DF2-218E-023CA3858FF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CABD846-C5F7-D855-197B-C1324C2CDEFF}"/>
              </a:ext>
            </a:extLst>
          </p:cNvPr>
          <p:cNvSpPr>
            <a:spLocks noGrp="1"/>
          </p:cNvSpPr>
          <p:nvPr>
            <p:ph type="sldNum" sz="quarter" idx="5"/>
          </p:nvPr>
        </p:nvSpPr>
        <p:spPr/>
        <p:txBody>
          <a:bodyPr/>
          <a:lstStyle/>
          <a:p>
            <a:fld id="{67A605EA-9B3F-4AB1-B7F8-E89BAF460A11}" type="slidenum">
              <a:rPr lang="en-US" smtClean="0"/>
              <a:t>18</a:t>
            </a:fld>
            <a:endParaRPr lang="en-US"/>
          </a:p>
        </p:txBody>
      </p:sp>
    </p:spTree>
    <p:extLst>
      <p:ext uri="{BB962C8B-B14F-4D97-AF65-F5344CB8AC3E}">
        <p14:creationId xmlns:p14="http://schemas.microsoft.com/office/powerpoint/2010/main" val="17954273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We finished 038 last month.  I won't go thru each one, but will focus on a handful in the next few slides.</a:t>
            </a:r>
          </a:p>
        </p:txBody>
      </p:sp>
      <p:sp>
        <p:nvSpPr>
          <p:cNvPr id="4" name="Slide Number Placeholder 3"/>
          <p:cNvSpPr>
            <a:spLocks noGrp="1"/>
          </p:cNvSpPr>
          <p:nvPr>
            <p:ph type="sldNum" sz="quarter" idx="5"/>
          </p:nvPr>
        </p:nvSpPr>
        <p:spPr/>
        <p:txBody>
          <a:bodyPr/>
          <a:lstStyle/>
          <a:p>
            <a:fld id="{67A605EA-9B3F-4AB1-B7F8-E89BAF460A11}" type="slidenum">
              <a:rPr lang="en-US"/>
              <a:t>20</a:t>
            </a:fld>
            <a:endParaRPr lang="en-US"/>
          </a:p>
        </p:txBody>
      </p:sp>
    </p:spTree>
    <p:extLst>
      <p:ext uri="{BB962C8B-B14F-4D97-AF65-F5344CB8AC3E}">
        <p14:creationId xmlns:p14="http://schemas.microsoft.com/office/powerpoint/2010/main" val="37347292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2021, we were contacted by the State of Illinois to collaborate with them on an initiative. The state was in the process of distributing ARPA funds to certain local governments, and a portion of the communities in our region hadn’t claimed their funds yet. Claiming their funds was quite simple - they just needed to log into a portal and claim the money by a deadline. But the DCEO was struggling to fill some gaps in their outreach, which is where they asked CMAP to come in and help.</a:t>
            </a:r>
            <a:endParaRPr lang="en-US">
              <a:ea typeface="Calibri"/>
              <a:cs typeface="Calibri"/>
            </a:endParaRPr>
          </a:p>
          <a:p>
            <a:endParaRPr lang="en-US"/>
          </a:p>
          <a:p>
            <a:r>
              <a:rPr lang="en-US"/>
              <a:t>We leveraged the local government network to reach out to communities who hadn’t claimed their ARPA funds yet, and provided instructions of how to claim the funds, as well as a contact at the DCEO who they could reach out to with questions. After a couple rounds of follow up, along with some conversations with communities about the purpose and benefits of ARPA funds, 100% of the communities in our region claimed their ARPA funds.</a:t>
            </a:r>
            <a:endParaRPr lang="en-US">
              <a:ea typeface="Calibri"/>
              <a:cs typeface="Calibri"/>
            </a:endParaRPr>
          </a:p>
        </p:txBody>
      </p:sp>
      <p:sp>
        <p:nvSpPr>
          <p:cNvPr id="4" name="Slide Number Placeholder 3"/>
          <p:cNvSpPr>
            <a:spLocks noGrp="1"/>
          </p:cNvSpPr>
          <p:nvPr>
            <p:ph type="sldNum" sz="quarter" idx="10"/>
          </p:nvPr>
        </p:nvSpPr>
        <p:spPr/>
        <p:txBody>
          <a:bodyPr/>
          <a:lstStyle/>
          <a:p>
            <a:fld id="{21165A5C-A449-4625-925E-BED5E6C9CF6C}" type="slidenum">
              <a:rPr lang="en-US" smtClean="0"/>
              <a:pPr/>
              <a:t>21</a:t>
            </a:fld>
            <a:endParaRPr lang="en-US"/>
          </a:p>
        </p:txBody>
      </p:sp>
    </p:spTree>
    <p:extLst>
      <p:ext uri="{BB962C8B-B14F-4D97-AF65-F5344CB8AC3E}">
        <p14:creationId xmlns:p14="http://schemas.microsoft.com/office/powerpoint/2010/main" val="16607978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07A3B5-F895-BA66-C2A4-F9FF0BB3C1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6DFE3E-3348-3CF1-F96A-FC68AD3E85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2DF96F-D4A7-172E-0868-5C2A62BAAEDE}"/>
              </a:ext>
            </a:extLst>
          </p:cNvPr>
          <p:cNvSpPr>
            <a:spLocks noGrp="1"/>
          </p:cNvSpPr>
          <p:nvPr>
            <p:ph type="body" idx="1"/>
          </p:nvPr>
        </p:nvSpPr>
        <p:spPr/>
        <p:txBody>
          <a:bodyPr/>
          <a:lstStyle/>
          <a:p>
            <a:r>
              <a:rPr lang="en-US"/>
              <a:t>Broke down tech barriers to demystify the request to add additional developments, from 2021 through today, as well as anticipated future projects.  Plus, promote it's use.  Which many have now done.</a:t>
            </a:r>
          </a:p>
          <a:p>
            <a:endParaRPr lang="en-US">
              <a:ea typeface="Calibri"/>
              <a:cs typeface="Calibri"/>
            </a:endParaRPr>
          </a:p>
        </p:txBody>
      </p:sp>
      <p:sp>
        <p:nvSpPr>
          <p:cNvPr id="4" name="Slide Number Placeholder 3">
            <a:extLst>
              <a:ext uri="{FF2B5EF4-FFF2-40B4-BE49-F238E27FC236}">
                <a16:creationId xmlns:a16="http://schemas.microsoft.com/office/drawing/2014/main" id="{86F2A1B7-2C4D-AE9F-59AF-CA69DE0E26DD}"/>
              </a:ext>
            </a:extLst>
          </p:cNvPr>
          <p:cNvSpPr>
            <a:spLocks noGrp="1"/>
          </p:cNvSpPr>
          <p:nvPr>
            <p:ph type="sldNum" sz="quarter" idx="10"/>
          </p:nvPr>
        </p:nvSpPr>
        <p:spPr/>
        <p:txBody>
          <a:bodyPr/>
          <a:lstStyle/>
          <a:p>
            <a:fld id="{21165A5C-A449-4625-925E-BED5E6C9CF6C}" type="slidenum">
              <a:rPr lang="en-US" smtClean="0"/>
              <a:pPr/>
              <a:t>22</a:t>
            </a:fld>
            <a:endParaRPr lang="en-US"/>
          </a:p>
        </p:txBody>
      </p:sp>
    </p:spTree>
    <p:extLst>
      <p:ext uri="{BB962C8B-B14F-4D97-AF65-F5344CB8AC3E}">
        <p14:creationId xmlns:p14="http://schemas.microsoft.com/office/powerpoint/2010/main" val="24335729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1840295-D888-43E6-A04F-D1575809678C}" type="slidenum">
              <a:rPr lang="en-US" smtClean="0"/>
              <a:t>23</a:t>
            </a:fld>
            <a:endParaRPr lang="en-US"/>
          </a:p>
        </p:txBody>
      </p:sp>
    </p:spTree>
    <p:extLst>
      <p:ext uri="{BB962C8B-B14F-4D97-AF65-F5344CB8AC3E}">
        <p14:creationId xmlns:p14="http://schemas.microsoft.com/office/powerpoint/2010/main" val="14364328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Let’s walk </a:t>
            </a:r>
            <a:r>
              <a:rPr lang="en-US" b="1" dirty="0"/>
              <a:t>through the steps of creating </a:t>
            </a:r>
            <a:r>
              <a:rPr lang="en-US" b="1"/>
              <a:t>an </a:t>
            </a:r>
            <a:r>
              <a:rPr lang="en-US" b="1" dirty="0"/>
              <a:t>LGN initiative outreach emails</a:t>
            </a:r>
            <a:r>
              <a:rPr lang="en-US" b="1"/>
              <a:t> from the perspective of the network’s project manager</a:t>
            </a:r>
          </a:p>
          <a:p>
            <a:endParaRPr lang="en-US" b="1">
              <a:ea typeface="Calibri"/>
              <a:cs typeface="Calibri"/>
            </a:endParaRPr>
          </a:p>
          <a:p>
            <a:r>
              <a:rPr lang="en-US" b="1">
                <a:ea typeface="Calibri"/>
                <a:cs typeface="Calibri"/>
              </a:rPr>
              <a:t>(Tell them what you're going to tell them)</a:t>
            </a:r>
          </a:p>
        </p:txBody>
      </p:sp>
      <p:sp>
        <p:nvSpPr>
          <p:cNvPr id="4" name="Slide Number Placeholder 3"/>
          <p:cNvSpPr>
            <a:spLocks noGrp="1"/>
          </p:cNvSpPr>
          <p:nvPr>
            <p:ph type="sldNum" sz="quarter" idx="5"/>
          </p:nvPr>
        </p:nvSpPr>
        <p:spPr/>
        <p:txBody>
          <a:bodyPr/>
          <a:lstStyle/>
          <a:p>
            <a:fld id="{67A605EA-9B3F-4AB1-B7F8-E89BAF460A11}" type="slidenum">
              <a:rPr lang="en-US"/>
              <a:t>24</a:t>
            </a:fld>
            <a:endParaRPr lang="en-US"/>
          </a:p>
        </p:txBody>
      </p:sp>
    </p:spTree>
    <p:extLst>
      <p:ext uri="{BB962C8B-B14F-4D97-AF65-F5344CB8AC3E}">
        <p14:creationId xmlns:p14="http://schemas.microsoft.com/office/powerpoint/2010/main" val="32757303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We're CMAP!  Some of you know us, others maybe not.   City of Chicago is our largest municipality, but really for today's purposes, our focus is on connections to the other 283 municipalities.  Whose characteristics are very diverse.  Cities with 200k population to villages with 300.  Mayors who mow all the town's lawns, to mayors you're more likely to find on a trade </a:t>
            </a:r>
            <a:r>
              <a:rPr lang="en-US" dirty="0" err="1">
                <a:ea typeface="Calibri"/>
                <a:cs typeface="Calibri"/>
              </a:rPr>
              <a:t>deligation</a:t>
            </a:r>
            <a:r>
              <a:rPr lang="en-US" dirty="0">
                <a:ea typeface="Calibri"/>
                <a:cs typeface="Calibri"/>
              </a:rPr>
              <a:t> in </a:t>
            </a:r>
            <a:r>
              <a:rPr lang="en-US" dirty="0" err="1">
                <a:ea typeface="Calibri"/>
                <a:cs typeface="Calibri"/>
              </a:rPr>
              <a:t>rotterdam</a:t>
            </a:r>
            <a:r>
              <a:rPr lang="en-US" dirty="0">
                <a:ea typeface="Calibri"/>
                <a:cs typeface="Calibri"/>
              </a:rPr>
              <a:t>. Our service area is the size of the state of Delaware!</a:t>
            </a:r>
            <a:endParaRPr lang="en-US" dirty="0"/>
          </a:p>
          <a:p>
            <a:endParaRPr lang="en-US" dirty="0">
              <a:ea typeface="Calibri"/>
              <a:cs typeface="Calibri"/>
            </a:endParaRPr>
          </a:p>
          <a:p>
            <a:r>
              <a:rPr lang="en-US" dirty="0">
                <a:ea typeface="Calibri"/>
                <a:cs typeface="Calibri"/>
              </a:rPr>
              <a:t>Rural to exurban to suburban to inner legacy suburbs, and all the forest preserves, waterways, trails in between. </a:t>
            </a:r>
            <a:endParaRPr lang="en-US" dirty="0"/>
          </a:p>
          <a:p>
            <a:endParaRPr lang="en-US" dirty="0">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645E24-EEB1-4FEA-9838-55841AFB98F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17406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5221AA-5724-3C73-5D2F-F2DD3D7FBA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A6C975-A351-B87B-5CBD-9259123FCE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26C5A6-7848-83E6-F13C-7C1E6162F174}"/>
              </a:ext>
            </a:extLst>
          </p:cNvPr>
          <p:cNvSpPr>
            <a:spLocks noGrp="1"/>
          </p:cNvSpPr>
          <p:nvPr>
            <p:ph type="body" idx="1"/>
          </p:nvPr>
        </p:nvSpPr>
        <p:spPr/>
        <p:txBody>
          <a:bodyPr/>
          <a:lstStyle/>
          <a:p>
            <a:r>
              <a:rPr lang="en-US">
                <a:ea typeface="Calibri"/>
                <a:cs typeface="Calibri"/>
              </a:rPr>
              <a:t>There are a few items needed to ensure </a:t>
            </a:r>
            <a:r>
              <a:rPr lang="en-US" dirty="0">
                <a:ea typeface="Calibri"/>
                <a:cs typeface="Calibri"/>
              </a:rPr>
              <a:t>each LGN initiative meets </a:t>
            </a:r>
            <a:r>
              <a:rPr lang="en-US">
                <a:ea typeface="Calibri"/>
                <a:cs typeface="Calibri"/>
              </a:rPr>
              <a:t>CMAP and community needs</a:t>
            </a:r>
            <a:r>
              <a:rPr lang="en-US" dirty="0">
                <a:ea typeface="Calibri"/>
                <a:cs typeface="Calibri"/>
              </a:rPr>
              <a:t>.  Here are the "Ingredients" :)</a:t>
            </a:r>
          </a:p>
          <a:p>
            <a:endParaRPr lang="en-US">
              <a:ea typeface="Calibri"/>
              <a:cs typeface="Calibri"/>
            </a:endParaRPr>
          </a:p>
          <a:p>
            <a:r>
              <a:rPr lang="en-US" dirty="0">
                <a:ea typeface="Calibri"/>
                <a:cs typeface="Calibri"/>
              </a:rPr>
              <a:t>We'll be using the CMAP's most popular data resource, the community data snapshots, as an example as I walk us through initiative creation</a:t>
            </a:r>
            <a:endParaRPr lang="en-US">
              <a:ea typeface="Calibri"/>
              <a:cs typeface="Calibri"/>
            </a:endParaRPr>
          </a:p>
          <a:p>
            <a:endParaRPr lang="en-US">
              <a:ea typeface="Calibri"/>
              <a:cs typeface="Calibri"/>
            </a:endParaRPr>
          </a:p>
        </p:txBody>
      </p:sp>
      <p:sp>
        <p:nvSpPr>
          <p:cNvPr id="4" name="Slide Number Placeholder 3">
            <a:extLst>
              <a:ext uri="{FF2B5EF4-FFF2-40B4-BE49-F238E27FC236}">
                <a16:creationId xmlns:a16="http://schemas.microsoft.com/office/drawing/2014/main" id="{68FBE4F2-0D1B-7897-495E-E9B60444E12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165A5C-A449-4625-925E-BED5E6C9CF6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073706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LGN initiative requests can come from the LGN team itself or SME project teams who identify an </a:t>
            </a:r>
            <a:r>
              <a:rPr lang="en-US">
                <a:ea typeface="Calibri"/>
                <a:cs typeface="Calibri"/>
              </a:rPr>
              <a:t>opportunity for an initiative</a:t>
            </a:r>
            <a:endParaRPr lang="en-US"/>
          </a:p>
          <a:p>
            <a:endParaRPr lang="en-US" dirty="0">
              <a:ea typeface="Calibri"/>
              <a:cs typeface="Calibri"/>
            </a:endParaRPr>
          </a:p>
          <a:p>
            <a:r>
              <a:rPr lang="en-US" dirty="0">
                <a:ea typeface="Calibri"/>
                <a:cs typeface="Calibri"/>
              </a:rPr>
              <a:t>An LGN initiative request form is typically completed to ensure all initiative details </a:t>
            </a:r>
            <a:r>
              <a:rPr lang="en-US">
                <a:ea typeface="Calibri"/>
                <a:cs typeface="Calibri"/>
              </a:rPr>
              <a:t>are </a:t>
            </a:r>
            <a:r>
              <a:rPr lang="en-US" dirty="0">
                <a:ea typeface="Calibri"/>
                <a:cs typeface="Calibri"/>
              </a:rPr>
              <a:t>accounted for</a:t>
            </a:r>
            <a:endParaRPr lang="en-US" dirty="0"/>
          </a:p>
          <a:p>
            <a:endParaRPr lang="en-US">
              <a:ea typeface="Calibri"/>
              <a:cs typeface="Calibri"/>
            </a:endParaRPr>
          </a:p>
          <a:p>
            <a:r>
              <a:rPr lang="en-US" dirty="0">
                <a:ea typeface="Calibri"/>
                <a:cs typeface="Calibri"/>
              </a:rPr>
              <a:t>Once a form is a complete, the LGN project manager meets with the requestee to discuss these details prior to making </a:t>
            </a:r>
            <a:r>
              <a:rPr lang="en-US">
                <a:ea typeface="Calibri"/>
                <a:cs typeface="Calibri"/>
              </a:rPr>
              <a:t>a </a:t>
            </a:r>
            <a:r>
              <a:rPr lang="en-US" dirty="0">
                <a:ea typeface="Calibri"/>
                <a:cs typeface="Calibri"/>
              </a:rPr>
              <a:t>final determination whether </a:t>
            </a:r>
            <a:r>
              <a:rPr lang="en-US">
                <a:ea typeface="Calibri"/>
                <a:cs typeface="Calibri"/>
              </a:rPr>
              <a:t>to</a:t>
            </a:r>
            <a:r>
              <a:rPr lang="en-US" dirty="0">
                <a:ea typeface="Calibri"/>
                <a:cs typeface="Calibri"/>
              </a:rPr>
              <a:t> move forward with a proposed LGN initiative.</a:t>
            </a: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165A5C-A449-4625-925E-BED5E6C9CF6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334482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127A8C-B876-34C5-E864-90D6E1CF13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526B3E-B289-4E6E-E4D3-207F14C44B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DCBB99-912D-6DE3-6673-E1C20C4A84FE}"/>
              </a:ext>
            </a:extLst>
          </p:cNvPr>
          <p:cNvSpPr>
            <a:spLocks noGrp="1"/>
          </p:cNvSpPr>
          <p:nvPr>
            <p:ph type="body" idx="1"/>
          </p:nvPr>
        </p:nvSpPr>
        <p:spPr/>
        <p:txBody>
          <a:bodyPr/>
          <a:lstStyle/>
          <a:p>
            <a:r>
              <a:rPr lang="en-US">
                <a:ea typeface="Calibri"/>
                <a:cs typeface="Calibri"/>
              </a:rPr>
              <a:t>I'm sure everyone in this room has experienced irrelevant and impersonal mass emails that are easy to ignore. To prevent that, when reviewing the initiative request forms, there are a few considerations needed to ensure we meet both CMAP and community needs. </a:t>
            </a:r>
            <a:endParaRPr lang="en-US"/>
          </a:p>
          <a:p>
            <a:endParaRPr lang="en-US">
              <a:ea typeface="Calibri"/>
              <a:cs typeface="Calibri"/>
            </a:endParaRPr>
          </a:p>
          <a:p>
            <a:endParaRPr lang="en-US">
              <a:ea typeface="Calibri"/>
              <a:cs typeface="Calibri"/>
            </a:endParaRPr>
          </a:p>
          <a:p>
            <a:endParaRPr lang="en-US">
              <a:ea typeface="Calibri"/>
              <a:cs typeface="Calibri"/>
            </a:endParaRPr>
          </a:p>
          <a:p>
            <a:endParaRPr lang="en-US">
              <a:ea typeface="Calibri"/>
              <a:cs typeface="Calibri"/>
            </a:endParaRPr>
          </a:p>
        </p:txBody>
      </p:sp>
      <p:sp>
        <p:nvSpPr>
          <p:cNvPr id="4" name="Slide Number Placeholder 3">
            <a:extLst>
              <a:ext uri="{FF2B5EF4-FFF2-40B4-BE49-F238E27FC236}">
                <a16:creationId xmlns:a16="http://schemas.microsoft.com/office/drawing/2014/main" id="{62580DA7-FD19-C1E1-3EB7-585A091375C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165A5C-A449-4625-925E-BED5E6C9CF6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912233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1D19A2-C133-93B6-EFE4-7223628397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9E8E50-3CE1-1F55-BF4E-858064FCFB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FD8E20-BCE9-3BDF-12F7-9B909FB4B72D}"/>
              </a:ext>
            </a:extLst>
          </p:cNvPr>
          <p:cNvSpPr>
            <a:spLocks noGrp="1"/>
          </p:cNvSpPr>
          <p:nvPr>
            <p:ph type="body" idx="1"/>
          </p:nvPr>
        </p:nvSpPr>
        <p:spPr/>
        <p:txBody>
          <a:bodyPr/>
          <a:lstStyle/>
          <a:p>
            <a:r>
              <a:rPr lang="en-US" dirty="0">
                <a:ea typeface="Calibri"/>
                <a:cs typeface="Calibri"/>
              </a:rPr>
              <a:t>When an LGN initiative is proposed, it's important to consider the core purpose of outreach. Does the initiative</a:t>
            </a:r>
            <a:r>
              <a:rPr lang="en-US" dirty="0"/>
              <a:t> intend to spread awareness of resources and tools, distribute a survey to gather data, or grant funding opportunities?</a:t>
            </a:r>
          </a:p>
          <a:p>
            <a:endParaRPr lang="en-US" dirty="0">
              <a:ea typeface="Calibri"/>
              <a:cs typeface="Calibri"/>
            </a:endParaRPr>
          </a:p>
          <a:p>
            <a:r>
              <a:rPr lang="en-US" dirty="0">
                <a:ea typeface="Calibri"/>
                <a:cs typeface="Calibri"/>
              </a:rPr>
              <a:t>In the case of CMAP's community data snapshot, the purpose of the initiative is to spread awareness of a data resource</a:t>
            </a:r>
          </a:p>
        </p:txBody>
      </p:sp>
      <p:sp>
        <p:nvSpPr>
          <p:cNvPr id="4" name="Slide Number Placeholder 3">
            <a:extLst>
              <a:ext uri="{FF2B5EF4-FFF2-40B4-BE49-F238E27FC236}">
                <a16:creationId xmlns:a16="http://schemas.microsoft.com/office/drawing/2014/main" id="{39816880-1D89-3398-9A7D-BC59D8D6EE1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165A5C-A449-4625-925E-BED5E6C9CF6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684555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DBCAA-067B-AD1C-BE64-4DAC85CD8B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7E8DDB-B085-85B1-0598-0AB11A44E9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D028E0-DA05-7984-7CBA-5DE5AF77A64B}"/>
              </a:ext>
            </a:extLst>
          </p:cNvPr>
          <p:cNvSpPr>
            <a:spLocks noGrp="1"/>
          </p:cNvSpPr>
          <p:nvPr>
            <p:ph type="body" idx="1"/>
          </p:nvPr>
        </p:nvSpPr>
        <p:spPr/>
        <p:txBody>
          <a:bodyPr/>
          <a:lstStyle/>
          <a:p>
            <a:r>
              <a:rPr lang="en-US" dirty="0">
                <a:ea typeface="Calibri"/>
                <a:cs typeface="Calibri"/>
              </a:rPr>
              <a:t>Second, the project manager should consider the target audience for an initiative. Sometimes, resources could in theory be distributed to all municipalities in a region, but would benefit most if distributed to a smaller, target group of municipalities. </a:t>
            </a:r>
          </a:p>
          <a:p>
            <a:endParaRPr lang="en-US" dirty="0">
              <a:ea typeface="Calibri"/>
              <a:cs typeface="Calibri"/>
            </a:endParaRPr>
          </a:p>
          <a:p>
            <a:r>
              <a:rPr lang="en-US" dirty="0">
                <a:ea typeface="Calibri"/>
                <a:cs typeface="Calibri"/>
              </a:rPr>
              <a:t>Since CMAP generates data for all 284 communities in the region and 7 counties, all municipalities will be included in this initiative</a:t>
            </a:r>
          </a:p>
        </p:txBody>
      </p:sp>
      <p:sp>
        <p:nvSpPr>
          <p:cNvPr id="4" name="Slide Number Placeholder 3">
            <a:extLst>
              <a:ext uri="{FF2B5EF4-FFF2-40B4-BE49-F238E27FC236}">
                <a16:creationId xmlns:a16="http://schemas.microsoft.com/office/drawing/2014/main" id="{7C04C3E6-1434-50BD-55B5-60A136A9783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165A5C-A449-4625-925E-BED5E6C9CF6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892501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7EBAE7-55AD-E5B6-2175-31C0F1E7A2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CF0B8A-AD76-54DA-628D-3825A4B36C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C5D016-4995-CE3E-82D5-EC3BE5B39A5D}"/>
              </a:ext>
            </a:extLst>
          </p:cNvPr>
          <p:cNvSpPr>
            <a:spLocks noGrp="1"/>
          </p:cNvSpPr>
          <p:nvPr>
            <p:ph type="body" idx="1"/>
          </p:nvPr>
        </p:nvSpPr>
        <p:spPr/>
        <p:txBody>
          <a:bodyPr/>
          <a:lstStyle/>
          <a:p>
            <a:r>
              <a:rPr lang="en-US" dirty="0">
                <a:ea typeface="Calibri"/>
                <a:cs typeface="Calibri"/>
              </a:rPr>
              <a:t>Time frames are important to consider when distributing resources as well. Federal funding opportunities or surveys often have deadlines attached, so initiative deadlines need be communicated to liaisons in advance.</a:t>
            </a:r>
          </a:p>
          <a:p>
            <a:endParaRPr lang="en-US" dirty="0">
              <a:ea typeface="Calibri"/>
              <a:cs typeface="Calibri"/>
            </a:endParaRPr>
          </a:p>
          <a:p>
            <a:endParaRPr lang="en-US" dirty="0">
              <a:ea typeface="Calibri"/>
              <a:cs typeface="Calibri"/>
            </a:endParaRPr>
          </a:p>
        </p:txBody>
      </p:sp>
      <p:sp>
        <p:nvSpPr>
          <p:cNvPr id="4" name="Slide Number Placeholder 3">
            <a:extLst>
              <a:ext uri="{FF2B5EF4-FFF2-40B4-BE49-F238E27FC236}">
                <a16:creationId xmlns:a16="http://schemas.microsoft.com/office/drawing/2014/main" id="{E1F9F951-3862-CEC6-B6A3-FC2C2161689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165A5C-A449-4625-925E-BED5E6C9CF6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998800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C9F2AF-6E1E-BE23-018D-FC3E1574B7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718FC8-5A7B-B350-5689-44FD363045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FEB528-E394-135C-CC77-573428AB1153}"/>
              </a:ext>
            </a:extLst>
          </p:cNvPr>
          <p:cNvSpPr>
            <a:spLocks noGrp="1"/>
          </p:cNvSpPr>
          <p:nvPr>
            <p:ph type="body" idx="1"/>
          </p:nvPr>
        </p:nvSpPr>
        <p:spPr/>
        <p:txBody>
          <a:bodyPr/>
          <a:lstStyle/>
          <a:p>
            <a:r>
              <a:rPr lang="en-US" dirty="0">
                <a:ea typeface="Calibri"/>
                <a:cs typeface="Calibri"/>
              </a:rPr>
              <a:t>Supplementary materials, supplied by the subject matter expertise project team, can also help or hurt an initiative. </a:t>
            </a:r>
          </a:p>
        </p:txBody>
      </p:sp>
      <p:sp>
        <p:nvSpPr>
          <p:cNvPr id="4" name="Slide Number Placeholder 3">
            <a:extLst>
              <a:ext uri="{FF2B5EF4-FFF2-40B4-BE49-F238E27FC236}">
                <a16:creationId xmlns:a16="http://schemas.microsoft.com/office/drawing/2014/main" id="{8FD31322-5859-07B1-8CD6-DF5B5B95C6F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165A5C-A449-4625-925E-BED5E6C9CF6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428604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D68554-1288-41CB-766E-E815E4F720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A4055A-1D12-81AC-9B64-50D059B08A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1D3E18-6336-3864-D685-0C44B69B7B61}"/>
              </a:ext>
            </a:extLst>
          </p:cNvPr>
          <p:cNvSpPr>
            <a:spLocks noGrp="1"/>
          </p:cNvSpPr>
          <p:nvPr>
            <p:ph type="body" idx="1"/>
          </p:nvPr>
        </p:nvSpPr>
        <p:spPr/>
        <p:txBody>
          <a:bodyPr/>
          <a:lstStyle/>
          <a:p>
            <a:r>
              <a:rPr lang="en-US" dirty="0">
                <a:ea typeface="Calibri"/>
                <a:cs typeface="Calibri"/>
              </a:rPr>
              <a:t>E-blast newsletters, website updates, or in-person mentions of opportunities can be helpful to reinforce the LGN initiative message. other times multiple streams of efforts can be potentially duplicative and devalue the personable nature of LGN</a:t>
            </a:r>
          </a:p>
        </p:txBody>
      </p:sp>
      <p:sp>
        <p:nvSpPr>
          <p:cNvPr id="4" name="Slide Number Placeholder 3">
            <a:extLst>
              <a:ext uri="{FF2B5EF4-FFF2-40B4-BE49-F238E27FC236}">
                <a16:creationId xmlns:a16="http://schemas.microsoft.com/office/drawing/2014/main" id="{0FAD568A-CF33-8430-8837-E654BBC6CF2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165A5C-A449-4625-925E-BED5E6C9CF6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106241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771194-08D4-E496-94ED-01ACEAC666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CF9FFA-6628-3DB0-579C-7138D40924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4C272E-8E03-B54A-5340-2F5BE2D21F23}"/>
              </a:ext>
            </a:extLst>
          </p:cNvPr>
          <p:cNvSpPr>
            <a:spLocks noGrp="1"/>
          </p:cNvSpPr>
          <p:nvPr>
            <p:ph type="body" idx="1"/>
          </p:nvPr>
        </p:nvSpPr>
        <p:spPr/>
        <p:txBody>
          <a:bodyPr/>
          <a:lstStyle/>
          <a:p>
            <a:r>
              <a:rPr lang="en-US" dirty="0">
                <a:ea typeface="Calibri"/>
                <a:cs typeface="Calibri"/>
              </a:rPr>
              <a:t>Finally, </a:t>
            </a:r>
          </a:p>
        </p:txBody>
      </p:sp>
      <p:sp>
        <p:nvSpPr>
          <p:cNvPr id="4" name="Slide Number Placeholder 3">
            <a:extLst>
              <a:ext uri="{FF2B5EF4-FFF2-40B4-BE49-F238E27FC236}">
                <a16:creationId xmlns:a16="http://schemas.microsoft.com/office/drawing/2014/main" id="{4E14390F-AE5B-2CD5-076D-CA500DBF0C5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165A5C-A449-4625-925E-BED5E6C9CF6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9786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13BA47-5011-BA52-D894-81EFC3DDCB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EE3DB7-35D2-D9A7-A0A7-13BBF1B932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682B53-9DEB-3344-0B45-65CA7A020863}"/>
              </a:ext>
            </a:extLst>
          </p:cNvPr>
          <p:cNvSpPr>
            <a:spLocks noGrp="1"/>
          </p:cNvSpPr>
          <p:nvPr>
            <p:ph type="body" idx="1"/>
          </p:nvPr>
        </p:nvSpPr>
        <p:spPr/>
        <p:txBody>
          <a:bodyPr/>
          <a:lstStyle/>
          <a:p>
            <a:r>
              <a:rPr lang="en-US">
                <a:ea typeface="Calibri"/>
                <a:cs typeface="Calibri"/>
              </a:rPr>
              <a:t>Next, we'll talk about deploying an LGN initiative. </a:t>
            </a:r>
          </a:p>
          <a:p>
            <a:endParaRPr lang="en-US">
              <a:ea typeface="Calibri"/>
              <a:cs typeface="Calibri"/>
            </a:endParaRPr>
          </a:p>
          <a:p>
            <a:endParaRPr lang="en-US"/>
          </a:p>
        </p:txBody>
      </p:sp>
      <p:sp>
        <p:nvSpPr>
          <p:cNvPr id="4" name="Slide Number Placeholder 3">
            <a:extLst>
              <a:ext uri="{FF2B5EF4-FFF2-40B4-BE49-F238E27FC236}">
                <a16:creationId xmlns:a16="http://schemas.microsoft.com/office/drawing/2014/main" id="{F283AADE-CA61-9930-8E6D-869EC353C01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165A5C-A449-4625-925E-BED5E6C9CF6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7426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5A03E3-7C54-F7A2-1F99-B0B30A053E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3AF589-F147-1388-B240-CE9385796A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E0F4B1-10B7-88D1-1987-AAE4EE24B5F9}"/>
              </a:ext>
            </a:extLst>
          </p:cNvPr>
          <p:cNvSpPr>
            <a:spLocks noGrp="1"/>
          </p:cNvSpPr>
          <p:nvPr>
            <p:ph type="body" idx="1"/>
          </p:nvPr>
        </p:nvSpPr>
        <p:spPr/>
        <p:txBody>
          <a:bodyPr/>
          <a:lstStyle/>
          <a:p>
            <a:r>
              <a:rPr lang="en-US">
                <a:ea typeface="Calibri"/>
                <a:cs typeface="Calibri"/>
              </a:rPr>
              <a:t> Northeastern Illinois has a singular claim to fame that none of you can boast.  </a:t>
            </a:r>
            <a:endParaRPr lang="en-US"/>
          </a:p>
          <a:p>
            <a:endParaRPr lang="en-US">
              <a:ea typeface="Calibri"/>
              <a:cs typeface="Calibri"/>
            </a:endParaRPr>
          </a:p>
          <a:p>
            <a:r>
              <a:rPr lang="en-US">
                <a:ea typeface="Calibri"/>
                <a:cs typeface="Calibri"/>
              </a:rPr>
              <a:t>To the world, he’s His Holiness Pope Leo the fourteenth. At CMAP.... we also know him as Bob from 141st &amp; Indiana.  So we have that going for us, which is nice.</a:t>
            </a:r>
          </a:p>
        </p:txBody>
      </p:sp>
      <p:sp>
        <p:nvSpPr>
          <p:cNvPr id="4" name="Slide Number Placeholder 3">
            <a:extLst>
              <a:ext uri="{FF2B5EF4-FFF2-40B4-BE49-F238E27FC236}">
                <a16:creationId xmlns:a16="http://schemas.microsoft.com/office/drawing/2014/main" id="{A8A5085D-4204-5A88-2189-83CE02EDAE6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645E24-EEB1-4FEA-9838-55841AFB98F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65872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6D92F1-1FF7-0E24-7F28-F111784CAD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0FB00F-F7A9-3E80-0FBE-8FA01DFD06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80128F-EEE7-B0B3-D783-81C03C808FFA}"/>
              </a:ext>
            </a:extLst>
          </p:cNvPr>
          <p:cNvSpPr>
            <a:spLocks noGrp="1"/>
          </p:cNvSpPr>
          <p:nvPr>
            <p:ph type="body" idx="1"/>
          </p:nvPr>
        </p:nvSpPr>
        <p:spPr/>
        <p:txBody>
          <a:bodyPr/>
          <a:lstStyle/>
          <a:p>
            <a:endParaRPr lang="en-US" dirty="0">
              <a:ea typeface="Calibri"/>
              <a:cs typeface="Calibri"/>
            </a:endParaRPr>
          </a:p>
          <a:p>
            <a:endParaRPr lang="en-US"/>
          </a:p>
        </p:txBody>
      </p:sp>
      <p:sp>
        <p:nvSpPr>
          <p:cNvPr id="4" name="Slide Number Placeholder 3">
            <a:extLst>
              <a:ext uri="{FF2B5EF4-FFF2-40B4-BE49-F238E27FC236}">
                <a16:creationId xmlns:a16="http://schemas.microsoft.com/office/drawing/2014/main" id="{D86280C1-F2BA-CB9D-F8A1-B48AA3B931C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165A5C-A449-4625-925E-BED5E6C9CF6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1607693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10"/>
          </p:nvPr>
        </p:nvSpPr>
        <p:spPr/>
        <p:txBody>
          <a:bodyPr/>
          <a:lstStyle/>
          <a:p>
            <a:fld id="{21165A5C-A449-4625-925E-BED5E6C9CF6C}" type="slidenum">
              <a:rPr lang="en-US" smtClean="0"/>
              <a:pPr/>
              <a:t>36</a:t>
            </a:fld>
            <a:endParaRPr lang="en-US"/>
          </a:p>
        </p:txBody>
      </p:sp>
    </p:spTree>
    <p:extLst>
      <p:ext uri="{BB962C8B-B14F-4D97-AF65-F5344CB8AC3E}">
        <p14:creationId xmlns:p14="http://schemas.microsoft.com/office/powerpoint/2010/main" val="387578949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F82E0-6561-2E70-8F1B-0B5A02BCB4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1B8C7B-F084-812C-8A12-C855FF3E1E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BAA151-6E59-1C27-E027-DD71386CCC3E}"/>
              </a:ext>
            </a:extLst>
          </p:cNvPr>
          <p:cNvSpPr>
            <a:spLocks noGrp="1"/>
          </p:cNvSpPr>
          <p:nvPr>
            <p:ph type="body" idx="1"/>
          </p:nvPr>
        </p:nvSpPr>
        <p:spPr/>
        <p:txBody>
          <a:bodyPr/>
          <a:lstStyle/>
          <a:p>
            <a:endParaRPr lang="en-US" dirty="0">
              <a:ea typeface="Calibri"/>
              <a:cs typeface="Calibri"/>
            </a:endParaRPr>
          </a:p>
          <a:p>
            <a:endParaRPr lang="en-US">
              <a:ea typeface="Calibri"/>
              <a:cs typeface="Calibri"/>
            </a:endParaRPr>
          </a:p>
          <a:p>
            <a:endParaRPr lang="en-US"/>
          </a:p>
        </p:txBody>
      </p:sp>
      <p:sp>
        <p:nvSpPr>
          <p:cNvPr id="4" name="Slide Number Placeholder 3">
            <a:extLst>
              <a:ext uri="{FF2B5EF4-FFF2-40B4-BE49-F238E27FC236}">
                <a16:creationId xmlns:a16="http://schemas.microsoft.com/office/drawing/2014/main" id="{A4F43590-48EB-405A-533D-748E686FEB5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165A5C-A449-4625-925E-BED5E6C9CF6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3075509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89F72E-93C1-1C4E-A77D-7AD9A6C24A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0A53F3-7C0D-A79E-FFD1-A2F4DC3FE1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B16B3A-B00D-3095-9E4E-FEE41F1F01DD}"/>
              </a:ext>
            </a:extLst>
          </p:cNvPr>
          <p:cNvSpPr>
            <a:spLocks noGrp="1"/>
          </p:cNvSpPr>
          <p:nvPr>
            <p:ph type="body" idx="1"/>
          </p:nvPr>
        </p:nvSpPr>
        <p:spPr/>
        <p:txBody>
          <a:bodyPr/>
          <a:lstStyle/>
          <a:p>
            <a:pPr algn="l"/>
            <a:endParaRPr lang="en-US" sz="1800" b="0" i="0" u="none" strike="noStrike" baseline="0" dirty="0">
              <a:solidFill>
                <a:srgbClr val="000000"/>
              </a:solidFill>
              <a:latin typeface="Calibri" panose="020F0502020204030204" pitchFamily="34" charset="0"/>
              <a:ea typeface="Calibri"/>
              <a:cs typeface="Calibri"/>
            </a:endParaRPr>
          </a:p>
        </p:txBody>
      </p:sp>
      <p:sp>
        <p:nvSpPr>
          <p:cNvPr id="4" name="Slide Number Placeholder 3">
            <a:extLst>
              <a:ext uri="{FF2B5EF4-FFF2-40B4-BE49-F238E27FC236}">
                <a16:creationId xmlns:a16="http://schemas.microsoft.com/office/drawing/2014/main" id="{A6149458-1870-AA37-0A8D-4E16A2081FD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165A5C-A449-4625-925E-BED5E6C9CF6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6347988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0" i="0" u="none" strike="noStrike" baseline="0" dirty="0">
                <a:solidFill>
                  <a:srgbClr val="000000"/>
                </a:solidFill>
                <a:latin typeface="Calibri"/>
                <a:ea typeface="Calibri"/>
                <a:cs typeface="Calibri"/>
              </a:rPr>
              <a:t>Here’s an example of what the community contact database looks like. </a:t>
            </a:r>
            <a:r>
              <a:rPr lang="en-US" dirty="0">
                <a:solidFill>
                  <a:srgbClr val="000000"/>
                </a:solidFill>
              </a:rPr>
              <a:t>No CRM, fancy software, excel doc. scalability with stuff you have now</a:t>
            </a:r>
            <a:endParaRPr lang="en-US" dirty="0">
              <a:latin typeface="Calibri"/>
              <a:ea typeface="Calibri"/>
              <a:cs typeface="Calibri"/>
            </a:endParaRPr>
          </a:p>
          <a:p>
            <a:pPr>
              <a:defRPr/>
            </a:pPr>
            <a:endParaRPr lang="en-US" dirty="0">
              <a:solidFill>
                <a:srgbClr val="000000"/>
              </a:solidFill>
              <a:latin typeface="Calibri"/>
              <a:ea typeface="Calibri"/>
              <a:cs typeface="Calibri"/>
            </a:endParaRPr>
          </a:p>
          <a:p>
            <a:pPr marL="0" marR="0" lvl="0" indent="0" algn="l" defTabSz="914400">
              <a:lnSpc>
                <a:spcPct val="100000"/>
              </a:lnSpc>
              <a:spcBef>
                <a:spcPts val="0"/>
              </a:spcBef>
              <a:spcAft>
                <a:spcPts val="0"/>
              </a:spcAft>
              <a:buClrTx/>
              <a:buSzTx/>
              <a:buFontTx/>
              <a:buNone/>
              <a:tabLst/>
              <a:defRPr/>
            </a:pPr>
            <a:r>
              <a:rPr lang="en-US" sz="1200" b="0" i="0" u="none" strike="noStrike" baseline="0" dirty="0">
                <a:solidFill>
                  <a:srgbClr val="000000"/>
                </a:solidFill>
                <a:latin typeface="Calibri"/>
                <a:ea typeface="Calibri"/>
                <a:cs typeface="Calibri"/>
              </a:rPr>
              <a:t>You’ll search for your name in column B to find your assigned communities and their contact information. You’ll see in column C we specify which email template should be sent, based on the characteristics of your community.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baseline="0">
              <a:solidFill>
                <a:srgbClr val="000000"/>
              </a:solidFill>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solidFill>
                  <a:srgbClr val="000000"/>
                </a:solidFill>
                <a:latin typeface="Calibri"/>
                <a:ea typeface="Calibri"/>
                <a:cs typeface="Calibri"/>
              </a:rPr>
              <a:t>Please note that sometimes we have targeted initiatives focused on only on certain communities. For example, we might only contact communities in a certain county, or communities that are part of a certain cohort. If an initiative is targeted to a certain group of communities, we include that in the announcement email and make sure the contact database clearly specifies which communities are included.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baseline="0">
              <a:solidFill>
                <a:srgbClr val="000000"/>
              </a:solidFill>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solidFill>
                  <a:srgbClr val="000000"/>
                </a:solidFill>
                <a:latin typeface="Calibri"/>
                <a:ea typeface="Calibri"/>
                <a:cs typeface="Calibri"/>
              </a:rPr>
              <a:t>Once you’ve sent the emails to your assigned communities, you should specify the date you sent the email in column G. This lets the LGN team know that you’ve completed the initiative.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baseline="0">
              <a:solidFill>
                <a:srgbClr val="000000"/>
              </a:solidFill>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solidFill>
                  <a:srgbClr val="000000"/>
                </a:solidFill>
                <a:latin typeface="Calibri"/>
                <a:ea typeface="Calibri"/>
                <a:cs typeface="Calibri"/>
              </a:rPr>
              <a:t>You can use the last column to note any responses from your community, along with any changes to your community contact. Liaisons should feel free to modify their community contact information as they see fit, or as requested by the community. You do not have to ask the LGN team if you can change the contact information, but any changes should be noted in the notes column so we know to update the database for the next initiative.</a:t>
            </a:r>
            <a:endParaRPr lang="en-US" dirty="0">
              <a:latin typeface="Calibri"/>
              <a:ea typeface="Calibri"/>
              <a:cs typeface="Calibri"/>
            </a:endParaRPr>
          </a:p>
        </p:txBody>
      </p:sp>
      <p:sp>
        <p:nvSpPr>
          <p:cNvPr id="4" name="Slide Number Placeholder 3"/>
          <p:cNvSpPr>
            <a:spLocks noGrp="1"/>
          </p:cNvSpPr>
          <p:nvPr>
            <p:ph type="sldNum" sz="quarter" idx="10"/>
          </p:nvPr>
        </p:nvSpPr>
        <p:spPr/>
        <p:txBody>
          <a:bodyPr/>
          <a:lstStyle/>
          <a:p>
            <a:fld id="{21165A5C-A449-4625-925E-BED5E6C9CF6C}" type="slidenum">
              <a:rPr lang="en-US" smtClean="0"/>
              <a:pPr/>
              <a:t>39</a:t>
            </a:fld>
            <a:endParaRPr lang="en-US"/>
          </a:p>
        </p:txBody>
      </p:sp>
    </p:spTree>
    <p:extLst>
      <p:ext uri="{BB962C8B-B14F-4D97-AF65-F5344CB8AC3E}">
        <p14:creationId xmlns:p14="http://schemas.microsoft.com/office/powerpoint/2010/main" val="32469847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FE5ABF-44C9-16CB-988B-35DAF7E66E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A450E5-B1BC-0561-C9A6-45079EB7E0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5D04B0-6734-12D7-C1CB-178A82A37C8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9FFD3C6-0CD5-098A-37AF-B1B373C94D3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165A5C-A449-4625-925E-BED5E6C9CF6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9024430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39662A-D4CA-C54A-2963-D206222270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386D7C-F3E2-CC60-F666-9AED606D1A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2ECE0F-8BB7-73B1-2D17-969AD37D48F5}"/>
              </a:ext>
            </a:extLst>
          </p:cNvPr>
          <p:cNvSpPr>
            <a:spLocks noGrp="1"/>
          </p:cNvSpPr>
          <p:nvPr>
            <p:ph type="body" idx="1"/>
          </p:nvPr>
        </p:nvSpPr>
        <p:spPr/>
        <p:txBody>
          <a:bodyPr/>
          <a:lstStyle/>
          <a:p>
            <a:r>
              <a:rPr lang="en-US"/>
              <a:t>Here’s an example of what an email template will look like. These templates are totally customizable, and we encourage liaisons to modify the language to make it as personal as possible. For example, maybe you saw on the news that your community was recently awarded funding, or completed a big project, and you want to congratulate them. Or maybe you ate at a local restaurant over the weekend and want to tell the how much you enjoyed it. The personal touch is what sets the LGN apart from our other, more generic forms of communication.</a:t>
            </a:r>
          </a:p>
          <a:p>
            <a:endParaRPr lang="en-US"/>
          </a:p>
          <a:p>
            <a:r>
              <a:rPr lang="en-US"/>
              <a:t>Once you’ve customized the email templates, you’re good to send it off to your communities! Again, make sure to note the date you send your emails in the community contact database so we know you’ve completed the initiative.</a:t>
            </a:r>
          </a:p>
        </p:txBody>
      </p:sp>
      <p:sp>
        <p:nvSpPr>
          <p:cNvPr id="4" name="Slide Number Placeholder 3">
            <a:extLst>
              <a:ext uri="{FF2B5EF4-FFF2-40B4-BE49-F238E27FC236}">
                <a16:creationId xmlns:a16="http://schemas.microsoft.com/office/drawing/2014/main" id="{CF64DAB9-BC43-8E90-54DD-DFDFBF50B3D2}"/>
              </a:ext>
            </a:extLst>
          </p:cNvPr>
          <p:cNvSpPr>
            <a:spLocks noGrp="1"/>
          </p:cNvSpPr>
          <p:nvPr>
            <p:ph type="sldNum" sz="quarter" idx="10"/>
          </p:nvPr>
        </p:nvSpPr>
        <p:spPr/>
        <p:txBody>
          <a:bodyPr/>
          <a:lstStyle/>
          <a:p>
            <a:fld id="{21165A5C-A449-4625-925E-BED5E6C9CF6C}" type="slidenum">
              <a:rPr lang="en-US" smtClean="0"/>
              <a:pPr/>
              <a:t>41</a:t>
            </a:fld>
            <a:endParaRPr lang="en-US"/>
          </a:p>
        </p:txBody>
      </p:sp>
    </p:spTree>
    <p:extLst>
      <p:ext uri="{BB962C8B-B14F-4D97-AF65-F5344CB8AC3E}">
        <p14:creationId xmlns:p14="http://schemas.microsoft.com/office/powerpoint/2010/main" val="166007611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D8F184-1D12-ACEC-5C9C-4B69F5F47A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C5AD0B-41BF-0CF8-0FFB-6A247BB1E6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82C869-DD75-8C7E-C2B5-B2851A3C33A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3457496-3062-BE81-2FFF-381014367BB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165A5C-A449-4625-925E-BED5E6C9CF6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3563645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10BD82-F4D6-680F-B78D-779FA99F9A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E4AE58-4FA2-D9EF-C925-24B15632F9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2A7864-FB8B-603B-E400-6373FFF9783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a typeface="Calibri"/>
              <a:cs typeface="Calibri"/>
            </a:endParaRPr>
          </a:p>
        </p:txBody>
      </p:sp>
      <p:sp>
        <p:nvSpPr>
          <p:cNvPr id="4" name="Slide Number Placeholder 3">
            <a:extLst>
              <a:ext uri="{FF2B5EF4-FFF2-40B4-BE49-F238E27FC236}">
                <a16:creationId xmlns:a16="http://schemas.microsoft.com/office/drawing/2014/main" id="{68703BC3-9BAD-5338-4759-38829935FFE3}"/>
              </a:ext>
            </a:extLst>
          </p:cNvPr>
          <p:cNvSpPr>
            <a:spLocks noGrp="1"/>
          </p:cNvSpPr>
          <p:nvPr>
            <p:ph type="sldNum" sz="quarter" idx="10"/>
          </p:nvPr>
        </p:nvSpPr>
        <p:spPr/>
        <p:txBody>
          <a:bodyPr/>
          <a:lstStyle/>
          <a:p>
            <a:fld id="{21165A5C-A449-4625-925E-BED5E6C9CF6C}" type="slidenum">
              <a:rPr lang="en-US" smtClean="0"/>
              <a:pPr/>
              <a:t>43</a:t>
            </a:fld>
            <a:endParaRPr lang="en-US"/>
          </a:p>
        </p:txBody>
      </p:sp>
    </p:spTree>
    <p:extLst>
      <p:ext uri="{BB962C8B-B14F-4D97-AF65-F5344CB8AC3E}">
        <p14:creationId xmlns:p14="http://schemas.microsoft.com/office/powerpoint/2010/main" val="292030966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EF419-7119-535E-E5F3-2D756A1A4F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30A049-B47C-C901-0535-7104388BFE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41B046-98E4-3464-82C8-93589D9BFF7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ea typeface="Calibri"/>
                <a:cs typeface="Calibri"/>
              </a:rPr>
              <a:t>Mike</a:t>
            </a:r>
            <a:br>
              <a:rPr lang="en-US" b="1" dirty="0">
                <a:ea typeface="Calibri"/>
                <a:cs typeface="Calibri"/>
              </a:rPr>
            </a:br>
            <a:r>
              <a:rPr lang="en-US" dirty="0"/>
              <a:t>I’m going to round us out with some examples of how the LGN has provided great return on investment for CMAP; both in building trust, credibility, and rapport with our member communities, but also in increasing staff satisfaction and the amount we collect in member contributions. It’s also a tool that our team uses when crafting communication and engagement plans for our projects.</a:t>
            </a:r>
          </a:p>
          <a:p>
            <a:endParaRPr lang="en-US" b="1" dirty="0">
              <a:ea typeface="Calibri"/>
              <a:cs typeface="Calibri"/>
            </a:endParaRPr>
          </a:p>
        </p:txBody>
      </p:sp>
      <p:sp>
        <p:nvSpPr>
          <p:cNvPr id="4" name="Slide Number Placeholder 3">
            <a:extLst>
              <a:ext uri="{FF2B5EF4-FFF2-40B4-BE49-F238E27FC236}">
                <a16:creationId xmlns:a16="http://schemas.microsoft.com/office/drawing/2014/main" id="{DD1CFB99-AC14-FF62-4A91-B2A908041D1B}"/>
              </a:ext>
            </a:extLst>
          </p:cNvPr>
          <p:cNvSpPr>
            <a:spLocks noGrp="1"/>
          </p:cNvSpPr>
          <p:nvPr>
            <p:ph type="sldNum" sz="quarter" idx="5"/>
          </p:nvPr>
        </p:nvSpPr>
        <p:spPr/>
        <p:txBody>
          <a:bodyPr/>
          <a:lstStyle/>
          <a:p>
            <a:fld id="{67A605EA-9B3F-4AB1-B7F8-E89BAF460A11}" type="slidenum">
              <a:rPr lang="en-US"/>
              <a:t>44</a:t>
            </a:fld>
            <a:endParaRPr lang="en-US"/>
          </a:p>
        </p:txBody>
      </p:sp>
    </p:spTree>
    <p:extLst>
      <p:ext uri="{BB962C8B-B14F-4D97-AF65-F5344CB8AC3E}">
        <p14:creationId xmlns:p14="http://schemas.microsoft.com/office/powerpoint/2010/main" val="24741257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a:effectLst/>
                <a:latin typeface="Calibri"/>
                <a:ea typeface="Aptos" panose="020B0004020202020204" pitchFamily="34" charset="0"/>
                <a:cs typeface="Calibri"/>
              </a:rPr>
              <a:t>We are both the region’s federally designated metropolitan planning organization (MPO) AND a state-authorized regional planning agency. </a:t>
            </a:r>
            <a:endParaRPr lang="en-US">
              <a:effectLst/>
              <a:latin typeface="Aptos"/>
              <a:ea typeface="Calibri" panose="020F0502020204030204"/>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a:effectLst/>
              <a:latin typeface="Calibri" panose="020F0502020204030204" pitchFamily="34" charset="0"/>
              <a:ea typeface="Aptos" panose="020B000402020202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C9364C-8C28-4FC7-9A13-C9A43841F5B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573414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Mike</a:t>
            </a:r>
          </a:p>
          <a:p>
            <a:r>
              <a:rPr lang="en-US" dirty="0"/>
              <a:t>The first example I’d like to share is for the regional transportation plan that we’re currently working on. At the beginning of this year, we decided to deploy a survey regionwide to take the temperature about how residents are experiencing and rate our current system, as well as their hopes for the future. We set a series of targets we wanted to hit in terms of the number of surveys completed, as well as the geographic spread of responses. We knew leveraging the LGN would be the way to make this happen. Working with Mai, Patrick, and the LGN team, we crafted the language we wanted to go out to all of our communities, as well as built a promotional toolkit with social media graphics, newsletter copy, and the sort that our community partners could share through their channels. </a:t>
            </a:r>
            <a:br>
              <a:rPr lang="en-US" dirty="0"/>
            </a:br>
            <a:br>
              <a:rPr lang="en-US" dirty="0"/>
            </a:br>
            <a:r>
              <a:rPr lang="en-US" dirty="0"/>
              <a:t>The outreach through LGN was a success. More than 15 communities shared the messaging. It was even picked up by our county partners, and a few of our COGs, and is still getting play months later. </a:t>
            </a:r>
          </a:p>
          <a:p>
            <a:endParaRPr lang="en-US" dirty="0"/>
          </a:p>
          <a:p>
            <a:r>
              <a:rPr lang="en-US" dirty="0"/>
              <a:t>And the big win was reaching our goal of 1,000 surveys completed, which we just reached last week. We’re keeping it up for the rest of the year, and are excited to see just how many more residents complete it. </a:t>
            </a:r>
          </a:p>
        </p:txBody>
      </p:sp>
      <p:sp>
        <p:nvSpPr>
          <p:cNvPr id="4" name="Slide Number Placeholder 3"/>
          <p:cNvSpPr>
            <a:spLocks noGrp="1"/>
          </p:cNvSpPr>
          <p:nvPr>
            <p:ph type="sldNum" sz="quarter" idx="5"/>
          </p:nvPr>
        </p:nvSpPr>
        <p:spPr/>
        <p:txBody>
          <a:bodyPr/>
          <a:lstStyle/>
          <a:p>
            <a:fld id="{67A605EA-9B3F-4AB1-B7F8-E89BAF460A11}" type="slidenum">
              <a:rPr lang="en-US" smtClean="0"/>
              <a:t>45</a:t>
            </a:fld>
            <a:endParaRPr lang="en-US"/>
          </a:p>
        </p:txBody>
      </p:sp>
    </p:spTree>
    <p:extLst>
      <p:ext uri="{BB962C8B-B14F-4D97-AF65-F5344CB8AC3E}">
        <p14:creationId xmlns:p14="http://schemas.microsoft.com/office/powerpoint/2010/main" val="322616477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Mike</a:t>
            </a:r>
          </a:p>
          <a:p>
            <a:r>
              <a:rPr lang="en-US"/>
              <a:t>Speaking of technical assistance, over the past couple of years we’ve leveraged the LGN network to get the word out about our technical assistance offerings when we open our call for projects. Just last year, thanks in great part to the LGN, we received a historic number of applications – 120! You can see here on the screen the 30 that were awarded funding. </a:t>
            </a:r>
          </a:p>
          <a:p>
            <a:endParaRPr lang="en-US"/>
          </a:p>
          <a:p>
            <a:r>
              <a:rPr lang="en-US"/>
              <a:t>And, when we survey communities who applied for technical assistance and ask them where they heard about the call to apply, they respond their LGN liaison. </a:t>
            </a:r>
          </a:p>
        </p:txBody>
      </p:sp>
      <p:sp>
        <p:nvSpPr>
          <p:cNvPr id="4" name="Slide Number Placeholder 3"/>
          <p:cNvSpPr>
            <a:spLocks noGrp="1"/>
          </p:cNvSpPr>
          <p:nvPr>
            <p:ph type="sldNum" sz="quarter" idx="5"/>
          </p:nvPr>
        </p:nvSpPr>
        <p:spPr/>
        <p:txBody>
          <a:bodyPr/>
          <a:lstStyle/>
          <a:p>
            <a:fld id="{67A605EA-9B3F-4AB1-B7F8-E89BAF460A11}" type="slidenum">
              <a:rPr lang="en-US" smtClean="0"/>
              <a:t>46</a:t>
            </a:fld>
            <a:endParaRPr lang="en-US"/>
          </a:p>
        </p:txBody>
      </p:sp>
    </p:spTree>
    <p:extLst>
      <p:ext uri="{BB962C8B-B14F-4D97-AF65-F5344CB8AC3E}">
        <p14:creationId xmlns:p14="http://schemas.microsoft.com/office/powerpoint/2010/main" val="370923674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Mike</a:t>
            </a:r>
          </a:p>
          <a:p>
            <a:r>
              <a:rPr lang="en-US"/>
              <a:t>The LGN network isn’t one way! The CMAP staff who make it up are also contacted often as the first line when municipal staff have questions and don’t know who within CMAP to turn to. They turn to their LGN contact. </a:t>
            </a:r>
          </a:p>
          <a:p>
            <a:endParaRPr lang="en-US"/>
          </a:p>
          <a:p>
            <a:r>
              <a:rPr lang="en-US"/>
              <a:t>A few of the many examples includes Riverside . . . Evanston . . . Lake in the Hills . . . </a:t>
            </a:r>
          </a:p>
        </p:txBody>
      </p:sp>
      <p:sp>
        <p:nvSpPr>
          <p:cNvPr id="4" name="Slide Number Placeholder 3"/>
          <p:cNvSpPr>
            <a:spLocks noGrp="1"/>
          </p:cNvSpPr>
          <p:nvPr>
            <p:ph type="sldNum" sz="quarter" idx="5"/>
          </p:nvPr>
        </p:nvSpPr>
        <p:spPr/>
        <p:txBody>
          <a:bodyPr/>
          <a:lstStyle/>
          <a:p>
            <a:fld id="{67A605EA-9B3F-4AB1-B7F8-E89BAF460A11}" type="slidenum">
              <a:rPr lang="en-US" smtClean="0"/>
              <a:t>47</a:t>
            </a:fld>
            <a:endParaRPr lang="en-US"/>
          </a:p>
        </p:txBody>
      </p:sp>
    </p:spTree>
    <p:extLst>
      <p:ext uri="{BB962C8B-B14F-4D97-AF65-F5344CB8AC3E}">
        <p14:creationId xmlns:p14="http://schemas.microsoft.com/office/powerpoint/2010/main" val="48627906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Mike</a:t>
            </a:r>
          </a:p>
          <a:p>
            <a:r>
              <a:rPr lang="en-US"/>
              <a:t>And the success of our LGN network has an impact on CMAP’s budget. A very real, recent example of this is the $2 million in funding allocated by the Illinois General Assembly this Spring session to support CMAP’s planning work.</a:t>
            </a:r>
          </a:p>
          <a:p>
            <a:endParaRPr lang="en-US"/>
          </a:p>
          <a:p>
            <a:r>
              <a:rPr lang="en-US"/>
              <a:t>Since CMAP’s inception 20 years ago, we’ve had an unfunded mandated to provide planning support across the region. The state of Illinois was supposed to provide that support annual to the tune of $2 million. Year after year our IGA has advocated in Springfield for the mandate to be funded, and year after year that failed to become a reality. Until this year. Turning a multifaceted approach, CMAP decided to leverage the LGN network to reach out to communities and ask them to speak with the state legislators to advocate for the $2 million to be funded. Many community members reached out to their legislators or filed witness slips in support.</a:t>
            </a:r>
          </a:p>
          <a:p>
            <a:endParaRPr lang="en-US"/>
          </a:p>
          <a:p>
            <a:r>
              <a:rPr lang="en-US"/>
              <a:t>On Saturday, May 30</a:t>
            </a:r>
            <a:r>
              <a:rPr lang="en-US" baseline="30000"/>
              <a:t>th</a:t>
            </a:r>
            <a:r>
              <a:rPr lang="en-US"/>
              <a:t> session </a:t>
            </a:r>
            <a:r>
              <a:rPr lang="en-US" err="1"/>
              <a:t>adjorned</a:t>
            </a:r>
            <a:r>
              <a:rPr lang="en-US"/>
              <a:t> and CMAP got it’s $2 million, which we will use in some way to expand our technical assistance offerings. Again, LGN played a role in that.</a:t>
            </a:r>
          </a:p>
        </p:txBody>
      </p:sp>
      <p:sp>
        <p:nvSpPr>
          <p:cNvPr id="4" name="Slide Number Placeholder 3"/>
          <p:cNvSpPr>
            <a:spLocks noGrp="1"/>
          </p:cNvSpPr>
          <p:nvPr>
            <p:ph type="sldNum" sz="quarter" idx="5"/>
          </p:nvPr>
        </p:nvSpPr>
        <p:spPr/>
        <p:txBody>
          <a:bodyPr/>
          <a:lstStyle/>
          <a:p>
            <a:fld id="{67A605EA-9B3F-4AB1-B7F8-E89BAF460A11}" type="slidenum">
              <a:rPr lang="en-US" smtClean="0"/>
              <a:t>48</a:t>
            </a:fld>
            <a:endParaRPr lang="en-US"/>
          </a:p>
        </p:txBody>
      </p:sp>
    </p:spTree>
    <p:extLst>
      <p:ext uri="{BB962C8B-B14F-4D97-AF65-F5344CB8AC3E}">
        <p14:creationId xmlns:p14="http://schemas.microsoft.com/office/powerpoint/2010/main" val="54425981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2016, the CMAP Board approved a local contribution structure to reduce the agency’s overreliance on the state to match federal funding. For FY2026, local contributions total $1.8 million, with approximately 85% of communities participating. </a:t>
            </a:r>
          </a:p>
          <a:p>
            <a:endParaRPr lang="en-US"/>
          </a:p>
          <a:p>
            <a:r>
              <a:rPr lang="en-US"/>
              <a:t>In recent years, we’ve seen a steady increase in contributions — a reflection of the stronger relationships our staff are building and the growing trust, credibility, and value that communities place in CMAP. The last fiscal year saw the highest number of communities pay their contributions. </a:t>
            </a:r>
          </a:p>
          <a:p>
            <a:endParaRPr lang="en-US"/>
          </a:p>
          <a:p>
            <a:r>
              <a:rPr lang="en-US"/>
              <a:t>We attribute that increase in part to the stronger relationships our staff are able to build through such initiatives, like the LGN.</a:t>
            </a:r>
          </a:p>
        </p:txBody>
      </p:sp>
      <p:sp>
        <p:nvSpPr>
          <p:cNvPr id="4" name="Slide Number Placeholder 3"/>
          <p:cNvSpPr>
            <a:spLocks noGrp="1"/>
          </p:cNvSpPr>
          <p:nvPr>
            <p:ph type="sldNum" sz="quarter" idx="5"/>
          </p:nvPr>
        </p:nvSpPr>
        <p:spPr/>
        <p:txBody>
          <a:bodyPr/>
          <a:lstStyle/>
          <a:p>
            <a:fld id="{67A605EA-9B3F-4AB1-B7F8-E89BAF460A11}" type="slidenum">
              <a:rPr lang="en-US" smtClean="0"/>
              <a:t>49</a:t>
            </a:fld>
            <a:endParaRPr lang="en-US"/>
          </a:p>
        </p:txBody>
      </p:sp>
    </p:spTree>
    <p:extLst>
      <p:ext uri="{BB962C8B-B14F-4D97-AF65-F5344CB8AC3E}">
        <p14:creationId xmlns:p14="http://schemas.microsoft.com/office/powerpoint/2010/main" val="74659134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Segoe UI" panose="020B0502040204020203" pitchFamily="34" charset="0"/>
              </a:rPr>
              <a:t>Mike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Segoe UI" panose="020B0502040204020203" pitchFamily="34" charset="0"/>
              </a:rPr>
              <a:t>Another fun part of doing LGN at CMAP is staff involvement. Staff really are invested in the communities that they’re responsible for, and we have fun awards that we give out to acknowledge certain feats some reach when going above and beyond. They’re called the Limelight awards, they’re specific to LGN, and they’re given out at our quarterly all staff meetings. </a:t>
            </a:r>
            <a:br>
              <a:rPr lang="en-US" sz="1800">
                <a:effectLst/>
                <a:latin typeface="Segoe UI" panose="020B0502040204020203" pitchFamily="34" charset="0"/>
              </a:rPr>
            </a:br>
            <a:br>
              <a:rPr lang="en-US" sz="1800">
                <a:effectLst/>
                <a:latin typeface="Segoe UI" panose="020B0502040204020203" pitchFamily="34" charset="0"/>
              </a:rPr>
            </a:br>
            <a:r>
              <a:rPr lang="en-US" sz="1800">
                <a:effectLst/>
                <a:latin typeface="Segoe UI" panose="020B0502040204020203" pitchFamily="34" charset="0"/>
              </a:rPr>
              <a:t>One recent awardee, Nikolas – pictured on the screen with Mai and Erin – was for identifying a contact at the little village of Godley. Population 500, CMAP did not have a municipal contact for the village. For the longest time, we tried and tried and couldn’t get in touch. Eventually Nik discovered the number for the village treasurer, left a message, and got a returned call. They started talking. The mayor of the neighboring town encouraged their Godley counterparts to apply for technical assistance, which they did.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a:effectLst/>
              <a:latin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Segoe UI" panose="020B0502040204020203" pitchFamily="34" charset="0"/>
              </a:rPr>
              <a:t>Not only were they awarded assistance last year for pavement management planning support, but this year – tomorrow to be exact – it will be announced that they’ll be receiving grant readiness support through the 2025 round of technical assistance. This is not public news yet – so dome of silence! All kidding aside, thanks to Nik’s efforts a small community in our region with need, who didn’t have any contact with CMAP, now is working on multiple projects with us.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a:effectLst/>
              <a:latin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Segoe UI" panose="020B0502040204020203" pitchFamily="34" charset="0"/>
              </a:rPr>
              <a:t>LGN doesn’t just strengthen relationships, it builds them.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a:effectLst/>
              <a:latin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Segoe UI" panose="020B0502040204020203" pitchFamily="34" charset="0"/>
              </a:rPr>
              <a:t>Since the LGN began, Godley was one of the lone communities where we couldn’t identify a contact. Many people tried, including former </a:t>
            </a:r>
            <a:r>
              <a:rPr lang="en-US" sz="1800" err="1">
                <a:effectLst/>
                <a:latin typeface="Segoe UI" panose="020B0502040204020203" pitchFamily="34" charset="0"/>
              </a:rPr>
              <a:t>CMAPer</a:t>
            </a:r>
            <a:r>
              <a:rPr lang="en-US" sz="1800">
                <a:effectLst/>
                <a:latin typeface="Segoe UI" panose="020B0502040204020203" pitchFamily="34" charset="0"/>
              </a:rPr>
              <a:t> Todd </a:t>
            </a:r>
            <a:r>
              <a:rPr lang="en-US" sz="1800" err="1">
                <a:effectLst/>
                <a:latin typeface="Segoe UI" panose="020B0502040204020203" pitchFamily="34" charset="0"/>
              </a:rPr>
              <a:t>Schmittt</a:t>
            </a:r>
            <a:r>
              <a:rPr lang="en-US" sz="1800">
                <a:effectLst/>
                <a:latin typeface="Segoe UI" panose="020B0502040204020203" pitchFamily="34" charset="0"/>
              </a:rPr>
              <a:t> </a:t>
            </a:r>
            <a:br>
              <a:rPr lang="en-US" sz="1800">
                <a:effectLst/>
                <a:latin typeface="Segoe UI" panose="020B0502040204020203" pitchFamily="34" charset="0"/>
              </a:rPr>
            </a:br>
            <a:r>
              <a:rPr lang="en-US" sz="1800">
                <a:effectLst/>
                <a:latin typeface="Segoe UI" panose="020B0502040204020203" pitchFamily="34" charset="0"/>
              </a:rPr>
              <a:t> </a:t>
            </a:r>
            <a:br>
              <a:rPr lang="en-US" sz="1800">
                <a:effectLst/>
                <a:latin typeface="Segoe UI" panose="020B0502040204020203" pitchFamily="34" charset="0"/>
              </a:rPr>
            </a:br>
            <a:r>
              <a:rPr lang="en-US" sz="1800">
                <a:effectLst/>
                <a:latin typeface="Segoe UI" panose="020B0502040204020203" pitchFamily="34" charset="0"/>
              </a:rPr>
              <a:t>Through the hard work of Godley’s current liaison, not only was a contact identified, but Godley also applied for the 2025 Call for Projects for the first time ever! </a:t>
            </a:r>
            <a:br>
              <a:rPr lang="en-US" sz="1800">
                <a:effectLst/>
                <a:latin typeface="Segoe UI" panose="020B0502040204020203" pitchFamily="34" charset="0"/>
              </a:rPr>
            </a:br>
            <a:r>
              <a:rPr lang="en-US" sz="1800">
                <a:effectLst/>
                <a:latin typeface="Segoe UI" panose="020B0502040204020203" pitchFamily="34" charset="0"/>
              </a:rPr>
              <a:t> </a:t>
            </a:r>
            <a:br>
              <a:rPr lang="en-US" sz="1800">
                <a:effectLst/>
                <a:latin typeface="Segoe UI" panose="020B0502040204020203" pitchFamily="34" charset="0"/>
              </a:rPr>
            </a:br>
            <a:r>
              <a:rPr lang="en-US" sz="1800">
                <a:effectLst/>
                <a:latin typeface="Segoe UI" panose="020B0502040204020203" pitchFamily="34" charset="0"/>
              </a:rPr>
              <a:t>CMAP’s budding relationship with Godley is a testament to the current liaison’s care and commitment to strengthening relationships with our communities – truly deserving of the LGN limelight </a:t>
            </a:r>
            <a:endParaRPr lang="en-US" sz="1800">
              <a:effectLst/>
              <a:latin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67A605EA-9B3F-4AB1-B7F8-E89BAF460A11}" type="slidenum">
              <a:rPr lang="en-US" smtClean="0"/>
              <a:t>50</a:t>
            </a:fld>
            <a:endParaRPr lang="en-US"/>
          </a:p>
        </p:txBody>
      </p:sp>
    </p:spTree>
    <p:extLst>
      <p:ext uri="{BB962C8B-B14F-4D97-AF65-F5344CB8AC3E}">
        <p14:creationId xmlns:p14="http://schemas.microsoft.com/office/powerpoint/2010/main" val="225355611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A83916-C074-9279-D692-6CAC1D5746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93E89F-0F45-B869-B47F-3DAABF199B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F81423-58A3-4263-C037-C5711AB961A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7802FE7-7A43-6FE4-C821-749CCDE506AF}"/>
              </a:ext>
            </a:extLst>
          </p:cNvPr>
          <p:cNvSpPr>
            <a:spLocks noGrp="1"/>
          </p:cNvSpPr>
          <p:nvPr>
            <p:ph type="sldNum" sz="quarter" idx="5"/>
          </p:nvPr>
        </p:nvSpPr>
        <p:spPr/>
        <p:txBody>
          <a:bodyPr/>
          <a:lstStyle/>
          <a:p>
            <a:fld id="{67A605EA-9B3F-4AB1-B7F8-E89BAF460A11}" type="slidenum">
              <a:rPr lang="en-US" smtClean="0"/>
              <a:t>51</a:t>
            </a:fld>
            <a:endParaRPr lang="en-US"/>
          </a:p>
        </p:txBody>
      </p:sp>
    </p:spTree>
    <p:extLst>
      <p:ext uri="{BB962C8B-B14F-4D97-AF65-F5344CB8AC3E}">
        <p14:creationId xmlns:p14="http://schemas.microsoft.com/office/powerpoint/2010/main" val="9270869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MC</a:t>
            </a:r>
          </a:p>
        </p:txBody>
      </p:sp>
      <p:sp>
        <p:nvSpPr>
          <p:cNvPr id="4" name="Slide Number Placeholder 3"/>
          <p:cNvSpPr>
            <a:spLocks noGrp="1"/>
          </p:cNvSpPr>
          <p:nvPr>
            <p:ph type="sldNum" sz="quarter" idx="5"/>
          </p:nvPr>
        </p:nvSpPr>
        <p:spPr/>
        <p:txBody>
          <a:bodyPr/>
          <a:lstStyle/>
          <a:p>
            <a:fld id="{C1840295-D888-43E6-A04F-D1575809678C}" type="slidenum">
              <a:rPr lang="en-US" smtClean="0"/>
              <a:t>52</a:t>
            </a:fld>
            <a:endParaRPr lang="en-US"/>
          </a:p>
        </p:txBody>
      </p:sp>
    </p:spTree>
    <p:extLst>
      <p:ext uri="{BB962C8B-B14F-4D97-AF65-F5344CB8AC3E}">
        <p14:creationId xmlns:p14="http://schemas.microsoft.com/office/powerpoint/2010/main" val="302368191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DDB1C-5C43-E625-603F-D7AFE16FCA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D14C73-3EB9-31D9-580D-45B54482F8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7579BD-5E66-8304-CCD6-5D7C93ED6932}"/>
              </a:ext>
            </a:extLst>
          </p:cNvPr>
          <p:cNvSpPr>
            <a:spLocks noGrp="1"/>
          </p:cNvSpPr>
          <p:nvPr>
            <p:ph type="body" idx="1"/>
          </p:nvPr>
        </p:nvSpPr>
        <p:spPr/>
        <p:txBody>
          <a:bodyPr/>
          <a:lstStyle/>
          <a:p>
            <a:r>
              <a:rPr lang="en-US">
                <a:ea typeface="Calibri"/>
                <a:cs typeface="Calibri"/>
              </a:rPr>
              <a:t> 284 municipalities sounds like a lot, but Illinois is particularly governmental of partners to connect with, it’s a drop in the bucket compared to the many, many mosquito abatement districts, townships, </a:t>
            </a:r>
            <a:r>
              <a:rPr lang="en-US" err="1">
                <a:ea typeface="Calibri"/>
                <a:cs typeface="Calibri"/>
              </a:rPr>
              <a:t>cemetary</a:t>
            </a:r>
            <a:r>
              <a:rPr lang="en-US">
                <a:ea typeface="Calibri"/>
                <a:cs typeface="Calibri"/>
              </a:rPr>
              <a:t> districts, and others we've yet to loop in.  We'll get to them soon </a:t>
            </a:r>
            <a:r>
              <a:rPr lang="en-US" err="1">
                <a:ea typeface="Calibri"/>
                <a:cs typeface="Calibri"/>
              </a:rPr>
              <a:t>tho</a:t>
            </a:r>
            <a:r>
              <a:rPr lang="en-US">
                <a:ea typeface="Calibri"/>
                <a:cs typeface="Calibri"/>
              </a:rPr>
              <a:t>, we're an ambitious group.</a:t>
            </a:r>
          </a:p>
        </p:txBody>
      </p:sp>
      <p:sp>
        <p:nvSpPr>
          <p:cNvPr id="4" name="Slide Number Placeholder 3">
            <a:extLst>
              <a:ext uri="{FF2B5EF4-FFF2-40B4-BE49-F238E27FC236}">
                <a16:creationId xmlns:a16="http://schemas.microsoft.com/office/drawing/2014/main" id="{B91975A4-EE4A-522C-DC79-6E41F357147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645E24-EEB1-4FEA-9838-55841AFB98F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202678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D19EDE-13AF-2683-2C30-67298B2FC1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C300FB-0190-1FBA-D8F5-540774741E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9815DC-7BAE-5597-B241-BD95876671A9}"/>
              </a:ext>
            </a:extLst>
          </p:cNvPr>
          <p:cNvSpPr>
            <a:spLocks noGrp="1"/>
          </p:cNvSpPr>
          <p:nvPr>
            <p:ph type="body" idx="1"/>
          </p:nvPr>
        </p:nvSpPr>
        <p:spPr/>
        <p:txBody>
          <a:bodyPr/>
          <a:lstStyle/>
          <a:p>
            <a:r>
              <a:rPr lang="en-US">
                <a:ea typeface="Calibri"/>
                <a:cs typeface="Calibri"/>
              </a:rPr>
              <a:t>Long vacant; beautifully restored; please come visit some time!</a:t>
            </a:r>
          </a:p>
        </p:txBody>
      </p:sp>
      <p:sp>
        <p:nvSpPr>
          <p:cNvPr id="4" name="Slide Number Placeholder 3">
            <a:extLst>
              <a:ext uri="{FF2B5EF4-FFF2-40B4-BE49-F238E27FC236}">
                <a16:creationId xmlns:a16="http://schemas.microsoft.com/office/drawing/2014/main" id="{9112874D-F6AD-2A26-7DF5-9FEF8F491E18}"/>
              </a:ext>
            </a:extLst>
          </p:cNvPr>
          <p:cNvSpPr>
            <a:spLocks noGrp="1"/>
          </p:cNvSpPr>
          <p:nvPr>
            <p:ph type="sldNum" sz="quarter" idx="5"/>
          </p:nvPr>
        </p:nvSpPr>
        <p:spPr/>
        <p:txBody>
          <a:bodyPr/>
          <a:lstStyle/>
          <a:p>
            <a:fld id="{67A605EA-9B3F-4AB1-B7F8-E89BAF460A11}" type="slidenum">
              <a:rPr lang="en-US"/>
              <a:t>54</a:t>
            </a:fld>
            <a:endParaRPr lang="en-US"/>
          </a:p>
        </p:txBody>
      </p:sp>
    </p:spTree>
    <p:extLst>
      <p:ext uri="{BB962C8B-B14F-4D97-AF65-F5344CB8AC3E}">
        <p14:creationId xmlns:p14="http://schemas.microsoft.com/office/powerpoint/2010/main" val="15307927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For our particular agency, this is how we consider our service to the region.  </a:t>
            </a:r>
            <a:endParaRPr lang="en-US">
              <a:ea typeface="Calibri"/>
              <a:cs typeface="Calibri"/>
            </a:endParaRPr>
          </a:p>
          <a:p>
            <a:endParaRPr lang="en-US"/>
          </a:p>
          <a:p>
            <a:r>
              <a:rPr lang="en-US"/>
              <a:t>We don’t implement but rather use a set of levers to advance our region’s vision and goals and make lasting change. LGN works across all of these.</a:t>
            </a:r>
            <a:br>
              <a:rPr lang="en-US">
                <a:cs typeface="+mn-lt"/>
              </a:rPr>
            </a:br>
            <a:endParaRPr lang="en-US" i="0">
              <a:effectLst/>
              <a:ea typeface="Calibri"/>
              <a:cs typeface="+mn-lt"/>
            </a:endParaRPr>
          </a:p>
          <a:p>
            <a:endParaRPr lang="en-US" b="1"/>
          </a:p>
        </p:txBody>
      </p:sp>
      <p:sp>
        <p:nvSpPr>
          <p:cNvPr id="4" name="Slide Number Placeholder 3"/>
          <p:cNvSpPr>
            <a:spLocks noGrp="1"/>
          </p:cNvSpPr>
          <p:nvPr>
            <p:ph type="sldNum" sz="quarter" idx="5"/>
          </p:nvPr>
        </p:nvSpPr>
        <p:spPr/>
        <p:txBody>
          <a:bodyPr/>
          <a:lstStyle/>
          <a:p>
            <a:pPr marL="0" marR="0" lvl="0" indent="0" algn="r" defTabSz="882762" rtl="0" eaLnBrk="1" fontAlgn="auto" latinLnBrk="0" hangingPunct="1">
              <a:lnSpc>
                <a:spcPct val="100000"/>
              </a:lnSpc>
              <a:spcBef>
                <a:spcPts val="0"/>
              </a:spcBef>
              <a:spcAft>
                <a:spcPts val="0"/>
              </a:spcAft>
              <a:buClrTx/>
              <a:buSzTx/>
              <a:buFontTx/>
              <a:buNone/>
              <a:tabLst/>
              <a:defRPr/>
            </a:pPr>
            <a:fld id="{21165A5C-A449-4625-925E-BED5E6C9CF6C}"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882762"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806344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a:p>
            <a:r>
              <a:rPr lang="en-US"/>
              <a:t>Here's a look at how funding flows to CMAP and the region. </a:t>
            </a:r>
            <a:endParaRPr lang="en-US">
              <a:ea typeface="Calibri"/>
              <a:cs typeface="Calibri"/>
            </a:endParaRPr>
          </a:p>
          <a:p>
            <a:endParaRPr lang="en-US"/>
          </a:p>
          <a:p>
            <a:r>
              <a:rPr lang="en-US"/>
              <a:t>Federal funds (known as metropolitan planning funds) come from the US Department of Transportation, through the Federal Highway Administration (FHWA) and the Federal Transit. Administration. </a:t>
            </a:r>
            <a:endParaRPr lang="en-US">
              <a:ea typeface="Calibri"/>
              <a:cs typeface="Calibri"/>
            </a:endParaRPr>
          </a:p>
          <a:p>
            <a:endParaRPr lang="en-US"/>
          </a:p>
          <a:p>
            <a:r>
              <a:rPr lang="en-US"/>
              <a:t>The “federal mark” passes through IDOT and then to CMAP as </a:t>
            </a:r>
            <a:r>
              <a:rPr lang="en-US" b="1"/>
              <a:t>one </a:t>
            </a:r>
            <a:r>
              <a:rPr lang="en-US"/>
              <a:t>of the 16 MPOs of Illinois</a:t>
            </a:r>
            <a:r>
              <a:rPr lang="en-US">
                <a:cs typeface="Calibri"/>
              </a:rPr>
              <a:t>. T</a:t>
            </a:r>
            <a:endParaRPr lang="en-US">
              <a:ea typeface="Calibri"/>
              <a:cs typeface="Calibri"/>
            </a:endParaRPr>
          </a:p>
          <a:p>
            <a:endParaRPr lang="en-US">
              <a:cs typeface="Calibri"/>
            </a:endParaRPr>
          </a:p>
          <a:p>
            <a:r>
              <a:rPr lang="en-US">
                <a:cs typeface="Calibri"/>
              </a:rPr>
              <a:t>This funding supports the Unified Work Program (or UWP) which we will talk about in more detail in a moment as part of the FY26 budget. </a:t>
            </a:r>
            <a:endParaRPr lang="en-US"/>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Per federal law, receiving federal funding requires a </a:t>
            </a:r>
            <a:r>
              <a:rPr lang="en-US" b="1">
                <a:cs typeface="Calibri"/>
              </a:rPr>
              <a:t>20% local match </a:t>
            </a:r>
            <a:r>
              <a:rPr lang="en-US">
                <a:cs typeface="Calibri"/>
              </a:rPr>
              <a:t>(which can only be achieved with </a:t>
            </a:r>
            <a:r>
              <a:rPr lang="en-US" b="1">
                <a:cs typeface="Calibri"/>
              </a:rPr>
              <a:t>non-federal funds</a:t>
            </a:r>
            <a:r>
              <a:rPr lang="en-US">
                <a:cs typeface="Calibri"/>
              </a:rPr>
              <a:t>). Therefore, CMAP meets this requirement through support from IDOT and local contributions counties, the Tollway, City of Chicago and the region's other cities and villages. </a:t>
            </a:r>
            <a:endParaRPr lang="en-US">
              <a:cs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165A5C-A449-4625-925E-BED5E6C9CF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879255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a:t>ERIN </a:t>
            </a:r>
          </a:p>
          <a:p>
            <a:r>
              <a:rPr lang="en-US"/>
              <a:t>CMAP’s work on behalf of the region is guided by our region’s long-range comprehensive plan – ON TO 2050 - and other plans that help provide direction and focus. </a:t>
            </a:r>
          </a:p>
          <a:p>
            <a:endParaRPr lang="en-US"/>
          </a:p>
          <a:p>
            <a:r>
              <a:rPr lang="en-US"/>
              <a:t>For many years, our region has relied on one, single, large-scale comprehensive plan. While this has served our region well, we are shifting to a multi-plan framework that provides a more dynamic and responsive approach to our region’s challenges and opportunities.  Together, these plans will replace ON TO 2050 over time and collectively serve as the region’s comprehensive plan. </a:t>
            </a:r>
          </a:p>
          <a:p>
            <a:endParaRPr lang="en-US"/>
          </a:p>
          <a:p>
            <a:r>
              <a:rPr lang="en-US"/>
              <a:t>CMAP’s five-year Strategic Direction prioritizes our work into three areas including: transportation, climate, and regional economic competitiveness, as well as agency-wide services that support that work.</a:t>
            </a:r>
          </a:p>
          <a:p>
            <a:endParaRPr lang="en-US"/>
          </a:p>
          <a:p>
            <a:r>
              <a:rPr lang="en-US"/>
              <a:t>Since publishing the Strategic Direction in early calendar year 2023, the agency embarked on a comprehensive process to define multiyear program areas that advance the three focus areas: </a:t>
            </a:r>
          </a:p>
          <a:p>
            <a:r>
              <a:rPr lang="en-US"/>
              <a:t>transportation, regional economic competitiveness, and climate. </a:t>
            </a:r>
          </a:p>
          <a:p>
            <a:pPr defTabSz="882762">
              <a:defRPr/>
            </a:pPr>
            <a:br>
              <a:rPr lang="en-US"/>
            </a:br>
            <a:r>
              <a:rPr lang="en-US"/>
              <a:t>Program areas primarily include a portfolio of projects that are a high priority for the agency; each program is led by a program manager. </a:t>
            </a:r>
          </a:p>
          <a:p>
            <a:pPr defTabSz="882762">
              <a:defRPr/>
            </a:pPr>
            <a:endParaRPr lang="en-US"/>
          </a:p>
          <a:p>
            <a:r>
              <a:rPr lang="en-US"/>
              <a:t>We also have program areas for agencywide services such as communications and engagement, finance, and human resources. </a:t>
            </a:r>
          </a:p>
          <a:p>
            <a:endParaRPr lang="en-US"/>
          </a:p>
          <a:p>
            <a:r>
              <a:rPr lang="en-US"/>
              <a:t>These guiding plans  - along with these programs - inform our activities for the fiscal year which we outline in an annual budget and work plan. </a:t>
            </a:r>
            <a:br>
              <a:rPr lang="en-US"/>
            </a:br>
            <a:endParaRPr lang="en-US"/>
          </a:p>
          <a:p>
            <a:endParaRPr lang="en-US"/>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882762" rtl="0" eaLnBrk="1" fontAlgn="auto" latinLnBrk="0" hangingPunct="1">
              <a:lnSpc>
                <a:spcPct val="100000"/>
              </a:lnSpc>
              <a:spcBef>
                <a:spcPts val="0"/>
              </a:spcBef>
              <a:spcAft>
                <a:spcPts val="0"/>
              </a:spcAft>
              <a:buClrTx/>
              <a:buSzTx/>
              <a:buFontTx/>
              <a:buNone/>
              <a:tabLst/>
              <a:defRPr/>
            </a:pPr>
            <a:fld id="{21165A5C-A449-4625-925E-BED5E6C9CF6C}"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882762"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9918424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200" b="0" i="0">
                <a:solidFill>
                  <a:srgbClr val="000000"/>
                </a:solidFill>
                <a:effectLst/>
                <a:latin typeface="Calibri" panose="020F0502020204030204" pitchFamily="34" charset="0"/>
              </a:rPr>
              <a:t>The Strategic Direction identifies CMAP’s “levers” – HOW we advance our goals.</a:t>
            </a:r>
          </a:p>
          <a:p>
            <a:pPr algn="l" rtl="0" fontAlgn="base"/>
            <a:r>
              <a:rPr lang="en-US" sz="1200" b="0" i="0">
                <a:solidFill>
                  <a:srgbClr val="000000"/>
                </a:solidFill>
                <a:effectLst/>
                <a:latin typeface="Calibri" panose="020F0502020204030204" pitchFamily="34" charset="0"/>
              </a:rPr>
              <a:t> </a:t>
            </a:r>
            <a:endParaRPr lang="en-US" b="0" i="0">
              <a:solidFill>
                <a:srgbClr val="000000"/>
              </a:solidFill>
              <a:effectLst/>
              <a:latin typeface="Segoe UI" panose="020B0502040204020203" pitchFamily="34" charset="0"/>
            </a:endParaRPr>
          </a:p>
          <a:p>
            <a:pPr algn="l" rtl="0" fontAlgn="base"/>
            <a:r>
              <a:rPr lang="en-US" sz="1200" b="1" i="0">
                <a:solidFill>
                  <a:srgbClr val="000000"/>
                </a:solidFill>
                <a:effectLst/>
                <a:latin typeface="Calibri" panose="020F0502020204030204" pitchFamily="34" charset="0"/>
              </a:rPr>
              <a:t>We plan regionally and locally. </a:t>
            </a:r>
            <a:r>
              <a:rPr lang="en-US" sz="1200" b="0" i="0">
                <a:solidFill>
                  <a:srgbClr val="000000"/>
                </a:solidFill>
                <a:effectLst/>
                <a:latin typeface="Calibri" panose="020F0502020204030204" pitchFamily="34" charset="0"/>
              </a:rPr>
              <a:t> </a:t>
            </a:r>
            <a:endParaRPr lang="en-US" b="0" i="0">
              <a:solidFill>
                <a:srgbClr val="000000"/>
              </a:solidFill>
              <a:effectLst/>
              <a:latin typeface="Segoe UI" panose="020B0502040204020203" pitchFamily="34" charset="0"/>
            </a:endParaRPr>
          </a:p>
          <a:p>
            <a:pPr algn="l" rtl="0" fontAlgn="base"/>
            <a:r>
              <a:rPr lang="en-US" sz="1200" b="0" i="0">
                <a:solidFill>
                  <a:srgbClr val="000000"/>
                </a:solidFill>
                <a:effectLst/>
                <a:latin typeface="Calibri" panose="020F0502020204030204" pitchFamily="34" charset="0"/>
              </a:rPr>
              <a:t>As the federally designated metropolitan planning organization (MPO), we work with our partners to develop and implement the region’s 30 year comprehensive plan (ON TO 2050).  </a:t>
            </a:r>
            <a:endParaRPr lang="en-US" b="0" i="0">
              <a:solidFill>
                <a:srgbClr val="000000"/>
              </a:solidFill>
              <a:effectLst/>
              <a:latin typeface="Segoe UI" panose="020B0502040204020203" pitchFamily="34" charset="0"/>
            </a:endParaRPr>
          </a:p>
          <a:p>
            <a:pPr algn="l" rtl="0" fontAlgn="base"/>
            <a:r>
              <a:rPr lang="en-US" sz="1200" b="0" i="0">
                <a:solidFill>
                  <a:srgbClr val="000000"/>
                </a:solidFill>
                <a:effectLst/>
                <a:latin typeface="Calibri" panose="020F0502020204030204" pitchFamily="34" charset="0"/>
              </a:rPr>
              <a:t>This guides transportation investments and other regional priorities.  </a:t>
            </a:r>
            <a:br>
              <a:rPr lang="en-US" sz="1200" b="0" i="0">
                <a:solidFill>
                  <a:srgbClr val="000000"/>
                </a:solidFill>
                <a:effectLst/>
                <a:latin typeface="Calibri" panose="020F0502020204030204" pitchFamily="34" charset="0"/>
              </a:rPr>
            </a:br>
            <a:endParaRPr lang="en-US" b="0" i="0">
              <a:solidFill>
                <a:srgbClr val="000000"/>
              </a:solidFill>
              <a:effectLst/>
              <a:latin typeface="Segoe UI" panose="020B0502040204020203" pitchFamily="34" charset="0"/>
            </a:endParaRPr>
          </a:p>
          <a:p>
            <a:pPr algn="l" rtl="0" fontAlgn="base"/>
            <a:r>
              <a:rPr lang="en-US" sz="1200" b="1" i="0">
                <a:solidFill>
                  <a:srgbClr val="000000"/>
                </a:solidFill>
                <a:effectLst/>
                <a:latin typeface="Calibri" panose="020F0502020204030204" pitchFamily="34" charset="0"/>
              </a:rPr>
              <a:t>We prioritize and program funds.</a:t>
            </a:r>
            <a:r>
              <a:rPr lang="en-US" sz="1200" b="0" i="0">
                <a:solidFill>
                  <a:srgbClr val="000000"/>
                </a:solidFill>
                <a:effectLst/>
                <a:latin typeface="Calibri" panose="020F0502020204030204" pitchFamily="34" charset="0"/>
              </a:rPr>
              <a:t> </a:t>
            </a:r>
            <a:endParaRPr lang="en-US" b="0" i="0">
              <a:solidFill>
                <a:srgbClr val="000000"/>
              </a:solidFill>
              <a:effectLst/>
              <a:latin typeface="Segoe UI" panose="020B0502040204020203" pitchFamily="34" charset="0"/>
            </a:endParaRPr>
          </a:p>
          <a:p>
            <a:pPr algn="l" rtl="0" fontAlgn="base"/>
            <a:r>
              <a:rPr lang="en-US" sz="1200" b="0" i="0">
                <a:solidFill>
                  <a:srgbClr val="000000"/>
                </a:solidFill>
                <a:effectLst/>
                <a:latin typeface="Calibri" panose="020F0502020204030204" pitchFamily="34" charset="0"/>
              </a:rPr>
              <a:t>CMAP receives federal dollars through IDOT as one of the state's 16 planning organizations and, through the Unified Work Program—which we shorten to UWP--grants funding annually to partner agencies to fund transportation planning studies and MPO activities. This also funds the work of the 11 planning liaisons through the Council of Mayors who help program federally funded transportation projects. </a:t>
            </a:r>
            <a:br>
              <a:rPr lang="en-US" sz="1200" b="0" i="0">
                <a:solidFill>
                  <a:srgbClr val="000000"/>
                </a:solidFill>
                <a:effectLst/>
                <a:latin typeface="Calibri" panose="020F0502020204030204" pitchFamily="34" charset="0"/>
              </a:rPr>
            </a:br>
            <a:endParaRPr lang="en-US" b="0" i="0">
              <a:solidFill>
                <a:srgbClr val="000000"/>
              </a:solidFill>
              <a:effectLst/>
              <a:latin typeface="Segoe UI" panose="020B0502040204020203" pitchFamily="34" charset="0"/>
            </a:endParaRPr>
          </a:p>
          <a:p>
            <a:pPr algn="l" rtl="0" fontAlgn="base"/>
            <a:r>
              <a:rPr lang="en-US" sz="1200" b="0" i="0">
                <a:solidFill>
                  <a:srgbClr val="000000"/>
                </a:solidFill>
                <a:effectLst/>
                <a:latin typeface="Calibri" panose="020F0502020204030204" pitchFamily="34" charset="0"/>
              </a:rPr>
              <a:t>So what does all that mean? Well, CMAP manages the Transportation Improvement Program (or TIP, another acronym!), which is the region’s five-year program for putting the long-range plan into action. There are over a thousand active transportation projects in the five-year program, </a:t>
            </a:r>
            <a:r>
              <a:rPr lang="en-US" sz="1200" b="0" i="0" err="1">
                <a:solidFill>
                  <a:srgbClr val="000000"/>
                </a:solidFill>
                <a:effectLst/>
                <a:latin typeface="Calibri" panose="020F0502020204030204" pitchFamily="34" charset="0"/>
              </a:rPr>
              <a:t>totalling</a:t>
            </a:r>
            <a:r>
              <a:rPr lang="en-US" sz="1200" b="0" i="0">
                <a:solidFill>
                  <a:srgbClr val="000000"/>
                </a:solidFill>
                <a:effectLst/>
                <a:latin typeface="Calibri" panose="020F0502020204030204" pitchFamily="34" charset="0"/>
              </a:rPr>
              <a:t> just over a billion dollars – everything from transit station upgrades to bike lane improvements to redesigning roadways.</a:t>
            </a:r>
          </a:p>
          <a:p>
            <a:pPr algn="l" rtl="0" fontAlgn="base"/>
            <a:endParaRPr lang="en-US" b="0" i="0">
              <a:solidFill>
                <a:srgbClr val="000000"/>
              </a:solidFill>
              <a:effectLst/>
              <a:latin typeface="Segoe UI" panose="020B0502040204020203" pitchFamily="34" charset="0"/>
            </a:endParaRPr>
          </a:p>
          <a:p>
            <a:pPr algn="l" rtl="0" fontAlgn="base"/>
            <a:r>
              <a:rPr lang="en-US" sz="1200" b="0" i="0">
                <a:solidFill>
                  <a:srgbClr val="000000"/>
                </a:solidFill>
                <a:effectLst/>
                <a:latin typeface="Calibri" panose="020F0502020204030204" pitchFamily="34" charset="0"/>
              </a:rPr>
              <a:t>With our partners, we evaluate applications through a “Call for Projects” and prioritize and program these funds, using detailed criteria. </a:t>
            </a:r>
            <a:br>
              <a:rPr lang="en-US" sz="1200" b="0" i="0">
                <a:solidFill>
                  <a:srgbClr val="000000"/>
                </a:solidFill>
                <a:effectLst/>
                <a:latin typeface="Calibri" panose="020F0502020204030204" pitchFamily="34" charset="0"/>
              </a:rPr>
            </a:br>
            <a:endParaRPr lang="en-US"/>
          </a:p>
        </p:txBody>
      </p:sp>
      <p:sp>
        <p:nvSpPr>
          <p:cNvPr id="4" name="Slide Number Placeholder 3"/>
          <p:cNvSpPr>
            <a:spLocks noGrp="1"/>
          </p:cNvSpPr>
          <p:nvPr>
            <p:ph type="sldNum" sz="quarter" idx="5"/>
          </p:nvPr>
        </p:nvSpPr>
        <p:spPr/>
        <p:txBody>
          <a:bodyPr/>
          <a:lstStyle/>
          <a:p>
            <a:fld id="{F9C9364C-8C28-4FC7-9A13-C9A43841F5B7}" type="slidenum">
              <a:rPr lang="en-US" smtClean="0"/>
              <a:t>57</a:t>
            </a:fld>
            <a:endParaRPr lang="en-US"/>
          </a:p>
        </p:txBody>
      </p:sp>
    </p:spTree>
    <p:extLst>
      <p:ext uri="{BB962C8B-B14F-4D97-AF65-F5344CB8AC3E}">
        <p14:creationId xmlns:p14="http://schemas.microsoft.com/office/powerpoint/2010/main" val="398204268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32AFA5-EA1F-8FA0-23CC-86639B6049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B64434-5CBF-96D7-21A0-443CBF23EE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C80159-7FFB-45CF-1D41-2F2EF8E18879}"/>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E52DAAD3-B7B6-B3A3-127C-A3CB7F373B03}"/>
              </a:ext>
            </a:extLst>
          </p:cNvPr>
          <p:cNvSpPr>
            <a:spLocks noGrp="1"/>
          </p:cNvSpPr>
          <p:nvPr>
            <p:ph type="sldNum" sz="quarter" idx="5"/>
          </p:nvPr>
        </p:nvSpPr>
        <p:spPr/>
        <p:txBody>
          <a:bodyPr/>
          <a:lstStyle/>
          <a:p>
            <a:fld id="{67A605EA-9B3F-4AB1-B7F8-E89BAF460A11}" type="slidenum">
              <a:rPr lang="en-US"/>
              <a:t>58</a:t>
            </a:fld>
            <a:endParaRPr lang="en-US"/>
          </a:p>
        </p:txBody>
      </p:sp>
    </p:spTree>
    <p:extLst>
      <p:ext uri="{BB962C8B-B14F-4D97-AF65-F5344CB8AC3E}">
        <p14:creationId xmlns:p14="http://schemas.microsoft.com/office/powerpoint/2010/main" val="360686976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EADC9-ABC6-6B22-3923-281F09FE0A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754BF7-032F-DFAD-8F64-D204A1DC11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943796-2221-C6A6-4CAB-A8F74EF734F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57E79C9-407D-43B7-20CD-B206EC8EE3E2}"/>
              </a:ext>
            </a:extLst>
          </p:cNvPr>
          <p:cNvSpPr>
            <a:spLocks noGrp="1"/>
          </p:cNvSpPr>
          <p:nvPr>
            <p:ph type="sldNum" sz="quarter" idx="5"/>
          </p:nvPr>
        </p:nvSpPr>
        <p:spPr/>
        <p:txBody>
          <a:bodyPr/>
          <a:lstStyle/>
          <a:p>
            <a:fld id="{67A605EA-9B3F-4AB1-B7F8-E89BAF460A11}" type="slidenum">
              <a:rPr lang="en-US" smtClean="0"/>
              <a:t>60</a:t>
            </a:fld>
            <a:endParaRPr lang="en-US"/>
          </a:p>
        </p:txBody>
      </p:sp>
    </p:spTree>
    <p:extLst>
      <p:ext uri="{BB962C8B-B14F-4D97-AF65-F5344CB8AC3E}">
        <p14:creationId xmlns:p14="http://schemas.microsoft.com/office/powerpoint/2010/main" val="317680662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Ensure reliable contacts among CMAP and municipality. New liaison orientation and on </a:t>
            </a:r>
            <a:r>
              <a:rPr lang="en-US" err="1"/>
              <a:t>muni</a:t>
            </a:r>
            <a:r>
              <a:rPr lang="en-US"/>
              <a:t> side: their preferred contact. Not always an elected official</a:t>
            </a:r>
          </a:p>
          <a:p>
            <a:endParaRPr lang="en-US">
              <a:ea typeface="Calibri"/>
              <a:cs typeface="Calibri"/>
            </a:endParaRPr>
          </a:p>
          <a:p>
            <a:r>
              <a:rPr lang="en-US">
                <a:ea typeface="Calibri"/>
                <a:cs typeface="Calibri"/>
              </a:rPr>
              <a:t>Your LGN team may be a team of 1 </a:t>
            </a:r>
          </a:p>
        </p:txBody>
      </p:sp>
      <p:sp>
        <p:nvSpPr>
          <p:cNvPr id="4" name="Slide Number Placeholder 3"/>
          <p:cNvSpPr>
            <a:spLocks noGrp="1"/>
          </p:cNvSpPr>
          <p:nvPr>
            <p:ph type="sldNum" sz="quarter" idx="5"/>
          </p:nvPr>
        </p:nvSpPr>
        <p:spPr/>
        <p:txBody>
          <a:bodyPr/>
          <a:lstStyle/>
          <a:p>
            <a:fld id="{67A605EA-9B3F-4AB1-B7F8-E89BAF460A11}" type="slidenum">
              <a:rPr lang="en-US"/>
              <a:t>62</a:t>
            </a:fld>
            <a:endParaRPr lang="en-US"/>
          </a:p>
        </p:txBody>
      </p:sp>
    </p:spTree>
    <p:extLst>
      <p:ext uri="{BB962C8B-B14F-4D97-AF65-F5344CB8AC3E}">
        <p14:creationId xmlns:p14="http://schemas.microsoft.com/office/powerpoint/2010/main" val="31897385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94E3B-59BE-81D1-52E6-99AC946015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5C8DF6-2FA7-DD1F-3BA2-C58172BCFE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9BF4A9-6203-999F-73CD-69809089C379}"/>
              </a:ext>
            </a:extLst>
          </p:cNvPr>
          <p:cNvSpPr>
            <a:spLocks noGrp="1"/>
          </p:cNvSpPr>
          <p:nvPr>
            <p:ph type="body" idx="1"/>
          </p:nvPr>
        </p:nvSpPr>
        <p:spPr/>
        <p:txBody>
          <a:bodyPr/>
          <a:lstStyle/>
          <a:p>
            <a:r>
              <a:rPr lang="en-US">
                <a:ea typeface="Calibri"/>
                <a:cs typeface="Calibri"/>
              </a:rPr>
              <a:t>We're a big agency!  130 staff across 5 divisions.  </a:t>
            </a:r>
          </a:p>
          <a:p>
            <a:endParaRPr lang="en-US">
              <a:ea typeface="Calibri"/>
              <a:cs typeface="Calibri"/>
            </a:endParaRPr>
          </a:p>
          <a:p>
            <a:r>
              <a:rPr lang="en-US">
                <a:ea typeface="Calibri"/>
                <a:cs typeface="Calibri"/>
              </a:rPr>
              <a:t>And I want to acknowledge, that while many of our peers have far fewer staff, we think the model we're discussing today is scalable to whatever size of region you serve or number of staff you have.</a:t>
            </a:r>
          </a:p>
        </p:txBody>
      </p:sp>
      <p:sp>
        <p:nvSpPr>
          <p:cNvPr id="4" name="Slide Number Placeholder 3">
            <a:extLst>
              <a:ext uri="{FF2B5EF4-FFF2-40B4-BE49-F238E27FC236}">
                <a16:creationId xmlns:a16="http://schemas.microsoft.com/office/drawing/2014/main" id="{F419AC30-33DE-03ED-8151-CBBC107DC6CC}"/>
              </a:ext>
            </a:extLst>
          </p:cNvPr>
          <p:cNvSpPr>
            <a:spLocks noGrp="1"/>
          </p:cNvSpPr>
          <p:nvPr>
            <p:ph type="sldNum" sz="quarter" idx="5"/>
          </p:nvPr>
        </p:nvSpPr>
        <p:spPr/>
        <p:txBody>
          <a:bodyPr/>
          <a:lstStyle/>
          <a:p>
            <a:fld id="{67A605EA-9B3F-4AB1-B7F8-E89BAF460A11}" type="slidenum">
              <a:rPr lang="en-US"/>
              <a:t>7</a:t>
            </a:fld>
            <a:endParaRPr lang="en-US"/>
          </a:p>
        </p:txBody>
      </p:sp>
    </p:spTree>
    <p:extLst>
      <p:ext uri="{BB962C8B-B14F-4D97-AF65-F5344CB8AC3E}">
        <p14:creationId xmlns:p14="http://schemas.microsoft.com/office/powerpoint/2010/main" val="1242734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Now I </a:t>
            </a:r>
            <a:r>
              <a:rPr lang="en-US" b="1">
                <a:ea typeface="Calibri"/>
                <a:cs typeface="Calibri"/>
              </a:rPr>
              <a:t>know</a:t>
            </a:r>
            <a:r>
              <a:rPr lang="en-US">
                <a:ea typeface="Calibri"/>
                <a:cs typeface="Calibri"/>
              </a:rPr>
              <a:t> No One in here has experienced any challenges maintaining connections with partners...but we at CMAP have....  I'm about to describe a couple.  And perhaps a </a:t>
            </a:r>
            <a:r>
              <a:rPr lang="en-US" err="1">
                <a:ea typeface="Calibri"/>
                <a:cs typeface="Calibri"/>
              </a:rPr>
              <a:t>feeeew</a:t>
            </a:r>
            <a:r>
              <a:rPr lang="en-US">
                <a:ea typeface="Calibri"/>
                <a:cs typeface="Calibri"/>
              </a:rPr>
              <a:t> might sound familiar to you....you know...as issues your rival regional planning organizations have had.</a:t>
            </a:r>
            <a:endParaRPr lang="en-US"/>
          </a:p>
        </p:txBody>
      </p:sp>
      <p:sp>
        <p:nvSpPr>
          <p:cNvPr id="4" name="Slide Number Placeholder 3"/>
          <p:cNvSpPr>
            <a:spLocks noGrp="1"/>
          </p:cNvSpPr>
          <p:nvPr>
            <p:ph type="sldNum" sz="quarter" idx="5"/>
          </p:nvPr>
        </p:nvSpPr>
        <p:spPr/>
        <p:txBody>
          <a:bodyPr/>
          <a:lstStyle/>
          <a:p>
            <a:fld id="{67A605EA-9B3F-4AB1-B7F8-E89BAF460A11}" type="slidenum">
              <a:rPr lang="en-US"/>
              <a:t>8</a:t>
            </a:fld>
            <a:endParaRPr lang="en-US"/>
          </a:p>
        </p:txBody>
      </p:sp>
    </p:spTree>
    <p:extLst>
      <p:ext uri="{BB962C8B-B14F-4D97-AF65-F5344CB8AC3E}">
        <p14:creationId xmlns:p14="http://schemas.microsoft.com/office/powerpoint/2010/main" val="37175718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A605EA-9B3F-4AB1-B7F8-E89BAF460A11}" type="slidenum">
              <a:rPr lang="en-US" smtClean="0"/>
              <a:t>9</a:t>
            </a:fld>
            <a:endParaRPr lang="en-US"/>
          </a:p>
        </p:txBody>
      </p:sp>
    </p:spTree>
    <p:extLst>
      <p:ext uri="{BB962C8B-B14F-4D97-AF65-F5344CB8AC3E}">
        <p14:creationId xmlns:p14="http://schemas.microsoft.com/office/powerpoint/2010/main" val="11122561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D2B93-41FB-ED22-4198-BA44FBC9F2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57840C-8691-D166-E8F8-372275A2AD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D49235-B1C8-8243-9D42-027D4403EBC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E5B75F4-9A32-A94F-6DAB-2E7519582B49}"/>
              </a:ext>
            </a:extLst>
          </p:cNvPr>
          <p:cNvSpPr>
            <a:spLocks noGrp="1"/>
          </p:cNvSpPr>
          <p:nvPr>
            <p:ph type="sldNum" sz="quarter" idx="5"/>
          </p:nvPr>
        </p:nvSpPr>
        <p:spPr/>
        <p:txBody>
          <a:bodyPr/>
          <a:lstStyle/>
          <a:p>
            <a:fld id="{67A605EA-9B3F-4AB1-B7F8-E89BAF460A11}" type="slidenum">
              <a:rPr lang="en-US" smtClean="0"/>
              <a:t>10</a:t>
            </a:fld>
            <a:endParaRPr lang="en-US"/>
          </a:p>
        </p:txBody>
      </p:sp>
    </p:spTree>
    <p:extLst>
      <p:ext uri="{BB962C8B-B14F-4D97-AF65-F5344CB8AC3E}">
        <p14:creationId xmlns:p14="http://schemas.microsoft.com/office/powerpoint/2010/main" val="30978795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GN_TitleSlide">
    <p:spTree>
      <p:nvGrpSpPr>
        <p:cNvPr id="1" name=""/>
        <p:cNvGrpSpPr/>
        <p:nvPr/>
      </p:nvGrpSpPr>
      <p:grpSpPr>
        <a:xfrm>
          <a:off x="0" y="0"/>
          <a:ext cx="0" cy="0"/>
          <a:chOff x="0" y="0"/>
          <a:chExt cx="0" cy="0"/>
        </a:xfrm>
      </p:grpSpPr>
      <p:pic>
        <p:nvPicPr>
          <p:cNvPr id="18" name="Picture 17" descr="A picture containing text&#10;&#10;AI-generated content may be incorrect.">
            <a:extLst>
              <a:ext uri="{FF2B5EF4-FFF2-40B4-BE49-F238E27FC236}">
                <a16:creationId xmlns:a16="http://schemas.microsoft.com/office/drawing/2014/main" id="{D2FE2A14-C91F-E4B5-CA47-4319C32A13A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68718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6/8/2025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6/8/2025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9BB1352-2CB4-07A3-028D-1FB67F52B7BE}"/>
              </a:ext>
            </a:extLst>
          </p:cNvPr>
          <p:cNvSpPr/>
          <p:nvPr userDrawn="1"/>
        </p:nvSpPr>
        <p:spPr>
          <a:xfrm>
            <a:off x="-13516" y="0"/>
            <a:ext cx="12205516" cy="6759051"/>
          </a:xfrm>
          <a:prstGeom prst="rect">
            <a:avLst/>
          </a:prstGeom>
          <a:solidFill>
            <a:srgbClr val="ADD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Background pattern&#10;&#10;AI-generated content may be incorrect.">
            <a:extLst>
              <a:ext uri="{FF2B5EF4-FFF2-40B4-BE49-F238E27FC236}">
                <a16:creationId xmlns:a16="http://schemas.microsoft.com/office/drawing/2014/main" id="{CBE1F2F9-0E4D-AA11-4677-E6F4E1675E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a:extLst>
              <a:ext uri="{FF2B5EF4-FFF2-40B4-BE49-F238E27FC236}">
                <a16:creationId xmlns:a16="http://schemas.microsoft.com/office/drawing/2014/main" id="{ADF93F7F-39F5-960C-A9C6-8AEE87AA0AB1}"/>
              </a:ext>
            </a:extLst>
          </p:cNvPr>
          <p:cNvPicPr>
            <a:picLocks noChangeAspect="1"/>
          </p:cNvPicPr>
          <p:nvPr userDrawn="1"/>
        </p:nvPicPr>
        <p:blipFill>
          <a:blip r:embed="rId3"/>
          <a:stretch>
            <a:fillRect/>
          </a:stretch>
        </p:blipFill>
        <p:spPr>
          <a:xfrm rot="10800000" flipV="1">
            <a:off x="-13516" y="6757605"/>
            <a:ext cx="12205516" cy="101730"/>
          </a:xfrm>
          <a:prstGeom prst="rect">
            <a:avLst/>
          </a:prstGeom>
        </p:spPr>
      </p:pic>
    </p:spTree>
    <p:extLst>
      <p:ext uri="{BB962C8B-B14F-4D97-AF65-F5344CB8AC3E}">
        <p14:creationId xmlns:p14="http://schemas.microsoft.com/office/powerpoint/2010/main" val="31463889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lide - Whit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1DA595D-104B-4214-1680-485B76B1AB1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132146" y="6319682"/>
            <a:ext cx="1735389" cy="314998"/>
          </a:xfrm>
          <a:prstGeom prst="rect">
            <a:avLst/>
          </a:prstGeom>
        </p:spPr>
      </p:pic>
      <p:pic>
        <p:nvPicPr>
          <p:cNvPr id="6" name="Picture 5">
            <a:extLst>
              <a:ext uri="{FF2B5EF4-FFF2-40B4-BE49-F238E27FC236}">
                <a16:creationId xmlns:a16="http://schemas.microsoft.com/office/drawing/2014/main" id="{A251D246-38A2-D879-94CC-78114C233C76}"/>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132147" y="6319682"/>
            <a:ext cx="1735387" cy="314997"/>
          </a:xfrm>
          <a:prstGeom prst="rect">
            <a:avLst/>
          </a:prstGeom>
        </p:spPr>
      </p:pic>
      <p:sp>
        <p:nvSpPr>
          <p:cNvPr id="8" name="Text Placeholder 7">
            <a:extLst>
              <a:ext uri="{FF2B5EF4-FFF2-40B4-BE49-F238E27FC236}">
                <a16:creationId xmlns:a16="http://schemas.microsoft.com/office/drawing/2014/main" id="{518AF8D9-C428-DD32-61BD-3C39A66CE903}"/>
              </a:ext>
            </a:extLst>
          </p:cNvPr>
          <p:cNvSpPr>
            <a:spLocks noGrp="1"/>
          </p:cNvSpPr>
          <p:nvPr>
            <p:ph type="body" sz="quarter" idx="11" hasCustomPrompt="1"/>
          </p:nvPr>
        </p:nvSpPr>
        <p:spPr>
          <a:xfrm>
            <a:off x="381001" y="583199"/>
            <a:ext cx="5485646" cy="1331912"/>
          </a:xfrm>
          <a:prstGeom prst="rect">
            <a:avLst/>
          </a:prstGeom>
        </p:spPr>
        <p:txBody>
          <a:bodyPr/>
          <a:lstStyle>
            <a:lvl1pPr marL="0" indent="0">
              <a:buNone/>
              <a:defRPr sz="5000" b="1" i="0">
                <a:latin typeface="+mn-lt"/>
              </a:defRPr>
            </a:lvl1pPr>
          </a:lstStyle>
          <a:p>
            <a:pPr lvl="0"/>
            <a:r>
              <a:rPr lang="en-US"/>
              <a:t>Title text here (Calibri Bold-50pt)</a:t>
            </a:r>
          </a:p>
        </p:txBody>
      </p:sp>
      <p:pic>
        <p:nvPicPr>
          <p:cNvPr id="13" name="Picture 12">
            <a:extLst>
              <a:ext uri="{FF2B5EF4-FFF2-40B4-BE49-F238E27FC236}">
                <a16:creationId xmlns:a16="http://schemas.microsoft.com/office/drawing/2014/main" id="{73DF394E-365E-1B3C-ED6F-4C6CE5CFAE6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6744832"/>
            <a:ext cx="12192000" cy="113168"/>
          </a:xfrm>
          <a:prstGeom prst="rect">
            <a:avLst/>
          </a:prstGeom>
        </p:spPr>
      </p:pic>
      <p:sp>
        <p:nvSpPr>
          <p:cNvPr id="14" name="Text Placeholder 4">
            <a:extLst>
              <a:ext uri="{FF2B5EF4-FFF2-40B4-BE49-F238E27FC236}">
                <a16:creationId xmlns:a16="http://schemas.microsoft.com/office/drawing/2014/main" id="{D3F9608B-E4EA-B8F6-E8C3-9900AF30FA91}"/>
              </a:ext>
            </a:extLst>
          </p:cNvPr>
          <p:cNvSpPr>
            <a:spLocks noGrp="1"/>
          </p:cNvSpPr>
          <p:nvPr>
            <p:ph type="body" sz="quarter" idx="10" hasCustomPrompt="1"/>
          </p:nvPr>
        </p:nvSpPr>
        <p:spPr>
          <a:xfrm>
            <a:off x="381000" y="2219145"/>
            <a:ext cx="5485646" cy="2625725"/>
          </a:xfrm>
          <a:prstGeom prst="rect">
            <a:avLst/>
          </a:prstGeom>
        </p:spPr>
        <p:txBody>
          <a:bodyPr/>
          <a:lstStyle>
            <a:lvl1pPr marL="0" indent="0">
              <a:buNone/>
              <a:defRPr>
                <a:solidFill>
                  <a:schemeClr val="tx1"/>
                </a:solidFill>
                <a:latin typeface="+mj-lt"/>
              </a:defRPr>
            </a:lvl1pPr>
          </a:lstStyle>
          <a:p>
            <a:r>
              <a:rPr lang="en-US" sz="2800">
                <a:cs typeface="Arial" panose="020B0604020202020204" pitchFamily="34" charset="0"/>
              </a:rPr>
              <a:t>First point (Calibri-30pt)</a:t>
            </a:r>
          </a:p>
          <a:p>
            <a:r>
              <a:rPr lang="en-US" sz="2800">
                <a:cs typeface="Arial" panose="020B0604020202020204" pitchFamily="34" charset="0"/>
              </a:rPr>
              <a:t>Second point</a:t>
            </a:r>
          </a:p>
          <a:p>
            <a:r>
              <a:rPr lang="en-US" sz="2800">
                <a:cs typeface="Arial" panose="020B0604020202020204" pitchFamily="34" charset="0"/>
              </a:rPr>
              <a:t>Third point</a:t>
            </a:r>
          </a:p>
        </p:txBody>
      </p:sp>
    </p:spTree>
    <p:extLst>
      <p:ext uri="{BB962C8B-B14F-4D97-AF65-F5344CB8AC3E}">
        <p14:creationId xmlns:p14="http://schemas.microsoft.com/office/powerpoint/2010/main" val="4762677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LGN_Header v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CFE874F-1D52-3FEE-DF86-EB5039111CE7}"/>
              </a:ext>
            </a:extLst>
          </p:cNvPr>
          <p:cNvPicPr>
            <a:picLocks noChangeAspect="1"/>
          </p:cNvPicPr>
          <p:nvPr userDrawn="1"/>
        </p:nvPicPr>
        <p:blipFill>
          <a:blip r:embed="rId2" cstate="print">
            <a:alphaModFix amt="70000"/>
            <a:extLst>
              <a:ext uri="{28A0092B-C50C-407E-A947-70E740481C1C}">
                <a14:useLocalDpi xmlns:a14="http://schemas.microsoft.com/office/drawing/2010/main" val="0"/>
              </a:ext>
            </a:extLst>
          </a:blip>
          <a:stretch>
            <a:fillRect/>
          </a:stretch>
        </p:blipFill>
        <p:spPr>
          <a:xfrm>
            <a:off x="1804" y="0"/>
            <a:ext cx="12190195" cy="6859016"/>
          </a:xfrm>
          <a:prstGeom prst="rect">
            <a:avLst/>
          </a:prstGeom>
        </p:spPr>
      </p:pic>
      <p:pic>
        <p:nvPicPr>
          <p:cNvPr id="8" name="Picture 7" descr="Background pattern&#10;&#10;AI-generated content may be incorrect.">
            <a:extLst>
              <a:ext uri="{FF2B5EF4-FFF2-40B4-BE49-F238E27FC236}">
                <a16:creationId xmlns:a16="http://schemas.microsoft.com/office/drawing/2014/main" id="{08A8C129-6349-FAC4-846F-AD36CA014920}"/>
              </a:ext>
            </a:extLst>
          </p:cNvPr>
          <p:cNvPicPr>
            <a:picLocks noChangeAspect="1"/>
          </p:cNvPicPr>
          <p:nvPr userDrawn="1"/>
        </p:nvPicPr>
        <p:blipFill>
          <a:blip r:embed="rId3">
            <a:extLst>
              <a:ext uri="{28A0092B-C50C-407E-A947-70E740481C1C}">
                <a14:useLocalDpi xmlns:a14="http://schemas.microsoft.com/office/drawing/2010/main" val="0"/>
              </a:ext>
            </a:extLst>
          </a:blip>
          <a:srcRect b="79601"/>
          <a:stretch>
            <a:fillRect/>
          </a:stretch>
        </p:blipFill>
        <p:spPr>
          <a:xfrm>
            <a:off x="-2" y="0"/>
            <a:ext cx="12192001" cy="1398923"/>
          </a:xfrm>
          <a:prstGeom prst="rect">
            <a:avLst/>
          </a:prstGeom>
        </p:spPr>
      </p:pic>
      <p:sp>
        <p:nvSpPr>
          <p:cNvPr id="2" name="Title 1"/>
          <p:cNvSpPr>
            <a:spLocks noGrp="1"/>
          </p:cNvSpPr>
          <p:nvPr>
            <p:ph type="title"/>
          </p:nvPr>
        </p:nvSpPr>
        <p:spPr>
          <a:xfrm>
            <a:off x="838200" y="458494"/>
            <a:ext cx="10515600" cy="1271452"/>
          </a:xfrm>
        </p:spPr>
        <p:txBody>
          <a:bodyPr anchor="t">
            <a:noAutofit/>
          </a:bodyPr>
          <a:lstStyle>
            <a:lvl1pPr>
              <a:defRPr sz="4000" b="1" i="0">
                <a:solidFill>
                  <a:schemeClr val="bg1"/>
                </a:solidFill>
                <a:latin typeface="Aptos" panose="020B0004020202020204" pitchFamily="34" charset="0"/>
              </a:defRPr>
            </a:lvl1pPr>
          </a:lstStyle>
          <a:p>
            <a:r>
              <a:rPr lang="en-US"/>
              <a:t>Click to edit Master title style</a:t>
            </a:r>
          </a:p>
        </p:txBody>
      </p:sp>
      <p:sp>
        <p:nvSpPr>
          <p:cNvPr id="3" name="Content Placeholder 2"/>
          <p:cNvSpPr>
            <a:spLocks noGrp="1"/>
          </p:cNvSpPr>
          <p:nvPr>
            <p:ph idx="1"/>
          </p:nvPr>
        </p:nvSpPr>
        <p:spPr>
          <a:xfrm>
            <a:off x="824684" y="2139013"/>
            <a:ext cx="10515600" cy="4351338"/>
          </a:xfrm>
        </p:spPr>
        <p:txBody>
          <a:bodyPr>
            <a:noAutofit/>
          </a:bodyPr>
          <a:lstStyle>
            <a:lvl1pPr marL="0" indent="0">
              <a:buNone/>
              <a:defRPr sz="3200" b="0" i="0">
                <a:latin typeface="Aptos" panose="020B0004020202020204" pitchFamily="34" charset="0"/>
              </a:defRPr>
            </a:lvl1pPr>
            <a:lvl2pPr>
              <a:defRPr sz="2500" b="0" i="0">
                <a:latin typeface="Aptos" panose="020B0004020202020204" pitchFamily="34" charset="0"/>
              </a:defRPr>
            </a:lvl2pPr>
            <a:lvl3pPr>
              <a:defRPr sz="2500" b="0" i="0">
                <a:latin typeface="Aptos" panose="020B0004020202020204" pitchFamily="34" charset="0"/>
              </a:defRPr>
            </a:lvl3pPr>
            <a:lvl4pPr>
              <a:defRPr sz="2500" b="0" i="0">
                <a:latin typeface="Aptos" panose="020B0004020202020204" pitchFamily="34" charset="0"/>
              </a:defRPr>
            </a:lvl4pPr>
            <a:lvl5pPr>
              <a:defRPr sz="2500" b="0" i="0">
                <a:latin typeface="Aptos" panose="020B0004020202020204" pitchFamily="34" charset="0"/>
              </a:defRPr>
            </a:lvl5pPr>
          </a:lstStyle>
          <a:p>
            <a:pPr lvl="0"/>
            <a:r>
              <a:rPr lang="en-US"/>
              <a:t>Click to edit Master text styles</a:t>
            </a:r>
          </a:p>
        </p:txBody>
      </p:sp>
      <p:pic>
        <p:nvPicPr>
          <p:cNvPr id="4" name="Picture 3">
            <a:extLst>
              <a:ext uri="{FF2B5EF4-FFF2-40B4-BE49-F238E27FC236}">
                <a16:creationId xmlns:a16="http://schemas.microsoft.com/office/drawing/2014/main" id="{A82712DE-5D29-EA27-73C4-C6DED520C1EE}"/>
              </a:ext>
            </a:extLst>
          </p:cNvPr>
          <p:cNvPicPr>
            <a:picLocks noChangeAspect="1"/>
          </p:cNvPicPr>
          <p:nvPr userDrawn="1"/>
        </p:nvPicPr>
        <p:blipFill>
          <a:blip r:embed="rId4"/>
          <a:stretch>
            <a:fillRect/>
          </a:stretch>
        </p:blipFill>
        <p:spPr>
          <a:xfrm rot="10800000" flipV="1">
            <a:off x="-13516" y="6757605"/>
            <a:ext cx="12205516" cy="101730"/>
          </a:xfrm>
          <a:prstGeom prst="rect">
            <a:avLst/>
          </a:prstGeom>
        </p:spPr>
      </p:pic>
    </p:spTree>
    <p:extLst>
      <p:ext uri="{BB962C8B-B14F-4D97-AF65-F5344CB8AC3E}">
        <p14:creationId xmlns:p14="http://schemas.microsoft.com/office/powerpoint/2010/main" val="27606715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LGN_Header v2">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CFE874F-1D52-3FEE-DF86-EB5039111CE7}"/>
              </a:ext>
            </a:extLst>
          </p:cNvPr>
          <p:cNvPicPr>
            <a:picLocks noChangeAspect="1"/>
          </p:cNvPicPr>
          <p:nvPr userDrawn="1"/>
        </p:nvPicPr>
        <p:blipFill>
          <a:blip r:embed="rId2" cstate="print">
            <a:alphaModFix amt="70000"/>
            <a:extLst>
              <a:ext uri="{28A0092B-C50C-407E-A947-70E740481C1C}">
                <a14:useLocalDpi xmlns:a14="http://schemas.microsoft.com/office/drawing/2010/main" val="0"/>
              </a:ext>
            </a:extLst>
          </a:blip>
          <a:stretch>
            <a:fillRect/>
          </a:stretch>
        </p:blipFill>
        <p:spPr>
          <a:xfrm>
            <a:off x="1804" y="0"/>
            <a:ext cx="12190195" cy="6859016"/>
          </a:xfrm>
          <a:prstGeom prst="rect">
            <a:avLst/>
          </a:prstGeom>
        </p:spPr>
      </p:pic>
      <p:pic>
        <p:nvPicPr>
          <p:cNvPr id="8" name="Picture 7" descr="Background pattern&#10;&#10;AI-generated content may be incorrect.">
            <a:extLst>
              <a:ext uri="{FF2B5EF4-FFF2-40B4-BE49-F238E27FC236}">
                <a16:creationId xmlns:a16="http://schemas.microsoft.com/office/drawing/2014/main" id="{08A8C129-6349-FAC4-846F-AD36CA014920}"/>
              </a:ext>
            </a:extLst>
          </p:cNvPr>
          <p:cNvPicPr>
            <a:picLocks noChangeAspect="1"/>
          </p:cNvPicPr>
          <p:nvPr userDrawn="1"/>
        </p:nvPicPr>
        <p:blipFill>
          <a:blip r:embed="rId3">
            <a:extLst>
              <a:ext uri="{28A0092B-C50C-407E-A947-70E740481C1C}">
                <a14:useLocalDpi xmlns:a14="http://schemas.microsoft.com/office/drawing/2010/main" val="0"/>
              </a:ext>
            </a:extLst>
          </a:blip>
          <a:srcRect b="72972"/>
          <a:stretch>
            <a:fillRect/>
          </a:stretch>
        </p:blipFill>
        <p:spPr>
          <a:xfrm>
            <a:off x="-2" y="0"/>
            <a:ext cx="12192001" cy="1853514"/>
          </a:xfrm>
          <a:prstGeom prst="rect">
            <a:avLst/>
          </a:prstGeom>
        </p:spPr>
      </p:pic>
      <p:sp>
        <p:nvSpPr>
          <p:cNvPr id="2" name="Title 1"/>
          <p:cNvSpPr>
            <a:spLocks noGrp="1"/>
          </p:cNvSpPr>
          <p:nvPr>
            <p:ph type="title"/>
          </p:nvPr>
        </p:nvSpPr>
        <p:spPr>
          <a:xfrm>
            <a:off x="838200" y="458494"/>
            <a:ext cx="10515600" cy="1271452"/>
          </a:xfrm>
        </p:spPr>
        <p:txBody>
          <a:bodyPr anchor="t">
            <a:noAutofit/>
          </a:bodyPr>
          <a:lstStyle>
            <a:lvl1pPr>
              <a:defRPr sz="4000" b="1" i="0">
                <a:solidFill>
                  <a:schemeClr val="bg1"/>
                </a:solidFill>
                <a:latin typeface="Aptos" panose="020B0004020202020204" pitchFamily="34" charset="0"/>
              </a:defRPr>
            </a:lvl1pPr>
          </a:lstStyle>
          <a:p>
            <a:r>
              <a:rPr lang="en-US"/>
              <a:t>Click to edit Master title style</a:t>
            </a:r>
          </a:p>
        </p:txBody>
      </p:sp>
      <p:sp>
        <p:nvSpPr>
          <p:cNvPr id="3" name="Content Placeholder 2"/>
          <p:cNvSpPr>
            <a:spLocks noGrp="1"/>
          </p:cNvSpPr>
          <p:nvPr>
            <p:ph idx="1"/>
          </p:nvPr>
        </p:nvSpPr>
        <p:spPr>
          <a:xfrm>
            <a:off x="824684" y="2139013"/>
            <a:ext cx="10515600" cy="4351338"/>
          </a:xfrm>
        </p:spPr>
        <p:txBody>
          <a:bodyPr>
            <a:noAutofit/>
          </a:bodyPr>
          <a:lstStyle>
            <a:lvl1pPr marL="0" indent="0">
              <a:buNone/>
              <a:defRPr sz="3200" b="0" i="0">
                <a:latin typeface="Aptos" panose="020B0004020202020204" pitchFamily="34" charset="0"/>
              </a:defRPr>
            </a:lvl1pPr>
            <a:lvl2pPr>
              <a:defRPr sz="2500" b="0" i="0">
                <a:latin typeface="Aptos" panose="020B0004020202020204" pitchFamily="34" charset="0"/>
              </a:defRPr>
            </a:lvl2pPr>
            <a:lvl3pPr>
              <a:defRPr sz="2500" b="0" i="0">
                <a:latin typeface="Aptos" panose="020B0004020202020204" pitchFamily="34" charset="0"/>
              </a:defRPr>
            </a:lvl3pPr>
            <a:lvl4pPr>
              <a:defRPr sz="2500" b="0" i="0">
                <a:latin typeface="Aptos" panose="020B0004020202020204" pitchFamily="34" charset="0"/>
              </a:defRPr>
            </a:lvl4pPr>
            <a:lvl5pPr>
              <a:defRPr sz="2500" b="0" i="0">
                <a:latin typeface="Aptos" panose="020B0004020202020204" pitchFamily="34" charset="0"/>
              </a:defRPr>
            </a:lvl5pPr>
          </a:lstStyle>
          <a:p>
            <a:pPr lvl="0"/>
            <a:r>
              <a:rPr lang="en-US"/>
              <a:t>Click to edit Master text styles</a:t>
            </a:r>
          </a:p>
        </p:txBody>
      </p:sp>
      <p:pic>
        <p:nvPicPr>
          <p:cNvPr id="4" name="Picture 3">
            <a:extLst>
              <a:ext uri="{FF2B5EF4-FFF2-40B4-BE49-F238E27FC236}">
                <a16:creationId xmlns:a16="http://schemas.microsoft.com/office/drawing/2014/main" id="{A82712DE-5D29-EA27-73C4-C6DED520C1EE}"/>
              </a:ext>
            </a:extLst>
          </p:cNvPr>
          <p:cNvPicPr>
            <a:picLocks noChangeAspect="1"/>
          </p:cNvPicPr>
          <p:nvPr userDrawn="1"/>
        </p:nvPicPr>
        <p:blipFill>
          <a:blip r:embed="rId4"/>
          <a:stretch>
            <a:fillRect/>
          </a:stretch>
        </p:blipFill>
        <p:spPr>
          <a:xfrm rot="10800000" flipV="1">
            <a:off x="-13516" y="6757605"/>
            <a:ext cx="12205516" cy="101730"/>
          </a:xfrm>
          <a:prstGeom prst="rect">
            <a:avLst/>
          </a:prstGeom>
        </p:spPr>
      </p:pic>
    </p:spTree>
    <p:extLst>
      <p:ext uri="{BB962C8B-B14F-4D97-AF65-F5344CB8AC3E}">
        <p14:creationId xmlns:p14="http://schemas.microsoft.com/office/powerpoint/2010/main" val="1501911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LGN_Header">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CFE874F-1D52-3FEE-DF86-EB5039111CE7}"/>
              </a:ext>
            </a:extLst>
          </p:cNvPr>
          <p:cNvPicPr>
            <a:picLocks noChangeAspect="1"/>
          </p:cNvPicPr>
          <p:nvPr userDrawn="1"/>
        </p:nvPicPr>
        <p:blipFill>
          <a:blip r:embed="rId2" cstate="print">
            <a:alphaModFix amt="70000"/>
            <a:extLst>
              <a:ext uri="{28A0092B-C50C-407E-A947-70E740481C1C}">
                <a14:useLocalDpi xmlns:a14="http://schemas.microsoft.com/office/drawing/2010/main" val="0"/>
              </a:ext>
            </a:extLst>
          </a:blip>
          <a:stretch>
            <a:fillRect/>
          </a:stretch>
        </p:blipFill>
        <p:spPr>
          <a:xfrm>
            <a:off x="1804" y="0"/>
            <a:ext cx="12190195" cy="6859016"/>
          </a:xfrm>
          <a:prstGeom prst="rect">
            <a:avLst/>
          </a:prstGeom>
        </p:spPr>
      </p:pic>
      <p:pic>
        <p:nvPicPr>
          <p:cNvPr id="8" name="Picture 7" descr="Background pattern&#10;&#10;AI-generated content may be incorrect.">
            <a:extLst>
              <a:ext uri="{FF2B5EF4-FFF2-40B4-BE49-F238E27FC236}">
                <a16:creationId xmlns:a16="http://schemas.microsoft.com/office/drawing/2014/main" id="{08A8C129-6349-FAC4-846F-AD36CA014920}"/>
              </a:ext>
            </a:extLst>
          </p:cNvPr>
          <p:cNvPicPr>
            <a:picLocks noChangeAspect="1"/>
          </p:cNvPicPr>
          <p:nvPr userDrawn="1"/>
        </p:nvPicPr>
        <p:blipFill>
          <a:blip r:embed="rId3">
            <a:extLst>
              <a:ext uri="{28A0092B-C50C-407E-A947-70E740481C1C}">
                <a14:useLocalDpi xmlns:a14="http://schemas.microsoft.com/office/drawing/2010/main" val="0"/>
              </a:ext>
            </a:extLst>
          </a:blip>
          <a:srcRect b="79478"/>
          <a:stretch>
            <a:fillRect/>
          </a:stretch>
        </p:blipFill>
        <p:spPr>
          <a:xfrm>
            <a:off x="-2" y="0"/>
            <a:ext cx="12192001" cy="1407381"/>
          </a:xfrm>
          <a:prstGeom prst="rect">
            <a:avLst/>
          </a:prstGeom>
        </p:spPr>
      </p:pic>
      <p:sp>
        <p:nvSpPr>
          <p:cNvPr id="2" name="Title 1"/>
          <p:cNvSpPr>
            <a:spLocks noGrp="1"/>
          </p:cNvSpPr>
          <p:nvPr>
            <p:ph type="title"/>
          </p:nvPr>
        </p:nvSpPr>
        <p:spPr>
          <a:xfrm>
            <a:off x="838200" y="458494"/>
            <a:ext cx="10515600" cy="744415"/>
          </a:xfrm>
        </p:spPr>
        <p:txBody>
          <a:bodyPr anchor="t">
            <a:noAutofit/>
          </a:bodyPr>
          <a:lstStyle>
            <a:lvl1pPr>
              <a:defRPr sz="4000" b="1" i="0">
                <a:solidFill>
                  <a:schemeClr val="bg1"/>
                </a:solidFill>
                <a:latin typeface="Aptos" panose="020B0004020202020204" pitchFamily="34" charset="0"/>
              </a:defRPr>
            </a:lvl1pPr>
          </a:lstStyle>
          <a:p>
            <a:r>
              <a:rPr lang="en-US"/>
              <a:t>Click to edit Master title style</a:t>
            </a:r>
          </a:p>
        </p:txBody>
      </p:sp>
      <p:sp>
        <p:nvSpPr>
          <p:cNvPr id="3" name="Content Placeholder 2"/>
          <p:cNvSpPr>
            <a:spLocks noGrp="1"/>
          </p:cNvSpPr>
          <p:nvPr>
            <p:ph idx="1"/>
          </p:nvPr>
        </p:nvSpPr>
        <p:spPr>
          <a:xfrm>
            <a:off x="824684" y="1789472"/>
            <a:ext cx="10515600" cy="4351338"/>
          </a:xfrm>
        </p:spPr>
        <p:txBody>
          <a:bodyPr>
            <a:noAutofit/>
          </a:bodyPr>
          <a:lstStyle>
            <a:lvl1pPr marL="0" indent="0">
              <a:buNone/>
              <a:defRPr sz="3200" b="0" i="0">
                <a:latin typeface="Aptos" panose="020B0004020202020204" pitchFamily="34" charset="0"/>
              </a:defRPr>
            </a:lvl1pPr>
            <a:lvl2pPr>
              <a:defRPr sz="2500" b="0" i="0">
                <a:latin typeface="Aptos" panose="020B0004020202020204" pitchFamily="34" charset="0"/>
              </a:defRPr>
            </a:lvl2pPr>
            <a:lvl3pPr>
              <a:defRPr sz="2500" b="0" i="0">
                <a:latin typeface="Aptos" panose="020B0004020202020204" pitchFamily="34" charset="0"/>
              </a:defRPr>
            </a:lvl3pPr>
            <a:lvl4pPr>
              <a:defRPr sz="2500" b="0" i="0">
                <a:latin typeface="Aptos" panose="020B0004020202020204" pitchFamily="34" charset="0"/>
              </a:defRPr>
            </a:lvl4pPr>
            <a:lvl5pPr>
              <a:defRPr sz="2500" b="0" i="0">
                <a:latin typeface="Aptos" panose="020B0004020202020204" pitchFamily="34" charset="0"/>
              </a:defRPr>
            </a:lvl5pPr>
          </a:lstStyle>
          <a:p>
            <a:pPr lvl="0"/>
            <a:r>
              <a:rPr lang="en-US"/>
              <a:t>Click to edit Master text styles</a:t>
            </a:r>
          </a:p>
        </p:txBody>
      </p:sp>
      <p:pic>
        <p:nvPicPr>
          <p:cNvPr id="4" name="Picture 3">
            <a:extLst>
              <a:ext uri="{FF2B5EF4-FFF2-40B4-BE49-F238E27FC236}">
                <a16:creationId xmlns:a16="http://schemas.microsoft.com/office/drawing/2014/main" id="{A82712DE-5D29-EA27-73C4-C6DED520C1EE}"/>
              </a:ext>
            </a:extLst>
          </p:cNvPr>
          <p:cNvPicPr>
            <a:picLocks noChangeAspect="1"/>
          </p:cNvPicPr>
          <p:nvPr userDrawn="1"/>
        </p:nvPicPr>
        <p:blipFill>
          <a:blip r:embed="rId4"/>
          <a:stretch>
            <a:fillRect/>
          </a:stretch>
        </p:blipFill>
        <p:spPr>
          <a:xfrm rot="10800000" flipV="1">
            <a:off x="-13516" y="6757605"/>
            <a:ext cx="12205516" cy="101730"/>
          </a:xfrm>
          <a:prstGeom prst="rect">
            <a:avLst/>
          </a:prstGeom>
        </p:spPr>
      </p:pic>
    </p:spTree>
    <p:extLst>
      <p:ext uri="{BB962C8B-B14F-4D97-AF65-F5344CB8AC3E}">
        <p14:creationId xmlns:p14="http://schemas.microsoft.com/office/powerpoint/2010/main" val="21060874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LGN_WhiteInvertedNoBanner 2">
    <p:spTree>
      <p:nvGrpSpPr>
        <p:cNvPr id="1" name=""/>
        <p:cNvGrpSpPr/>
        <p:nvPr/>
      </p:nvGrpSpPr>
      <p:grpSpPr>
        <a:xfrm>
          <a:off x="0" y="0"/>
          <a:ext cx="0" cy="0"/>
          <a:chOff x="0" y="0"/>
          <a:chExt cx="0" cy="0"/>
        </a:xfrm>
      </p:grpSpPr>
      <p:pic>
        <p:nvPicPr>
          <p:cNvPr id="8" name="Picture 7" descr="A picture containing text&#10;&#10;AI-generated content may be incorrect.">
            <a:extLst>
              <a:ext uri="{FF2B5EF4-FFF2-40B4-BE49-F238E27FC236}">
                <a16:creationId xmlns:a16="http://schemas.microsoft.com/office/drawing/2014/main" id="{C0A5E117-5F53-684D-01E4-E65BAB212791}"/>
              </a:ext>
            </a:extLst>
          </p:cNvPr>
          <p:cNvPicPr>
            <a:picLocks noChangeAspect="1"/>
          </p:cNvPicPr>
          <p:nvPr userDrawn="1"/>
        </p:nvPicPr>
        <p:blipFill>
          <a:blip r:embed="rId2">
            <a:alphaModFix amt="85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838200" y="447626"/>
            <a:ext cx="10515600" cy="878412"/>
          </a:xfrm>
        </p:spPr>
        <p:txBody>
          <a:bodyPr anchor="t">
            <a:noAutofit/>
          </a:bodyPr>
          <a:lstStyle>
            <a:lvl1pPr>
              <a:defRPr sz="4000" b="1" i="0">
                <a:solidFill>
                  <a:srgbClr val="1B478D"/>
                </a:solidFill>
                <a:latin typeface="Aptos Black" panose="020B0004020202020204" pitchFamily="34" charset="0"/>
              </a:defRPr>
            </a:lvl1pPr>
          </a:lstStyle>
          <a:p>
            <a:r>
              <a:rPr lang="en-US"/>
              <a:t>Click to edit Master title style</a:t>
            </a:r>
          </a:p>
        </p:txBody>
      </p:sp>
      <p:sp>
        <p:nvSpPr>
          <p:cNvPr id="3" name="Content Placeholder 2"/>
          <p:cNvSpPr>
            <a:spLocks noGrp="1"/>
          </p:cNvSpPr>
          <p:nvPr>
            <p:ph idx="1"/>
          </p:nvPr>
        </p:nvSpPr>
        <p:spPr/>
        <p:txBody>
          <a:bodyPr>
            <a:noAutofit/>
          </a:bodyPr>
          <a:lstStyle>
            <a:lvl1pPr marL="0" indent="0">
              <a:buNone/>
              <a:defRPr sz="3200"/>
            </a:lvl1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pic>
        <p:nvPicPr>
          <p:cNvPr id="4" name="Picture 3">
            <a:extLst>
              <a:ext uri="{FF2B5EF4-FFF2-40B4-BE49-F238E27FC236}">
                <a16:creationId xmlns:a16="http://schemas.microsoft.com/office/drawing/2014/main" id="{1D5F7265-F25E-1729-5DD5-114D380CF812}"/>
              </a:ext>
            </a:extLst>
          </p:cNvPr>
          <p:cNvPicPr>
            <a:picLocks noChangeAspect="1"/>
          </p:cNvPicPr>
          <p:nvPr userDrawn="1"/>
        </p:nvPicPr>
        <p:blipFill>
          <a:blip r:embed="rId3"/>
          <a:stretch>
            <a:fillRect/>
          </a:stretch>
        </p:blipFill>
        <p:spPr>
          <a:xfrm rot="10800000" flipV="1">
            <a:off x="-13516" y="6757605"/>
            <a:ext cx="12205516" cy="101730"/>
          </a:xfrm>
          <a:prstGeom prst="rect">
            <a:avLst/>
          </a:prstGeom>
        </p:spPr>
      </p:pic>
    </p:spTree>
    <p:extLst>
      <p:ext uri="{BB962C8B-B14F-4D97-AF65-F5344CB8AC3E}">
        <p14:creationId xmlns:p14="http://schemas.microsoft.com/office/powerpoint/2010/main" val="41807031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LGN_WhiteInvertedNoBanner">
    <p:spTree>
      <p:nvGrpSpPr>
        <p:cNvPr id="1" name=""/>
        <p:cNvGrpSpPr/>
        <p:nvPr/>
      </p:nvGrpSpPr>
      <p:grpSpPr>
        <a:xfrm>
          <a:off x="0" y="0"/>
          <a:ext cx="0" cy="0"/>
          <a:chOff x="0" y="0"/>
          <a:chExt cx="0" cy="0"/>
        </a:xfrm>
      </p:grpSpPr>
      <p:pic>
        <p:nvPicPr>
          <p:cNvPr id="8" name="Picture 7" descr="A picture containing text&#10;&#10;AI-generated content may be incorrect.">
            <a:extLst>
              <a:ext uri="{FF2B5EF4-FFF2-40B4-BE49-F238E27FC236}">
                <a16:creationId xmlns:a16="http://schemas.microsoft.com/office/drawing/2014/main" id="{C0A5E117-5F53-684D-01E4-E65BAB212791}"/>
              </a:ext>
            </a:extLst>
          </p:cNvPr>
          <p:cNvPicPr>
            <a:picLocks noChangeAspect="1"/>
          </p:cNvPicPr>
          <p:nvPr userDrawn="1"/>
        </p:nvPicPr>
        <p:blipFill>
          <a:blip r:embed="rId2">
            <a:alphaModFix amt="5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838200" y="447626"/>
            <a:ext cx="10515600" cy="878412"/>
          </a:xfrm>
        </p:spPr>
        <p:txBody>
          <a:bodyPr anchor="t">
            <a:noAutofit/>
          </a:bodyPr>
          <a:lstStyle>
            <a:lvl1pPr>
              <a:defRPr sz="4000" b="1" i="0">
                <a:solidFill>
                  <a:srgbClr val="1B478D"/>
                </a:solidFill>
                <a:latin typeface="Aptos Black" panose="020B0004020202020204" pitchFamily="34" charset="0"/>
              </a:defRPr>
            </a:lvl1pPr>
          </a:lstStyle>
          <a:p>
            <a:r>
              <a:rPr lang="en-US"/>
              <a:t>Click to edit Master title style</a:t>
            </a:r>
          </a:p>
        </p:txBody>
      </p:sp>
      <p:sp>
        <p:nvSpPr>
          <p:cNvPr id="3" name="Content Placeholder 2"/>
          <p:cNvSpPr>
            <a:spLocks noGrp="1"/>
          </p:cNvSpPr>
          <p:nvPr>
            <p:ph idx="1"/>
          </p:nvPr>
        </p:nvSpPr>
        <p:spPr/>
        <p:txBody>
          <a:bodyPr>
            <a:noAutofit/>
          </a:bodyPr>
          <a:lstStyle>
            <a:lvl1pPr marL="0" indent="0">
              <a:buNone/>
              <a:defRPr sz="3200"/>
            </a:lvl1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pic>
        <p:nvPicPr>
          <p:cNvPr id="4" name="Picture 3">
            <a:extLst>
              <a:ext uri="{FF2B5EF4-FFF2-40B4-BE49-F238E27FC236}">
                <a16:creationId xmlns:a16="http://schemas.microsoft.com/office/drawing/2014/main" id="{DF5BFCA6-6F47-9D9B-6B9B-2CA5E65A5B17}"/>
              </a:ext>
            </a:extLst>
          </p:cNvPr>
          <p:cNvPicPr>
            <a:picLocks noChangeAspect="1"/>
          </p:cNvPicPr>
          <p:nvPr userDrawn="1"/>
        </p:nvPicPr>
        <p:blipFill>
          <a:blip r:embed="rId3"/>
          <a:stretch>
            <a:fillRect/>
          </a:stretch>
        </p:blipFill>
        <p:spPr>
          <a:xfrm rot="10800000" flipV="1">
            <a:off x="-13516" y="6757605"/>
            <a:ext cx="12205516" cy="101730"/>
          </a:xfrm>
          <a:prstGeom prst="rect">
            <a:avLst/>
          </a:prstGeom>
        </p:spPr>
      </p:pic>
    </p:spTree>
    <p:extLst>
      <p:ext uri="{BB962C8B-B14F-4D97-AF65-F5344CB8AC3E}">
        <p14:creationId xmlns:p14="http://schemas.microsoft.com/office/powerpoint/2010/main" val="5260490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LGN_WhiteInverted">
    <p:spTree>
      <p:nvGrpSpPr>
        <p:cNvPr id="1" name=""/>
        <p:cNvGrpSpPr/>
        <p:nvPr/>
      </p:nvGrpSpPr>
      <p:grpSpPr>
        <a:xfrm>
          <a:off x="0" y="0"/>
          <a:ext cx="0" cy="0"/>
          <a:chOff x="0" y="0"/>
          <a:chExt cx="0" cy="0"/>
        </a:xfrm>
      </p:grpSpPr>
      <p:pic>
        <p:nvPicPr>
          <p:cNvPr id="8" name="Picture 7" descr="A picture containing text&#10;&#10;AI-generated content may be incorrect.">
            <a:extLst>
              <a:ext uri="{FF2B5EF4-FFF2-40B4-BE49-F238E27FC236}">
                <a16:creationId xmlns:a16="http://schemas.microsoft.com/office/drawing/2014/main" id="{C0A5E117-5F53-684D-01E4-E65BAB212791}"/>
              </a:ext>
            </a:extLst>
          </p:cNvPr>
          <p:cNvPicPr>
            <a:picLocks noChangeAspect="1"/>
          </p:cNvPicPr>
          <p:nvPr userDrawn="1"/>
        </p:nvPicPr>
        <p:blipFill>
          <a:blip r:embed="rId2">
            <a:alphaModFix amt="5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Picture 8" descr="Background pattern&#10;&#10;AI-generated content may be incorrect.">
            <a:extLst>
              <a:ext uri="{FF2B5EF4-FFF2-40B4-BE49-F238E27FC236}">
                <a16:creationId xmlns:a16="http://schemas.microsoft.com/office/drawing/2014/main" id="{9B542750-886C-ADC1-EB3F-D53BBDFC6823}"/>
              </a:ext>
            </a:extLst>
          </p:cNvPr>
          <p:cNvPicPr>
            <a:picLocks noChangeAspect="1"/>
          </p:cNvPicPr>
          <p:nvPr userDrawn="1"/>
        </p:nvPicPr>
        <p:blipFill>
          <a:blip r:embed="rId3">
            <a:extLst>
              <a:ext uri="{28A0092B-C50C-407E-A947-70E740481C1C}">
                <a14:useLocalDpi xmlns:a14="http://schemas.microsoft.com/office/drawing/2010/main" val="0"/>
              </a:ext>
            </a:extLst>
          </a:blip>
          <a:srcRect b="79478"/>
          <a:stretch>
            <a:fillRect/>
          </a:stretch>
        </p:blipFill>
        <p:spPr>
          <a:xfrm>
            <a:off x="-2" y="0"/>
            <a:ext cx="12192001" cy="1407381"/>
          </a:xfrm>
          <a:prstGeom prst="rect">
            <a:avLst/>
          </a:prstGeom>
        </p:spPr>
      </p:pic>
      <p:sp>
        <p:nvSpPr>
          <p:cNvPr id="2" name="Title 1"/>
          <p:cNvSpPr>
            <a:spLocks noGrp="1"/>
          </p:cNvSpPr>
          <p:nvPr>
            <p:ph type="title"/>
          </p:nvPr>
        </p:nvSpPr>
        <p:spPr>
          <a:xfrm>
            <a:off x="838200" y="447626"/>
            <a:ext cx="10515600" cy="878412"/>
          </a:xfrm>
        </p:spPr>
        <p:txBody>
          <a:bodyPr anchor="t">
            <a:noAutofit/>
          </a:bodyPr>
          <a:lstStyle>
            <a:lvl1pPr>
              <a:defRPr sz="4000" b="1" i="0">
                <a:solidFill>
                  <a:schemeClr val="bg1"/>
                </a:solidFill>
                <a:latin typeface="Aptos Black" panose="020B0004020202020204" pitchFamily="34" charset="0"/>
              </a:defRPr>
            </a:lvl1pPr>
          </a:lstStyle>
          <a:p>
            <a:r>
              <a:rPr lang="en-US"/>
              <a:t>Click to edit Master title style</a:t>
            </a:r>
          </a:p>
        </p:txBody>
      </p:sp>
      <p:sp>
        <p:nvSpPr>
          <p:cNvPr id="3" name="Content Placeholder 2"/>
          <p:cNvSpPr>
            <a:spLocks noGrp="1"/>
          </p:cNvSpPr>
          <p:nvPr>
            <p:ph idx="1"/>
          </p:nvPr>
        </p:nvSpPr>
        <p:spPr/>
        <p:txBody>
          <a:bodyPr>
            <a:noAutofit/>
          </a:bodyPr>
          <a:lstStyle>
            <a:lvl1pPr marL="0" indent="0">
              <a:buNone/>
              <a:defRPr sz="3200"/>
            </a:lvl1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pic>
        <p:nvPicPr>
          <p:cNvPr id="4" name="Picture 3">
            <a:extLst>
              <a:ext uri="{FF2B5EF4-FFF2-40B4-BE49-F238E27FC236}">
                <a16:creationId xmlns:a16="http://schemas.microsoft.com/office/drawing/2014/main" id="{A9EE675B-B5F6-7990-18A6-07A14C530A0D}"/>
              </a:ext>
            </a:extLst>
          </p:cNvPr>
          <p:cNvPicPr>
            <a:picLocks noChangeAspect="1"/>
          </p:cNvPicPr>
          <p:nvPr userDrawn="1"/>
        </p:nvPicPr>
        <p:blipFill>
          <a:blip r:embed="rId4"/>
          <a:stretch>
            <a:fillRect/>
          </a:stretch>
        </p:blipFill>
        <p:spPr>
          <a:xfrm rot="10800000" flipV="1">
            <a:off x="-13516" y="6757605"/>
            <a:ext cx="12205516" cy="101730"/>
          </a:xfrm>
          <a:prstGeom prst="rect">
            <a:avLst/>
          </a:prstGeom>
        </p:spPr>
      </p:pic>
    </p:spTree>
    <p:extLst>
      <p:ext uri="{BB962C8B-B14F-4D97-AF65-F5344CB8AC3E}">
        <p14:creationId xmlns:p14="http://schemas.microsoft.com/office/powerpoint/2010/main" val="2130363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LGN_WhiteInverted">
    <p:spTree>
      <p:nvGrpSpPr>
        <p:cNvPr id="1" name=""/>
        <p:cNvGrpSpPr/>
        <p:nvPr/>
      </p:nvGrpSpPr>
      <p:grpSpPr>
        <a:xfrm>
          <a:off x="0" y="0"/>
          <a:ext cx="0" cy="0"/>
          <a:chOff x="0" y="0"/>
          <a:chExt cx="0" cy="0"/>
        </a:xfrm>
      </p:grpSpPr>
      <p:pic>
        <p:nvPicPr>
          <p:cNvPr id="7" name="Picture 6" descr="Background pattern&#10;&#10;AI-generated content may be incorrect.">
            <a:extLst>
              <a:ext uri="{FF2B5EF4-FFF2-40B4-BE49-F238E27FC236}">
                <a16:creationId xmlns:a16="http://schemas.microsoft.com/office/drawing/2014/main" id="{A7263426-78AC-224C-A118-7349536016E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838200" y="447626"/>
            <a:ext cx="10515600" cy="878412"/>
          </a:xfrm>
        </p:spPr>
        <p:txBody>
          <a:bodyPr anchor="t">
            <a:noAutofit/>
          </a:bodyPr>
          <a:lstStyle>
            <a:lvl1pPr>
              <a:defRPr sz="4000" b="1" i="0">
                <a:solidFill>
                  <a:schemeClr val="bg1"/>
                </a:solidFill>
                <a:latin typeface="Aptos Black" panose="020B0004020202020204" pitchFamily="34" charset="0"/>
              </a:defRPr>
            </a:lvl1pPr>
          </a:lstStyle>
          <a:p>
            <a:r>
              <a:rPr lang="en-US"/>
              <a:t>Click to edit Master title style</a:t>
            </a:r>
          </a:p>
        </p:txBody>
      </p:sp>
      <p:sp>
        <p:nvSpPr>
          <p:cNvPr id="3" name="Content Placeholder 2"/>
          <p:cNvSpPr>
            <a:spLocks noGrp="1"/>
          </p:cNvSpPr>
          <p:nvPr>
            <p:ph idx="1"/>
          </p:nvPr>
        </p:nvSpPr>
        <p:spPr/>
        <p:txBody>
          <a:bodyPr>
            <a:noAutofit/>
          </a:bodyPr>
          <a:lstStyle>
            <a:lvl1pPr marL="0" indent="0">
              <a:buNone/>
              <a:defRPr sz="320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27299828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LGN_WhiteInverte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7263426-78AC-224C-A118-7349536016E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806" y="0"/>
            <a:ext cx="12188388" cy="6858000"/>
          </a:xfrm>
          <a:prstGeom prst="rect">
            <a:avLst/>
          </a:prstGeom>
        </p:spPr>
      </p:pic>
      <p:sp>
        <p:nvSpPr>
          <p:cNvPr id="2" name="Title 1"/>
          <p:cNvSpPr>
            <a:spLocks noGrp="1"/>
          </p:cNvSpPr>
          <p:nvPr>
            <p:ph type="title"/>
          </p:nvPr>
        </p:nvSpPr>
        <p:spPr>
          <a:xfrm>
            <a:off x="838200" y="447626"/>
            <a:ext cx="5522259" cy="1892162"/>
          </a:xfrm>
        </p:spPr>
        <p:txBody>
          <a:bodyPr anchor="ctr">
            <a:noAutofit/>
          </a:bodyPr>
          <a:lstStyle>
            <a:lvl1pPr>
              <a:defRPr sz="4000" b="1" i="0">
                <a:solidFill>
                  <a:schemeClr val="bg1"/>
                </a:solidFill>
                <a:latin typeface="Aptos" panose="020B0004020202020204" pitchFamily="34" charset="0"/>
              </a:defRPr>
            </a:lvl1pPr>
          </a:lstStyle>
          <a:p>
            <a:r>
              <a:rPr lang="en-US"/>
              <a:t>Click to edit Master title style</a:t>
            </a:r>
          </a:p>
        </p:txBody>
      </p:sp>
      <p:sp>
        <p:nvSpPr>
          <p:cNvPr id="3" name="Content Placeholder 2"/>
          <p:cNvSpPr>
            <a:spLocks noGrp="1"/>
          </p:cNvSpPr>
          <p:nvPr>
            <p:ph idx="1"/>
          </p:nvPr>
        </p:nvSpPr>
        <p:spPr>
          <a:xfrm>
            <a:off x="838200" y="2339788"/>
            <a:ext cx="5522259" cy="2729055"/>
          </a:xfrm>
        </p:spPr>
        <p:txBody>
          <a:bodyPr>
            <a:noAutofit/>
          </a:bodyPr>
          <a:lstStyle>
            <a:lvl1pPr marL="0" indent="0">
              <a:buNone/>
              <a:defRPr sz="320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39815696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6/8/2025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4098" r:id="rId1"/>
    <p:sldLayoutId id="2147484106" r:id="rId2"/>
    <p:sldLayoutId id="2147484105" r:id="rId3"/>
    <p:sldLayoutId id="2147484099" r:id="rId4"/>
    <p:sldLayoutId id="2147484102" r:id="rId5"/>
    <p:sldLayoutId id="2147484101" r:id="rId6"/>
    <p:sldLayoutId id="2147484100" r:id="rId7"/>
    <p:sldLayoutId id="2147484103" r:id="rId8"/>
    <p:sldLayoutId id="2147484104" r:id="rId9"/>
    <p:sldLayoutId id="2147484092" r:id="rId10"/>
    <p:sldLayoutId id="2147483662" r:id="rId11"/>
    <p:sldLayoutId id="2147483667" r:id="rId12"/>
    <p:sldLayoutId id="2147484095"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0.xml"/><Relationship Id="rId1" Type="http://schemas.openxmlformats.org/officeDocument/2006/relationships/slideLayout" Target="../slideLayouts/slideLayout9.xml"/><Relationship Id="rId5" Type="http://schemas.openxmlformats.org/officeDocument/2006/relationships/image" Target="../media/image44.png"/><Relationship Id="rId4" Type="http://schemas.openxmlformats.org/officeDocument/2006/relationships/image" Target="../media/image47.svg"/></Relationships>
</file>

<file path=ppt/slides/_rels/slide1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microsoft.com/office/2007/relationships/diagramDrawing" Target="../diagrams/drawing1.xml"/><Relationship Id="rId13" Type="http://schemas.openxmlformats.org/officeDocument/2006/relationships/image" Target="../media/image53.svg"/><Relationship Id="rId3" Type="http://schemas.openxmlformats.org/officeDocument/2006/relationships/image" Target="../media/image49.png"/><Relationship Id="rId7" Type="http://schemas.openxmlformats.org/officeDocument/2006/relationships/diagramColors" Target="../diagrams/colors1.xml"/><Relationship Id="rId12" Type="http://schemas.openxmlformats.org/officeDocument/2006/relationships/image" Target="../media/image52.pn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diagramQuickStyle" Target="../diagrams/quickStyle1.xml"/><Relationship Id="rId11" Type="http://schemas.openxmlformats.org/officeDocument/2006/relationships/image" Target="../media/image48.png"/><Relationship Id="rId5" Type="http://schemas.openxmlformats.org/officeDocument/2006/relationships/diagramLayout" Target="../diagrams/layout1.xml"/><Relationship Id="rId15" Type="http://schemas.openxmlformats.org/officeDocument/2006/relationships/image" Target="../media/image55.svg"/><Relationship Id="rId10" Type="http://schemas.openxmlformats.org/officeDocument/2006/relationships/image" Target="../media/image51.svg"/><Relationship Id="rId4" Type="http://schemas.openxmlformats.org/officeDocument/2006/relationships/diagramData" Target="../diagrams/data1.xml"/><Relationship Id="rId9" Type="http://schemas.openxmlformats.org/officeDocument/2006/relationships/image" Target="../media/image50.png"/><Relationship Id="rId14" Type="http://schemas.openxmlformats.org/officeDocument/2006/relationships/image" Target="../media/image54.png"/></Relationships>
</file>

<file path=ppt/slides/_rels/slide14.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6.pn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53.svg"/><Relationship Id="rId2" Type="http://schemas.openxmlformats.org/officeDocument/2006/relationships/image" Target="../media/image49.png"/><Relationship Id="rId1" Type="http://schemas.openxmlformats.org/officeDocument/2006/relationships/slideLayout" Target="../slideLayouts/slideLayout5.xml"/><Relationship Id="rId6" Type="http://schemas.openxmlformats.org/officeDocument/2006/relationships/diagramColors" Target="../diagrams/colors2.xml"/><Relationship Id="rId11" Type="http://schemas.openxmlformats.org/officeDocument/2006/relationships/image" Target="../media/image52.png"/><Relationship Id="rId5" Type="http://schemas.openxmlformats.org/officeDocument/2006/relationships/diagramQuickStyle" Target="../diagrams/quickStyle2.xml"/><Relationship Id="rId10" Type="http://schemas.openxmlformats.org/officeDocument/2006/relationships/image" Target="../media/image48.png"/><Relationship Id="rId4" Type="http://schemas.openxmlformats.org/officeDocument/2006/relationships/diagramLayout" Target="../diagrams/layout2.xml"/><Relationship Id="rId9" Type="http://schemas.openxmlformats.org/officeDocument/2006/relationships/image" Target="../media/image51.svg"/><Relationship Id="rId14" Type="http://schemas.openxmlformats.org/officeDocument/2006/relationships/image" Target="../media/image57.svg"/></Relationships>
</file>

<file path=ppt/slides/_rels/slide15.xml.rels><?xml version="1.0" encoding="UTF-8" standalone="yes"?>
<Relationships xmlns="http://schemas.openxmlformats.org/package/2006/relationships"><Relationship Id="rId8" Type="http://schemas.microsoft.com/office/2007/relationships/diagramDrawing" Target="../diagrams/drawing3.xml"/><Relationship Id="rId13" Type="http://schemas.openxmlformats.org/officeDocument/2006/relationships/image" Target="../media/image56.png"/><Relationship Id="rId3" Type="http://schemas.openxmlformats.org/officeDocument/2006/relationships/image" Target="../media/image49.png"/><Relationship Id="rId7" Type="http://schemas.openxmlformats.org/officeDocument/2006/relationships/diagramColors" Target="../diagrams/colors3.xml"/><Relationship Id="rId12" Type="http://schemas.openxmlformats.org/officeDocument/2006/relationships/image" Target="../media/image53.svg"/><Relationship Id="rId2" Type="http://schemas.openxmlformats.org/officeDocument/2006/relationships/image" Target="../media/image48.png"/><Relationship Id="rId1" Type="http://schemas.openxmlformats.org/officeDocument/2006/relationships/slideLayout" Target="../slideLayouts/slideLayout5.xml"/><Relationship Id="rId6" Type="http://schemas.openxmlformats.org/officeDocument/2006/relationships/diagramQuickStyle" Target="../diagrams/quickStyle3.xml"/><Relationship Id="rId11" Type="http://schemas.openxmlformats.org/officeDocument/2006/relationships/image" Target="../media/image52.png"/><Relationship Id="rId5" Type="http://schemas.openxmlformats.org/officeDocument/2006/relationships/diagramLayout" Target="../diagrams/layout3.xml"/><Relationship Id="rId10" Type="http://schemas.openxmlformats.org/officeDocument/2006/relationships/image" Target="../media/image59.svg"/><Relationship Id="rId4" Type="http://schemas.openxmlformats.org/officeDocument/2006/relationships/diagramData" Target="../diagrams/data3.xml"/><Relationship Id="rId9" Type="http://schemas.openxmlformats.org/officeDocument/2006/relationships/image" Target="../media/image58.png"/><Relationship Id="rId14" Type="http://schemas.openxmlformats.org/officeDocument/2006/relationships/image" Target="../media/image60.svg"/></Relationships>
</file>

<file path=ppt/slides/_rels/slide16.xml.rels><?xml version="1.0" encoding="UTF-8" standalone="yes"?>
<Relationships xmlns="http://schemas.openxmlformats.org/package/2006/relationships"><Relationship Id="rId8" Type="http://schemas.openxmlformats.org/officeDocument/2006/relationships/diagramColors" Target="../diagrams/colors4.xml"/><Relationship Id="rId13" Type="http://schemas.openxmlformats.org/officeDocument/2006/relationships/image" Target="../media/image61.svg"/><Relationship Id="rId3" Type="http://schemas.openxmlformats.org/officeDocument/2006/relationships/image" Target="../media/image4.jpeg"/><Relationship Id="rId7" Type="http://schemas.openxmlformats.org/officeDocument/2006/relationships/diagramQuickStyle" Target="../diagrams/quickStyle4.xml"/><Relationship Id="rId12" Type="http://schemas.openxmlformats.org/officeDocument/2006/relationships/image" Target="../media/image52.png"/><Relationship Id="rId2" Type="http://schemas.openxmlformats.org/officeDocument/2006/relationships/image" Target="../media/image49.png"/><Relationship Id="rId1" Type="http://schemas.openxmlformats.org/officeDocument/2006/relationships/slideLayout" Target="../slideLayouts/slideLayout5.xml"/><Relationship Id="rId6" Type="http://schemas.openxmlformats.org/officeDocument/2006/relationships/diagramLayout" Target="../diagrams/layout4.xml"/><Relationship Id="rId11" Type="http://schemas.openxmlformats.org/officeDocument/2006/relationships/image" Target="../media/image59.svg"/><Relationship Id="rId5" Type="http://schemas.openxmlformats.org/officeDocument/2006/relationships/diagramData" Target="../diagrams/data4.xml"/><Relationship Id="rId15" Type="http://schemas.openxmlformats.org/officeDocument/2006/relationships/image" Target="../media/image60.svg"/><Relationship Id="rId10" Type="http://schemas.openxmlformats.org/officeDocument/2006/relationships/image" Target="../media/image58.png"/><Relationship Id="rId4" Type="http://schemas.openxmlformats.org/officeDocument/2006/relationships/image" Target="../media/image48.png"/><Relationship Id="rId9" Type="http://schemas.microsoft.com/office/2007/relationships/diagramDrawing" Target="../diagrams/drawing4.xml"/><Relationship Id="rId14" Type="http://schemas.openxmlformats.org/officeDocument/2006/relationships/image" Target="../media/image56.png"/></Relationships>
</file>

<file path=ppt/slides/_rels/slide1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1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4.jpeg"/><Relationship Id="rId1" Type="http://schemas.openxmlformats.org/officeDocument/2006/relationships/slideLayout" Target="../slideLayouts/slideLayout9.xml"/><Relationship Id="rId5" Type="http://schemas.openxmlformats.org/officeDocument/2006/relationships/image" Target="../media/image44.png"/><Relationship Id="rId4" Type="http://schemas.openxmlformats.org/officeDocument/2006/relationships/image" Target="../media/image64.sv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9.sv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68.png"/><Relationship Id="rId5" Type="http://schemas.openxmlformats.org/officeDocument/2006/relationships/image" Target="../media/image67.svg"/><Relationship Id="rId4" Type="http://schemas.openxmlformats.org/officeDocument/2006/relationships/image" Target="../media/image66.png"/></Relationships>
</file>

<file path=ppt/slides/_rels/slide2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image" Target="../media/image71.jpeg"/><Relationship Id="rId5" Type="http://schemas.openxmlformats.org/officeDocument/2006/relationships/image" Target="../media/image67.svg"/><Relationship Id="rId4" Type="http://schemas.openxmlformats.org/officeDocument/2006/relationships/image" Target="../media/image66.png"/></Relationships>
</file>

<file path=ppt/slides/_rels/slide23.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72.png"/><Relationship Id="rId7" Type="http://schemas.openxmlformats.org/officeDocument/2006/relationships/image" Target="../media/image76.png"/><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75.svg"/><Relationship Id="rId5" Type="http://schemas.openxmlformats.org/officeDocument/2006/relationships/image" Target="../media/image74.png"/><Relationship Id="rId4" Type="http://schemas.openxmlformats.org/officeDocument/2006/relationships/image" Target="../media/image73.svg"/><Relationship Id="rId9" Type="http://schemas.openxmlformats.org/officeDocument/2006/relationships/image" Target="../media/image78.jpeg"/></Relationships>
</file>

<file path=ppt/slides/_rels/slide2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9.xml"/><Relationship Id="rId1" Type="http://schemas.openxmlformats.org/officeDocument/2006/relationships/slideLayout" Target="../slideLayouts/slideLayout9.xml"/><Relationship Id="rId5" Type="http://schemas.openxmlformats.org/officeDocument/2006/relationships/image" Target="../media/image44.png"/><Relationship Id="rId4" Type="http://schemas.openxmlformats.org/officeDocument/2006/relationships/image" Target="../media/image80.svg"/></Relationships>
</file>

<file path=ppt/slides/_rels/slide2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svg"/><Relationship Id="rId3" Type="http://schemas.openxmlformats.org/officeDocument/2006/relationships/image" Target="../media/image16.png"/><Relationship Id="rId7" Type="http://schemas.openxmlformats.org/officeDocument/2006/relationships/image" Target="../media/image19.svg"/><Relationship Id="rId12"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23.sv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4.jpeg"/><Relationship Id="rId9" Type="http://schemas.openxmlformats.org/officeDocument/2006/relationships/image" Target="../media/image21.sv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openxmlformats.org/officeDocument/2006/relationships/image" Target="../media/image83.png"/></Relationships>
</file>

<file path=ppt/slides/_rels/slide3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33.xml"/><Relationship Id="rId1" Type="http://schemas.openxmlformats.org/officeDocument/2006/relationships/slideLayout" Target="../slideLayouts/slideLayout4.xml"/><Relationship Id="rId4" Type="http://schemas.openxmlformats.org/officeDocument/2006/relationships/image" Target="../media/image84.png"/></Relationships>
</file>

<file path=ppt/slides/_rels/slide3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34.xml"/><Relationship Id="rId1" Type="http://schemas.openxmlformats.org/officeDocument/2006/relationships/slideLayout" Target="../slideLayouts/slideLayout4.xml"/><Relationship Id="rId4" Type="http://schemas.openxmlformats.org/officeDocument/2006/relationships/image" Target="../media/image82.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26.png"/><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36.xml"/><Relationship Id="rId1" Type="http://schemas.openxmlformats.org/officeDocument/2006/relationships/slideLayout" Target="../slideLayouts/slideLayout4.xml"/><Relationship Id="rId4" Type="http://schemas.openxmlformats.org/officeDocument/2006/relationships/image" Target="../media/image86.png"/></Relationships>
</file>

<file path=ppt/slides/_rels/slide4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38.xml"/><Relationship Id="rId1" Type="http://schemas.openxmlformats.org/officeDocument/2006/relationships/slideLayout" Target="../slideLayouts/slideLayout4.xml"/><Relationship Id="rId4" Type="http://schemas.openxmlformats.org/officeDocument/2006/relationships/image" Target="../media/image87.png"/></Relationships>
</file>

<file path=ppt/slides/_rels/slide44.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39.xml"/><Relationship Id="rId1" Type="http://schemas.openxmlformats.org/officeDocument/2006/relationships/slideLayout" Target="../slideLayouts/slideLayout9.xml"/><Relationship Id="rId5" Type="http://schemas.openxmlformats.org/officeDocument/2006/relationships/image" Target="../media/image44.png"/><Relationship Id="rId4" Type="http://schemas.openxmlformats.org/officeDocument/2006/relationships/image" Target="../media/image89.svg"/></Relationships>
</file>

<file path=ppt/slides/_rels/slide45.xml.rels><?xml version="1.0" encoding="UTF-8" standalone="yes"?>
<Relationships xmlns="http://schemas.openxmlformats.org/package/2006/relationships"><Relationship Id="rId8" Type="http://schemas.openxmlformats.org/officeDocument/2006/relationships/image" Target="../media/image95.svg"/><Relationship Id="rId3" Type="http://schemas.openxmlformats.org/officeDocument/2006/relationships/image" Target="../media/image90.jpeg"/><Relationship Id="rId7" Type="http://schemas.openxmlformats.org/officeDocument/2006/relationships/image" Target="../media/image94.png"/><Relationship Id="rId2" Type="http://schemas.openxmlformats.org/officeDocument/2006/relationships/notesSlide" Target="../notesSlides/notesSlide40.xml"/><Relationship Id="rId1" Type="http://schemas.openxmlformats.org/officeDocument/2006/relationships/slideLayout" Target="../slideLayouts/slideLayout4.xml"/><Relationship Id="rId6" Type="http://schemas.openxmlformats.org/officeDocument/2006/relationships/image" Target="../media/image93.png"/><Relationship Id="rId5" Type="http://schemas.openxmlformats.org/officeDocument/2006/relationships/image" Target="../media/image92.svg"/><Relationship Id="rId4" Type="http://schemas.openxmlformats.org/officeDocument/2006/relationships/image" Target="../media/image91.png"/><Relationship Id="rId9" Type="http://schemas.openxmlformats.org/officeDocument/2006/relationships/image" Target="../media/image96.png"/></Relationships>
</file>

<file path=ppt/slides/_rels/slide46.xml.rels><?xml version="1.0" encoding="UTF-8" standalone="yes"?>
<Relationships xmlns="http://schemas.openxmlformats.org/package/2006/relationships"><Relationship Id="rId8" Type="http://schemas.openxmlformats.org/officeDocument/2006/relationships/image" Target="../media/image102.svg"/><Relationship Id="rId3" Type="http://schemas.openxmlformats.org/officeDocument/2006/relationships/image" Target="../media/image97.png"/><Relationship Id="rId7" Type="http://schemas.openxmlformats.org/officeDocument/2006/relationships/image" Target="../media/image101.png"/><Relationship Id="rId2" Type="http://schemas.openxmlformats.org/officeDocument/2006/relationships/notesSlide" Target="../notesSlides/notesSlide41.xml"/><Relationship Id="rId1" Type="http://schemas.openxmlformats.org/officeDocument/2006/relationships/slideLayout" Target="../slideLayouts/slideLayout4.xml"/><Relationship Id="rId6" Type="http://schemas.openxmlformats.org/officeDocument/2006/relationships/image" Target="../media/image100.svg"/><Relationship Id="rId5" Type="http://schemas.openxmlformats.org/officeDocument/2006/relationships/image" Target="../media/image99.png"/><Relationship Id="rId4" Type="http://schemas.openxmlformats.org/officeDocument/2006/relationships/image" Target="../media/image98.png"/><Relationship Id="rId9" Type="http://schemas.openxmlformats.org/officeDocument/2006/relationships/image" Target="../media/image103.png"/></Relationships>
</file>

<file path=ppt/slides/_rels/slide47.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42.xml"/><Relationship Id="rId1" Type="http://schemas.openxmlformats.org/officeDocument/2006/relationships/slideLayout" Target="../slideLayouts/slideLayout4.xml"/><Relationship Id="rId6" Type="http://schemas.openxmlformats.org/officeDocument/2006/relationships/image" Target="../media/image107.jpeg"/><Relationship Id="rId5" Type="http://schemas.openxmlformats.org/officeDocument/2006/relationships/image" Target="../media/image106.png"/><Relationship Id="rId4" Type="http://schemas.openxmlformats.org/officeDocument/2006/relationships/image" Target="../media/image105.png"/></Relationships>
</file>

<file path=ppt/slides/_rels/slide48.xml.rels><?xml version="1.0" encoding="UTF-8" standalone="yes"?>
<Relationships xmlns="http://schemas.openxmlformats.org/package/2006/relationships"><Relationship Id="rId8" Type="http://schemas.openxmlformats.org/officeDocument/2006/relationships/image" Target="../media/image113.svg"/><Relationship Id="rId3" Type="http://schemas.openxmlformats.org/officeDocument/2006/relationships/image" Target="../media/image108.jpeg"/><Relationship Id="rId7" Type="http://schemas.openxmlformats.org/officeDocument/2006/relationships/image" Target="../media/image112.png"/><Relationship Id="rId2" Type="http://schemas.openxmlformats.org/officeDocument/2006/relationships/notesSlide" Target="../notesSlides/notesSlide43.xml"/><Relationship Id="rId1" Type="http://schemas.openxmlformats.org/officeDocument/2006/relationships/slideLayout" Target="../slideLayouts/slideLayout4.xml"/><Relationship Id="rId6" Type="http://schemas.openxmlformats.org/officeDocument/2006/relationships/image" Target="../media/image111.svg"/><Relationship Id="rId5" Type="http://schemas.openxmlformats.org/officeDocument/2006/relationships/image" Target="../media/image110.png"/><Relationship Id="rId4" Type="http://schemas.openxmlformats.org/officeDocument/2006/relationships/image" Target="../media/image109.jpeg"/><Relationship Id="rId9" Type="http://schemas.openxmlformats.org/officeDocument/2006/relationships/image" Target="../media/image114.png"/></Relationships>
</file>

<file path=ppt/slides/_rels/slide49.xml.rels><?xml version="1.0" encoding="UTF-8" standalone="yes"?>
<Relationships xmlns="http://schemas.openxmlformats.org/package/2006/relationships"><Relationship Id="rId3" Type="http://schemas.openxmlformats.org/officeDocument/2006/relationships/image" Target="../media/image115.png"/><Relationship Id="rId7" Type="http://schemas.openxmlformats.org/officeDocument/2006/relationships/image" Target="../media/image119.svg"/><Relationship Id="rId2" Type="http://schemas.openxmlformats.org/officeDocument/2006/relationships/notesSlide" Target="../notesSlides/notesSlide44.xml"/><Relationship Id="rId1" Type="http://schemas.openxmlformats.org/officeDocument/2006/relationships/slideLayout" Target="../slideLayouts/slideLayout3.xml"/><Relationship Id="rId6" Type="http://schemas.openxmlformats.org/officeDocument/2006/relationships/image" Target="../media/image118.png"/><Relationship Id="rId5" Type="http://schemas.openxmlformats.org/officeDocument/2006/relationships/image" Target="../media/image117.svg"/><Relationship Id="rId4" Type="http://schemas.openxmlformats.org/officeDocument/2006/relationships/image" Target="../media/image116.png"/></Relationships>
</file>

<file path=ppt/slides/_rels/slide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svg"/></Relationships>
</file>

<file path=ppt/slides/_rels/slide50.xml.rels><?xml version="1.0" encoding="UTF-8" standalone="yes"?>
<Relationships xmlns="http://schemas.openxmlformats.org/package/2006/relationships"><Relationship Id="rId8" Type="http://schemas.openxmlformats.org/officeDocument/2006/relationships/image" Target="../media/image124.svg"/><Relationship Id="rId3" Type="http://schemas.microsoft.com/office/2018/10/relationships/comments" Target="../comments/modernComment_7F3E8F1E_847FFADD.xml"/><Relationship Id="rId7" Type="http://schemas.openxmlformats.org/officeDocument/2006/relationships/image" Target="../media/image123.png"/><Relationship Id="rId2" Type="http://schemas.openxmlformats.org/officeDocument/2006/relationships/notesSlide" Target="../notesSlides/notesSlide45.xml"/><Relationship Id="rId1" Type="http://schemas.openxmlformats.org/officeDocument/2006/relationships/slideLayout" Target="../slideLayouts/slideLayout4.xml"/><Relationship Id="rId6" Type="http://schemas.openxmlformats.org/officeDocument/2006/relationships/image" Target="../media/image122.svg"/><Relationship Id="rId5" Type="http://schemas.openxmlformats.org/officeDocument/2006/relationships/image" Target="../media/image121.png"/><Relationship Id="rId4" Type="http://schemas.openxmlformats.org/officeDocument/2006/relationships/image" Target="../media/image120.jpg"/><Relationship Id="rId9" Type="http://schemas.openxmlformats.org/officeDocument/2006/relationships/image" Target="../media/image125.png"/></Relationships>
</file>

<file path=ppt/slides/_rels/slide51.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47.xml"/><Relationship Id="rId1" Type="http://schemas.openxmlformats.org/officeDocument/2006/relationships/slideLayout" Target="../slideLayouts/slideLayout8.xml"/><Relationship Id="rId6" Type="http://schemas.openxmlformats.org/officeDocument/2006/relationships/image" Target="../media/image130.png"/><Relationship Id="rId5" Type="http://schemas.openxmlformats.org/officeDocument/2006/relationships/image" Target="../media/image129.jpeg"/><Relationship Id="rId4" Type="http://schemas.openxmlformats.org/officeDocument/2006/relationships/image" Target="../media/image128.png"/></Relationships>
</file>

<file path=ppt/slides/_rels/slide5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chart" Target="../charts/chart1.xml"/></Relationships>
</file>

<file path=ppt/slides/_rels/slide5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9.xml"/><Relationship Id="rId1" Type="http://schemas.openxmlformats.org/officeDocument/2006/relationships/slideLayout" Target="../slideLayouts/slideLayout6.xml"/><Relationship Id="rId6" Type="http://schemas.openxmlformats.org/officeDocument/2006/relationships/image" Target="../media/image133.jpeg"/><Relationship Id="rId5" Type="http://schemas.openxmlformats.org/officeDocument/2006/relationships/image" Target="../media/image132.jpeg"/><Relationship Id="rId4" Type="http://schemas.openxmlformats.org/officeDocument/2006/relationships/image" Target="../media/image131.jpeg"/></Relationships>
</file>

<file path=ppt/slides/_rels/slide55.xml.rels><?xml version="1.0" encoding="UTF-8" standalone="yes"?>
<Relationships xmlns="http://schemas.openxmlformats.org/package/2006/relationships"><Relationship Id="rId8" Type="http://schemas.openxmlformats.org/officeDocument/2006/relationships/image" Target="../media/image139.svg"/><Relationship Id="rId3" Type="http://schemas.openxmlformats.org/officeDocument/2006/relationships/image" Target="../media/image134.jpeg"/><Relationship Id="rId7" Type="http://schemas.openxmlformats.org/officeDocument/2006/relationships/image" Target="../media/image138.png"/><Relationship Id="rId2" Type="http://schemas.openxmlformats.org/officeDocument/2006/relationships/notesSlide" Target="../notesSlides/notesSlide50.xml"/><Relationship Id="rId1" Type="http://schemas.openxmlformats.org/officeDocument/2006/relationships/slideLayout" Target="../slideLayouts/slideLayout5.xml"/><Relationship Id="rId6" Type="http://schemas.openxmlformats.org/officeDocument/2006/relationships/image" Target="../media/image137.png"/><Relationship Id="rId5" Type="http://schemas.openxmlformats.org/officeDocument/2006/relationships/image" Target="../media/image136.png"/><Relationship Id="rId4" Type="http://schemas.openxmlformats.org/officeDocument/2006/relationships/image" Target="../media/image135.png"/></Relationships>
</file>

<file path=ppt/slides/_rels/slide56.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51.xml"/><Relationship Id="rId1" Type="http://schemas.openxmlformats.org/officeDocument/2006/relationships/slideLayout" Target="../slideLayouts/slideLayout12.xml"/><Relationship Id="rId6" Type="http://schemas.openxmlformats.org/officeDocument/2006/relationships/image" Target="../media/image143.png"/><Relationship Id="rId5" Type="http://schemas.openxmlformats.org/officeDocument/2006/relationships/image" Target="../media/image142.png"/><Relationship Id="rId4" Type="http://schemas.openxmlformats.org/officeDocument/2006/relationships/image" Target="../media/image141.png"/></Relationships>
</file>

<file path=ppt/slides/_rels/slide57.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52.xml"/><Relationship Id="rId1" Type="http://schemas.openxmlformats.org/officeDocument/2006/relationships/slideLayout" Target="../slideLayouts/slideLayout13.xml"/><Relationship Id="rId5" Type="http://schemas.openxmlformats.org/officeDocument/2006/relationships/image" Target="../media/image146.emf"/><Relationship Id="rId4" Type="http://schemas.openxmlformats.org/officeDocument/2006/relationships/image" Target="../media/image145.emf"/></Relationships>
</file>

<file path=ppt/slides/_rels/slide58.xml.rels><?xml version="1.0" encoding="UTF-8" standalone="yes"?>
<Relationships xmlns="http://schemas.openxmlformats.org/package/2006/relationships"><Relationship Id="rId3" Type="http://schemas.openxmlformats.org/officeDocument/2006/relationships/image" Target="../media/image147.jpeg"/><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33.png"/><Relationship Id="rId4" Type="http://schemas.openxmlformats.org/officeDocument/2006/relationships/image" Target="../media/image32.png"/></Relationships>
</file>

<file path=ppt/slides/_rels/slide6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3.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png"/><Relationship Id="rId1" Type="http://schemas.openxmlformats.org/officeDocument/2006/relationships/slideLayout" Target="../slideLayouts/slideLayout9.xml"/><Relationship Id="rId4" Type="http://schemas.openxmlformats.org/officeDocument/2006/relationships/image" Target="../media/image44.png"/></Relationships>
</file>

<file path=ppt/slides/_rels/slide64.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73.svg"/><Relationship Id="rId7" Type="http://schemas.openxmlformats.org/officeDocument/2006/relationships/image" Target="../media/image67.svg"/><Relationship Id="rId2" Type="http://schemas.openxmlformats.org/officeDocument/2006/relationships/image" Target="../media/image72.png"/><Relationship Id="rId1" Type="http://schemas.openxmlformats.org/officeDocument/2006/relationships/slideLayout" Target="../slideLayouts/slideLayout4.xml"/><Relationship Id="rId6" Type="http://schemas.openxmlformats.org/officeDocument/2006/relationships/image" Target="../media/image66.png"/><Relationship Id="rId5" Type="http://schemas.openxmlformats.org/officeDocument/2006/relationships/image" Target="../media/image150.svg"/><Relationship Id="rId4" Type="http://schemas.openxmlformats.org/officeDocument/2006/relationships/image" Target="../media/image149.png"/></Relationships>
</file>

<file path=ppt/slides/_rels/slide7.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image" Target="../media/image34.jpeg"/><Relationship Id="rId7" Type="http://schemas.openxmlformats.org/officeDocument/2006/relationships/image" Target="../media/image38.jpe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37.jpeg"/><Relationship Id="rId5" Type="http://schemas.openxmlformats.org/officeDocument/2006/relationships/image" Target="../media/image36.jpeg"/><Relationship Id="rId10" Type="http://schemas.openxmlformats.org/officeDocument/2006/relationships/image" Target="../media/image41.jpeg"/><Relationship Id="rId4" Type="http://schemas.openxmlformats.org/officeDocument/2006/relationships/image" Target="../media/image35.jpeg"/><Relationship Id="rId9" Type="http://schemas.openxmlformats.org/officeDocument/2006/relationships/image" Target="../media/image40.jpeg"/></Relationships>
</file>

<file path=ppt/slides/_rels/slide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7.xml"/><Relationship Id="rId1" Type="http://schemas.openxmlformats.org/officeDocument/2006/relationships/slideLayout" Target="../slideLayouts/slideLayout9.xml"/><Relationship Id="rId5" Type="http://schemas.openxmlformats.org/officeDocument/2006/relationships/image" Target="../media/image44.png"/><Relationship Id="rId4" Type="http://schemas.openxmlformats.org/officeDocument/2006/relationships/image" Target="../media/image43.svg"/></Relationships>
</file>

<file path=ppt/slides/_rels/slide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3CBA40-79DF-184C-40B2-E3D9B6F21EDB}"/>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0D049287-B801-5052-FE2B-1E825C7DBFDD}"/>
              </a:ext>
            </a:extLst>
          </p:cNvPr>
          <p:cNvPicPr>
            <a:picLocks noChangeAspect="1"/>
          </p:cNvPicPr>
          <p:nvPr/>
        </p:nvPicPr>
        <p:blipFill>
          <a:blip r:embed="rId2"/>
          <a:stretch>
            <a:fillRect/>
          </a:stretch>
        </p:blipFill>
        <p:spPr>
          <a:xfrm rot="10800000" flipV="1">
            <a:off x="7032" y="6759075"/>
            <a:ext cx="12189092" cy="101593"/>
          </a:xfrm>
          <a:prstGeom prst="rect">
            <a:avLst/>
          </a:prstGeom>
        </p:spPr>
      </p:pic>
      <p:sp>
        <p:nvSpPr>
          <p:cNvPr id="2" name="TextBox 1">
            <a:extLst>
              <a:ext uri="{FF2B5EF4-FFF2-40B4-BE49-F238E27FC236}">
                <a16:creationId xmlns:a16="http://schemas.microsoft.com/office/drawing/2014/main" id="{BC0A486B-1B9B-92FE-D20A-B073FA375464}"/>
              </a:ext>
            </a:extLst>
          </p:cNvPr>
          <p:cNvSpPr txBox="1"/>
          <p:nvPr/>
        </p:nvSpPr>
        <p:spPr>
          <a:xfrm>
            <a:off x="577509" y="1136065"/>
            <a:ext cx="5151651" cy="261610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en-US" sz="5000" b="1">
                <a:solidFill>
                  <a:schemeClr val="bg1"/>
                </a:solidFill>
                <a:latin typeface="Aptos Black" panose="020B0004020202020204" pitchFamily="34" charset="0"/>
              </a:rPr>
              <a:t>Forging stronger connections</a:t>
            </a:r>
            <a:endParaRPr lang="en-US" sz="5000" b="1">
              <a:solidFill>
                <a:schemeClr val="bg1"/>
              </a:solidFill>
              <a:latin typeface="Aptos Black" panose="020B0004020202020204" pitchFamily="34" charset="0"/>
              <a:ea typeface="Calibri"/>
              <a:cs typeface="Calibri"/>
            </a:endParaRPr>
          </a:p>
          <a:p>
            <a:r>
              <a:rPr lang="en-US" sz="5000" b="1">
                <a:solidFill>
                  <a:schemeClr val="bg1"/>
                </a:solidFill>
                <a:latin typeface="Aptos Black" panose="020B0004020202020204" pitchFamily="34" charset="0"/>
              </a:rPr>
              <a:t>to a region’s municipalities</a:t>
            </a:r>
            <a:endParaRPr lang="en-US" sz="5000" b="1">
              <a:solidFill>
                <a:schemeClr val="bg1"/>
              </a:solidFill>
              <a:latin typeface="Aptos Black" panose="020B0004020202020204" pitchFamily="34" charset="0"/>
              <a:ea typeface="Calibri"/>
              <a:cs typeface="Calibri"/>
            </a:endParaRPr>
          </a:p>
        </p:txBody>
      </p:sp>
      <p:sp>
        <p:nvSpPr>
          <p:cNvPr id="4" name="TextBox 3">
            <a:extLst>
              <a:ext uri="{FF2B5EF4-FFF2-40B4-BE49-F238E27FC236}">
                <a16:creationId xmlns:a16="http://schemas.microsoft.com/office/drawing/2014/main" id="{474B35D9-CB5D-0533-7D72-56CFD82E0C4A}"/>
              </a:ext>
            </a:extLst>
          </p:cNvPr>
          <p:cNvSpPr txBox="1"/>
          <p:nvPr/>
        </p:nvSpPr>
        <p:spPr>
          <a:xfrm>
            <a:off x="624438" y="4367718"/>
            <a:ext cx="6097348" cy="369332"/>
          </a:xfrm>
          <a:prstGeom prst="rect">
            <a:avLst/>
          </a:prstGeom>
          <a:noFill/>
        </p:spPr>
        <p:txBody>
          <a:bodyPr wrap="square">
            <a:noAutofit/>
          </a:bodyPr>
          <a:lstStyle/>
          <a:p>
            <a:pPr>
              <a:spcBef>
                <a:spcPts val="2400"/>
              </a:spcBef>
            </a:pPr>
            <a:r>
              <a:rPr lang="en-US" sz="3000">
                <a:solidFill>
                  <a:schemeClr val="bg1"/>
                </a:solidFill>
                <a:latin typeface="Aptos Light" panose="020B0004020202020204" pitchFamily="34" charset="0"/>
              </a:rPr>
              <a:t>A scalable model</a:t>
            </a:r>
            <a:endParaRPr lang="en-US" sz="3000">
              <a:solidFill>
                <a:schemeClr val="bg1"/>
              </a:solidFill>
              <a:latin typeface="Aptos Light" panose="020B0004020202020204" pitchFamily="34" charset="0"/>
              <a:ea typeface="Calibri"/>
              <a:cs typeface="Calibri"/>
            </a:endParaRPr>
          </a:p>
        </p:txBody>
      </p:sp>
      <p:pic>
        <p:nvPicPr>
          <p:cNvPr id="5" name="Picture 4" descr="Text&#10;&#10;AI-generated content may be incorrect.">
            <a:extLst>
              <a:ext uri="{FF2B5EF4-FFF2-40B4-BE49-F238E27FC236}">
                <a16:creationId xmlns:a16="http://schemas.microsoft.com/office/drawing/2014/main" id="{C7D6F719-C97F-B4D2-3F8E-7D1FC0C117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4438" y="5721935"/>
            <a:ext cx="3091158" cy="627212"/>
          </a:xfrm>
          <a:prstGeom prst="rect">
            <a:avLst/>
          </a:prstGeom>
        </p:spPr>
      </p:pic>
    </p:spTree>
    <p:extLst>
      <p:ext uri="{BB962C8B-B14F-4D97-AF65-F5344CB8AC3E}">
        <p14:creationId xmlns:p14="http://schemas.microsoft.com/office/powerpoint/2010/main" val="24012052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9BE68-C256-13BF-D977-5F31298C56E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360FBB4-83A2-884A-205A-B7BEA8EB30F7}"/>
              </a:ext>
            </a:extLst>
          </p:cNvPr>
          <p:cNvSpPr txBox="1"/>
          <p:nvPr/>
        </p:nvSpPr>
        <p:spPr>
          <a:xfrm>
            <a:off x="494994" y="2169686"/>
            <a:ext cx="11096752" cy="29760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914400" lvl="1" indent="-457200">
              <a:lnSpc>
                <a:spcPct val="150000"/>
              </a:lnSpc>
              <a:buFont typeface="Arial,Sans-Serif"/>
              <a:buChar char="•"/>
            </a:pPr>
            <a:r>
              <a:rPr lang="en-US" sz="3200"/>
              <a:t>Your organization is unknown to key partners</a:t>
            </a:r>
          </a:p>
          <a:p>
            <a:pPr marL="914400" lvl="1" indent="-457200">
              <a:lnSpc>
                <a:spcPct val="150000"/>
              </a:lnSpc>
              <a:buFont typeface="Arial,Sans-Serif"/>
              <a:buChar char="•"/>
            </a:pPr>
            <a:r>
              <a:rPr lang="en-US" sz="3200"/>
              <a:t>Participation is minimal</a:t>
            </a:r>
          </a:p>
          <a:p>
            <a:pPr marL="914400" lvl="1" indent="-457200">
              <a:lnSpc>
                <a:spcPct val="150000"/>
              </a:lnSpc>
              <a:buFont typeface="Arial,Sans-Serif"/>
              <a:buChar char="•"/>
            </a:pPr>
            <a:r>
              <a:rPr lang="en-US" sz="3200"/>
              <a:t>Plan goals go unrealized</a:t>
            </a:r>
          </a:p>
          <a:p>
            <a:pPr marL="914400" lvl="1" indent="-457200">
              <a:lnSpc>
                <a:spcPct val="150000"/>
              </a:lnSpc>
              <a:buFont typeface="Arial,Sans-Serif"/>
              <a:buChar char="•"/>
            </a:pPr>
            <a:r>
              <a:rPr lang="en-US" sz="3200"/>
              <a:t>Funding gets left on the table</a:t>
            </a:r>
          </a:p>
        </p:txBody>
      </p:sp>
      <p:sp>
        <p:nvSpPr>
          <p:cNvPr id="10" name="Title 9">
            <a:extLst>
              <a:ext uri="{FF2B5EF4-FFF2-40B4-BE49-F238E27FC236}">
                <a16:creationId xmlns:a16="http://schemas.microsoft.com/office/drawing/2014/main" id="{A89F0E1B-ABCE-EC30-BC3F-B0D642D50DE9}"/>
              </a:ext>
            </a:extLst>
          </p:cNvPr>
          <p:cNvSpPr>
            <a:spLocks noGrp="1"/>
          </p:cNvSpPr>
          <p:nvPr>
            <p:ph type="title"/>
          </p:nvPr>
        </p:nvSpPr>
        <p:spPr>
          <a:xfrm>
            <a:off x="838200" y="458788"/>
            <a:ext cx="10418685" cy="1271587"/>
          </a:xfrm>
        </p:spPr>
        <p:txBody>
          <a:bodyPr/>
          <a:lstStyle/>
          <a:p>
            <a:r>
              <a:rPr lang="en-US">
                <a:latin typeface="Aptos"/>
              </a:rPr>
              <a:t>Not addressing these challenges has costs</a:t>
            </a:r>
          </a:p>
        </p:txBody>
      </p:sp>
      <p:pic>
        <p:nvPicPr>
          <p:cNvPr id="18" name="Picture 17" descr="Icon&#10;&#10;AI-generated content may be incorrect.">
            <a:extLst>
              <a:ext uri="{FF2B5EF4-FFF2-40B4-BE49-F238E27FC236}">
                <a16:creationId xmlns:a16="http://schemas.microsoft.com/office/drawing/2014/main" id="{7F6F93A7-9A53-CDE9-6D45-557162CD51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69339" y="3414281"/>
            <a:ext cx="1586657" cy="2714253"/>
          </a:xfrm>
          <a:prstGeom prst="rect">
            <a:avLst/>
          </a:prstGeom>
        </p:spPr>
      </p:pic>
    </p:spTree>
    <p:extLst>
      <p:ext uri="{BB962C8B-B14F-4D97-AF65-F5344CB8AC3E}">
        <p14:creationId xmlns:p14="http://schemas.microsoft.com/office/powerpoint/2010/main" val="12305684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53EAD-BB26-FF76-303E-52A1BD21D886}"/>
              </a:ext>
            </a:extLst>
          </p:cNvPr>
          <p:cNvSpPr>
            <a:spLocks noGrp="1"/>
          </p:cNvSpPr>
          <p:nvPr>
            <p:ph type="title"/>
          </p:nvPr>
        </p:nvSpPr>
        <p:spPr>
          <a:xfrm>
            <a:off x="838200" y="405908"/>
            <a:ext cx="5522259" cy="5990881"/>
          </a:xfrm>
        </p:spPr>
        <p:txBody>
          <a:bodyPr/>
          <a:lstStyle/>
          <a:p>
            <a:r>
              <a:rPr lang="en-US">
                <a:latin typeface="Aptos"/>
              </a:rPr>
              <a:t>In 2020, things changed</a:t>
            </a:r>
            <a:endParaRPr lang="en-US"/>
          </a:p>
        </p:txBody>
      </p:sp>
      <p:grpSp>
        <p:nvGrpSpPr>
          <p:cNvPr id="7" name="Group 6">
            <a:extLst>
              <a:ext uri="{FF2B5EF4-FFF2-40B4-BE49-F238E27FC236}">
                <a16:creationId xmlns:a16="http://schemas.microsoft.com/office/drawing/2014/main" id="{E60A5B82-18CA-ABAB-6B0A-F812C1E49587}"/>
              </a:ext>
            </a:extLst>
          </p:cNvPr>
          <p:cNvGrpSpPr/>
          <p:nvPr/>
        </p:nvGrpSpPr>
        <p:grpSpPr>
          <a:xfrm>
            <a:off x="838199" y="1019225"/>
            <a:ext cx="1140644" cy="1146735"/>
            <a:chOff x="-959138" y="919578"/>
            <a:chExt cx="1140644" cy="1099562"/>
          </a:xfrm>
        </p:grpSpPr>
        <p:pic>
          <p:nvPicPr>
            <p:cNvPr id="8" name="Graphic 7" descr="Group brainstorm with solid fill">
              <a:extLst>
                <a:ext uri="{FF2B5EF4-FFF2-40B4-BE49-F238E27FC236}">
                  <a16:creationId xmlns:a16="http://schemas.microsoft.com/office/drawing/2014/main" id="{64F23C4F-19D2-D7C4-270C-0DDE93337767}"/>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835117" y="974235"/>
              <a:ext cx="930308" cy="930308"/>
            </a:xfrm>
            <a:prstGeom prst="rect">
              <a:avLst/>
            </a:prstGeom>
          </p:spPr>
        </p:pic>
        <p:sp>
          <p:nvSpPr>
            <p:cNvPr id="6" name="Teardrop 5">
              <a:extLst>
                <a:ext uri="{FF2B5EF4-FFF2-40B4-BE49-F238E27FC236}">
                  <a16:creationId xmlns:a16="http://schemas.microsoft.com/office/drawing/2014/main" id="{26CD980C-7FB5-CE7C-8AB3-22ABFC34888A}"/>
                </a:ext>
              </a:extLst>
            </p:cNvPr>
            <p:cNvSpPr/>
            <p:nvPr/>
          </p:nvSpPr>
          <p:spPr>
            <a:xfrm rot="5400000">
              <a:off x="-938597" y="899037"/>
              <a:ext cx="1099562" cy="1140644"/>
            </a:xfrm>
            <a:prstGeom prst="teardrop">
              <a:avLst/>
            </a:pr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 name="Picture 2" descr="Text&#10;&#10;AI-generated content may be incorrect.">
            <a:extLst>
              <a:ext uri="{FF2B5EF4-FFF2-40B4-BE49-F238E27FC236}">
                <a16:creationId xmlns:a16="http://schemas.microsoft.com/office/drawing/2014/main" id="{0FE41934-5BFF-3938-C44F-0DFCC103A2E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4287" y="6106227"/>
            <a:ext cx="2069114" cy="419834"/>
          </a:xfrm>
          <a:prstGeom prst="rect">
            <a:avLst/>
          </a:prstGeom>
        </p:spPr>
      </p:pic>
    </p:spTree>
    <p:extLst>
      <p:ext uri="{BB962C8B-B14F-4D97-AF65-F5344CB8AC3E}">
        <p14:creationId xmlns:p14="http://schemas.microsoft.com/office/powerpoint/2010/main" val="19526812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2302D-0BCB-742F-C8DC-105982D5E43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3E35401-F32B-982C-FE51-580E1F67CC63}"/>
              </a:ext>
            </a:extLst>
          </p:cNvPr>
          <p:cNvSpPr>
            <a:spLocks noGrp="1"/>
          </p:cNvSpPr>
          <p:nvPr>
            <p:ph type="title"/>
          </p:nvPr>
        </p:nvSpPr>
        <p:spPr>
          <a:xfrm>
            <a:off x="838200" y="458494"/>
            <a:ext cx="10515600" cy="837646"/>
          </a:xfrm>
        </p:spPr>
        <p:txBody>
          <a:bodyPr/>
          <a:lstStyle/>
          <a:p>
            <a:r>
              <a:rPr lang="en-US">
                <a:latin typeface="Aptos"/>
              </a:rPr>
              <a:t>So, what is the Local Government Network?</a:t>
            </a:r>
            <a:endParaRPr lang="en-US"/>
          </a:p>
        </p:txBody>
      </p:sp>
      <p:sp>
        <p:nvSpPr>
          <p:cNvPr id="8" name="Content Placeholder 7">
            <a:extLst>
              <a:ext uri="{FF2B5EF4-FFF2-40B4-BE49-F238E27FC236}">
                <a16:creationId xmlns:a16="http://schemas.microsoft.com/office/drawing/2014/main" id="{D00BE9B5-8C79-E8B0-3249-CFD0821E64DC}"/>
              </a:ext>
            </a:extLst>
          </p:cNvPr>
          <p:cNvSpPr>
            <a:spLocks noGrp="1"/>
          </p:cNvSpPr>
          <p:nvPr>
            <p:ph idx="1"/>
          </p:nvPr>
        </p:nvSpPr>
        <p:spPr>
          <a:xfrm>
            <a:off x="438242" y="1897457"/>
            <a:ext cx="6726129" cy="4060283"/>
          </a:xfrm>
        </p:spPr>
        <p:txBody>
          <a:bodyPr vert="horz" lIns="91440" tIns="45720" rIns="91440" bIns="45720" rtlCol="0" anchor="t">
            <a:noAutofit/>
          </a:bodyPr>
          <a:lstStyle/>
          <a:p>
            <a:pPr marL="914400" lvl="1" indent="-457200">
              <a:lnSpc>
                <a:spcPct val="100000"/>
              </a:lnSpc>
              <a:spcBef>
                <a:spcPts val="0"/>
              </a:spcBef>
              <a:buFont typeface="Arial,Sans-Serif"/>
              <a:buChar char="•"/>
            </a:pPr>
            <a:r>
              <a:rPr lang="en-US" sz="3200">
                <a:latin typeface="Aptos"/>
              </a:rPr>
              <a:t>A regional communication framework</a:t>
            </a:r>
          </a:p>
          <a:p>
            <a:pPr marL="914400" lvl="1" indent="-457200">
              <a:lnSpc>
                <a:spcPct val="100000"/>
              </a:lnSpc>
              <a:spcBef>
                <a:spcPts val="0"/>
              </a:spcBef>
              <a:buFont typeface="Arial,Sans-Serif"/>
              <a:buChar char="•"/>
            </a:pPr>
            <a:endParaRPr lang="en-US" sz="3200"/>
          </a:p>
          <a:p>
            <a:pPr marL="914400" lvl="1" indent="-457200">
              <a:lnSpc>
                <a:spcPct val="100000"/>
              </a:lnSpc>
              <a:spcBef>
                <a:spcPts val="0"/>
              </a:spcBef>
              <a:buFont typeface="Arial,Sans-Serif"/>
              <a:buChar char="•"/>
            </a:pPr>
            <a:r>
              <a:rPr lang="en-US" sz="3200">
                <a:latin typeface="Aptos"/>
              </a:rPr>
              <a:t>Matched human beings serving as reliable primary contacts for CMAP and for each of the region’s local governments</a:t>
            </a:r>
          </a:p>
          <a:p>
            <a:pPr marL="914400" lvl="1" indent="-457200">
              <a:lnSpc>
                <a:spcPct val="100000"/>
              </a:lnSpc>
              <a:spcBef>
                <a:spcPts val="0"/>
              </a:spcBef>
              <a:buFont typeface="Arial,Sans-Serif"/>
              <a:buChar char="•"/>
            </a:pPr>
            <a:endParaRPr lang="en-US" sz="3200"/>
          </a:p>
          <a:p>
            <a:pPr marL="914400" lvl="1" indent="-457200">
              <a:lnSpc>
                <a:spcPct val="100000"/>
              </a:lnSpc>
              <a:spcBef>
                <a:spcPts val="0"/>
              </a:spcBef>
              <a:buFont typeface="Arial,Sans-Serif"/>
              <a:buChar char="•"/>
            </a:pPr>
            <a:r>
              <a:rPr lang="en-US" sz="3200">
                <a:latin typeface="Aptos"/>
              </a:rPr>
              <a:t>An excel file, ideas, and people</a:t>
            </a:r>
            <a:endParaRPr lang="en-US" sz="3200"/>
          </a:p>
        </p:txBody>
      </p:sp>
      <p:pic>
        <p:nvPicPr>
          <p:cNvPr id="5" name="Picture 4" descr="Logo&#10;&#10;AI-generated content may be incorrect.">
            <a:extLst>
              <a:ext uri="{FF2B5EF4-FFF2-40B4-BE49-F238E27FC236}">
                <a16:creationId xmlns:a16="http://schemas.microsoft.com/office/drawing/2014/main" id="{DBA92BD6-8DCB-6A35-64CB-7E5EB6B418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34926" y="1897457"/>
            <a:ext cx="4060283" cy="4060283"/>
          </a:xfrm>
          <a:prstGeom prst="rect">
            <a:avLst/>
          </a:prstGeom>
        </p:spPr>
      </p:pic>
    </p:spTree>
    <p:extLst>
      <p:ext uri="{BB962C8B-B14F-4D97-AF65-F5344CB8AC3E}">
        <p14:creationId xmlns:p14="http://schemas.microsoft.com/office/powerpoint/2010/main" val="767321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049D8-4DFF-0B20-E221-5B88BD70CF42}"/>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5A1C6016-87E1-BD16-87AE-B2BE2160DD65}"/>
              </a:ext>
            </a:extLst>
          </p:cNvPr>
          <p:cNvPicPr>
            <a:picLocks noChangeAspect="1"/>
          </p:cNvPicPr>
          <p:nvPr/>
        </p:nvPicPr>
        <p:blipFill>
          <a:blip r:embed="rId3" cstate="print">
            <a:alphaModFix amt="25000"/>
            <a:extLst>
              <a:ext uri="{28A0092B-C50C-407E-A947-70E740481C1C}">
                <a14:useLocalDpi xmlns:a14="http://schemas.microsoft.com/office/drawing/2010/main" val="0"/>
              </a:ext>
            </a:extLst>
          </a:blip>
          <a:srcRect t="35726"/>
          <a:stretch>
            <a:fillRect/>
          </a:stretch>
        </p:blipFill>
        <p:spPr>
          <a:xfrm>
            <a:off x="5080333" y="2414727"/>
            <a:ext cx="1477393" cy="4344348"/>
          </a:xfrm>
          <a:prstGeom prst="rect">
            <a:avLst/>
          </a:prstGeom>
        </p:spPr>
      </p:pic>
      <p:pic>
        <p:nvPicPr>
          <p:cNvPr id="8" name="Picture 7">
            <a:extLst>
              <a:ext uri="{FF2B5EF4-FFF2-40B4-BE49-F238E27FC236}">
                <a16:creationId xmlns:a16="http://schemas.microsoft.com/office/drawing/2014/main" id="{006B1826-7E2F-06DE-FBF3-512A4F5F4B4F}"/>
              </a:ext>
            </a:extLst>
          </p:cNvPr>
          <p:cNvPicPr>
            <a:picLocks noChangeAspect="1"/>
          </p:cNvPicPr>
          <p:nvPr/>
        </p:nvPicPr>
        <p:blipFill>
          <a:blip r:embed="rId3" cstate="print">
            <a:extLst>
              <a:ext uri="{28A0092B-C50C-407E-A947-70E740481C1C}">
                <a14:useLocalDpi xmlns:a14="http://schemas.microsoft.com/office/drawing/2010/main" val="0"/>
              </a:ext>
            </a:extLst>
          </a:blip>
          <a:srcRect b="64274"/>
          <a:stretch>
            <a:fillRect/>
          </a:stretch>
        </p:blipFill>
        <p:spPr>
          <a:xfrm>
            <a:off x="5080334" y="1"/>
            <a:ext cx="1477393" cy="2414726"/>
          </a:xfrm>
          <a:prstGeom prst="rect">
            <a:avLst/>
          </a:prstGeom>
        </p:spPr>
      </p:pic>
      <p:graphicFrame>
        <p:nvGraphicFramePr>
          <p:cNvPr id="5" name="Diagram 4" descr="Graphic with multiple bars for information.">
            <a:extLst>
              <a:ext uri="{FF2B5EF4-FFF2-40B4-BE49-F238E27FC236}">
                <a16:creationId xmlns:a16="http://schemas.microsoft.com/office/drawing/2014/main" id="{B1551FA0-614B-8E47-71B9-41AA347375F9}"/>
              </a:ext>
            </a:extLst>
          </p:cNvPr>
          <p:cNvGraphicFramePr/>
          <p:nvPr>
            <p:extLst>
              <p:ext uri="{D42A27DB-BD31-4B8C-83A1-F6EECF244321}">
                <p14:modId xmlns:p14="http://schemas.microsoft.com/office/powerpoint/2010/main" val="2917239615"/>
              </p:ext>
            </p:extLst>
          </p:nvPr>
        </p:nvGraphicFramePr>
        <p:xfrm>
          <a:off x="5500513" y="994163"/>
          <a:ext cx="5813410" cy="511881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9" name="Freeform 21">
            <a:extLst>
              <a:ext uri="{FF2B5EF4-FFF2-40B4-BE49-F238E27FC236}">
                <a16:creationId xmlns:a16="http://schemas.microsoft.com/office/drawing/2014/main" id="{7EECC16F-DDFF-78A4-2DED-42E5C2B3F28E}"/>
              </a:ext>
              <a:ext uri="{C183D7F6-B498-43B3-948B-1728B52AA6E4}">
                <adec:decorative xmlns:adec="http://schemas.microsoft.com/office/drawing/2017/decorative" val="1"/>
              </a:ext>
            </a:extLst>
          </p:cNvPr>
          <p:cNvSpPr>
            <a:spLocks/>
          </p:cNvSpPr>
          <p:nvPr/>
        </p:nvSpPr>
        <p:spPr bwMode="auto">
          <a:xfrm>
            <a:off x="5892227" y="5168800"/>
            <a:ext cx="359388" cy="388239"/>
          </a:xfrm>
          <a:custGeom>
            <a:avLst/>
            <a:gdLst>
              <a:gd name="T0" fmla="*/ 477 w 2793"/>
              <a:gd name="T1" fmla="*/ 14 h 3193"/>
              <a:gd name="T2" fmla="*/ 1075 w 2793"/>
              <a:gd name="T3" fmla="*/ 723 h 3193"/>
              <a:gd name="T4" fmla="*/ 1098 w 2793"/>
              <a:gd name="T5" fmla="*/ 765 h 3193"/>
              <a:gd name="T6" fmla="*/ 1100 w 2793"/>
              <a:gd name="T7" fmla="*/ 834 h 3193"/>
              <a:gd name="T8" fmla="*/ 1061 w 2793"/>
              <a:gd name="T9" fmla="*/ 897 h 3193"/>
              <a:gd name="T10" fmla="*/ 794 w 2793"/>
              <a:gd name="T11" fmla="*/ 1103 h 3193"/>
              <a:gd name="T12" fmla="*/ 769 w 2793"/>
              <a:gd name="T13" fmla="*/ 1178 h 3193"/>
              <a:gd name="T14" fmla="*/ 782 w 2793"/>
              <a:gd name="T15" fmla="*/ 1266 h 3193"/>
              <a:gd name="T16" fmla="*/ 822 w 2793"/>
              <a:gd name="T17" fmla="*/ 1360 h 3193"/>
              <a:gd name="T18" fmla="*/ 879 w 2793"/>
              <a:gd name="T19" fmla="*/ 1457 h 3193"/>
              <a:gd name="T20" fmla="*/ 1428 w 2793"/>
              <a:gd name="T21" fmla="*/ 2115 h 3193"/>
              <a:gd name="T22" fmla="*/ 1558 w 2793"/>
              <a:gd name="T23" fmla="*/ 2234 h 3193"/>
              <a:gd name="T24" fmla="*/ 1663 w 2793"/>
              <a:gd name="T25" fmla="*/ 2310 h 3193"/>
              <a:gd name="T26" fmla="*/ 1752 w 2793"/>
              <a:gd name="T27" fmla="*/ 2338 h 3193"/>
              <a:gd name="T28" fmla="*/ 1828 w 2793"/>
              <a:gd name="T29" fmla="*/ 2316 h 3193"/>
              <a:gd name="T30" fmla="*/ 2076 w 2793"/>
              <a:gd name="T31" fmla="*/ 2056 h 3193"/>
              <a:gd name="T32" fmla="*/ 2146 w 2793"/>
              <a:gd name="T33" fmla="*/ 2055 h 3193"/>
              <a:gd name="T34" fmla="*/ 2204 w 2793"/>
              <a:gd name="T35" fmla="*/ 2095 h 3193"/>
              <a:gd name="T36" fmla="*/ 2788 w 2793"/>
              <a:gd name="T37" fmla="*/ 2815 h 3193"/>
              <a:gd name="T38" fmla="*/ 2789 w 2793"/>
              <a:gd name="T39" fmla="*/ 2885 h 3193"/>
              <a:gd name="T40" fmla="*/ 2751 w 2793"/>
              <a:gd name="T41" fmla="*/ 2946 h 3193"/>
              <a:gd name="T42" fmla="*/ 2459 w 2793"/>
              <a:gd name="T43" fmla="*/ 3141 h 3193"/>
              <a:gd name="T44" fmla="*/ 2387 w 2793"/>
              <a:gd name="T45" fmla="*/ 3168 h 3193"/>
              <a:gd name="T46" fmla="*/ 2291 w 2793"/>
              <a:gd name="T47" fmla="*/ 3187 h 3193"/>
              <a:gd name="T48" fmla="*/ 2174 w 2793"/>
              <a:gd name="T49" fmla="*/ 3192 h 3193"/>
              <a:gd name="T50" fmla="*/ 2036 w 2793"/>
              <a:gd name="T51" fmla="*/ 3179 h 3193"/>
              <a:gd name="T52" fmla="*/ 1878 w 2793"/>
              <a:gd name="T53" fmla="*/ 3139 h 3193"/>
              <a:gd name="T54" fmla="*/ 1702 w 2793"/>
              <a:gd name="T55" fmla="*/ 3069 h 3193"/>
              <a:gd name="T56" fmla="*/ 1507 w 2793"/>
              <a:gd name="T57" fmla="*/ 2964 h 3193"/>
              <a:gd name="T58" fmla="*/ 1297 w 2793"/>
              <a:gd name="T59" fmla="*/ 2817 h 3193"/>
              <a:gd name="T60" fmla="*/ 1072 w 2793"/>
              <a:gd name="T61" fmla="*/ 2622 h 3193"/>
              <a:gd name="T62" fmla="*/ 834 w 2793"/>
              <a:gd name="T63" fmla="*/ 2376 h 3193"/>
              <a:gd name="T64" fmla="*/ 593 w 2793"/>
              <a:gd name="T65" fmla="*/ 2086 h 3193"/>
              <a:gd name="T66" fmla="*/ 402 w 2793"/>
              <a:gd name="T67" fmla="*/ 1817 h 3193"/>
              <a:gd name="T68" fmla="*/ 254 w 2793"/>
              <a:gd name="T69" fmla="*/ 1570 h 3193"/>
              <a:gd name="T70" fmla="*/ 145 w 2793"/>
              <a:gd name="T71" fmla="*/ 1345 h 3193"/>
              <a:gd name="T72" fmla="*/ 69 w 2793"/>
              <a:gd name="T73" fmla="*/ 1140 h 3193"/>
              <a:gd name="T74" fmla="*/ 23 w 2793"/>
              <a:gd name="T75" fmla="*/ 955 h 3193"/>
              <a:gd name="T76" fmla="*/ 3 w 2793"/>
              <a:gd name="T77" fmla="*/ 793 h 3193"/>
              <a:gd name="T78" fmla="*/ 2 w 2793"/>
              <a:gd name="T79" fmla="*/ 650 h 3193"/>
              <a:gd name="T80" fmla="*/ 17 w 2793"/>
              <a:gd name="T81" fmla="*/ 528 h 3193"/>
              <a:gd name="T82" fmla="*/ 44 w 2793"/>
              <a:gd name="T83" fmla="*/ 427 h 3193"/>
              <a:gd name="T84" fmla="*/ 76 w 2793"/>
              <a:gd name="T85" fmla="*/ 345 h 3193"/>
              <a:gd name="T86" fmla="*/ 111 w 2793"/>
              <a:gd name="T87" fmla="*/ 285 h 3193"/>
              <a:gd name="T88" fmla="*/ 346 w 2793"/>
              <a:gd name="T89" fmla="*/ 30 h 3193"/>
              <a:gd name="T90" fmla="*/ 409 w 2793"/>
              <a:gd name="T91" fmla="*/ 1 h 3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793" h="3193">
                <a:moveTo>
                  <a:pt x="433" y="0"/>
                </a:moveTo>
                <a:lnTo>
                  <a:pt x="455" y="4"/>
                </a:lnTo>
                <a:lnTo>
                  <a:pt x="477" y="14"/>
                </a:lnTo>
                <a:lnTo>
                  <a:pt x="497" y="26"/>
                </a:lnTo>
                <a:lnTo>
                  <a:pt x="514" y="44"/>
                </a:lnTo>
                <a:lnTo>
                  <a:pt x="1075" y="723"/>
                </a:lnTo>
                <a:lnTo>
                  <a:pt x="1075" y="724"/>
                </a:lnTo>
                <a:lnTo>
                  <a:pt x="1089" y="744"/>
                </a:lnTo>
                <a:lnTo>
                  <a:pt x="1098" y="765"/>
                </a:lnTo>
                <a:lnTo>
                  <a:pt x="1103" y="788"/>
                </a:lnTo>
                <a:lnTo>
                  <a:pt x="1104" y="811"/>
                </a:lnTo>
                <a:lnTo>
                  <a:pt x="1100" y="834"/>
                </a:lnTo>
                <a:lnTo>
                  <a:pt x="1092" y="857"/>
                </a:lnTo>
                <a:lnTo>
                  <a:pt x="1079" y="878"/>
                </a:lnTo>
                <a:lnTo>
                  <a:pt x="1061" y="897"/>
                </a:lnTo>
                <a:lnTo>
                  <a:pt x="1061" y="898"/>
                </a:lnTo>
                <a:lnTo>
                  <a:pt x="813" y="1080"/>
                </a:lnTo>
                <a:lnTo>
                  <a:pt x="794" y="1103"/>
                </a:lnTo>
                <a:lnTo>
                  <a:pt x="781" y="1127"/>
                </a:lnTo>
                <a:lnTo>
                  <a:pt x="773" y="1152"/>
                </a:lnTo>
                <a:lnTo>
                  <a:pt x="769" y="1178"/>
                </a:lnTo>
                <a:lnTo>
                  <a:pt x="770" y="1206"/>
                </a:lnTo>
                <a:lnTo>
                  <a:pt x="774" y="1236"/>
                </a:lnTo>
                <a:lnTo>
                  <a:pt x="782" y="1266"/>
                </a:lnTo>
                <a:lnTo>
                  <a:pt x="792" y="1296"/>
                </a:lnTo>
                <a:lnTo>
                  <a:pt x="807" y="1327"/>
                </a:lnTo>
                <a:lnTo>
                  <a:pt x="822" y="1360"/>
                </a:lnTo>
                <a:lnTo>
                  <a:pt x="839" y="1392"/>
                </a:lnTo>
                <a:lnTo>
                  <a:pt x="858" y="1424"/>
                </a:lnTo>
                <a:lnTo>
                  <a:pt x="879" y="1457"/>
                </a:lnTo>
                <a:lnTo>
                  <a:pt x="900" y="1490"/>
                </a:lnTo>
                <a:lnTo>
                  <a:pt x="1379" y="2066"/>
                </a:lnTo>
                <a:lnTo>
                  <a:pt x="1428" y="2115"/>
                </a:lnTo>
                <a:lnTo>
                  <a:pt x="1475" y="2159"/>
                </a:lnTo>
                <a:lnTo>
                  <a:pt x="1517" y="2199"/>
                </a:lnTo>
                <a:lnTo>
                  <a:pt x="1558" y="2234"/>
                </a:lnTo>
                <a:lnTo>
                  <a:pt x="1595" y="2264"/>
                </a:lnTo>
                <a:lnTo>
                  <a:pt x="1630" y="2289"/>
                </a:lnTo>
                <a:lnTo>
                  <a:pt x="1663" y="2310"/>
                </a:lnTo>
                <a:lnTo>
                  <a:pt x="1695" y="2325"/>
                </a:lnTo>
                <a:lnTo>
                  <a:pt x="1724" y="2334"/>
                </a:lnTo>
                <a:lnTo>
                  <a:pt x="1752" y="2338"/>
                </a:lnTo>
                <a:lnTo>
                  <a:pt x="1778" y="2336"/>
                </a:lnTo>
                <a:lnTo>
                  <a:pt x="1803" y="2329"/>
                </a:lnTo>
                <a:lnTo>
                  <a:pt x="1828" y="2316"/>
                </a:lnTo>
                <a:lnTo>
                  <a:pt x="2035" y="2080"/>
                </a:lnTo>
                <a:lnTo>
                  <a:pt x="2055" y="2065"/>
                </a:lnTo>
                <a:lnTo>
                  <a:pt x="2076" y="2056"/>
                </a:lnTo>
                <a:lnTo>
                  <a:pt x="2100" y="2052"/>
                </a:lnTo>
                <a:lnTo>
                  <a:pt x="2122" y="2051"/>
                </a:lnTo>
                <a:lnTo>
                  <a:pt x="2146" y="2055"/>
                </a:lnTo>
                <a:lnTo>
                  <a:pt x="2167" y="2063"/>
                </a:lnTo>
                <a:lnTo>
                  <a:pt x="2186" y="2077"/>
                </a:lnTo>
                <a:lnTo>
                  <a:pt x="2204" y="2095"/>
                </a:lnTo>
                <a:lnTo>
                  <a:pt x="2765" y="2773"/>
                </a:lnTo>
                <a:lnTo>
                  <a:pt x="2778" y="2793"/>
                </a:lnTo>
                <a:lnTo>
                  <a:pt x="2788" y="2815"/>
                </a:lnTo>
                <a:lnTo>
                  <a:pt x="2792" y="2838"/>
                </a:lnTo>
                <a:lnTo>
                  <a:pt x="2793" y="2861"/>
                </a:lnTo>
                <a:lnTo>
                  <a:pt x="2789" y="2885"/>
                </a:lnTo>
                <a:lnTo>
                  <a:pt x="2781" y="2907"/>
                </a:lnTo>
                <a:lnTo>
                  <a:pt x="2768" y="2927"/>
                </a:lnTo>
                <a:lnTo>
                  <a:pt x="2751" y="2946"/>
                </a:lnTo>
                <a:lnTo>
                  <a:pt x="2494" y="3120"/>
                </a:lnTo>
                <a:lnTo>
                  <a:pt x="2479" y="3131"/>
                </a:lnTo>
                <a:lnTo>
                  <a:pt x="2459" y="3141"/>
                </a:lnTo>
                <a:lnTo>
                  <a:pt x="2438" y="3151"/>
                </a:lnTo>
                <a:lnTo>
                  <a:pt x="2415" y="3160"/>
                </a:lnTo>
                <a:lnTo>
                  <a:pt x="2387" y="3168"/>
                </a:lnTo>
                <a:lnTo>
                  <a:pt x="2357" y="3176"/>
                </a:lnTo>
                <a:lnTo>
                  <a:pt x="2326" y="3183"/>
                </a:lnTo>
                <a:lnTo>
                  <a:pt x="2291" y="3187"/>
                </a:lnTo>
                <a:lnTo>
                  <a:pt x="2255" y="3191"/>
                </a:lnTo>
                <a:lnTo>
                  <a:pt x="2216" y="3193"/>
                </a:lnTo>
                <a:lnTo>
                  <a:pt x="2174" y="3192"/>
                </a:lnTo>
                <a:lnTo>
                  <a:pt x="2130" y="3190"/>
                </a:lnTo>
                <a:lnTo>
                  <a:pt x="2085" y="3186"/>
                </a:lnTo>
                <a:lnTo>
                  <a:pt x="2036" y="3179"/>
                </a:lnTo>
                <a:lnTo>
                  <a:pt x="1985" y="3168"/>
                </a:lnTo>
                <a:lnTo>
                  <a:pt x="1933" y="3155"/>
                </a:lnTo>
                <a:lnTo>
                  <a:pt x="1878" y="3139"/>
                </a:lnTo>
                <a:lnTo>
                  <a:pt x="1821" y="3119"/>
                </a:lnTo>
                <a:lnTo>
                  <a:pt x="1762" y="3096"/>
                </a:lnTo>
                <a:lnTo>
                  <a:pt x="1702" y="3069"/>
                </a:lnTo>
                <a:lnTo>
                  <a:pt x="1639" y="3038"/>
                </a:lnTo>
                <a:lnTo>
                  <a:pt x="1573" y="3004"/>
                </a:lnTo>
                <a:lnTo>
                  <a:pt x="1507" y="2964"/>
                </a:lnTo>
                <a:lnTo>
                  <a:pt x="1439" y="2919"/>
                </a:lnTo>
                <a:lnTo>
                  <a:pt x="1369" y="2870"/>
                </a:lnTo>
                <a:lnTo>
                  <a:pt x="1297" y="2817"/>
                </a:lnTo>
                <a:lnTo>
                  <a:pt x="1224" y="2758"/>
                </a:lnTo>
                <a:lnTo>
                  <a:pt x="1149" y="2693"/>
                </a:lnTo>
                <a:lnTo>
                  <a:pt x="1072" y="2622"/>
                </a:lnTo>
                <a:lnTo>
                  <a:pt x="994" y="2547"/>
                </a:lnTo>
                <a:lnTo>
                  <a:pt x="914" y="2465"/>
                </a:lnTo>
                <a:lnTo>
                  <a:pt x="834" y="2376"/>
                </a:lnTo>
                <a:lnTo>
                  <a:pt x="752" y="2281"/>
                </a:lnTo>
                <a:lnTo>
                  <a:pt x="667" y="2180"/>
                </a:lnTo>
                <a:lnTo>
                  <a:pt x="593" y="2086"/>
                </a:lnTo>
                <a:lnTo>
                  <a:pt x="524" y="1994"/>
                </a:lnTo>
                <a:lnTo>
                  <a:pt x="460" y="1905"/>
                </a:lnTo>
                <a:lnTo>
                  <a:pt x="402" y="1817"/>
                </a:lnTo>
                <a:lnTo>
                  <a:pt x="348" y="1733"/>
                </a:lnTo>
                <a:lnTo>
                  <a:pt x="298" y="1650"/>
                </a:lnTo>
                <a:lnTo>
                  <a:pt x="254" y="1570"/>
                </a:lnTo>
                <a:lnTo>
                  <a:pt x="213" y="1493"/>
                </a:lnTo>
                <a:lnTo>
                  <a:pt x="177" y="1418"/>
                </a:lnTo>
                <a:lnTo>
                  <a:pt x="145" y="1345"/>
                </a:lnTo>
                <a:lnTo>
                  <a:pt x="116" y="1274"/>
                </a:lnTo>
                <a:lnTo>
                  <a:pt x="91" y="1205"/>
                </a:lnTo>
                <a:lnTo>
                  <a:pt x="69" y="1140"/>
                </a:lnTo>
                <a:lnTo>
                  <a:pt x="51" y="1076"/>
                </a:lnTo>
                <a:lnTo>
                  <a:pt x="36" y="1015"/>
                </a:lnTo>
                <a:lnTo>
                  <a:pt x="23" y="955"/>
                </a:lnTo>
                <a:lnTo>
                  <a:pt x="14" y="899"/>
                </a:lnTo>
                <a:lnTo>
                  <a:pt x="7" y="845"/>
                </a:lnTo>
                <a:lnTo>
                  <a:pt x="3" y="793"/>
                </a:lnTo>
                <a:lnTo>
                  <a:pt x="1" y="743"/>
                </a:lnTo>
                <a:lnTo>
                  <a:pt x="0" y="695"/>
                </a:lnTo>
                <a:lnTo>
                  <a:pt x="2" y="650"/>
                </a:lnTo>
                <a:lnTo>
                  <a:pt x="6" y="607"/>
                </a:lnTo>
                <a:lnTo>
                  <a:pt x="11" y="566"/>
                </a:lnTo>
                <a:lnTo>
                  <a:pt x="17" y="528"/>
                </a:lnTo>
                <a:lnTo>
                  <a:pt x="25" y="491"/>
                </a:lnTo>
                <a:lnTo>
                  <a:pt x="34" y="458"/>
                </a:lnTo>
                <a:lnTo>
                  <a:pt x="44" y="427"/>
                </a:lnTo>
                <a:lnTo>
                  <a:pt x="54" y="397"/>
                </a:lnTo>
                <a:lnTo>
                  <a:pt x="65" y="370"/>
                </a:lnTo>
                <a:lnTo>
                  <a:pt x="76" y="345"/>
                </a:lnTo>
                <a:lnTo>
                  <a:pt x="88" y="323"/>
                </a:lnTo>
                <a:lnTo>
                  <a:pt x="99" y="304"/>
                </a:lnTo>
                <a:lnTo>
                  <a:pt x="111" y="285"/>
                </a:lnTo>
                <a:lnTo>
                  <a:pt x="122" y="270"/>
                </a:lnTo>
                <a:lnTo>
                  <a:pt x="132" y="257"/>
                </a:lnTo>
                <a:lnTo>
                  <a:pt x="346" y="30"/>
                </a:lnTo>
                <a:lnTo>
                  <a:pt x="366" y="16"/>
                </a:lnTo>
                <a:lnTo>
                  <a:pt x="387" y="7"/>
                </a:lnTo>
                <a:lnTo>
                  <a:pt x="409" y="1"/>
                </a:lnTo>
                <a:lnTo>
                  <a:pt x="433" y="0"/>
                </a:lnTo>
                <a:close/>
              </a:path>
            </a:pathLst>
          </a:custGeom>
          <a:solidFill>
            <a:srgbClr val="6BB14F">
              <a:alpha val="56696"/>
            </a:srgbClr>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latin typeface="Aptos" panose="020B0004020202020204" pitchFamily="34" charset="0"/>
            </a:endParaRPr>
          </a:p>
        </p:txBody>
      </p:sp>
      <p:pic>
        <p:nvPicPr>
          <p:cNvPr id="21" name="Graphic 2">
            <a:extLst>
              <a:ext uri="{FF2B5EF4-FFF2-40B4-BE49-F238E27FC236}">
                <a16:creationId xmlns:a16="http://schemas.microsoft.com/office/drawing/2014/main" id="{2DD4404A-9D13-C7E5-5004-0EB8BB26ED4E}"/>
              </a:ext>
              <a:ext uri="{C183D7F6-B498-43B3-948B-1728B52AA6E4}">
                <adec:decorative xmlns:adec="http://schemas.microsoft.com/office/drawing/2017/decorative" val="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209071" y="3830744"/>
            <a:ext cx="626759" cy="626759"/>
          </a:xfrm>
          <a:prstGeom prst="rect">
            <a:avLst/>
          </a:prstGeom>
        </p:spPr>
      </p:pic>
      <p:pic>
        <p:nvPicPr>
          <p:cNvPr id="4" name="Picture 3" descr="Logo&#10;&#10;AI-generated content may be incorrect.">
            <a:extLst>
              <a:ext uri="{FF2B5EF4-FFF2-40B4-BE49-F238E27FC236}">
                <a16:creationId xmlns:a16="http://schemas.microsoft.com/office/drawing/2014/main" id="{53B34286-D403-AD5E-047D-D1B85F42DCC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78077" y="1304732"/>
            <a:ext cx="3719593" cy="3719593"/>
          </a:xfrm>
          <a:prstGeom prst="rect">
            <a:avLst/>
          </a:prstGeom>
        </p:spPr>
      </p:pic>
      <p:pic>
        <p:nvPicPr>
          <p:cNvPr id="10" name="Graphic 9" descr="Cycle with people with solid fill">
            <a:extLst>
              <a:ext uri="{FF2B5EF4-FFF2-40B4-BE49-F238E27FC236}">
                <a16:creationId xmlns:a16="http://schemas.microsoft.com/office/drawing/2014/main" id="{03155810-0E36-B9B3-DB67-E4AAFCD898EB}"/>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614721" y="1286226"/>
            <a:ext cx="914400" cy="914400"/>
          </a:xfrm>
          <a:prstGeom prst="rect">
            <a:avLst/>
          </a:prstGeom>
        </p:spPr>
      </p:pic>
      <p:pic>
        <p:nvPicPr>
          <p:cNvPr id="12" name="Graphic 11" descr="Lightbulb with solid fill">
            <a:extLst>
              <a:ext uri="{FF2B5EF4-FFF2-40B4-BE49-F238E27FC236}">
                <a16:creationId xmlns:a16="http://schemas.microsoft.com/office/drawing/2014/main" id="{9A53D445-EFFF-3737-3DFD-FA0552D152AD}"/>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209070" y="2646866"/>
            <a:ext cx="626759" cy="626759"/>
          </a:xfrm>
          <a:prstGeom prst="rect">
            <a:avLst/>
          </a:prstGeom>
        </p:spPr>
      </p:pic>
    </p:spTree>
    <p:extLst>
      <p:ext uri="{BB962C8B-B14F-4D97-AF65-F5344CB8AC3E}">
        <p14:creationId xmlns:p14="http://schemas.microsoft.com/office/powerpoint/2010/main" val="1342883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6D2FE-22FA-EDF6-17C2-ABF144792436}"/>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0866AE27-13C9-7DEC-00BC-251D1B8A517D}"/>
              </a:ext>
            </a:extLst>
          </p:cNvPr>
          <p:cNvPicPr>
            <a:picLocks noChangeAspect="1"/>
          </p:cNvPicPr>
          <p:nvPr/>
        </p:nvPicPr>
        <p:blipFill>
          <a:blip r:embed="rId2" cstate="print">
            <a:alphaModFix amt="25000"/>
            <a:extLst>
              <a:ext uri="{28A0092B-C50C-407E-A947-70E740481C1C}">
                <a14:useLocalDpi xmlns:a14="http://schemas.microsoft.com/office/drawing/2010/main" val="0"/>
              </a:ext>
            </a:extLst>
          </a:blip>
          <a:srcRect t="52698"/>
          <a:stretch>
            <a:fillRect/>
          </a:stretch>
        </p:blipFill>
        <p:spPr>
          <a:xfrm>
            <a:off x="5080333" y="3561897"/>
            <a:ext cx="1477393" cy="3197177"/>
          </a:xfrm>
          <a:prstGeom prst="rect">
            <a:avLst/>
          </a:prstGeom>
        </p:spPr>
      </p:pic>
      <p:pic>
        <p:nvPicPr>
          <p:cNvPr id="7" name="Picture 6">
            <a:extLst>
              <a:ext uri="{FF2B5EF4-FFF2-40B4-BE49-F238E27FC236}">
                <a16:creationId xmlns:a16="http://schemas.microsoft.com/office/drawing/2014/main" id="{0A42693A-B187-09DE-8510-A976DD91955A}"/>
              </a:ext>
            </a:extLst>
          </p:cNvPr>
          <p:cNvPicPr>
            <a:picLocks noChangeAspect="1"/>
          </p:cNvPicPr>
          <p:nvPr/>
        </p:nvPicPr>
        <p:blipFill>
          <a:blip r:embed="rId2" cstate="print">
            <a:extLst>
              <a:ext uri="{28A0092B-C50C-407E-A947-70E740481C1C}">
                <a14:useLocalDpi xmlns:a14="http://schemas.microsoft.com/office/drawing/2010/main" val="0"/>
              </a:ext>
            </a:extLst>
          </a:blip>
          <a:srcRect t="1" b="47301"/>
          <a:stretch>
            <a:fillRect/>
          </a:stretch>
        </p:blipFill>
        <p:spPr>
          <a:xfrm>
            <a:off x="5080334" y="1"/>
            <a:ext cx="1477393" cy="3561896"/>
          </a:xfrm>
          <a:prstGeom prst="rect">
            <a:avLst/>
          </a:prstGeom>
        </p:spPr>
      </p:pic>
      <p:graphicFrame>
        <p:nvGraphicFramePr>
          <p:cNvPr id="8" name="Diagram 7" descr="Graphic with multiple bars for information.">
            <a:extLst>
              <a:ext uri="{FF2B5EF4-FFF2-40B4-BE49-F238E27FC236}">
                <a16:creationId xmlns:a16="http://schemas.microsoft.com/office/drawing/2014/main" id="{806244C2-3415-E813-7275-BA97B24FF339}"/>
              </a:ext>
            </a:extLst>
          </p:cNvPr>
          <p:cNvGraphicFramePr/>
          <p:nvPr>
            <p:extLst>
              <p:ext uri="{D42A27DB-BD31-4B8C-83A1-F6EECF244321}">
                <p14:modId xmlns:p14="http://schemas.microsoft.com/office/powerpoint/2010/main" val="1354043042"/>
              </p:ext>
            </p:extLst>
          </p:nvPr>
        </p:nvGraphicFramePr>
        <p:xfrm>
          <a:off x="5500513" y="994163"/>
          <a:ext cx="5813410" cy="51188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Freeform 21">
            <a:extLst>
              <a:ext uri="{FF2B5EF4-FFF2-40B4-BE49-F238E27FC236}">
                <a16:creationId xmlns:a16="http://schemas.microsoft.com/office/drawing/2014/main" id="{C154D785-C6EF-C17B-EB14-EAF4375A3711}"/>
              </a:ext>
              <a:ext uri="{C183D7F6-B498-43B3-948B-1728B52AA6E4}">
                <adec:decorative xmlns:adec="http://schemas.microsoft.com/office/drawing/2017/decorative" val="1"/>
              </a:ext>
            </a:extLst>
          </p:cNvPr>
          <p:cNvSpPr>
            <a:spLocks/>
          </p:cNvSpPr>
          <p:nvPr/>
        </p:nvSpPr>
        <p:spPr bwMode="auto">
          <a:xfrm>
            <a:off x="5892227" y="5168800"/>
            <a:ext cx="359388" cy="388239"/>
          </a:xfrm>
          <a:custGeom>
            <a:avLst/>
            <a:gdLst>
              <a:gd name="T0" fmla="*/ 477 w 2793"/>
              <a:gd name="T1" fmla="*/ 14 h 3193"/>
              <a:gd name="T2" fmla="*/ 1075 w 2793"/>
              <a:gd name="T3" fmla="*/ 723 h 3193"/>
              <a:gd name="T4" fmla="*/ 1098 w 2793"/>
              <a:gd name="T5" fmla="*/ 765 h 3193"/>
              <a:gd name="T6" fmla="*/ 1100 w 2793"/>
              <a:gd name="T7" fmla="*/ 834 h 3193"/>
              <a:gd name="T8" fmla="*/ 1061 w 2793"/>
              <a:gd name="T9" fmla="*/ 897 h 3193"/>
              <a:gd name="T10" fmla="*/ 794 w 2793"/>
              <a:gd name="T11" fmla="*/ 1103 h 3193"/>
              <a:gd name="T12" fmla="*/ 769 w 2793"/>
              <a:gd name="T13" fmla="*/ 1178 h 3193"/>
              <a:gd name="T14" fmla="*/ 782 w 2793"/>
              <a:gd name="T15" fmla="*/ 1266 h 3193"/>
              <a:gd name="T16" fmla="*/ 822 w 2793"/>
              <a:gd name="T17" fmla="*/ 1360 h 3193"/>
              <a:gd name="T18" fmla="*/ 879 w 2793"/>
              <a:gd name="T19" fmla="*/ 1457 h 3193"/>
              <a:gd name="T20" fmla="*/ 1428 w 2793"/>
              <a:gd name="T21" fmla="*/ 2115 h 3193"/>
              <a:gd name="T22" fmla="*/ 1558 w 2793"/>
              <a:gd name="T23" fmla="*/ 2234 h 3193"/>
              <a:gd name="T24" fmla="*/ 1663 w 2793"/>
              <a:gd name="T25" fmla="*/ 2310 h 3193"/>
              <a:gd name="T26" fmla="*/ 1752 w 2793"/>
              <a:gd name="T27" fmla="*/ 2338 h 3193"/>
              <a:gd name="T28" fmla="*/ 1828 w 2793"/>
              <a:gd name="T29" fmla="*/ 2316 h 3193"/>
              <a:gd name="T30" fmla="*/ 2076 w 2793"/>
              <a:gd name="T31" fmla="*/ 2056 h 3193"/>
              <a:gd name="T32" fmla="*/ 2146 w 2793"/>
              <a:gd name="T33" fmla="*/ 2055 h 3193"/>
              <a:gd name="T34" fmla="*/ 2204 w 2793"/>
              <a:gd name="T35" fmla="*/ 2095 h 3193"/>
              <a:gd name="T36" fmla="*/ 2788 w 2793"/>
              <a:gd name="T37" fmla="*/ 2815 h 3193"/>
              <a:gd name="T38" fmla="*/ 2789 w 2793"/>
              <a:gd name="T39" fmla="*/ 2885 h 3193"/>
              <a:gd name="T40" fmla="*/ 2751 w 2793"/>
              <a:gd name="T41" fmla="*/ 2946 h 3193"/>
              <a:gd name="T42" fmla="*/ 2459 w 2793"/>
              <a:gd name="T43" fmla="*/ 3141 h 3193"/>
              <a:gd name="T44" fmla="*/ 2387 w 2793"/>
              <a:gd name="T45" fmla="*/ 3168 h 3193"/>
              <a:gd name="T46" fmla="*/ 2291 w 2793"/>
              <a:gd name="T47" fmla="*/ 3187 h 3193"/>
              <a:gd name="T48" fmla="*/ 2174 w 2793"/>
              <a:gd name="T49" fmla="*/ 3192 h 3193"/>
              <a:gd name="T50" fmla="*/ 2036 w 2793"/>
              <a:gd name="T51" fmla="*/ 3179 h 3193"/>
              <a:gd name="T52" fmla="*/ 1878 w 2793"/>
              <a:gd name="T53" fmla="*/ 3139 h 3193"/>
              <a:gd name="T54" fmla="*/ 1702 w 2793"/>
              <a:gd name="T55" fmla="*/ 3069 h 3193"/>
              <a:gd name="T56" fmla="*/ 1507 w 2793"/>
              <a:gd name="T57" fmla="*/ 2964 h 3193"/>
              <a:gd name="T58" fmla="*/ 1297 w 2793"/>
              <a:gd name="T59" fmla="*/ 2817 h 3193"/>
              <a:gd name="T60" fmla="*/ 1072 w 2793"/>
              <a:gd name="T61" fmla="*/ 2622 h 3193"/>
              <a:gd name="T62" fmla="*/ 834 w 2793"/>
              <a:gd name="T63" fmla="*/ 2376 h 3193"/>
              <a:gd name="T64" fmla="*/ 593 w 2793"/>
              <a:gd name="T65" fmla="*/ 2086 h 3193"/>
              <a:gd name="T66" fmla="*/ 402 w 2793"/>
              <a:gd name="T67" fmla="*/ 1817 h 3193"/>
              <a:gd name="T68" fmla="*/ 254 w 2793"/>
              <a:gd name="T69" fmla="*/ 1570 h 3193"/>
              <a:gd name="T70" fmla="*/ 145 w 2793"/>
              <a:gd name="T71" fmla="*/ 1345 h 3193"/>
              <a:gd name="T72" fmla="*/ 69 w 2793"/>
              <a:gd name="T73" fmla="*/ 1140 h 3193"/>
              <a:gd name="T74" fmla="*/ 23 w 2793"/>
              <a:gd name="T75" fmla="*/ 955 h 3193"/>
              <a:gd name="T76" fmla="*/ 3 w 2793"/>
              <a:gd name="T77" fmla="*/ 793 h 3193"/>
              <a:gd name="T78" fmla="*/ 2 w 2793"/>
              <a:gd name="T79" fmla="*/ 650 h 3193"/>
              <a:gd name="T80" fmla="*/ 17 w 2793"/>
              <a:gd name="T81" fmla="*/ 528 h 3193"/>
              <a:gd name="T82" fmla="*/ 44 w 2793"/>
              <a:gd name="T83" fmla="*/ 427 h 3193"/>
              <a:gd name="T84" fmla="*/ 76 w 2793"/>
              <a:gd name="T85" fmla="*/ 345 h 3193"/>
              <a:gd name="T86" fmla="*/ 111 w 2793"/>
              <a:gd name="T87" fmla="*/ 285 h 3193"/>
              <a:gd name="T88" fmla="*/ 346 w 2793"/>
              <a:gd name="T89" fmla="*/ 30 h 3193"/>
              <a:gd name="T90" fmla="*/ 409 w 2793"/>
              <a:gd name="T91" fmla="*/ 1 h 3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793" h="3193">
                <a:moveTo>
                  <a:pt x="433" y="0"/>
                </a:moveTo>
                <a:lnTo>
                  <a:pt x="455" y="4"/>
                </a:lnTo>
                <a:lnTo>
                  <a:pt x="477" y="14"/>
                </a:lnTo>
                <a:lnTo>
                  <a:pt x="497" y="26"/>
                </a:lnTo>
                <a:lnTo>
                  <a:pt x="514" y="44"/>
                </a:lnTo>
                <a:lnTo>
                  <a:pt x="1075" y="723"/>
                </a:lnTo>
                <a:lnTo>
                  <a:pt x="1075" y="724"/>
                </a:lnTo>
                <a:lnTo>
                  <a:pt x="1089" y="744"/>
                </a:lnTo>
                <a:lnTo>
                  <a:pt x="1098" y="765"/>
                </a:lnTo>
                <a:lnTo>
                  <a:pt x="1103" y="788"/>
                </a:lnTo>
                <a:lnTo>
                  <a:pt x="1104" y="811"/>
                </a:lnTo>
                <a:lnTo>
                  <a:pt x="1100" y="834"/>
                </a:lnTo>
                <a:lnTo>
                  <a:pt x="1092" y="857"/>
                </a:lnTo>
                <a:lnTo>
                  <a:pt x="1079" y="878"/>
                </a:lnTo>
                <a:lnTo>
                  <a:pt x="1061" y="897"/>
                </a:lnTo>
                <a:lnTo>
                  <a:pt x="1061" y="898"/>
                </a:lnTo>
                <a:lnTo>
                  <a:pt x="813" y="1080"/>
                </a:lnTo>
                <a:lnTo>
                  <a:pt x="794" y="1103"/>
                </a:lnTo>
                <a:lnTo>
                  <a:pt x="781" y="1127"/>
                </a:lnTo>
                <a:lnTo>
                  <a:pt x="773" y="1152"/>
                </a:lnTo>
                <a:lnTo>
                  <a:pt x="769" y="1178"/>
                </a:lnTo>
                <a:lnTo>
                  <a:pt x="770" y="1206"/>
                </a:lnTo>
                <a:lnTo>
                  <a:pt x="774" y="1236"/>
                </a:lnTo>
                <a:lnTo>
                  <a:pt x="782" y="1266"/>
                </a:lnTo>
                <a:lnTo>
                  <a:pt x="792" y="1296"/>
                </a:lnTo>
                <a:lnTo>
                  <a:pt x="807" y="1327"/>
                </a:lnTo>
                <a:lnTo>
                  <a:pt x="822" y="1360"/>
                </a:lnTo>
                <a:lnTo>
                  <a:pt x="839" y="1392"/>
                </a:lnTo>
                <a:lnTo>
                  <a:pt x="858" y="1424"/>
                </a:lnTo>
                <a:lnTo>
                  <a:pt x="879" y="1457"/>
                </a:lnTo>
                <a:lnTo>
                  <a:pt x="900" y="1490"/>
                </a:lnTo>
                <a:lnTo>
                  <a:pt x="1379" y="2066"/>
                </a:lnTo>
                <a:lnTo>
                  <a:pt x="1428" y="2115"/>
                </a:lnTo>
                <a:lnTo>
                  <a:pt x="1475" y="2159"/>
                </a:lnTo>
                <a:lnTo>
                  <a:pt x="1517" y="2199"/>
                </a:lnTo>
                <a:lnTo>
                  <a:pt x="1558" y="2234"/>
                </a:lnTo>
                <a:lnTo>
                  <a:pt x="1595" y="2264"/>
                </a:lnTo>
                <a:lnTo>
                  <a:pt x="1630" y="2289"/>
                </a:lnTo>
                <a:lnTo>
                  <a:pt x="1663" y="2310"/>
                </a:lnTo>
                <a:lnTo>
                  <a:pt x="1695" y="2325"/>
                </a:lnTo>
                <a:lnTo>
                  <a:pt x="1724" y="2334"/>
                </a:lnTo>
                <a:lnTo>
                  <a:pt x="1752" y="2338"/>
                </a:lnTo>
                <a:lnTo>
                  <a:pt x="1778" y="2336"/>
                </a:lnTo>
                <a:lnTo>
                  <a:pt x="1803" y="2329"/>
                </a:lnTo>
                <a:lnTo>
                  <a:pt x="1828" y="2316"/>
                </a:lnTo>
                <a:lnTo>
                  <a:pt x="2035" y="2080"/>
                </a:lnTo>
                <a:lnTo>
                  <a:pt x="2055" y="2065"/>
                </a:lnTo>
                <a:lnTo>
                  <a:pt x="2076" y="2056"/>
                </a:lnTo>
                <a:lnTo>
                  <a:pt x="2100" y="2052"/>
                </a:lnTo>
                <a:lnTo>
                  <a:pt x="2122" y="2051"/>
                </a:lnTo>
                <a:lnTo>
                  <a:pt x="2146" y="2055"/>
                </a:lnTo>
                <a:lnTo>
                  <a:pt x="2167" y="2063"/>
                </a:lnTo>
                <a:lnTo>
                  <a:pt x="2186" y="2077"/>
                </a:lnTo>
                <a:lnTo>
                  <a:pt x="2204" y="2095"/>
                </a:lnTo>
                <a:lnTo>
                  <a:pt x="2765" y="2773"/>
                </a:lnTo>
                <a:lnTo>
                  <a:pt x="2778" y="2793"/>
                </a:lnTo>
                <a:lnTo>
                  <a:pt x="2788" y="2815"/>
                </a:lnTo>
                <a:lnTo>
                  <a:pt x="2792" y="2838"/>
                </a:lnTo>
                <a:lnTo>
                  <a:pt x="2793" y="2861"/>
                </a:lnTo>
                <a:lnTo>
                  <a:pt x="2789" y="2885"/>
                </a:lnTo>
                <a:lnTo>
                  <a:pt x="2781" y="2907"/>
                </a:lnTo>
                <a:lnTo>
                  <a:pt x="2768" y="2927"/>
                </a:lnTo>
                <a:lnTo>
                  <a:pt x="2751" y="2946"/>
                </a:lnTo>
                <a:lnTo>
                  <a:pt x="2494" y="3120"/>
                </a:lnTo>
                <a:lnTo>
                  <a:pt x="2479" y="3131"/>
                </a:lnTo>
                <a:lnTo>
                  <a:pt x="2459" y="3141"/>
                </a:lnTo>
                <a:lnTo>
                  <a:pt x="2438" y="3151"/>
                </a:lnTo>
                <a:lnTo>
                  <a:pt x="2415" y="3160"/>
                </a:lnTo>
                <a:lnTo>
                  <a:pt x="2387" y="3168"/>
                </a:lnTo>
                <a:lnTo>
                  <a:pt x="2357" y="3176"/>
                </a:lnTo>
                <a:lnTo>
                  <a:pt x="2326" y="3183"/>
                </a:lnTo>
                <a:lnTo>
                  <a:pt x="2291" y="3187"/>
                </a:lnTo>
                <a:lnTo>
                  <a:pt x="2255" y="3191"/>
                </a:lnTo>
                <a:lnTo>
                  <a:pt x="2216" y="3193"/>
                </a:lnTo>
                <a:lnTo>
                  <a:pt x="2174" y="3192"/>
                </a:lnTo>
                <a:lnTo>
                  <a:pt x="2130" y="3190"/>
                </a:lnTo>
                <a:lnTo>
                  <a:pt x="2085" y="3186"/>
                </a:lnTo>
                <a:lnTo>
                  <a:pt x="2036" y="3179"/>
                </a:lnTo>
                <a:lnTo>
                  <a:pt x="1985" y="3168"/>
                </a:lnTo>
                <a:lnTo>
                  <a:pt x="1933" y="3155"/>
                </a:lnTo>
                <a:lnTo>
                  <a:pt x="1878" y="3139"/>
                </a:lnTo>
                <a:lnTo>
                  <a:pt x="1821" y="3119"/>
                </a:lnTo>
                <a:lnTo>
                  <a:pt x="1762" y="3096"/>
                </a:lnTo>
                <a:lnTo>
                  <a:pt x="1702" y="3069"/>
                </a:lnTo>
                <a:lnTo>
                  <a:pt x="1639" y="3038"/>
                </a:lnTo>
                <a:lnTo>
                  <a:pt x="1573" y="3004"/>
                </a:lnTo>
                <a:lnTo>
                  <a:pt x="1507" y="2964"/>
                </a:lnTo>
                <a:lnTo>
                  <a:pt x="1439" y="2919"/>
                </a:lnTo>
                <a:lnTo>
                  <a:pt x="1369" y="2870"/>
                </a:lnTo>
                <a:lnTo>
                  <a:pt x="1297" y="2817"/>
                </a:lnTo>
                <a:lnTo>
                  <a:pt x="1224" y="2758"/>
                </a:lnTo>
                <a:lnTo>
                  <a:pt x="1149" y="2693"/>
                </a:lnTo>
                <a:lnTo>
                  <a:pt x="1072" y="2622"/>
                </a:lnTo>
                <a:lnTo>
                  <a:pt x="994" y="2547"/>
                </a:lnTo>
                <a:lnTo>
                  <a:pt x="914" y="2465"/>
                </a:lnTo>
                <a:lnTo>
                  <a:pt x="834" y="2376"/>
                </a:lnTo>
                <a:lnTo>
                  <a:pt x="752" y="2281"/>
                </a:lnTo>
                <a:lnTo>
                  <a:pt x="667" y="2180"/>
                </a:lnTo>
                <a:lnTo>
                  <a:pt x="593" y="2086"/>
                </a:lnTo>
                <a:lnTo>
                  <a:pt x="524" y="1994"/>
                </a:lnTo>
                <a:lnTo>
                  <a:pt x="460" y="1905"/>
                </a:lnTo>
                <a:lnTo>
                  <a:pt x="402" y="1817"/>
                </a:lnTo>
                <a:lnTo>
                  <a:pt x="348" y="1733"/>
                </a:lnTo>
                <a:lnTo>
                  <a:pt x="298" y="1650"/>
                </a:lnTo>
                <a:lnTo>
                  <a:pt x="254" y="1570"/>
                </a:lnTo>
                <a:lnTo>
                  <a:pt x="213" y="1493"/>
                </a:lnTo>
                <a:lnTo>
                  <a:pt x="177" y="1418"/>
                </a:lnTo>
                <a:lnTo>
                  <a:pt x="145" y="1345"/>
                </a:lnTo>
                <a:lnTo>
                  <a:pt x="116" y="1274"/>
                </a:lnTo>
                <a:lnTo>
                  <a:pt x="91" y="1205"/>
                </a:lnTo>
                <a:lnTo>
                  <a:pt x="69" y="1140"/>
                </a:lnTo>
                <a:lnTo>
                  <a:pt x="51" y="1076"/>
                </a:lnTo>
                <a:lnTo>
                  <a:pt x="36" y="1015"/>
                </a:lnTo>
                <a:lnTo>
                  <a:pt x="23" y="955"/>
                </a:lnTo>
                <a:lnTo>
                  <a:pt x="14" y="899"/>
                </a:lnTo>
                <a:lnTo>
                  <a:pt x="7" y="845"/>
                </a:lnTo>
                <a:lnTo>
                  <a:pt x="3" y="793"/>
                </a:lnTo>
                <a:lnTo>
                  <a:pt x="1" y="743"/>
                </a:lnTo>
                <a:lnTo>
                  <a:pt x="0" y="695"/>
                </a:lnTo>
                <a:lnTo>
                  <a:pt x="2" y="650"/>
                </a:lnTo>
                <a:lnTo>
                  <a:pt x="6" y="607"/>
                </a:lnTo>
                <a:lnTo>
                  <a:pt x="11" y="566"/>
                </a:lnTo>
                <a:lnTo>
                  <a:pt x="17" y="528"/>
                </a:lnTo>
                <a:lnTo>
                  <a:pt x="25" y="491"/>
                </a:lnTo>
                <a:lnTo>
                  <a:pt x="34" y="458"/>
                </a:lnTo>
                <a:lnTo>
                  <a:pt x="44" y="427"/>
                </a:lnTo>
                <a:lnTo>
                  <a:pt x="54" y="397"/>
                </a:lnTo>
                <a:lnTo>
                  <a:pt x="65" y="370"/>
                </a:lnTo>
                <a:lnTo>
                  <a:pt x="76" y="345"/>
                </a:lnTo>
                <a:lnTo>
                  <a:pt x="88" y="323"/>
                </a:lnTo>
                <a:lnTo>
                  <a:pt x="99" y="304"/>
                </a:lnTo>
                <a:lnTo>
                  <a:pt x="111" y="285"/>
                </a:lnTo>
                <a:lnTo>
                  <a:pt x="122" y="270"/>
                </a:lnTo>
                <a:lnTo>
                  <a:pt x="132" y="257"/>
                </a:lnTo>
                <a:lnTo>
                  <a:pt x="346" y="30"/>
                </a:lnTo>
                <a:lnTo>
                  <a:pt x="366" y="16"/>
                </a:lnTo>
                <a:lnTo>
                  <a:pt x="387" y="7"/>
                </a:lnTo>
                <a:lnTo>
                  <a:pt x="409" y="1"/>
                </a:lnTo>
                <a:lnTo>
                  <a:pt x="433" y="0"/>
                </a:lnTo>
                <a:close/>
              </a:path>
            </a:pathLst>
          </a:custGeom>
          <a:solidFill>
            <a:srgbClr val="6BB14F">
              <a:alpha val="56696"/>
            </a:srgbClr>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latin typeface="Aptos" panose="020B0004020202020204" pitchFamily="34" charset="0"/>
            </a:endParaRPr>
          </a:p>
        </p:txBody>
      </p:sp>
      <p:pic>
        <p:nvPicPr>
          <p:cNvPr id="10" name="Graphic 2">
            <a:extLst>
              <a:ext uri="{FF2B5EF4-FFF2-40B4-BE49-F238E27FC236}">
                <a16:creationId xmlns:a16="http://schemas.microsoft.com/office/drawing/2014/main" id="{00979174-43CC-6F0E-A8BE-BBC5A04A1C27}"/>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209071" y="3830744"/>
            <a:ext cx="626759" cy="626759"/>
          </a:xfrm>
          <a:prstGeom prst="rect">
            <a:avLst/>
          </a:prstGeom>
        </p:spPr>
      </p:pic>
      <p:pic>
        <p:nvPicPr>
          <p:cNvPr id="15" name="Picture 14" descr="Logo&#10;&#10;AI-generated content may be incorrect.">
            <a:extLst>
              <a:ext uri="{FF2B5EF4-FFF2-40B4-BE49-F238E27FC236}">
                <a16:creationId xmlns:a16="http://schemas.microsoft.com/office/drawing/2014/main" id="{9E53FADF-EA3F-C26B-7319-CD0C8363966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78077" y="1304732"/>
            <a:ext cx="3719593" cy="3719593"/>
          </a:xfrm>
          <a:prstGeom prst="rect">
            <a:avLst/>
          </a:prstGeom>
        </p:spPr>
      </p:pic>
      <p:pic>
        <p:nvPicPr>
          <p:cNvPr id="16" name="Graphic 15" descr="Cycle with people with solid fill">
            <a:extLst>
              <a:ext uri="{FF2B5EF4-FFF2-40B4-BE49-F238E27FC236}">
                <a16:creationId xmlns:a16="http://schemas.microsoft.com/office/drawing/2014/main" id="{8C39CFD6-A024-B456-C5FC-6DBF3B8EC41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614721" y="1286226"/>
            <a:ext cx="914400" cy="914400"/>
          </a:xfrm>
          <a:prstGeom prst="rect">
            <a:avLst/>
          </a:prstGeom>
        </p:spPr>
      </p:pic>
      <p:pic>
        <p:nvPicPr>
          <p:cNvPr id="20" name="Graphic 19" descr="Lightbulb with solid fill">
            <a:extLst>
              <a:ext uri="{FF2B5EF4-FFF2-40B4-BE49-F238E27FC236}">
                <a16:creationId xmlns:a16="http://schemas.microsoft.com/office/drawing/2014/main" id="{77FADA9C-A995-909E-E1E4-F2BED57553F5}"/>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209070" y="2646866"/>
            <a:ext cx="626759" cy="626759"/>
          </a:xfrm>
          <a:prstGeom prst="rect">
            <a:avLst/>
          </a:prstGeom>
        </p:spPr>
      </p:pic>
    </p:spTree>
    <p:extLst>
      <p:ext uri="{BB962C8B-B14F-4D97-AF65-F5344CB8AC3E}">
        <p14:creationId xmlns:p14="http://schemas.microsoft.com/office/powerpoint/2010/main" val="11995342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4A48ED-84E5-DF2A-AAB1-B535D74C9B9F}"/>
            </a:ext>
          </a:extLst>
        </p:cNvPr>
        <p:cNvGrpSpPr/>
        <p:nvPr/>
      </p:nvGrpSpPr>
      <p:grpSpPr>
        <a:xfrm>
          <a:off x="0" y="0"/>
          <a:ext cx="0" cy="0"/>
          <a:chOff x="0" y="0"/>
          <a:chExt cx="0" cy="0"/>
        </a:xfrm>
      </p:grpSpPr>
      <p:pic>
        <p:nvPicPr>
          <p:cNvPr id="12" name="Picture 11" descr="Logo&#10;&#10;AI-generated content may be incorrect.">
            <a:extLst>
              <a:ext uri="{FF2B5EF4-FFF2-40B4-BE49-F238E27FC236}">
                <a16:creationId xmlns:a16="http://schemas.microsoft.com/office/drawing/2014/main" id="{650DA0CD-C7C7-2D4E-6F2E-18727F615F8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8077" y="1304732"/>
            <a:ext cx="3719593" cy="3719593"/>
          </a:xfrm>
          <a:prstGeom prst="rect">
            <a:avLst/>
          </a:prstGeom>
        </p:spPr>
      </p:pic>
      <p:pic>
        <p:nvPicPr>
          <p:cNvPr id="13" name="Picture 12">
            <a:extLst>
              <a:ext uri="{FF2B5EF4-FFF2-40B4-BE49-F238E27FC236}">
                <a16:creationId xmlns:a16="http://schemas.microsoft.com/office/drawing/2014/main" id="{4DCB8574-E36B-3EA5-FB9A-64A7A05929A9}"/>
              </a:ext>
            </a:extLst>
          </p:cNvPr>
          <p:cNvPicPr>
            <a:picLocks noChangeAspect="1"/>
          </p:cNvPicPr>
          <p:nvPr/>
        </p:nvPicPr>
        <p:blipFill>
          <a:blip r:embed="rId3" cstate="print">
            <a:alphaModFix amt="25000"/>
            <a:extLst>
              <a:ext uri="{28A0092B-C50C-407E-A947-70E740481C1C}">
                <a14:useLocalDpi xmlns:a14="http://schemas.microsoft.com/office/drawing/2010/main" val="0"/>
              </a:ext>
            </a:extLst>
          </a:blip>
          <a:srcRect t="69926"/>
          <a:stretch>
            <a:fillRect/>
          </a:stretch>
        </p:blipFill>
        <p:spPr>
          <a:xfrm>
            <a:off x="5080333" y="4726350"/>
            <a:ext cx="1477393" cy="2032724"/>
          </a:xfrm>
          <a:prstGeom prst="rect">
            <a:avLst/>
          </a:prstGeom>
        </p:spPr>
      </p:pic>
      <p:pic>
        <p:nvPicPr>
          <p:cNvPr id="14" name="Picture 13">
            <a:extLst>
              <a:ext uri="{FF2B5EF4-FFF2-40B4-BE49-F238E27FC236}">
                <a16:creationId xmlns:a16="http://schemas.microsoft.com/office/drawing/2014/main" id="{097BAC52-CC24-A064-E653-C8CEDC9237D1}"/>
              </a:ext>
            </a:extLst>
          </p:cNvPr>
          <p:cNvPicPr>
            <a:picLocks noChangeAspect="1"/>
          </p:cNvPicPr>
          <p:nvPr/>
        </p:nvPicPr>
        <p:blipFill>
          <a:blip r:embed="rId3" cstate="print">
            <a:extLst>
              <a:ext uri="{28A0092B-C50C-407E-A947-70E740481C1C}">
                <a14:useLocalDpi xmlns:a14="http://schemas.microsoft.com/office/drawing/2010/main" val="0"/>
              </a:ext>
            </a:extLst>
          </a:blip>
          <a:srcRect t="2" b="30073"/>
          <a:stretch>
            <a:fillRect/>
          </a:stretch>
        </p:blipFill>
        <p:spPr>
          <a:xfrm>
            <a:off x="5080334" y="0"/>
            <a:ext cx="1477393" cy="4726349"/>
          </a:xfrm>
          <a:prstGeom prst="rect">
            <a:avLst/>
          </a:prstGeom>
        </p:spPr>
      </p:pic>
      <p:graphicFrame>
        <p:nvGraphicFramePr>
          <p:cNvPr id="15" name="Diagram 14" descr="Graphic with multiple bars for information.">
            <a:extLst>
              <a:ext uri="{FF2B5EF4-FFF2-40B4-BE49-F238E27FC236}">
                <a16:creationId xmlns:a16="http://schemas.microsoft.com/office/drawing/2014/main" id="{C1B8DD40-A1D0-872F-445E-601404C47068}"/>
              </a:ext>
            </a:extLst>
          </p:cNvPr>
          <p:cNvGraphicFramePr/>
          <p:nvPr>
            <p:extLst>
              <p:ext uri="{D42A27DB-BD31-4B8C-83A1-F6EECF244321}">
                <p14:modId xmlns:p14="http://schemas.microsoft.com/office/powerpoint/2010/main" val="4285385767"/>
              </p:ext>
            </p:extLst>
          </p:nvPr>
        </p:nvGraphicFramePr>
        <p:xfrm>
          <a:off x="5500513" y="994163"/>
          <a:ext cx="5813410" cy="511881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6" name="Freeform 21">
            <a:extLst>
              <a:ext uri="{FF2B5EF4-FFF2-40B4-BE49-F238E27FC236}">
                <a16:creationId xmlns:a16="http://schemas.microsoft.com/office/drawing/2014/main" id="{2EC23024-18D2-B778-50BA-2FD01002CDD6}"/>
              </a:ext>
              <a:ext uri="{C183D7F6-B498-43B3-948B-1728B52AA6E4}">
                <adec:decorative xmlns:adec="http://schemas.microsoft.com/office/drawing/2017/decorative" val="1"/>
              </a:ext>
            </a:extLst>
          </p:cNvPr>
          <p:cNvSpPr>
            <a:spLocks/>
          </p:cNvSpPr>
          <p:nvPr/>
        </p:nvSpPr>
        <p:spPr bwMode="auto">
          <a:xfrm>
            <a:off x="5892227" y="5168800"/>
            <a:ext cx="359388" cy="388239"/>
          </a:xfrm>
          <a:custGeom>
            <a:avLst/>
            <a:gdLst>
              <a:gd name="T0" fmla="*/ 477 w 2793"/>
              <a:gd name="T1" fmla="*/ 14 h 3193"/>
              <a:gd name="T2" fmla="*/ 1075 w 2793"/>
              <a:gd name="T3" fmla="*/ 723 h 3193"/>
              <a:gd name="T4" fmla="*/ 1098 w 2793"/>
              <a:gd name="T5" fmla="*/ 765 h 3193"/>
              <a:gd name="T6" fmla="*/ 1100 w 2793"/>
              <a:gd name="T7" fmla="*/ 834 h 3193"/>
              <a:gd name="T8" fmla="*/ 1061 w 2793"/>
              <a:gd name="T9" fmla="*/ 897 h 3193"/>
              <a:gd name="T10" fmla="*/ 794 w 2793"/>
              <a:gd name="T11" fmla="*/ 1103 h 3193"/>
              <a:gd name="T12" fmla="*/ 769 w 2793"/>
              <a:gd name="T13" fmla="*/ 1178 h 3193"/>
              <a:gd name="T14" fmla="*/ 782 w 2793"/>
              <a:gd name="T15" fmla="*/ 1266 h 3193"/>
              <a:gd name="T16" fmla="*/ 822 w 2793"/>
              <a:gd name="T17" fmla="*/ 1360 h 3193"/>
              <a:gd name="T18" fmla="*/ 879 w 2793"/>
              <a:gd name="T19" fmla="*/ 1457 h 3193"/>
              <a:gd name="T20" fmla="*/ 1428 w 2793"/>
              <a:gd name="T21" fmla="*/ 2115 h 3193"/>
              <a:gd name="T22" fmla="*/ 1558 w 2793"/>
              <a:gd name="T23" fmla="*/ 2234 h 3193"/>
              <a:gd name="T24" fmla="*/ 1663 w 2793"/>
              <a:gd name="T25" fmla="*/ 2310 h 3193"/>
              <a:gd name="T26" fmla="*/ 1752 w 2793"/>
              <a:gd name="T27" fmla="*/ 2338 h 3193"/>
              <a:gd name="T28" fmla="*/ 1828 w 2793"/>
              <a:gd name="T29" fmla="*/ 2316 h 3193"/>
              <a:gd name="T30" fmla="*/ 2076 w 2793"/>
              <a:gd name="T31" fmla="*/ 2056 h 3193"/>
              <a:gd name="T32" fmla="*/ 2146 w 2793"/>
              <a:gd name="T33" fmla="*/ 2055 h 3193"/>
              <a:gd name="T34" fmla="*/ 2204 w 2793"/>
              <a:gd name="T35" fmla="*/ 2095 h 3193"/>
              <a:gd name="T36" fmla="*/ 2788 w 2793"/>
              <a:gd name="T37" fmla="*/ 2815 h 3193"/>
              <a:gd name="T38" fmla="*/ 2789 w 2793"/>
              <a:gd name="T39" fmla="*/ 2885 h 3193"/>
              <a:gd name="T40" fmla="*/ 2751 w 2793"/>
              <a:gd name="T41" fmla="*/ 2946 h 3193"/>
              <a:gd name="T42" fmla="*/ 2459 w 2793"/>
              <a:gd name="T43" fmla="*/ 3141 h 3193"/>
              <a:gd name="T44" fmla="*/ 2387 w 2793"/>
              <a:gd name="T45" fmla="*/ 3168 h 3193"/>
              <a:gd name="T46" fmla="*/ 2291 w 2793"/>
              <a:gd name="T47" fmla="*/ 3187 h 3193"/>
              <a:gd name="T48" fmla="*/ 2174 w 2793"/>
              <a:gd name="T49" fmla="*/ 3192 h 3193"/>
              <a:gd name="T50" fmla="*/ 2036 w 2793"/>
              <a:gd name="T51" fmla="*/ 3179 h 3193"/>
              <a:gd name="T52" fmla="*/ 1878 w 2793"/>
              <a:gd name="T53" fmla="*/ 3139 h 3193"/>
              <a:gd name="T54" fmla="*/ 1702 w 2793"/>
              <a:gd name="T55" fmla="*/ 3069 h 3193"/>
              <a:gd name="T56" fmla="*/ 1507 w 2793"/>
              <a:gd name="T57" fmla="*/ 2964 h 3193"/>
              <a:gd name="T58" fmla="*/ 1297 w 2793"/>
              <a:gd name="T59" fmla="*/ 2817 h 3193"/>
              <a:gd name="T60" fmla="*/ 1072 w 2793"/>
              <a:gd name="T61" fmla="*/ 2622 h 3193"/>
              <a:gd name="T62" fmla="*/ 834 w 2793"/>
              <a:gd name="T63" fmla="*/ 2376 h 3193"/>
              <a:gd name="T64" fmla="*/ 593 w 2793"/>
              <a:gd name="T65" fmla="*/ 2086 h 3193"/>
              <a:gd name="T66" fmla="*/ 402 w 2793"/>
              <a:gd name="T67" fmla="*/ 1817 h 3193"/>
              <a:gd name="T68" fmla="*/ 254 w 2793"/>
              <a:gd name="T69" fmla="*/ 1570 h 3193"/>
              <a:gd name="T70" fmla="*/ 145 w 2793"/>
              <a:gd name="T71" fmla="*/ 1345 h 3193"/>
              <a:gd name="T72" fmla="*/ 69 w 2793"/>
              <a:gd name="T73" fmla="*/ 1140 h 3193"/>
              <a:gd name="T74" fmla="*/ 23 w 2793"/>
              <a:gd name="T75" fmla="*/ 955 h 3193"/>
              <a:gd name="T76" fmla="*/ 3 w 2793"/>
              <a:gd name="T77" fmla="*/ 793 h 3193"/>
              <a:gd name="T78" fmla="*/ 2 w 2793"/>
              <a:gd name="T79" fmla="*/ 650 h 3193"/>
              <a:gd name="T80" fmla="*/ 17 w 2793"/>
              <a:gd name="T81" fmla="*/ 528 h 3193"/>
              <a:gd name="T82" fmla="*/ 44 w 2793"/>
              <a:gd name="T83" fmla="*/ 427 h 3193"/>
              <a:gd name="T84" fmla="*/ 76 w 2793"/>
              <a:gd name="T85" fmla="*/ 345 h 3193"/>
              <a:gd name="T86" fmla="*/ 111 w 2793"/>
              <a:gd name="T87" fmla="*/ 285 h 3193"/>
              <a:gd name="T88" fmla="*/ 346 w 2793"/>
              <a:gd name="T89" fmla="*/ 30 h 3193"/>
              <a:gd name="T90" fmla="*/ 409 w 2793"/>
              <a:gd name="T91" fmla="*/ 1 h 3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793" h="3193">
                <a:moveTo>
                  <a:pt x="433" y="0"/>
                </a:moveTo>
                <a:lnTo>
                  <a:pt x="455" y="4"/>
                </a:lnTo>
                <a:lnTo>
                  <a:pt x="477" y="14"/>
                </a:lnTo>
                <a:lnTo>
                  <a:pt x="497" y="26"/>
                </a:lnTo>
                <a:lnTo>
                  <a:pt x="514" y="44"/>
                </a:lnTo>
                <a:lnTo>
                  <a:pt x="1075" y="723"/>
                </a:lnTo>
                <a:lnTo>
                  <a:pt x="1075" y="724"/>
                </a:lnTo>
                <a:lnTo>
                  <a:pt x="1089" y="744"/>
                </a:lnTo>
                <a:lnTo>
                  <a:pt x="1098" y="765"/>
                </a:lnTo>
                <a:lnTo>
                  <a:pt x="1103" y="788"/>
                </a:lnTo>
                <a:lnTo>
                  <a:pt x="1104" y="811"/>
                </a:lnTo>
                <a:lnTo>
                  <a:pt x="1100" y="834"/>
                </a:lnTo>
                <a:lnTo>
                  <a:pt x="1092" y="857"/>
                </a:lnTo>
                <a:lnTo>
                  <a:pt x="1079" y="878"/>
                </a:lnTo>
                <a:lnTo>
                  <a:pt x="1061" y="897"/>
                </a:lnTo>
                <a:lnTo>
                  <a:pt x="1061" y="898"/>
                </a:lnTo>
                <a:lnTo>
                  <a:pt x="813" y="1080"/>
                </a:lnTo>
                <a:lnTo>
                  <a:pt x="794" y="1103"/>
                </a:lnTo>
                <a:lnTo>
                  <a:pt x="781" y="1127"/>
                </a:lnTo>
                <a:lnTo>
                  <a:pt x="773" y="1152"/>
                </a:lnTo>
                <a:lnTo>
                  <a:pt x="769" y="1178"/>
                </a:lnTo>
                <a:lnTo>
                  <a:pt x="770" y="1206"/>
                </a:lnTo>
                <a:lnTo>
                  <a:pt x="774" y="1236"/>
                </a:lnTo>
                <a:lnTo>
                  <a:pt x="782" y="1266"/>
                </a:lnTo>
                <a:lnTo>
                  <a:pt x="792" y="1296"/>
                </a:lnTo>
                <a:lnTo>
                  <a:pt x="807" y="1327"/>
                </a:lnTo>
                <a:lnTo>
                  <a:pt x="822" y="1360"/>
                </a:lnTo>
                <a:lnTo>
                  <a:pt x="839" y="1392"/>
                </a:lnTo>
                <a:lnTo>
                  <a:pt x="858" y="1424"/>
                </a:lnTo>
                <a:lnTo>
                  <a:pt x="879" y="1457"/>
                </a:lnTo>
                <a:lnTo>
                  <a:pt x="900" y="1490"/>
                </a:lnTo>
                <a:lnTo>
                  <a:pt x="1379" y="2066"/>
                </a:lnTo>
                <a:lnTo>
                  <a:pt x="1428" y="2115"/>
                </a:lnTo>
                <a:lnTo>
                  <a:pt x="1475" y="2159"/>
                </a:lnTo>
                <a:lnTo>
                  <a:pt x="1517" y="2199"/>
                </a:lnTo>
                <a:lnTo>
                  <a:pt x="1558" y="2234"/>
                </a:lnTo>
                <a:lnTo>
                  <a:pt x="1595" y="2264"/>
                </a:lnTo>
                <a:lnTo>
                  <a:pt x="1630" y="2289"/>
                </a:lnTo>
                <a:lnTo>
                  <a:pt x="1663" y="2310"/>
                </a:lnTo>
                <a:lnTo>
                  <a:pt x="1695" y="2325"/>
                </a:lnTo>
                <a:lnTo>
                  <a:pt x="1724" y="2334"/>
                </a:lnTo>
                <a:lnTo>
                  <a:pt x="1752" y="2338"/>
                </a:lnTo>
                <a:lnTo>
                  <a:pt x="1778" y="2336"/>
                </a:lnTo>
                <a:lnTo>
                  <a:pt x="1803" y="2329"/>
                </a:lnTo>
                <a:lnTo>
                  <a:pt x="1828" y="2316"/>
                </a:lnTo>
                <a:lnTo>
                  <a:pt x="2035" y="2080"/>
                </a:lnTo>
                <a:lnTo>
                  <a:pt x="2055" y="2065"/>
                </a:lnTo>
                <a:lnTo>
                  <a:pt x="2076" y="2056"/>
                </a:lnTo>
                <a:lnTo>
                  <a:pt x="2100" y="2052"/>
                </a:lnTo>
                <a:lnTo>
                  <a:pt x="2122" y="2051"/>
                </a:lnTo>
                <a:lnTo>
                  <a:pt x="2146" y="2055"/>
                </a:lnTo>
                <a:lnTo>
                  <a:pt x="2167" y="2063"/>
                </a:lnTo>
                <a:lnTo>
                  <a:pt x="2186" y="2077"/>
                </a:lnTo>
                <a:lnTo>
                  <a:pt x="2204" y="2095"/>
                </a:lnTo>
                <a:lnTo>
                  <a:pt x="2765" y="2773"/>
                </a:lnTo>
                <a:lnTo>
                  <a:pt x="2778" y="2793"/>
                </a:lnTo>
                <a:lnTo>
                  <a:pt x="2788" y="2815"/>
                </a:lnTo>
                <a:lnTo>
                  <a:pt x="2792" y="2838"/>
                </a:lnTo>
                <a:lnTo>
                  <a:pt x="2793" y="2861"/>
                </a:lnTo>
                <a:lnTo>
                  <a:pt x="2789" y="2885"/>
                </a:lnTo>
                <a:lnTo>
                  <a:pt x="2781" y="2907"/>
                </a:lnTo>
                <a:lnTo>
                  <a:pt x="2768" y="2927"/>
                </a:lnTo>
                <a:lnTo>
                  <a:pt x="2751" y="2946"/>
                </a:lnTo>
                <a:lnTo>
                  <a:pt x="2494" y="3120"/>
                </a:lnTo>
                <a:lnTo>
                  <a:pt x="2479" y="3131"/>
                </a:lnTo>
                <a:lnTo>
                  <a:pt x="2459" y="3141"/>
                </a:lnTo>
                <a:lnTo>
                  <a:pt x="2438" y="3151"/>
                </a:lnTo>
                <a:lnTo>
                  <a:pt x="2415" y="3160"/>
                </a:lnTo>
                <a:lnTo>
                  <a:pt x="2387" y="3168"/>
                </a:lnTo>
                <a:lnTo>
                  <a:pt x="2357" y="3176"/>
                </a:lnTo>
                <a:lnTo>
                  <a:pt x="2326" y="3183"/>
                </a:lnTo>
                <a:lnTo>
                  <a:pt x="2291" y="3187"/>
                </a:lnTo>
                <a:lnTo>
                  <a:pt x="2255" y="3191"/>
                </a:lnTo>
                <a:lnTo>
                  <a:pt x="2216" y="3193"/>
                </a:lnTo>
                <a:lnTo>
                  <a:pt x="2174" y="3192"/>
                </a:lnTo>
                <a:lnTo>
                  <a:pt x="2130" y="3190"/>
                </a:lnTo>
                <a:lnTo>
                  <a:pt x="2085" y="3186"/>
                </a:lnTo>
                <a:lnTo>
                  <a:pt x="2036" y="3179"/>
                </a:lnTo>
                <a:lnTo>
                  <a:pt x="1985" y="3168"/>
                </a:lnTo>
                <a:lnTo>
                  <a:pt x="1933" y="3155"/>
                </a:lnTo>
                <a:lnTo>
                  <a:pt x="1878" y="3139"/>
                </a:lnTo>
                <a:lnTo>
                  <a:pt x="1821" y="3119"/>
                </a:lnTo>
                <a:lnTo>
                  <a:pt x="1762" y="3096"/>
                </a:lnTo>
                <a:lnTo>
                  <a:pt x="1702" y="3069"/>
                </a:lnTo>
                <a:lnTo>
                  <a:pt x="1639" y="3038"/>
                </a:lnTo>
                <a:lnTo>
                  <a:pt x="1573" y="3004"/>
                </a:lnTo>
                <a:lnTo>
                  <a:pt x="1507" y="2964"/>
                </a:lnTo>
                <a:lnTo>
                  <a:pt x="1439" y="2919"/>
                </a:lnTo>
                <a:lnTo>
                  <a:pt x="1369" y="2870"/>
                </a:lnTo>
                <a:lnTo>
                  <a:pt x="1297" y="2817"/>
                </a:lnTo>
                <a:lnTo>
                  <a:pt x="1224" y="2758"/>
                </a:lnTo>
                <a:lnTo>
                  <a:pt x="1149" y="2693"/>
                </a:lnTo>
                <a:lnTo>
                  <a:pt x="1072" y="2622"/>
                </a:lnTo>
                <a:lnTo>
                  <a:pt x="994" y="2547"/>
                </a:lnTo>
                <a:lnTo>
                  <a:pt x="914" y="2465"/>
                </a:lnTo>
                <a:lnTo>
                  <a:pt x="834" y="2376"/>
                </a:lnTo>
                <a:lnTo>
                  <a:pt x="752" y="2281"/>
                </a:lnTo>
                <a:lnTo>
                  <a:pt x="667" y="2180"/>
                </a:lnTo>
                <a:lnTo>
                  <a:pt x="593" y="2086"/>
                </a:lnTo>
                <a:lnTo>
                  <a:pt x="524" y="1994"/>
                </a:lnTo>
                <a:lnTo>
                  <a:pt x="460" y="1905"/>
                </a:lnTo>
                <a:lnTo>
                  <a:pt x="402" y="1817"/>
                </a:lnTo>
                <a:lnTo>
                  <a:pt x="348" y="1733"/>
                </a:lnTo>
                <a:lnTo>
                  <a:pt x="298" y="1650"/>
                </a:lnTo>
                <a:lnTo>
                  <a:pt x="254" y="1570"/>
                </a:lnTo>
                <a:lnTo>
                  <a:pt x="213" y="1493"/>
                </a:lnTo>
                <a:lnTo>
                  <a:pt x="177" y="1418"/>
                </a:lnTo>
                <a:lnTo>
                  <a:pt x="145" y="1345"/>
                </a:lnTo>
                <a:lnTo>
                  <a:pt x="116" y="1274"/>
                </a:lnTo>
                <a:lnTo>
                  <a:pt x="91" y="1205"/>
                </a:lnTo>
                <a:lnTo>
                  <a:pt x="69" y="1140"/>
                </a:lnTo>
                <a:lnTo>
                  <a:pt x="51" y="1076"/>
                </a:lnTo>
                <a:lnTo>
                  <a:pt x="36" y="1015"/>
                </a:lnTo>
                <a:lnTo>
                  <a:pt x="23" y="955"/>
                </a:lnTo>
                <a:lnTo>
                  <a:pt x="14" y="899"/>
                </a:lnTo>
                <a:lnTo>
                  <a:pt x="7" y="845"/>
                </a:lnTo>
                <a:lnTo>
                  <a:pt x="3" y="793"/>
                </a:lnTo>
                <a:lnTo>
                  <a:pt x="1" y="743"/>
                </a:lnTo>
                <a:lnTo>
                  <a:pt x="0" y="695"/>
                </a:lnTo>
                <a:lnTo>
                  <a:pt x="2" y="650"/>
                </a:lnTo>
                <a:lnTo>
                  <a:pt x="6" y="607"/>
                </a:lnTo>
                <a:lnTo>
                  <a:pt x="11" y="566"/>
                </a:lnTo>
                <a:lnTo>
                  <a:pt x="17" y="528"/>
                </a:lnTo>
                <a:lnTo>
                  <a:pt x="25" y="491"/>
                </a:lnTo>
                <a:lnTo>
                  <a:pt x="34" y="458"/>
                </a:lnTo>
                <a:lnTo>
                  <a:pt x="44" y="427"/>
                </a:lnTo>
                <a:lnTo>
                  <a:pt x="54" y="397"/>
                </a:lnTo>
                <a:lnTo>
                  <a:pt x="65" y="370"/>
                </a:lnTo>
                <a:lnTo>
                  <a:pt x="76" y="345"/>
                </a:lnTo>
                <a:lnTo>
                  <a:pt x="88" y="323"/>
                </a:lnTo>
                <a:lnTo>
                  <a:pt x="99" y="304"/>
                </a:lnTo>
                <a:lnTo>
                  <a:pt x="111" y="285"/>
                </a:lnTo>
                <a:lnTo>
                  <a:pt x="122" y="270"/>
                </a:lnTo>
                <a:lnTo>
                  <a:pt x="132" y="257"/>
                </a:lnTo>
                <a:lnTo>
                  <a:pt x="346" y="30"/>
                </a:lnTo>
                <a:lnTo>
                  <a:pt x="366" y="16"/>
                </a:lnTo>
                <a:lnTo>
                  <a:pt x="387" y="7"/>
                </a:lnTo>
                <a:lnTo>
                  <a:pt x="409" y="1"/>
                </a:lnTo>
                <a:lnTo>
                  <a:pt x="433" y="0"/>
                </a:lnTo>
                <a:close/>
              </a:path>
            </a:pathLst>
          </a:custGeom>
          <a:solidFill>
            <a:srgbClr val="6BB14F">
              <a:alpha val="56696"/>
            </a:srgbClr>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latin typeface="Aptos" panose="020B0004020202020204" pitchFamily="34" charset="0"/>
            </a:endParaRPr>
          </a:p>
        </p:txBody>
      </p:sp>
      <p:pic>
        <p:nvPicPr>
          <p:cNvPr id="18" name="Graphic 2">
            <a:extLst>
              <a:ext uri="{FF2B5EF4-FFF2-40B4-BE49-F238E27FC236}">
                <a16:creationId xmlns:a16="http://schemas.microsoft.com/office/drawing/2014/main" id="{3DD87D52-ADE8-6194-6DC5-60C92E764EA8}"/>
              </a:ext>
              <a:ext uri="{C183D7F6-B498-43B3-948B-1728B52AA6E4}">
                <adec:decorative xmlns:adec="http://schemas.microsoft.com/office/drawing/2017/decorative" val="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209071" y="3830744"/>
            <a:ext cx="626759" cy="626759"/>
          </a:xfrm>
          <a:prstGeom prst="rect">
            <a:avLst/>
          </a:prstGeom>
        </p:spPr>
      </p:pic>
      <p:pic>
        <p:nvPicPr>
          <p:cNvPr id="24" name="Graphic 23" descr="Cycle with people with solid fill">
            <a:extLst>
              <a:ext uri="{FF2B5EF4-FFF2-40B4-BE49-F238E27FC236}">
                <a16:creationId xmlns:a16="http://schemas.microsoft.com/office/drawing/2014/main" id="{BCF1C14C-6087-44C1-6C37-FB1575A24E4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614721" y="1286226"/>
            <a:ext cx="914400" cy="914400"/>
          </a:xfrm>
          <a:prstGeom prst="rect">
            <a:avLst/>
          </a:prstGeom>
        </p:spPr>
      </p:pic>
      <p:pic>
        <p:nvPicPr>
          <p:cNvPr id="26" name="Graphic 25" descr="Lightbulb with solid fill">
            <a:extLst>
              <a:ext uri="{FF2B5EF4-FFF2-40B4-BE49-F238E27FC236}">
                <a16:creationId xmlns:a16="http://schemas.microsoft.com/office/drawing/2014/main" id="{DE70E82F-257C-D937-84F9-1CBAD0BC2FDD}"/>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209070" y="2646866"/>
            <a:ext cx="626759" cy="626759"/>
          </a:xfrm>
          <a:prstGeom prst="rect">
            <a:avLst/>
          </a:prstGeom>
        </p:spPr>
      </p:pic>
    </p:spTree>
    <p:extLst>
      <p:ext uri="{BB962C8B-B14F-4D97-AF65-F5344CB8AC3E}">
        <p14:creationId xmlns:p14="http://schemas.microsoft.com/office/powerpoint/2010/main" val="41885079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8CA32C-58E8-C6D9-7A06-9DCE78CAF76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79BF5CF-CA4B-4ADB-BD05-E82124DFB63D}"/>
              </a:ext>
            </a:extLst>
          </p:cNvPr>
          <p:cNvPicPr>
            <a:picLocks noChangeAspect="1"/>
          </p:cNvPicPr>
          <p:nvPr/>
        </p:nvPicPr>
        <p:blipFill>
          <a:blip r:embed="rId2" cstate="print">
            <a:extLst>
              <a:ext uri="{28A0092B-C50C-407E-A947-70E740481C1C}">
                <a14:useLocalDpi xmlns:a14="http://schemas.microsoft.com/office/drawing/2010/main" val="0"/>
              </a:ext>
            </a:extLst>
          </a:blip>
          <a:srcRect t="-1" b="-1"/>
          <a:stretch>
            <a:fillRect/>
          </a:stretch>
        </p:blipFill>
        <p:spPr>
          <a:xfrm>
            <a:off x="5080334" y="1"/>
            <a:ext cx="1477393" cy="6759074"/>
          </a:xfrm>
          <a:prstGeom prst="rect">
            <a:avLst/>
          </a:prstGeom>
        </p:spPr>
      </p:pic>
      <p:pic>
        <p:nvPicPr>
          <p:cNvPr id="37" name="Picture 36">
            <a:extLst>
              <a:ext uri="{FF2B5EF4-FFF2-40B4-BE49-F238E27FC236}">
                <a16:creationId xmlns:a16="http://schemas.microsoft.com/office/drawing/2014/main" id="{7A8CC5E1-F67F-D5A7-CFB0-AE2AAD209402}"/>
              </a:ext>
            </a:extLst>
          </p:cNvPr>
          <p:cNvPicPr>
            <a:picLocks noChangeAspect="1"/>
          </p:cNvPicPr>
          <p:nvPr/>
        </p:nvPicPr>
        <p:blipFill>
          <a:blip r:embed="rId3"/>
          <a:stretch>
            <a:fillRect/>
          </a:stretch>
        </p:blipFill>
        <p:spPr>
          <a:xfrm rot="10800000" flipV="1">
            <a:off x="7032" y="6759075"/>
            <a:ext cx="12189092" cy="101593"/>
          </a:xfrm>
          <a:prstGeom prst="rect">
            <a:avLst/>
          </a:prstGeom>
        </p:spPr>
      </p:pic>
      <p:pic>
        <p:nvPicPr>
          <p:cNvPr id="12" name="Picture 11" descr="Logo&#10;&#10;AI-generated content may be incorrect.">
            <a:extLst>
              <a:ext uri="{FF2B5EF4-FFF2-40B4-BE49-F238E27FC236}">
                <a16:creationId xmlns:a16="http://schemas.microsoft.com/office/drawing/2014/main" id="{91923A7B-A02D-F0B0-E610-31AE768C4F1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8077" y="1304732"/>
            <a:ext cx="3719593" cy="3719593"/>
          </a:xfrm>
          <a:prstGeom prst="rect">
            <a:avLst/>
          </a:prstGeom>
        </p:spPr>
      </p:pic>
      <p:graphicFrame>
        <p:nvGraphicFramePr>
          <p:cNvPr id="13" name="Diagram 12" descr="Graphic with multiple bars for information.">
            <a:extLst>
              <a:ext uri="{FF2B5EF4-FFF2-40B4-BE49-F238E27FC236}">
                <a16:creationId xmlns:a16="http://schemas.microsoft.com/office/drawing/2014/main" id="{41DFDE62-11D4-C6DF-856E-0F64BF5F050C}"/>
              </a:ext>
            </a:extLst>
          </p:cNvPr>
          <p:cNvGraphicFramePr/>
          <p:nvPr>
            <p:extLst>
              <p:ext uri="{D42A27DB-BD31-4B8C-83A1-F6EECF244321}">
                <p14:modId xmlns:p14="http://schemas.microsoft.com/office/powerpoint/2010/main" val="1045158636"/>
              </p:ext>
            </p:extLst>
          </p:nvPr>
        </p:nvGraphicFramePr>
        <p:xfrm>
          <a:off x="5500513" y="994163"/>
          <a:ext cx="5813410" cy="511881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4" name="Freeform 21">
            <a:extLst>
              <a:ext uri="{FF2B5EF4-FFF2-40B4-BE49-F238E27FC236}">
                <a16:creationId xmlns:a16="http://schemas.microsoft.com/office/drawing/2014/main" id="{32DEB829-D5EB-91D9-6FC1-AFCDB2216358}"/>
              </a:ext>
              <a:ext uri="{C183D7F6-B498-43B3-948B-1728B52AA6E4}">
                <adec:decorative xmlns:adec="http://schemas.microsoft.com/office/drawing/2017/decorative" val="1"/>
              </a:ext>
            </a:extLst>
          </p:cNvPr>
          <p:cNvSpPr>
            <a:spLocks/>
          </p:cNvSpPr>
          <p:nvPr/>
        </p:nvSpPr>
        <p:spPr bwMode="auto">
          <a:xfrm>
            <a:off x="5892227" y="5168800"/>
            <a:ext cx="359388" cy="388239"/>
          </a:xfrm>
          <a:custGeom>
            <a:avLst/>
            <a:gdLst>
              <a:gd name="T0" fmla="*/ 477 w 2793"/>
              <a:gd name="T1" fmla="*/ 14 h 3193"/>
              <a:gd name="T2" fmla="*/ 1075 w 2793"/>
              <a:gd name="T3" fmla="*/ 723 h 3193"/>
              <a:gd name="T4" fmla="*/ 1098 w 2793"/>
              <a:gd name="T5" fmla="*/ 765 h 3193"/>
              <a:gd name="T6" fmla="*/ 1100 w 2793"/>
              <a:gd name="T7" fmla="*/ 834 h 3193"/>
              <a:gd name="T8" fmla="*/ 1061 w 2793"/>
              <a:gd name="T9" fmla="*/ 897 h 3193"/>
              <a:gd name="T10" fmla="*/ 794 w 2793"/>
              <a:gd name="T11" fmla="*/ 1103 h 3193"/>
              <a:gd name="T12" fmla="*/ 769 w 2793"/>
              <a:gd name="T13" fmla="*/ 1178 h 3193"/>
              <a:gd name="T14" fmla="*/ 782 w 2793"/>
              <a:gd name="T15" fmla="*/ 1266 h 3193"/>
              <a:gd name="T16" fmla="*/ 822 w 2793"/>
              <a:gd name="T17" fmla="*/ 1360 h 3193"/>
              <a:gd name="T18" fmla="*/ 879 w 2793"/>
              <a:gd name="T19" fmla="*/ 1457 h 3193"/>
              <a:gd name="T20" fmla="*/ 1428 w 2793"/>
              <a:gd name="T21" fmla="*/ 2115 h 3193"/>
              <a:gd name="T22" fmla="*/ 1558 w 2793"/>
              <a:gd name="T23" fmla="*/ 2234 h 3193"/>
              <a:gd name="T24" fmla="*/ 1663 w 2793"/>
              <a:gd name="T25" fmla="*/ 2310 h 3193"/>
              <a:gd name="T26" fmla="*/ 1752 w 2793"/>
              <a:gd name="T27" fmla="*/ 2338 h 3193"/>
              <a:gd name="T28" fmla="*/ 1828 w 2793"/>
              <a:gd name="T29" fmla="*/ 2316 h 3193"/>
              <a:gd name="T30" fmla="*/ 2076 w 2793"/>
              <a:gd name="T31" fmla="*/ 2056 h 3193"/>
              <a:gd name="T32" fmla="*/ 2146 w 2793"/>
              <a:gd name="T33" fmla="*/ 2055 h 3193"/>
              <a:gd name="T34" fmla="*/ 2204 w 2793"/>
              <a:gd name="T35" fmla="*/ 2095 h 3193"/>
              <a:gd name="T36" fmla="*/ 2788 w 2793"/>
              <a:gd name="T37" fmla="*/ 2815 h 3193"/>
              <a:gd name="T38" fmla="*/ 2789 w 2793"/>
              <a:gd name="T39" fmla="*/ 2885 h 3193"/>
              <a:gd name="T40" fmla="*/ 2751 w 2793"/>
              <a:gd name="T41" fmla="*/ 2946 h 3193"/>
              <a:gd name="T42" fmla="*/ 2459 w 2793"/>
              <a:gd name="T43" fmla="*/ 3141 h 3193"/>
              <a:gd name="T44" fmla="*/ 2387 w 2793"/>
              <a:gd name="T45" fmla="*/ 3168 h 3193"/>
              <a:gd name="T46" fmla="*/ 2291 w 2793"/>
              <a:gd name="T47" fmla="*/ 3187 h 3193"/>
              <a:gd name="T48" fmla="*/ 2174 w 2793"/>
              <a:gd name="T49" fmla="*/ 3192 h 3193"/>
              <a:gd name="T50" fmla="*/ 2036 w 2793"/>
              <a:gd name="T51" fmla="*/ 3179 h 3193"/>
              <a:gd name="T52" fmla="*/ 1878 w 2793"/>
              <a:gd name="T53" fmla="*/ 3139 h 3193"/>
              <a:gd name="T54" fmla="*/ 1702 w 2793"/>
              <a:gd name="T55" fmla="*/ 3069 h 3193"/>
              <a:gd name="T56" fmla="*/ 1507 w 2793"/>
              <a:gd name="T57" fmla="*/ 2964 h 3193"/>
              <a:gd name="T58" fmla="*/ 1297 w 2793"/>
              <a:gd name="T59" fmla="*/ 2817 h 3193"/>
              <a:gd name="T60" fmla="*/ 1072 w 2793"/>
              <a:gd name="T61" fmla="*/ 2622 h 3193"/>
              <a:gd name="T62" fmla="*/ 834 w 2793"/>
              <a:gd name="T63" fmla="*/ 2376 h 3193"/>
              <a:gd name="T64" fmla="*/ 593 w 2793"/>
              <a:gd name="T65" fmla="*/ 2086 h 3193"/>
              <a:gd name="T66" fmla="*/ 402 w 2793"/>
              <a:gd name="T67" fmla="*/ 1817 h 3193"/>
              <a:gd name="T68" fmla="*/ 254 w 2793"/>
              <a:gd name="T69" fmla="*/ 1570 h 3193"/>
              <a:gd name="T70" fmla="*/ 145 w 2793"/>
              <a:gd name="T71" fmla="*/ 1345 h 3193"/>
              <a:gd name="T72" fmla="*/ 69 w 2793"/>
              <a:gd name="T73" fmla="*/ 1140 h 3193"/>
              <a:gd name="T74" fmla="*/ 23 w 2793"/>
              <a:gd name="T75" fmla="*/ 955 h 3193"/>
              <a:gd name="T76" fmla="*/ 3 w 2793"/>
              <a:gd name="T77" fmla="*/ 793 h 3193"/>
              <a:gd name="T78" fmla="*/ 2 w 2793"/>
              <a:gd name="T79" fmla="*/ 650 h 3193"/>
              <a:gd name="T80" fmla="*/ 17 w 2793"/>
              <a:gd name="T81" fmla="*/ 528 h 3193"/>
              <a:gd name="T82" fmla="*/ 44 w 2793"/>
              <a:gd name="T83" fmla="*/ 427 h 3193"/>
              <a:gd name="T84" fmla="*/ 76 w 2793"/>
              <a:gd name="T85" fmla="*/ 345 h 3193"/>
              <a:gd name="T86" fmla="*/ 111 w 2793"/>
              <a:gd name="T87" fmla="*/ 285 h 3193"/>
              <a:gd name="T88" fmla="*/ 346 w 2793"/>
              <a:gd name="T89" fmla="*/ 30 h 3193"/>
              <a:gd name="T90" fmla="*/ 409 w 2793"/>
              <a:gd name="T91" fmla="*/ 1 h 3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793" h="3193">
                <a:moveTo>
                  <a:pt x="433" y="0"/>
                </a:moveTo>
                <a:lnTo>
                  <a:pt x="455" y="4"/>
                </a:lnTo>
                <a:lnTo>
                  <a:pt x="477" y="14"/>
                </a:lnTo>
                <a:lnTo>
                  <a:pt x="497" y="26"/>
                </a:lnTo>
                <a:lnTo>
                  <a:pt x="514" y="44"/>
                </a:lnTo>
                <a:lnTo>
                  <a:pt x="1075" y="723"/>
                </a:lnTo>
                <a:lnTo>
                  <a:pt x="1075" y="724"/>
                </a:lnTo>
                <a:lnTo>
                  <a:pt x="1089" y="744"/>
                </a:lnTo>
                <a:lnTo>
                  <a:pt x="1098" y="765"/>
                </a:lnTo>
                <a:lnTo>
                  <a:pt x="1103" y="788"/>
                </a:lnTo>
                <a:lnTo>
                  <a:pt x="1104" y="811"/>
                </a:lnTo>
                <a:lnTo>
                  <a:pt x="1100" y="834"/>
                </a:lnTo>
                <a:lnTo>
                  <a:pt x="1092" y="857"/>
                </a:lnTo>
                <a:lnTo>
                  <a:pt x="1079" y="878"/>
                </a:lnTo>
                <a:lnTo>
                  <a:pt x="1061" y="897"/>
                </a:lnTo>
                <a:lnTo>
                  <a:pt x="1061" y="898"/>
                </a:lnTo>
                <a:lnTo>
                  <a:pt x="813" y="1080"/>
                </a:lnTo>
                <a:lnTo>
                  <a:pt x="794" y="1103"/>
                </a:lnTo>
                <a:lnTo>
                  <a:pt x="781" y="1127"/>
                </a:lnTo>
                <a:lnTo>
                  <a:pt x="773" y="1152"/>
                </a:lnTo>
                <a:lnTo>
                  <a:pt x="769" y="1178"/>
                </a:lnTo>
                <a:lnTo>
                  <a:pt x="770" y="1206"/>
                </a:lnTo>
                <a:lnTo>
                  <a:pt x="774" y="1236"/>
                </a:lnTo>
                <a:lnTo>
                  <a:pt x="782" y="1266"/>
                </a:lnTo>
                <a:lnTo>
                  <a:pt x="792" y="1296"/>
                </a:lnTo>
                <a:lnTo>
                  <a:pt x="807" y="1327"/>
                </a:lnTo>
                <a:lnTo>
                  <a:pt x="822" y="1360"/>
                </a:lnTo>
                <a:lnTo>
                  <a:pt x="839" y="1392"/>
                </a:lnTo>
                <a:lnTo>
                  <a:pt x="858" y="1424"/>
                </a:lnTo>
                <a:lnTo>
                  <a:pt x="879" y="1457"/>
                </a:lnTo>
                <a:lnTo>
                  <a:pt x="900" y="1490"/>
                </a:lnTo>
                <a:lnTo>
                  <a:pt x="1379" y="2066"/>
                </a:lnTo>
                <a:lnTo>
                  <a:pt x="1428" y="2115"/>
                </a:lnTo>
                <a:lnTo>
                  <a:pt x="1475" y="2159"/>
                </a:lnTo>
                <a:lnTo>
                  <a:pt x="1517" y="2199"/>
                </a:lnTo>
                <a:lnTo>
                  <a:pt x="1558" y="2234"/>
                </a:lnTo>
                <a:lnTo>
                  <a:pt x="1595" y="2264"/>
                </a:lnTo>
                <a:lnTo>
                  <a:pt x="1630" y="2289"/>
                </a:lnTo>
                <a:lnTo>
                  <a:pt x="1663" y="2310"/>
                </a:lnTo>
                <a:lnTo>
                  <a:pt x="1695" y="2325"/>
                </a:lnTo>
                <a:lnTo>
                  <a:pt x="1724" y="2334"/>
                </a:lnTo>
                <a:lnTo>
                  <a:pt x="1752" y="2338"/>
                </a:lnTo>
                <a:lnTo>
                  <a:pt x="1778" y="2336"/>
                </a:lnTo>
                <a:lnTo>
                  <a:pt x="1803" y="2329"/>
                </a:lnTo>
                <a:lnTo>
                  <a:pt x="1828" y="2316"/>
                </a:lnTo>
                <a:lnTo>
                  <a:pt x="2035" y="2080"/>
                </a:lnTo>
                <a:lnTo>
                  <a:pt x="2055" y="2065"/>
                </a:lnTo>
                <a:lnTo>
                  <a:pt x="2076" y="2056"/>
                </a:lnTo>
                <a:lnTo>
                  <a:pt x="2100" y="2052"/>
                </a:lnTo>
                <a:lnTo>
                  <a:pt x="2122" y="2051"/>
                </a:lnTo>
                <a:lnTo>
                  <a:pt x="2146" y="2055"/>
                </a:lnTo>
                <a:lnTo>
                  <a:pt x="2167" y="2063"/>
                </a:lnTo>
                <a:lnTo>
                  <a:pt x="2186" y="2077"/>
                </a:lnTo>
                <a:lnTo>
                  <a:pt x="2204" y="2095"/>
                </a:lnTo>
                <a:lnTo>
                  <a:pt x="2765" y="2773"/>
                </a:lnTo>
                <a:lnTo>
                  <a:pt x="2778" y="2793"/>
                </a:lnTo>
                <a:lnTo>
                  <a:pt x="2788" y="2815"/>
                </a:lnTo>
                <a:lnTo>
                  <a:pt x="2792" y="2838"/>
                </a:lnTo>
                <a:lnTo>
                  <a:pt x="2793" y="2861"/>
                </a:lnTo>
                <a:lnTo>
                  <a:pt x="2789" y="2885"/>
                </a:lnTo>
                <a:lnTo>
                  <a:pt x="2781" y="2907"/>
                </a:lnTo>
                <a:lnTo>
                  <a:pt x="2768" y="2927"/>
                </a:lnTo>
                <a:lnTo>
                  <a:pt x="2751" y="2946"/>
                </a:lnTo>
                <a:lnTo>
                  <a:pt x="2494" y="3120"/>
                </a:lnTo>
                <a:lnTo>
                  <a:pt x="2479" y="3131"/>
                </a:lnTo>
                <a:lnTo>
                  <a:pt x="2459" y="3141"/>
                </a:lnTo>
                <a:lnTo>
                  <a:pt x="2438" y="3151"/>
                </a:lnTo>
                <a:lnTo>
                  <a:pt x="2415" y="3160"/>
                </a:lnTo>
                <a:lnTo>
                  <a:pt x="2387" y="3168"/>
                </a:lnTo>
                <a:lnTo>
                  <a:pt x="2357" y="3176"/>
                </a:lnTo>
                <a:lnTo>
                  <a:pt x="2326" y="3183"/>
                </a:lnTo>
                <a:lnTo>
                  <a:pt x="2291" y="3187"/>
                </a:lnTo>
                <a:lnTo>
                  <a:pt x="2255" y="3191"/>
                </a:lnTo>
                <a:lnTo>
                  <a:pt x="2216" y="3193"/>
                </a:lnTo>
                <a:lnTo>
                  <a:pt x="2174" y="3192"/>
                </a:lnTo>
                <a:lnTo>
                  <a:pt x="2130" y="3190"/>
                </a:lnTo>
                <a:lnTo>
                  <a:pt x="2085" y="3186"/>
                </a:lnTo>
                <a:lnTo>
                  <a:pt x="2036" y="3179"/>
                </a:lnTo>
                <a:lnTo>
                  <a:pt x="1985" y="3168"/>
                </a:lnTo>
                <a:lnTo>
                  <a:pt x="1933" y="3155"/>
                </a:lnTo>
                <a:lnTo>
                  <a:pt x="1878" y="3139"/>
                </a:lnTo>
                <a:lnTo>
                  <a:pt x="1821" y="3119"/>
                </a:lnTo>
                <a:lnTo>
                  <a:pt x="1762" y="3096"/>
                </a:lnTo>
                <a:lnTo>
                  <a:pt x="1702" y="3069"/>
                </a:lnTo>
                <a:lnTo>
                  <a:pt x="1639" y="3038"/>
                </a:lnTo>
                <a:lnTo>
                  <a:pt x="1573" y="3004"/>
                </a:lnTo>
                <a:lnTo>
                  <a:pt x="1507" y="2964"/>
                </a:lnTo>
                <a:lnTo>
                  <a:pt x="1439" y="2919"/>
                </a:lnTo>
                <a:lnTo>
                  <a:pt x="1369" y="2870"/>
                </a:lnTo>
                <a:lnTo>
                  <a:pt x="1297" y="2817"/>
                </a:lnTo>
                <a:lnTo>
                  <a:pt x="1224" y="2758"/>
                </a:lnTo>
                <a:lnTo>
                  <a:pt x="1149" y="2693"/>
                </a:lnTo>
                <a:lnTo>
                  <a:pt x="1072" y="2622"/>
                </a:lnTo>
                <a:lnTo>
                  <a:pt x="994" y="2547"/>
                </a:lnTo>
                <a:lnTo>
                  <a:pt x="914" y="2465"/>
                </a:lnTo>
                <a:lnTo>
                  <a:pt x="834" y="2376"/>
                </a:lnTo>
                <a:lnTo>
                  <a:pt x="752" y="2281"/>
                </a:lnTo>
                <a:lnTo>
                  <a:pt x="667" y="2180"/>
                </a:lnTo>
                <a:lnTo>
                  <a:pt x="593" y="2086"/>
                </a:lnTo>
                <a:lnTo>
                  <a:pt x="524" y="1994"/>
                </a:lnTo>
                <a:lnTo>
                  <a:pt x="460" y="1905"/>
                </a:lnTo>
                <a:lnTo>
                  <a:pt x="402" y="1817"/>
                </a:lnTo>
                <a:lnTo>
                  <a:pt x="348" y="1733"/>
                </a:lnTo>
                <a:lnTo>
                  <a:pt x="298" y="1650"/>
                </a:lnTo>
                <a:lnTo>
                  <a:pt x="254" y="1570"/>
                </a:lnTo>
                <a:lnTo>
                  <a:pt x="213" y="1493"/>
                </a:lnTo>
                <a:lnTo>
                  <a:pt x="177" y="1418"/>
                </a:lnTo>
                <a:lnTo>
                  <a:pt x="145" y="1345"/>
                </a:lnTo>
                <a:lnTo>
                  <a:pt x="116" y="1274"/>
                </a:lnTo>
                <a:lnTo>
                  <a:pt x="91" y="1205"/>
                </a:lnTo>
                <a:lnTo>
                  <a:pt x="69" y="1140"/>
                </a:lnTo>
                <a:lnTo>
                  <a:pt x="51" y="1076"/>
                </a:lnTo>
                <a:lnTo>
                  <a:pt x="36" y="1015"/>
                </a:lnTo>
                <a:lnTo>
                  <a:pt x="23" y="955"/>
                </a:lnTo>
                <a:lnTo>
                  <a:pt x="14" y="899"/>
                </a:lnTo>
                <a:lnTo>
                  <a:pt x="7" y="845"/>
                </a:lnTo>
                <a:lnTo>
                  <a:pt x="3" y="793"/>
                </a:lnTo>
                <a:lnTo>
                  <a:pt x="1" y="743"/>
                </a:lnTo>
                <a:lnTo>
                  <a:pt x="0" y="695"/>
                </a:lnTo>
                <a:lnTo>
                  <a:pt x="2" y="650"/>
                </a:lnTo>
                <a:lnTo>
                  <a:pt x="6" y="607"/>
                </a:lnTo>
                <a:lnTo>
                  <a:pt x="11" y="566"/>
                </a:lnTo>
                <a:lnTo>
                  <a:pt x="17" y="528"/>
                </a:lnTo>
                <a:lnTo>
                  <a:pt x="25" y="491"/>
                </a:lnTo>
                <a:lnTo>
                  <a:pt x="34" y="458"/>
                </a:lnTo>
                <a:lnTo>
                  <a:pt x="44" y="427"/>
                </a:lnTo>
                <a:lnTo>
                  <a:pt x="54" y="397"/>
                </a:lnTo>
                <a:lnTo>
                  <a:pt x="65" y="370"/>
                </a:lnTo>
                <a:lnTo>
                  <a:pt x="76" y="345"/>
                </a:lnTo>
                <a:lnTo>
                  <a:pt x="88" y="323"/>
                </a:lnTo>
                <a:lnTo>
                  <a:pt x="99" y="304"/>
                </a:lnTo>
                <a:lnTo>
                  <a:pt x="111" y="285"/>
                </a:lnTo>
                <a:lnTo>
                  <a:pt x="122" y="270"/>
                </a:lnTo>
                <a:lnTo>
                  <a:pt x="132" y="257"/>
                </a:lnTo>
                <a:lnTo>
                  <a:pt x="346" y="30"/>
                </a:lnTo>
                <a:lnTo>
                  <a:pt x="366" y="16"/>
                </a:lnTo>
                <a:lnTo>
                  <a:pt x="387" y="7"/>
                </a:lnTo>
                <a:lnTo>
                  <a:pt x="409" y="1"/>
                </a:lnTo>
                <a:lnTo>
                  <a:pt x="433" y="0"/>
                </a:lnTo>
                <a:close/>
              </a:path>
            </a:pathLst>
          </a:custGeom>
          <a:solidFill>
            <a:srgbClr val="6BB14F"/>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latin typeface="Aptos" panose="020B0004020202020204" pitchFamily="34" charset="0"/>
            </a:endParaRPr>
          </a:p>
        </p:txBody>
      </p:sp>
      <p:pic>
        <p:nvPicPr>
          <p:cNvPr id="15" name="Graphic 2">
            <a:extLst>
              <a:ext uri="{FF2B5EF4-FFF2-40B4-BE49-F238E27FC236}">
                <a16:creationId xmlns:a16="http://schemas.microsoft.com/office/drawing/2014/main" id="{6B282CDD-7E31-4189-4B4B-3193181D78BD}"/>
              </a:ex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209071" y="3830744"/>
            <a:ext cx="626759" cy="626759"/>
          </a:xfrm>
          <a:prstGeom prst="rect">
            <a:avLst/>
          </a:prstGeom>
        </p:spPr>
      </p:pic>
      <p:pic>
        <p:nvPicPr>
          <p:cNvPr id="22" name="Graphic 21" descr="Cycle with people with solid fill">
            <a:extLst>
              <a:ext uri="{FF2B5EF4-FFF2-40B4-BE49-F238E27FC236}">
                <a16:creationId xmlns:a16="http://schemas.microsoft.com/office/drawing/2014/main" id="{DCA50F3D-11CD-CD87-8BD7-FC5797DB22C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614721" y="1286226"/>
            <a:ext cx="914400" cy="914400"/>
          </a:xfrm>
          <a:prstGeom prst="rect">
            <a:avLst/>
          </a:prstGeom>
        </p:spPr>
      </p:pic>
      <p:pic>
        <p:nvPicPr>
          <p:cNvPr id="24" name="Graphic 23" descr="Lightbulb with solid fill">
            <a:extLst>
              <a:ext uri="{FF2B5EF4-FFF2-40B4-BE49-F238E27FC236}">
                <a16:creationId xmlns:a16="http://schemas.microsoft.com/office/drawing/2014/main" id="{7144F212-A3FC-ED32-4F89-293D52A9B9AC}"/>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209070" y="2646866"/>
            <a:ext cx="626759" cy="626759"/>
          </a:xfrm>
          <a:prstGeom prst="rect">
            <a:avLst/>
          </a:prstGeom>
        </p:spPr>
      </p:pic>
    </p:spTree>
    <p:extLst>
      <p:ext uri="{BB962C8B-B14F-4D97-AF65-F5344CB8AC3E}">
        <p14:creationId xmlns:p14="http://schemas.microsoft.com/office/powerpoint/2010/main" val="6688390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B2BDC-0126-5131-469B-03A6177179D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774D517-912C-119E-8B03-524D373C05BC}"/>
              </a:ext>
            </a:extLst>
          </p:cNvPr>
          <p:cNvSpPr>
            <a:spLocks noGrp="1"/>
          </p:cNvSpPr>
          <p:nvPr>
            <p:ph type="title"/>
          </p:nvPr>
        </p:nvSpPr>
        <p:spPr>
          <a:xfrm>
            <a:off x="457200" y="627827"/>
            <a:ext cx="8769677" cy="1271452"/>
          </a:xfrm>
        </p:spPr>
        <p:txBody>
          <a:bodyPr/>
          <a:lstStyle/>
          <a:p>
            <a:r>
              <a:rPr lang="en-US">
                <a:latin typeface="Aptos"/>
              </a:rPr>
              <a:t>What are key strengths of the model?</a:t>
            </a:r>
          </a:p>
        </p:txBody>
      </p:sp>
      <p:sp>
        <p:nvSpPr>
          <p:cNvPr id="10" name="Content Placeholder 9">
            <a:extLst>
              <a:ext uri="{FF2B5EF4-FFF2-40B4-BE49-F238E27FC236}">
                <a16:creationId xmlns:a16="http://schemas.microsoft.com/office/drawing/2014/main" id="{DF9B8C11-DD20-C431-232F-2C7AE6FAADC1}"/>
              </a:ext>
            </a:extLst>
          </p:cNvPr>
          <p:cNvSpPr>
            <a:spLocks noGrp="1"/>
          </p:cNvSpPr>
          <p:nvPr>
            <p:ph idx="1"/>
          </p:nvPr>
        </p:nvSpPr>
        <p:spPr>
          <a:xfrm>
            <a:off x="457039" y="2139012"/>
            <a:ext cx="8987680" cy="3912995"/>
          </a:xfrm>
        </p:spPr>
        <p:txBody>
          <a:bodyPr vert="horz" lIns="91440" tIns="45720" rIns="91440" bIns="45720" rtlCol="0" anchor="t">
            <a:noAutofit/>
          </a:bodyPr>
          <a:lstStyle/>
          <a:p>
            <a:pPr marL="914400" lvl="1" indent="-457200">
              <a:lnSpc>
                <a:spcPct val="100000"/>
              </a:lnSpc>
              <a:spcBef>
                <a:spcPts val="0"/>
              </a:spcBef>
              <a:buFont typeface="Arial,Sans-Serif"/>
              <a:buChar char="•"/>
            </a:pPr>
            <a:r>
              <a:rPr lang="en-US" sz="3200" dirty="0">
                <a:latin typeface="Aptos"/>
              </a:rPr>
              <a:t>We relentlessly pursue accurate contact info, ask preferences and respond to them</a:t>
            </a:r>
            <a:endParaRPr lang="en-US" sz="3200" dirty="0"/>
          </a:p>
          <a:p>
            <a:pPr marL="914400" lvl="1" indent="-457200">
              <a:lnSpc>
                <a:spcPct val="100000"/>
              </a:lnSpc>
              <a:spcBef>
                <a:spcPts val="0"/>
              </a:spcBef>
              <a:buFont typeface="Arial,Sans-Serif"/>
              <a:buChar char="•"/>
            </a:pPr>
            <a:endParaRPr lang="en-US" sz="3200" dirty="0">
              <a:latin typeface="Aptos"/>
            </a:endParaRPr>
          </a:p>
          <a:p>
            <a:pPr marL="914400" lvl="1" indent="-457200">
              <a:lnSpc>
                <a:spcPct val="100000"/>
              </a:lnSpc>
              <a:spcBef>
                <a:spcPts val="0"/>
              </a:spcBef>
              <a:buFont typeface="Arial,Sans-Serif"/>
              <a:buChar char="•"/>
            </a:pPr>
            <a:r>
              <a:rPr lang="en-US" sz="3200" dirty="0">
                <a:latin typeface="Aptos"/>
              </a:rPr>
              <a:t>We limit our use of it</a:t>
            </a:r>
            <a:endParaRPr lang="en-US" sz="3200" dirty="0"/>
          </a:p>
          <a:p>
            <a:pPr marL="914400" lvl="1" indent="-457200">
              <a:lnSpc>
                <a:spcPct val="100000"/>
              </a:lnSpc>
              <a:spcBef>
                <a:spcPts val="0"/>
              </a:spcBef>
              <a:buFont typeface="Arial,Sans-Serif"/>
              <a:buChar char="•"/>
            </a:pPr>
            <a:endParaRPr lang="en-US" sz="3200" dirty="0">
              <a:latin typeface="Aptos"/>
            </a:endParaRPr>
          </a:p>
          <a:p>
            <a:pPr marL="914400" lvl="1" indent="-457200">
              <a:lnSpc>
                <a:spcPct val="100000"/>
              </a:lnSpc>
              <a:spcBef>
                <a:spcPts val="0"/>
              </a:spcBef>
              <a:buFont typeface="Arial,Sans-Serif"/>
              <a:buChar char="•"/>
            </a:pPr>
            <a:r>
              <a:rPr lang="en-US" sz="3200" dirty="0">
                <a:latin typeface="Aptos"/>
              </a:rPr>
              <a:t>We empower our "liaisons“ – </a:t>
            </a:r>
            <a:r>
              <a:rPr lang="en-US" sz="3200" i="1" dirty="0">
                <a:latin typeface="Aptos"/>
              </a:rPr>
              <a:t>CMAP staff </a:t>
            </a:r>
            <a:r>
              <a:rPr lang="en-US" sz="3200" dirty="0">
                <a:latin typeface="Aptos"/>
              </a:rPr>
              <a:t>- to establish personal connections with customizable materials</a:t>
            </a:r>
            <a:endParaRPr lang="en-US" sz="3200" dirty="0"/>
          </a:p>
          <a:p>
            <a:pPr marL="914400" lvl="1" indent="-457200">
              <a:lnSpc>
                <a:spcPct val="100000"/>
              </a:lnSpc>
              <a:spcBef>
                <a:spcPts val="0"/>
              </a:spcBef>
              <a:buFont typeface="Arial,Sans-Serif"/>
              <a:buChar char="•"/>
            </a:pPr>
            <a:endParaRPr lang="en-US" sz="3200" dirty="0"/>
          </a:p>
          <a:p>
            <a:pPr marL="914400" lvl="1" indent="-457200">
              <a:lnSpc>
                <a:spcPct val="100000"/>
              </a:lnSpc>
              <a:spcBef>
                <a:spcPts val="0"/>
              </a:spcBef>
              <a:buFont typeface="Arial,Sans-Serif"/>
              <a:buChar char="•"/>
            </a:pPr>
            <a:endParaRPr lang="en-US" sz="3200" dirty="0"/>
          </a:p>
          <a:p>
            <a:pPr indent="0">
              <a:lnSpc>
                <a:spcPct val="100000"/>
              </a:lnSpc>
              <a:spcBef>
                <a:spcPts val="0"/>
              </a:spcBef>
              <a:buNone/>
            </a:pPr>
            <a:endParaRPr lang="en-US" sz="3200" dirty="0"/>
          </a:p>
        </p:txBody>
      </p:sp>
      <p:pic>
        <p:nvPicPr>
          <p:cNvPr id="11" name="Picture 10" descr="Logo&#10;&#10;AI-generated content may be incorrect.">
            <a:extLst>
              <a:ext uri="{FF2B5EF4-FFF2-40B4-BE49-F238E27FC236}">
                <a16:creationId xmlns:a16="http://schemas.microsoft.com/office/drawing/2014/main" id="{ADC856A5-2AAD-E3BD-A592-A0CD19D2A7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3409" y="247766"/>
            <a:ext cx="2014667" cy="2014667"/>
          </a:xfrm>
          <a:prstGeom prst="rect">
            <a:avLst/>
          </a:prstGeom>
        </p:spPr>
      </p:pic>
    </p:spTree>
    <p:extLst>
      <p:ext uri="{BB962C8B-B14F-4D97-AF65-F5344CB8AC3E}">
        <p14:creationId xmlns:p14="http://schemas.microsoft.com/office/powerpoint/2010/main" val="33227653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0BA60-DAB2-8E42-7D4B-8541C486E8A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0FD37E8-B45B-B20B-544D-DB7D888354F1}"/>
              </a:ext>
            </a:extLst>
          </p:cNvPr>
          <p:cNvPicPr>
            <a:picLocks noChangeAspect="1"/>
          </p:cNvPicPr>
          <p:nvPr/>
        </p:nvPicPr>
        <p:blipFill>
          <a:blip r:embed="rId3"/>
          <a:stretch>
            <a:fillRect/>
          </a:stretch>
        </p:blipFill>
        <p:spPr>
          <a:xfrm rot="10800000" flipV="1">
            <a:off x="7032" y="6759075"/>
            <a:ext cx="12189092" cy="101593"/>
          </a:xfrm>
          <a:prstGeom prst="rect">
            <a:avLst/>
          </a:prstGeom>
        </p:spPr>
      </p:pic>
      <p:sp>
        <p:nvSpPr>
          <p:cNvPr id="4" name="Title 3">
            <a:extLst>
              <a:ext uri="{FF2B5EF4-FFF2-40B4-BE49-F238E27FC236}">
                <a16:creationId xmlns:a16="http://schemas.microsoft.com/office/drawing/2014/main" id="{89E898E6-8F95-7941-1810-0CBB739E2AEB}"/>
              </a:ext>
            </a:extLst>
          </p:cNvPr>
          <p:cNvSpPr>
            <a:spLocks noGrp="1"/>
          </p:cNvSpPr>
          <p:nvPr>
            <p:ph type="title"/>
          </p:nvPr>
        </p:nvSpPr>
        <p:spPr>
          <a:xfrm>
            <a:off x="621957" y="448197"/>
            <a:ext cx="10515600" cy="1271452"/>
          </a:xfrm>
        </p:spPr>
        <p:txBody>
          <a:bodyPr/>
          <a:lstStyle/>
          <a:p>
            <a:r>
              <a:rPr lang="en-US">
                <a:latin typeface="Aptos"/>
              </a:rPr>
              <a:t>What makes it a viable model for you?</a:t>
            </a:r>
          </a:p>
        </p:txBody>
      </p:sp>
      <p:sp>
        <p:nvSpPr>
          <p:cNvPr id="12" name="Content Placeholder 11">
            <a:extLst>
              <a:ext uri="{FF2B5EF4-FFF2-40B4-BE49-F238E27FC236}">
                <a16:creationId xmlns:a16="http://schemas.microsoft.com/office/drawing/2014/main" id="{0A7E369D-5AE8-E35B-8E01-1E6B42A6E1F0}"/>
              </a:ext>
            </a:extLst>
          </p:cNvPr>
          <p:cNvSpPr>
            <a:spLocks noGrp="1"/>
          </p:cNvSpPr>
          <p:nvPr>
            <p:ph idx="1"/>
          </p:nvPr>
        </p:nvSpPr>
        <p:spPr>
          <a:xfrm>
            <a:off x="419332" y="1729946"/>
            <a:ext cx="10515600" cy="4351338"/>
          </a:xfrm>
        </p:spPr>
        <p:txBody>
          <a:bodyPr vert="horz" lIns="91440" tIns="45720" rIns="91440" bIns="45720" rtlCol="0" anchor="t">
            <a:noAutofit/>
          </a:bodyPr>
          <a:lstStyle/>
          <a:p>
            <a:pPr marL="914400" lvl="1" indent="-457200">
              <a:lnSpc>
                <a:spcPct val="100000"/>
              </a:lnSpc>
              <a:spcBef>
                <a:spcPts val="0"/>
              </a:spcBef>
              <a:buFont typeface="Arial,Sans-Serif"/>
              <a:buChar char="•"/>
            </a:pPr>
            <a:r>
              <a:rPr lang="en-US" sz="3200">
                <a:latin typeface="Aptos"/>
              </a:rPr>
              <a:t>You may already be doing it</a:t>
            </a:r>
          </a:p>
          <a:p>
            <a:pPr marL="914400" lvl="1" indent="-457200">
              <a:lnSpc>
                <a:spcPct val="100000"/>
              </a:lnSpc>
              <a:spcBef>
                <a:spcPts val="0"/>
              </a:spcBef>
              <a:buFont typeface="Arial,Sans-Serif"/>
              <a:buChar char="•"/>
            </a:pPr>
            <a:endParaRPr lang="en-US" sz="3200"/>
          </a:p>
          <a:p>
            <a:pPr marL="914400" lvl="1" indent="-457200">
              <a:lnSpc>
                <a:spcPct val="100000"/>
              </a:lnSpc>
              <a:spcBef>
                <a:spcPts val="0"/>
              </a:spcBef>
              <a:buFont typeface="Arial,Sans-Serif"/>
              <a:buChar char="•"/>
            </a:pPr>
            <a:r>
              <a:rPr lang="en-US" sz="3200">
                <a:latin typeface="Aptos"/>
              </a:rPr>
              <a:t>Simplicity of operations</a:t>
            </a:r>
          </a:p>
          <a:p>
            <a:pPr marL="914400" lvl="1" indent="-457200">
              <a:lnSpc>
                <a:spcPct val="100000"/>
              </a:lnSpc>
              <a:spcBef>
                <a:spcPts val="0"/>
              </a:spcBef>
              <a:buFont typeface="Arial,Sans-Serif"/>
              <a:buChar char="•"/>
            </a:pPr>
            <a:endParaRPr lang="en-US" sz="3200"/>
          </a:p>
          <a:p>
            <a:pPr marL="914400" lvl="1" indent="-457200">
              <a:lnSpc>
                <a:spcPct val="100000"/>
              </a:lnSpc>
              <a:spcBef>
                <a:spcPts val="0"/>
              </a:spcBef>
              <a:buFont typeface="Arial,Sans-Serif"/>
              <a:buChar char="•"/>
            </a:pPr>
            <a:r>
              <a:rPr lang="en-US" sz="3200">
                <a:latin typeface="Aptos"/>
              </a:rPr>
              <a:t>It’s rewarding for your staff and helps them be more effective in serving the region</a:t>
            </a:r>
          </a:p>
          <a:p>
            <a:pPr marL="914400" lvl="1" indent="-457200">
              <a:lnSpc>
                <a:spcPct val="100000"/>
              </a:lnSpc>
              <a:spcBef>
                <a:spcPts val="0"/>
              </a:spcBef>
              <a:buFont typeface="Arial,Sans-Serif"/>
              <a:buChar char="•"/>
            </a:pPr>
            <a:endParaRPr lang="en-US" sz="3200"/>
          </a:p>
          <a:p>
            <a:pPr marL="914400" lvl="1" indent="-457200">
              <a:lnSpc>
                <a:spcPct val="100000"/>
              </a:lnSpc>
              <a:spcBef>
                <a:spcPts val="0"/>
              </a:spcBef>
              <a:buFont typeface="Arial,Sans-Serif"/>
              <a:buChar char="•"/>
            </a:pPr>
            <a:r>
              <a:rPr lang="en-US" sz="3200">
                <a:latin typeface="Aptos"/>
              </a:rPr>
              <a:t>Small investments are leveraged for a variety of benefits to your organization</a:t>
            </a:r>
            <a:endParaRPr lang="en-US" sz="3200"/>
          </a:p>
          <a:p>
            <a:pPr>
              <a:lnSpc>
                <a:spcPct val="100000"/>
              </a:lnSpc>
              <a:spcBef>
                <a:spcPts val="0"/>
              </a:spcBef>
            </a:pPr>
            <a:endParaRPr lang="en-US"/>
          </a:p>
        </p:txBody>
      </p:sp>
      <p:pic>
        <p:nvPicPr>
          <p:cNvPr id="13" name="Picture 12" descr="Logo&#10;&#10;AI-generated content may be incorrect.">
            <a:extLst>
              <a:ext uri="{FF2B5EF4-FFF2-40B4-BE49-F238E27FC236}">
                <a16:creationId xmlns:a16="http://schemas.microsoft.com/office/drawing/2014/main" id="{4C66FF12-A245-0A8E-3EB4-5B2F0A91E12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33409" y="247766"/>
            <a:ext cx="2014667" cy="2014667"/>
          </a:xfrm>
          <a:prstGeom prst="rect">
            <a:avLst/>
          </a:prstGeom>
        </p:spPr>
      </p:pic>
    </p:spTree>
    <p:extLst>
      <p:ext uri="{BB962C8B-B14F-4D97-AF65-F5344CB8AC3E}">
        <p14:creationId xmlns:p14="http://schemas.microsoft.com/office/powerpoint/2010/main" val="8714951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28D223-3CFE-21CC-BB98-AF140F2ADE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43D13D-980A-D3E3-B4EA-C230299EE6DC}"/>
              </a:ext>
            </a:extLst>
          </p:cNvPr>
          <p:cNvSpPr>
            <a:spLocks noGrp="1"/>
          </p:cNvSpPr>
          <p:nvPr>
            <p:ph type="title"/>
          </p:nvPr>
        </p:nvSpPr>
        <p:spPr>
          <a:xfrm>
            <a:off x="848096" y="2426557"/>
            <a:ext cx="5522259" cy="1537929"/>
          </a:xfrm>
        </p:spPr>
        <p:txBody>
          <a:bodyPr vert="horz" lIns="91440" tIns="45720" rIns="91440" bIns="45720" rtlCol="0" anchor="t">
            <a:noAutofit/>
          </a:bodyPr>
          <a:lstStyle/>
          <a:p>
            <a:pPr algn="l"/>
            <a:r>
              <a:rPr lang="en-US" sz="5000" b="1">
                <a:latin typeface="Aptos"/>
              </a:rPr>
              <a:t>What do we use the network for?</a:t>
            </a:r>
          </a:p>
        </p:txBody>
      </p:sp>
      <p:pic>
        <p:nvPicPr>
          <p:cNvPr id="4" name="Picture 3">
            <a:extLst>
              <a:ext uri="{FF2B5EF4-FFF2-40B4-BE49-F238E27FC236}">
                <a16:creationId xmlns:a16="http://schemas.microsoft.com/office/drawing/2014/main" id="{FA13787B-6A21-1522-B1E6-9F78B36342B8}"/>
              </a:ext>
            </a:extLst>
          </p:cNvPr>
          <p:cNvPicPr>
            <a:picLocks noChangeAspect="1"/>
          </p:cNvPicPr>
          <p:nvPr/>
        </p:nvPicPr>
        <p:blipFill>
          <a:blip r:embed="rId2"/>
          <a:stretch>
            <a:fillRect/>
          </a:stretch>
        </p:blipFill>
        <p:spPr>
          <a:xfrm rot="10800000" flipV="1">
            <a:off x="7032" y="6759075"/>
            <a:ext cx="12189092" cy="101593"/>
          </a:xfrm>
          <a:prstGeom prst="rect">
            <a:avLst/>
          </a:prstGeom>
        </p:spPr>
      </p:pic>
      <p:pic>
        <p:nvPicPr>
          <p:cNvPr id="7" name="Picture 6">
            <a:extLst>
              <a:ext uri="{FF2B5EF4-FFF2-40B4-BE49-F238E27FC236}">
                <a16:creationId xmlns:a16="http://schemas.microsoft.com/office/drawing/2014/main" id="{447CA05D-3CB2-C8B3-BFFD-B48418FB1E99}"/>
              </a:ext>
            </a:extLst>
          </p:cNvPr>
          <p:cNvPicPr>
            <a:picLocks noChangeAspect="1"/>
          </p:cNvPicPr>
          <p:nvPr/>
        </p:nvPicPr>
        <p:blipFill>
          <a:blip r:embed="rId2"/>
          <a:stretch>
            <a:fillRect/>
          </a:stretch>
        </p:blipFill>
        <p:spPr>
          <a:xfrm rot="10800000" flipV="1">
            <a:off x="8214" y="6757381"/>
            <a:ext cx="12189092" cy="101593"/>
          </a:xfrm>
          <a:prstGeom prst="rect">
            <a:avLst/>
          </a:prstGeom>
        </p:spPr>
      </p:pic>
      <p:sp>
        <p:nvSpPr>
          <p:cNvPr id="11" name="Teardrop 10">
            <a:extLst>
              <a:ext uri="{FF2B5EF4-FFF2-40B4-BE49-F238E27FC236}">
                <a16:creationId xmlns:a16="http://schemas.microsoft.com/office/drawing/2014/main" id="{CB501525-DF0F-AF76-3FFA-B892D1D1459E}"/>
              </a:ext>
            </a:extLst>
          </p:cNvPr>
          <p:cNvSpPr/>
          <p:nvPr/>
        </p:nvSpPr>
        <p:spPr>
          <a:xfrm rot="5400000">
            <a:off x="835154" y="716892"/>
            <a:ext cx="1146735" cy="1140644"/>
          </a:xfrm>
          <a:prstGeom prst="teardrop">
            <a:avLst/>
          </a:pr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descr="User network with solid fill">
            <a:extLst>
              <a:ext uri="{FF2B5EF4-FFF2-40B4-BE49-F238E27FC236}">
                <a16:creationId xmlns:a16="http://schemas.microsoft.com/office/drawing/2014/main" id="{8A9842EB-7BEC-710F-0D0A-46AF304CD7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51321" y="830014"/>
            <a:ext cx="914400" cy="914400"/>
          </a:xfrm>
          <a:prstGeom prst="rect">
            <a:avLst/>
          </a:prstGeom>
        </p:spPr>
      </p:pic>
      <p:pic>
        <p:nvPicPr>
          <p:cNvPr id="3" name="Picture 2" descr="Text&#10;&#10;AI-generated content may be incorrect.">
            <a:extLst>
              <a:ext uri="{FF2B5EF4-FFF2-40B4-BE49-F238E27FC236}">
                <a16:creationId xmlns:a16="http://schemas.microsoft.com/office/drawing/2014/main" id="{6BC3339B-E3E0-7F76-93EB-568189FEDC4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4287" y="6106227"/>
            <a:ext cx="2069114" cy="419834"/>
          </a:xfrm>
          <a:prstGeom prst="rect">
            <a:avLst/>
          </a:prstGeom>
        </p:spPr>
      </p:pic>
    </p:spTree>
    <p:extLst>
      <p:ext uri="{BB962C8B-B14F-4D97-AF65-F5344CB8AC3E}">
        <p14:creationId xmlns:p14="http://schemas.microsoft.com/office/powerpoint/2010/main" val="24652379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B893480-95C9-21B8-131E-7F4920B76E97}"/>
              </a:ext>
            </a:extLst>
          </p:cNvPr>
          <p:cNvSpPr>
            <a:spLocks noGrp="1"/>
          </p:cNvSpPr>
          <p:nvPr>
            <p:ph type="title"/>
          </p:nvPr>
        </p:nvSpPr>
        <p:spPr>
          <a:xfrm>
            <a:off x="838200" y="410369"/>
            <a:ext cx="10515600" cy="744415"/>
          </a:xfrm>
        </p:spPr>
        <p:txBody>
          <a:bodyPr>
            <a:normAutofit/>
          </a:bodyPr>
          <a:lstStyle/>
          <a:p>
            <a:r>
              <a:rPr lang="en-US">
                <a:latin typeface="Aptos"/>
              </a:rPr>
              <a:t>Our agenda for this session</a:t>
            </a:r>
            <a:endParaRPr lang="en-US"/>
          </a:p>
        </p:txBody>
      </p:sp>
      <p:sp>
        <p:nvSpPr>
          <p:cNvPr id="27" name="Content Placeholder 26">
            <a:extLst>
              <a:ext uri="{FF2B5EF4-FFF2-40B4-BE49-F238E27FC236}">
                <a16:creationId xmlns:a16="http://schemas.microsoft.com/office/drawing/2014/main" id="{C3CA819B-9343-3A11-DC52-A3753630A9D0}"/>
              </a:ext>
            </a:extLst>
          </p:cNvPr>
          <p:cNvSpPr>
            <a:spLocks noGrp="1"/>
          </p:cNvSpPr>
          <p:nvPr>
            <p:ph idx="1"/>
          </p:nvPr>
        </p:nvSpPr>
        <p:spPr>
          <a:xfrm>
            <a:off x="1884459" y="1952699"/>
            <a:ext cx="9668124" cy="4241272"/>
          </a:xfrm>
        </p:spPr>
        <p:txBody>
          <a:bodyPr vert="horz" lIns="91440" tIns="45720" rIns="91440" bIns="45720" rtlCol="0" anchor="t">
            <a:normAutofit lnSpcReduction="10000"/>
          </a:bodyPr>
          <a:lstStyle/>
          <a:p>
            <a:r>
              <a:rPr lang="en-US" sz="3200" b="1">
                <a:latin typeface="Aptos ExtraBold"/>
              </a:rPr>
              <a:t>Who are we?</a:t>
            </a:r>
          </a:p>
          <a:p>
            <a:endParaRPr lang="en-US" sz="3200" b="1">
              <a:latin typeface="Aptos ExtraBold" panose="020B0004020202020204" pitchFamily="34" charset="0"/>
            </a:endParaRPr>
          </a:p>
          <a:p>
            <a:r>
              <a:rPr lang="en-US" sz="3200" b="1">
                <a:latin typeface="Aptos ExtraBold"/>
              </a:rPr>
              <a:t>What is </a:t>
            </a:r>
            <a:r>
              <a:rPr lang="en-US" b="1">
                <a:latin typeface="Aptos ExtraBold"/>
              </a:rPr>
              <a:t>the</a:t>
            </a:r>
            <a:r>
              <a:rPr lang="en-US" sz="3200" b="1">
                <a:latin typeface="Aptos ExtraBold"/>
              </a:rPr>
              <a:t> Local Government Network?</a:t>
            </a:r>
          </a:p>
          <a:p>
            <a:endParaRPr lang="en-US" sz="3200" b="1">
              <a:latin typeface="Aptos ExtraBold" panose="020B0004020202020204" pitchFamily="34" charset="0"/>
            </a:endParaRPr>
          </a:p>
          <a:p>
            <a:r>
              <a:rPr lang="en-US" sz="3200" b="1">
                <a:latin typeface="Aptos ExtraBold"/>
              </a:rPr>
              <a:t>How </a:t>
            </a:r>
            <a:r>
              <a:rPr lang="en-US" b="1">
                <a:latin typeface="Aptos ExtraBold"/>
              </a:rPr>
              <a:t>is the network managed, and how might it work for you?</a:t>
            </a:r>
            <a:endParaRPr lang="en-US" sz="3200" b="1">
              <a:latin typeface="Aptos ExtraBold"/>
            </a:endParaRPr>
          </a:p>
          <a:p>
            <a:endParaRPr lang="en-US" sz="3200" b="1">
              <a:latin typeface="Aptos ExtraBold" panose="020B0004020202020204" pitchFamily="34" charset="0"/>
            </a:endParaRPr>
          </a:p>
          <a:p>
            <a:r>
              <a:rPr lang="en-US" sz="3200" b="1">
                <a:latin typeface="Aptos ExtraBold"/>
              </a:rPr>
              <a:t>Discussion</a:t>
            </a:r>
          </a:p>
          <a:p>
            <a:endParaRPr lang="en-US" sz="3200" b="1">
              <a:latin typeface="Aptos ExtraBold" panose="020B0004020202020204" pitchFamily="34" charset="0"/>
            </a:endParaRPr>
          </a:p>
          <a:p>
            <a:endParaRPr lang="en-US" sz="3200"/>
          </a:p>
        </p:txBody>
      </p:sp>
      <p:pic>
        <p:nvPicPr>
          <p:cNvPr id="14" name="Picture 13">
            <a:extLst>
              <a:ext uri="{FF2B5EF4-FFF2-40B4-BE49-F238E27FC236}">
                <a16:creationId xmlns:a16="http://schemas.microsoft.com/office/drawing/2014/main" id="{5F8699D0-FB3D-20A4-C604-22CEA5F16912}"/>
              </a:ext>
            </a:extLst>
          </p:cNvPr>
          <p:cNvPicPr>
            <a:picLocks noChangeAspect="1"/>
          </p:cNvPicPr>
          <p:nvPr/>
        </p:nvPicPr>
        <p:blipFill>
          <a:blip r:embed="rId3"/>
          <a:stretch>
            <a:fillRect/>
          </a:stretch>
        </p:blipFill>
        <p:spPr>
          <a:xfrm rot="10800000" flipV="1">
            <a:off x="16439" y="6759075"/>
            <a:ext cx="12189092" cy="101593"/>
          </a:xfrm>
          <a:prstGeom prst="rect">
            <a:avLst/>
          </a:prstGeom>
        </p:spPr>
      </p:pic>
      <p:grpSp>
        <p:nvGrpSpPr>
          <p:cNvPr id="13" name="Group 12">
            <a:extLst>
              <a:ext uri="{FF2B5EF4-FFF2-40B4-BE49-F238E27FC236}">
                <a16:creationId xmlns:a16="http://schemas.microsoft.com/office/drawing/2014/main" id="{EE514868-B7D3-2784-7F8F-19DF03058E4A}"/>
              </a:ext>
            </a:extLst>
          </p:cNvPr>
          <p:cNvGrpSpPr/>
          <p:nvPr/>
        </p:nvGrpSpPr>
        <p:grpSpPr>
          <a:xfrm>
            <a:off x="893859" y="1778725"/>
            <a:ext cx="696402" cy="696402"/>
            <a:chOff x="1363668" y="1837374"/>
            <a:chExt cx="855734" cy="855734"/>
          </a:xfrm>
        </p:grpSpPr>
        <p:pic>
          <p:nvPicPr>
            <p:cNvPr id="15" name="Picture 14" descr="Shape, circle&#10;&#10;AI-generated content may be incorrect.">
              <a:extLst>
                <a:ext uri="{FF2B5EF4-FFF2-40B4-BE49-F238E27FC236}">
                  <a16:creationId xmlns:a16="http://schemas.microsoft.com/office/drawing/2014/main" id="{5DC30109-805C-FF50-FCF1-051C0F53226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63668" y="1837374"/>
              <a:ext cx="855734" cy="855734"/>
            </a:xfrm>
            <a:prstGeom prst="rect">
              <a:avLst/>
            </a:prstGeom>
          </p:spPr>
        </p:pic>
        <p:sp>
          <p:nvSpPr>
            <p:cNvPr id="16" name="TextBox 15">
              <a:extLst>
                <a:ext uri="{FF2B5EF4-FFF2-40B4-BE49-F238E27FC236}">
                  <a16:creationId xmlns:a16="http://schemas.microsoft.com/office/drawing/2014/main" id="{EB8D3E7D-C3B5-7930-CEAD-003D9E6C122A}"/>
                </a:ext>
              </a:extLst>
            </p:cNvPr>
            <p:cNvSpPr txBox="1"/>
            <p:nvPr/>
          </p:nvSpPr>
          <p:spPr>
            <a:xfrm>
              <a:off x="1410197" y="1923512"/>
              <a:ext cx="760652" cy="584775"/>
            </a:xfrm>
            <a:prstGeom prst="rect">
              <a:avLst/>
            </a:prstGeom>
            <a:noFill/>
          </p:spPr>
          <p:txBody>
            <a:bodyPr wrap="square" rtlCol="0">
              <a:spAutoFit/>
            </a:bodyPr>
            <a:lstStyle/>
            <a:p>
              <a:pPr algn="ctr"/>
              <a:r>
                <a:rPr lang="en-US" sz="3200" b="1">
                  <a:solidFill>
                    <a:schemeClr val="bg1"/>
                  </a:solidFill>
                  <a:latin typeface="Aptos Black" panose="020B0004020202020204" pitchFamily="34" charset="0"/>
                </a:rPr>
                <a:t>1</a:t>
              </a:r>
            </a:p>
          </p:txBody>
        </p:sp>
      </p:grpSp>
      <p:grpSp>
        <p:nvGrpSpPr>
          <p:cNvPr id="17" name="Group 16">
            <a:extLst>
              <a:ext uri="{FF2B5EF4-FFF2-40B4-BE49-F238E27FC236}">
                <a16:creationId xmlns:a16="http://schemas.microsoft.com/office/drawing/2014/main" id="{B7D52D98-DA66-FE93-24C3-ECC04DFC1AA3}"/>
              </a:ext>
            </a:extLst>
          </p:cNvPr>
          <p:cNvGrpSpPr/>
          <p:nvPr/>
        </p:nvGrpSpPr>
        <p:grpSpPr>
          <a:xfrm>
            <a:off x="893859" y="2922110"/>
            <a:ext cx="696402" cy="696402"/>
            <a:chOff x="1363668" y="2926205"/>
            <a:chExt cx="855734" cy="855734"/>
          </a:xfrm>
        </p:grpSpPr>
        <p:pic>
          <p:nvPicPr>
            <p:cNvPr id="18" name="Picture 17" descr="Shape, circle&#10;&#10;AI-generated content may be incorrect.">
              <a:extLst>
                <a:ext uri="{FF2B5EF4-FFF2-40B4-BE49-F238E27FC236}">
                  <a16:creationId xmlns:a16="http://schemas.microsoft.com/office/drawing/2014/main" id="{D5E878B1-2CBA-CF47-9859-4E0E0E56787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63668" y="2926205"/>
              <a:ext cx="855734" cy="855734"/>
            </a:xfrm>
            <a:prstGeom prst="rect">
              <a:avLst/>
            </a:prstGeom>
          </p:spPr>
        </p:pic>
        <p:sp>
          <p:nvSpPr>
            <p:cNvPr id="19" name="TextBox 18">
              <a:extLst>
                <a:ext uri="{FF2B5EF4-FFF2-40B4-BE49-F238E27FC236}">
                  <a16:creationId xmlns:a16="http://schemas.microsoft.com/office/drawing/2014/main" id="{A4FED4DF-283D-83D7-589A-CD0D63059A11}"/>
                </a:ext>
              </a:extLst>
            </p:cNvPr>
            <p:cNvSpPr txBox="1"/>
            <p:nvPr/>
          </p:nvSpPr>
          <p:spPr>
            <a:xfrm>
              <a:off x="1429738" y="2991502"/>
              <a:ext cx="760652" cy="584775"/>
            </a:xfrm>
            <a:prstGeom prst="rect">
              <a:avLst/>
            </a:prstGeom>
            <a:noFill/>
          </p:spPr>
          <p:txBody>
            <a:bodyPr wrap="square" rtlCol="0">
              <a:spAutoFit/>
            </a:bodyPr>
            <a:lstStyle/>
            <a:p>
              <a:pPr algn="ctr"/>
              <a:r>
                <a:rPr lang="en-US" sz="3200" b="1">
                  <a:solidFill>
                    <a:schemeClr val="bg1"/>
                  </a:solidFill>
                  <a:latin typeface="Aptos Black" panose="020B0004020202020204" pitchFamily="34" charset="0"/>
                </a:rPr>
                <a:t>2</a:t>
              </a:r>
            </a:p>
          </p:txBody>
        </p:sp>
      </p:grpSp>
      <p:grpSp>
        <p:nvGrpSpPr>
          <p:cNvPr id="20" name="Group 19">
            <a:extLst>
              <a:ext uri="{FF2B5EF4-FFF2-40B4-BE49-F238E27FC236}">
                <a16:creationId xmlns:a16="http://schemas.microsoft.com/office/drawing/2014/main" id="{512B279E-CFAB-458D-E95D-A367BEE7AA07}"/>
              </a:ext>
            </a:extLst>
          </p:cNvPr>
          <p:cNvGrpSpPr/>
          <p:nvPr/>
        </p:nvGrpSpPr>
        <p:grpSpPr>
          <a:xfrm>
            <a:off x="893859" y="4065495"/>
            <a:ext cx="696402" cy="696402"/>
            <a:chOff x="1363668" y="4015036"/>
            <a:chExt cx="855734" cy="855734"/>
          </a:xfrm>
        </p:grpSpPr>
        <p:pic>
          <p:nvPicPr>
            <p:cNvPr id="21" name="Picture 20" descr="Shape, circle&#10;&#10;AI-generated content may be incorrect.">
              <a:extLst>
                <a:ext uri="{FF2B5EF4-FFF2-40B4-BE49-F238E27FC236}">
                  <a16:creationId xmlns:a16="http://schemas.microsoft.com/office/drawing/2014/main" id="{E6F493A0-DE41-7CC1-04BC-D4BF9133461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63668" y="4015036"/>
              <a:ext cx="855734" cy="855734"/>
            </a:xfrm>
            <a:prstGeom prst="rect">
              <a:avLst/>
            </a:prstGeom>
          </p:spPr>
        </p:pic>
        <p:sp>
          <p:nvSpPr>
            <p:cNvPr id="22" name="TextBox 21">
              <a:extLst>
                <a:ext uri="{FF2B5EF4-FFF2-40B4-BE49-F238E27FC236}">
                  <a16:creationId xmlns:a16="http://schemas.microsoft.com/office/drawing/2014/main" id="{884D75D2-DFB0-23CD-8BAF-E6DF5DD73C6B}"/>
                </a:ext>
              </a:extLst>
            </p:cNvPr>
            <p:cNvSpPr txBox="1"/>
            <p:nvPr/>
          </p:nvSpPr>
          <p:spPr>
            <a:xfrm>
              <a:off x="1419968" y="4086627"/>
              <a:ext cx="760652" cy="584775"/>
            </a:xfrm>
            <a:prstGeom prst="rect">
              <a:avLst/>
            </a:prstGeom>
            <a:noFill/>
          </p:spPr>
          <p:txBody>
            <a:bodyPr wrap="square" rtlCol="0">
              <a:spAutoFit/>
            </a:bodyPr>
            <a:lstStyle/>
            <a:p>
              <a:pPr algn="ctr"/>
              <a:r>
                <a:rPr lang="en-US" sz="3200" b="1">
                  <a:solidFill>
                    <a:schemeClr val="bg1"/>
                  </a:solidFill>
                  <a:latin typeface="Aptos Black" panose="020B0004020202020204" pitchFamily="34" charset="0"/>
                </a:rPr>
                <a:t>3</a:t>
              </a:r>
            </a:p>
          </p:txBody>
        </p:sp>
      </p:grpSp>
      <p:grpSp>
        <p:nvGrpSpPr>
          <p:cNvPr id="23" name="Group 22">
            <a:extLst>
              <a:ext uri="{FF2B5EF4-FFF2-40B4-BE49-F238E27FC236}">
                <a16:creationId xmlns:a16="http://schemas.microsoft.com/office/drawing/2014/main" id="{4D692889-6C0B-9631-E589-7123CC52DACB}"/>
              </a:ext>
            </a:extLst>
          </p:cNvPr>
          <p:cNvGrpSpPr/>
          <p:nvPr/>
        </p:nvGrpSpPr>
        <p:grpSpPr>
          <a:xfrm>
            <a:off x="893859" y="5208881"/>
            <a:ext cx="696402" cy="696402"/>
            <a:chOff x="1363668" y="5103868"/>
            <a:chExt cx="855734" cy="855734"/>
          </a:xfrm>
        </p:grpSpPr>
        <p:pic>
          <p:nvPicPr>
            <p:cNvPr id="24" name="Picture 23" descr="Shape, circle&#10;&#10;AI-generated content may be incorrect.">
              <a:extLst>
                <a:ext uri="{FF2B5EF4-FFF2-40B4-BE49-F238E27FC236}">
                  <a16:creationId xmlns:a16="http://schemas.microsoft.com/office/drawing/2014/main" id="{703065A5-7B54-EC47-5C96-A3F93BB0FC7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63668" y="5103868"/>
              <a:ext cx="855734" cy="855734"/>
            </a:xfrm>
            <a:prstGeom prst="rect">
              <a:avLst/>
            </a:prstGeom>
          </p:spPr>
        </p:pic>
        <p:sp>
          <p:nvSpPr>
            <p:cNvPr id="25" name="TextBox 24">
              <a:extLst>
                <a:ext uri="{FF2B5EF4-FFF2-40B4-BE49-F238E27FC236}">
                  <a16:creationId xmlns:a16="http://schemas.microsoft.com/office/drawing/2014/main" id="{87302A9D-11C5-5826-67B4-39157B9E6F77}"/>
                </a:ext>
              </a:extLst>
            </p:cNvPr>
            <p:cNvSpPr txBox="1"/>
            <p:nvPr/>
          </p:nvSpPr>
          <p:spPr>
            <a:xfrm>
              <a:off x="1410197" y="5165689"/>
              <a:ext cx="760652" cy="584775"/>
            </a:xfrm>
            <a:prstGeom prst="rect">
              <a:avLst/>
            </a:prstGeom>
            <a:noFill/>
          </p:spPr>
          <p:txBody>
            <a:bodyPr wrap="square" rtlCol="0">
              <a:spAutoFit/>
            </a:bodyPr>
            <a:lstStyle/>
            <a:p>
              <a:pPr algn="ctr"/>
              <a:r>
                <a:rPr lang="en-US" sz="3200" b="1">
                  <a:solidFill>
                    <a:schemeClr val="bg1"/>
                  </a:solidFill>
                  <a:latin typeface="Aptos Black" panose="020B0004020202020204" pitchFamily="34" charset="0"/>
                </a:rPr>
                <a:t>4</a:t>
              </a:r>
            </a:p>
          </p:txBody>
        </p:sp>
      </p:grpSp>
    </p:spTree>
    <p:extLst>
      <p:ext uri="{BB962C8B-B14F-4D97-AF65-F5344CB8AC3E}">
        <p14:creationId xmlns:p14="http://schemas.microsoft.com/office/powerpoint/2010/main" val="42307334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B3CE057A-2CA9-FB89-0F8D-5C9528B7271F}"/>
              </a:ext>
            </a:extLst>
          </p:cNvPr>
          <p:cNvSpPr txBox="1"/>
          <p:nvPr/>
        </p:nvSpPr>
        <p:spPr>
          <a:xfrm>
            <a:off x="838200" y="2128079"/>
            <a:ext cx="4989636" cy="5478423"/>
          </a:xfrm>
          <a:prstGeom prst="rect">
            <a:avLst/>
          </a:prstGeom>
          <a:noFill/>
        </p:spPr>
        <p:txBody>
          <a:bodyPr wrap="none" rtlCol="0">
            <a:spAutoFit/>
          </a:bodyPr>
          <a:lstStyle/>
          <a:p>
            <a:pPr marL="342900" indent="-342900">
              <a:buFont typeface="+mj-lt"/>
              <a:buAutoNum type="arabicPeriod"/>
            </a:pPr>
            <a:r>
              <a:rPr lang="en-US" sz="1400" dirty="0">
                <a:latin typeface="Aptos" panose="020B0004020202020204" pitchFamily="34" charset="0"/>
              </a:rPr>
              <a:t>COVID-19 Regional Recovery Survey</a:t>
            </a:r>
          </a:p>
          <a:p>
            <a:pPr marL="342900" indent="-342900">
              <a:buFont typeface="+mj-lt"/>
              <a:buAutoNum type="arabicPeriod"/>
            </a:pPr>
            <a:r>
              <a:rPr lang="en-US" sz="1400" dirty="0">
                <a:latin typeface="Aptos" panose="020B0004020202020204" pitchFamily="34" charset="0"/>
              </a:rPr>
              <a:t>Community Data Snapshots Distribution</a:t>
            </a:r>
          </a:p>
          <a:p>
            <a:pPr marL="342900" indent="-342900">
              <a:buFont typeface="+mj-lt"/>
              <a:buAutoNum type="arabicPeriod"/>
            </a:pPr>
            <a:r>
              <a:rPr lang="en-US" sz="1400" dirty="0">
                <a:latin typeface="Aptos" panose="020B0004020202020204" pitchFamily="34" charset="0"/>
              </a:rPr>
              <a:t>Census Undercount Policy Brief</a:t>
            </a:r>
          </a:p>
          <a:p>
            <a:pPr marL="342900" indent="-342900">
              <a:buFont typeface="+mj-lt"/>
              <a:buAutoNum type="arabicPeriod"/>
            </a:pPr>
            <a:r>
              <a:rPr lang="en-US" sz="1400" dirty="0">
                <a:latin typeface="Aptos" panose="020B0004020202020204" pitchFamily="34" charset="0"/>
              </a:rPr>
              <a:t>Shared Services Webinar</a:t>
            </a:r>
          </a:p>
          <a:p>
            <a:pPr marL="342900" indent="-342900">
              <a:buFont typeface="+mj-lt"/>
              <a:buAutoNum type="arabicPeriod"/>
            </a:pPr>
            <a:r>
              <a:rPr lang="en-US" sz="1400" dirty="0">
                <a:latin typeface="Aptos" panose="020B0004020202020204" pitchFamily="34" charset="0"/>
              </a:rPr>
              <a:t>2021 Invitation to Apply for Technical Assistance</a:t>
            </a:r>
          </a:p>
          <a:p>
            <a:pPr marL="342900" indent="-342900">
              <a:buFont typeface="+mj-lt"/>
              <a:buAutoNum type="arabicPeriod"/>
            </a:pPr>
            <a:r>
              <a:rPr lang="en-US" sz="1400" dirty="0">
                <a:latin typeface="Aptos" panose="020B0004020202020204" pitchFamily="34" charset="0"/>
              </a:rPr>
              <a:t>County Emergency Rental Assistance</a:t>
            </a:r>
          </a:p>
          <a:p>
            <a:pPr marL="342900" indent="-342900">
              <a:buFont typeface="+mj-lt"/>
              <a:buAutoNum type="arabicPeriod"/>
            </a:pPr>
            <a:r>
              <a:rPr lang="en-US" sz="1400" dirty="0">
                <a:latin typeface="Aptos" panose="020B0004020202020204" pitchFamily="34" charset="0"/>
              </a:rPr>
              <a:t>Choose Chicago Tourism</a:t>
            </a:r>
          </a:p>
          <a:p>
            <a:pPr marL="342900" indent="-342900">
              <a:buFont typeface="+mj-lt"/>
              <a:buAutoNum type="arabicPeriod"/>
            </a:pPr>
            <a:r>
              <a:rPr lang="en-US" sz="1400" dirty="0">
                <a:latin typeface="Aptos" panose="020B0004020202020204" pitchFamily="34" charset="0"/>
              </a:rPr>
              <a:t>Regional Excellence Awards</a:t>
            </a:r>
          </a:p>
          <a:p>
            <a:pPr marL="342900" indent="-342900">
              <a:buFont typeface="+mj-lt"/>
              <a:buAutoNum type="arabicPeriod"/>
            </a:pPr>
            <a:r>
              <a:rPr lang="en-US" sz="1400" dirty="0">
                <a:latin typeface="Aptos" panose="020B0004020202020204" pitchFamily="34" charset="0"/>
              </a:rPr>
              <a:t>Reminder to Claim ARPA Allocations</a:t>
            </a:r>
          </a:p>
          <a:p>
            <a:pPr marL="342900" indent="-342900">
              <a:buFont typeface="+mj-lt"/>
              <a:buAutoNum type="arabicPeriod"/>
            </a:pPr>
            <a:r>
              <a:rPr lang="en-US" sz="1400" dirty="0">
                <a:latin typeface="Aptos" panose="020B0004020202020204" pitchFamily="34" charset="0"/>
              </a:rPr>
              <a:t>2022 Invitation to Apply for Technical Assistance</a:t>
            </a:r>
          </a:p>
          <a:p>
            <a:pPr marL="342900" indent="-342900">
              <a:buFont typeface="+mj-lt"/>
              <a:buAutoNum type="arabicPeriod"/>
            </a:pPr>
            <a:r>
              <a:rPr lang="en-US" sz="1400" dirty="0">
                <a:latin typeface="Aptos" panose="020B0004020202020204" pitchFamily="34" charset="0"/>
              </a:rPr>
              <a:t>LGN Contacts Confirmation &amp; Cook County ARPA Summit</a:t>
            </a:r>
          </a:p>
          <a:p>
            <a:pPr marL="342900" indent="-342900">
              <a:buFont typeface="+mj-lt"/>
              <a:buAutoNum type="arabicPeriod"/>
            </a:pPr>
            <a:r>
              <a:rPr lang="en-US" sz="1400" dirty="0">
                <a:latin typeface="Aptos" panose="020B0004020202020204" pitchFamily="34" charset="0"/>
              </a:rPr>
              <a:t>LGN Liaison Feedback</a:t>
            </a:r>
          </a:p>
          <a:p>
            <a:pPr marL="342900" indent="-342900">
              <a:buFont typeface="+mj-lt"/>
              <a:buAutoNum type="arabicPeriod"/>
            </a:pPr>
            <a:r>
              <a:rPr lang="en-US" sz="1400" dirty="0">
                <a:latin typeface="Aptos" panose="020B0004020202020204" pitchFamily="34" charset="0"/>
              </a:rPr>
              <a:t>HSIP Call for Candidate Projects</a:t>
            </a:r>
          </a:p>
          <a:p>
            <a:pPr marL="342900" indent="-342900">
              <a:buFont typeface="+mj-lt"/>
              <a:buAutoNum type="arabicPeriod"/>
            </a:pPr>
            <a:r>
              <a:rPr lang="en-US" sz="1400" dirty="0">
                <a:latin typeface="Aptos" panose="020B0004020202020204" pitchFamily="34" charset="0"/>
              </a:rPr>
              <a:t>Updated Community Data Snapshots</a:t>
            </a:r>
          </a:p>
          <a:p>
            <a:pPr marL="342900" indent="-342900">
              <a:buFont typeface="+mj-lt"/>
              <a:buAutoNum type="arabicPeriod"/>
            </a:pPr>
            <a:r>
              <a:rPr lang="en-US" sz="1400" dirty="0">
                <a:latin typeface="Aptos" panose="020B0004020202020204" pitchFamily="34" charset="0"/>
              </a:rPr>
              <a:t>2023 Invitation to Apply for Technical Assistance</a:t>
            </a:r>
          </a:p>
          <a:p>
            <a:pPr marL="342900" indent="-342900">
              <a:buFont typeface="+mj-lt"/>
              <a:buAutoNum type="arabicPeriod" startAt="16"/>
            </a:pPr>
            <a:r>
              <a:rPr lang="en-US" sz="1400" dirty="0">
                <a:latin typeface="Aptos" panose="020B0004020202020204" pitchFamily="34" charset="0"/>
              </a:rPr>
              <a:t>Registration for ADA Training</a:t>
            </a:r>
          </a:p>
          <a:p>
            <a:pPr marL="342900" indent="-342900">
              <a:buFont typeface="+mj-lt"/>
              <a:buAutoNum type="arabicPeriod" startAt="16"/>
            </a:pPr>
            <a:r>
              <a:rPr lang="en-US" sz="1400" dirty="0">
                <a:latin typeface="Aptos" panose="020B0004020202020204" pitchFamily="34" charset="0"/>
              </a:rPr>
              <a:t>Promote Climate Action Planning</a:t>
            </a:r>
          </a:p>
          <a:p>
            <a:pPr marL="342900" indent="-342900">
              <a:buFont typeface="+mj-lt"/>
              <a:buAutoNum type="arabicPeriod" startAt="16"/>
            </a:pPr>
            <a:r>
              <a:rPr lang="en-US" sz="1400" dirty="0">
                <a:latin typeface="Aptos" panose="020B0004020202020204" pitchFamily="34" charset="0"/>
              </a:rPr>
              <a:t>Request Zoning Information</a:t>
            </a:r>
          </a:p>
          <a:p>
            <a:pPr marL="342900" indent="-342900">
              <a:buFont typeface="+mj-lt"/>
              <a:buAutoNum type="arabicPeriod" startAt="16"/>
            </a:pPr>
            <a:r>
              <a:rPr lang="en-US" sz="1400" dirty="0">
                <a:latin typeface="Aptos"/>
              </a:rPr>
              <a:t>Community Data Snapshots</a:t>
            </a:r>
          </a:p>
          <a:p>
            <a:pPr marL="342900" indent="-342900">
              <a:buFont typeface="+mj-lt"/>
              <a:buAutoNum type="arabicPeriod" startAt="16"/>
            </a:pPr>
            <a:r>
              <a:rPr lang="en-US" sz="1400" dirty="0">
                <a:latin typeface="Aptos"/>
              </a:rPr>
              <a:t>Invitation to CMAP Technical Assistance Workshops</a:t>
            </a:r>
          </a:p>
          <a:p>
            <a:pPr marL="342900" indent="-342900">
              <a:buFont typeface="+mj-lt"/>
              <a:buAutoNum type="arabicPeriod" startAt="16"/>
            </a:pPr>
            <a:endParaRPr lang="en-US" sz="1400" dirty="0">
              <a:latin typeface="Aptos" panose="020B0004020202020204" pitchFamily="34" charset="0"/>
            </a:endParaRPr>
          </a:p>
          <a:p>
            <a:pPr marL="342900" indent="-342900">
              <a:buFont typeface="+mj-lt"/>
              <a:buAutoNum type="arabicPeriod"/>
            </a:pPr>
            <a:endParaRPr lang="en-US" sz="1400" dirty="0">
              <a:latin typeface="Aptos" panose="020B0004020202020204" pitchFamily="34" charset="0"/>
            </a:endParaRPr>
          </a:p>
          <a:p>
            <a:pPr marL="342900" indent="-342900">
              <a:buFont typeface="+mj-lt"/>
              <a:buAutoNum type="arabicPeriod"/>
            </a:pPr>
            <a:endParaRPr lang="en-US" sz="1400" dirty="0">
              <a:latin typeface="Aptos" panose="020B0004020202020204" pitchFamily="34" charset="0"/>
            </a:endParaRPr>
          </a:p>
          <a:p>
            <a:pPr marL="342900" indent="-342900">
              <a:buFont typeface="+mj-lt"/>
              <a:buAutoNum type="arabicPeriod"/>
            </a:pPr>
            <a:endParaRPr lang="en-US" sz="1400" dirty="0">
              <a:latin typeface="Aptos" panose="020B0004020202020204" pitchFamily="34" charset="0"/>
            </a:endParaRPr>
          </a:p>
          <a:p>
            <a:pPr marL="342900" indent="-342900">
              <a:buFont typeface="+mj-lt"/>
              <a:buAutoNum type="arabicPeriod"/>
            </a:pPr>
            <a:endParaRPr lang="en-US" sz="1400" dirty="0">
              <a:latin typeface="Aptos" panose="020B0004020202020204" pitchFamily="34" charset="0"/>
            </a:endParaRPr>
          </a:p>
        </p:txBody>
      </p:sp>
      <p:sp>
        <p:nvSpPr>
          <p:cNvPr id="8" name="TextBox 7">
            <a:extLst>
              <a:ext uri="{FF2B5EF4-FFF2-40B4-BE49-F238E27FC236}">
                <a16:creationId xmlns:a16="http://schemas.microsoft.com/office/drawing/2014/main" id="{0C2A42DB-A51B-8362-9911-C9359D5FEB34}"/>
              </a:ext>
            </a:extLst>
          </p:cNvPr>
          <p:cNvSpPr txBox="1"/>
          <p:nvPr/>
        </p:nvSpPr>
        <p:spPr>
          <a:xfrm>
            <a:off x="6096000" y="2128079"/>
            <a:ext cx="4805996" cy="4185761"/>
          </a:xfrm>
          <a:prstGeom prst="rect">
            <a:avLst/>
          </a:prstGeom>
          <a:noFill/>
        </p:spPr>
        <p:txBody>
          <a:bodyPr wrap="none" lIns="91440" tIns="45720" rIns="91440" bIns="45720" rtlCol="0" anchor="t">
            <a:spAutoFit/>
          </a:bodyPr>
          <a:lstStyle/>
          <a:p>
            <a:pPr marL="342900" indent="-342900">
              <a:buFont typeface="+mj-lt"/>
              <a:buAutoNum type="arabicPeriod" startAt="21"/>
            </a:pPr>
            <a:r>
              <a:rPr lang="en-US" sz="1400" dirty="0">
                <a:latin typeface="Aptos"/>
              </a:rPr>
              <a:t>Cook County FEMA Assistance</a:t>
            </a:r>
          </a:p>
          <a:p>
            <a:pPr marL="342900" indent="-342900">
              <a:buFont typeface="+mj-lt"/>
              <a:buAutoNum type="arabicPeriod" startAt="21"/>
            </a:pPr>
            <a:r>
              <a:rPr lang="en-US" sz="1400" dirty="0">
                <a:latin typeface="Aptos"/>
              </a:rPr>
              <a:t>Energy Efficiency and Conservation Block Grant</a:t>
            </a:r>
          </a:p>
          <a:p>
            <a:pPr marL="342900" indent="-342900">
              <a:buFont typeface="+mj-lt"/>
              <a:buAutoNum type="arabicPeriod" startAt="21"/>
            </a:pPr>
            <a:r>
              <a:rPr lang="en-US" sz="1400" dirty="0">
                <a:latin typeface="Aptos"/>
              </a:rPr>
              <a:t>2024 Invitation to Apply for Technical Assistance</a:t>
            </a:r>
          </a:p>
          <a:p>
            <a:pPr marL="342900" indent="-342900">
              <a:buFont typeface="+mj-lt"/>
              <a:buAutoNum type="arabicPeriod" startAt="21"/>
            </a:pPr>
            <a:r>
              <a:rPr lang="en-US" sz="1400" dirty="0">
                <a:latin typeface="Aptos"/>
              </a:rPr>
              <a:t>ADA Trainings</a:t>
            </a:r>
          </a:p>
          <a:p>
            <a:pPr marL="342900" indent="-342900">
              <a:buFont typeface="+mj-lt"/>
              <a:buAutoNum type="arabicPeriod" startAt="21"/>
            </a:pPr>
            <a:r>
              <a:rPr lang="en-US" sz="1400" dirty="0">
                <a:latin typeface="Aptos"/>
              </a:rPr>
              <a:t>Speed Management and Transportation Safety Planning</a:t>
            </a:r>
          </a:p>
          <a:p>
            <a:pPr marL="342900" indent="-342900">
              <a:buFont typeface="+mj-lt"/>
              <a:buAutoNum type="arabicPeriod" startAt="21"/>
            </a:pPr>
            <a:r>
              <a:rPr lang="en-US" sz="1400" dirty="0">
                <a:latin typeface="Aptos"/>
              </a:rPr>
              <a:t>Community Data Snapshots</a:t>
            </a:r>
          </a:p>
          <a:p>
            <a:pPr marL="342900" indent="-342900">
              <a:buFont typeface="+mj-lt"/>
              <a:buAutoNum type="arabicPeriod" startAt="21"/>
            </a:pPr>
            <a:r>
              <a:rPr lang="en-US" sz="1400" dirty="0">
                <a:latin typeface="Aptos"/>
              </a:rPr>
              <a:t>Delta Institute Water Technical Assistance Involvement</a:t>
            </a:r>
          </a:p>
          <a:p>
            <a:pPr marL="342900" indent="-342900">
              <a:buFont typeface="+mj-lt"/>
              <a:buAutoNum type="arabicPeriod" startAt="21"/>
            </a:pPr>
            <a:r>
              <a:rPr lang="en-US" sz="1400" dirty="0">
                <a:latin typeface="Aptos"/>
              </a:rPr>
              <a:t>Household Travel Survey</a:t>
            </a:r>
          </a:p>
          <a:p>
            <a:pPr marL="342900" indent="-342900">
              <a:buFont typeface="+mj-lt"/>
              <a:buAutoNum type="arabicPeriod" startAt="21"/>
            </a:pPr>
            <a:r>
              <a:rPr lang="en-US" sz="1400" dirty="0">
                <a:latin typeface="Aptos"/>
              </a:rPr>
              <a:t>Municipal Survey</a:t>
            </a:r>
          </a:p>
          <a:p>
            <a:pPr marL="342900" indent="-342900">
              <a:buFont typeface="+mj-lt"/>
              <a:buAutoNum type="arabicPeriod" startAt="21"/>
            </a:pPr>
            <a:r>
              <a:rPr lang="en-US" sz="1400" dirty="0">
                <a:latin typeface="Aptos"/>
              </a:rPr>
              <a:t>Reminder to Claim EECBG Funding</a:t>
            </a:r>
          </a:p>
          <a:p>
            <a:pPr marL="342900" indent="-342900">
              <a:buFont typeface="+mj-lt"/>
              <a:buAutoNum type="arabicPeriod" startAt="21"/>
            </a:pPr>
            <a:r>
              <a:rPr lang="en-US" sz="1400" dirty="0">
                <a:latin typeface="Aptos"/>
              </a:rPr>
              <a:t>Safe Travel for All</a:t>
            </a:r>
          </a:p>
          <a:p>
            <a:pPr marL="342900" indent="-342900">
              <a:buFont typeface="+mj-lt"/>
              <a:buAutoNum type="arabicPeriod" startAt="21"/>
            </a:pPr>
            <a:r>
              <a:rPr lang="en-US" sz="1400" dirty="0">
                <a:latin typeface="Aptos"/>
              </a:rPr>
              <a:t>Regional Transportation Plan Questionnaire</a:t>
            </a:r>
          </a:p>
          <a:p>
            <a:pPr marL="342900" indent="-342900">
              <a:buFont typeface="+mj-lt"/>
              <a:buAutoNum type="arabicPeriod" startAt="21"/>
            </a:pPr>
            <a:r>
              <a:rPr lang="en-US" sz="1400" dirty="0">
                <a:latin typeface="Aptos"/>
              </a:rPr>
              <a:t>2025 Invitation to Apply for Technical Assistance</a:t>
            </a:r>
          </a:p>
          <a:p>
            <a:pPr marL="342900" indent="-342900">
              <a:buFont typeface="+mj-lt"/>
              <a:buAutoNum type="arabicPeriod" startAt="21"/>
            </a:pPr>
            <a:r>
              <a:rPr lang="en-US" sz="1400" dirty="0">
                <a:latin typeface="Aptos"/>
              </a:rPr>
              <a:t>Northeastern Illinois Development Database </a:t>
            </a:r>
          </a:p>
          <a:p>
            <a:pPr marL="342900" indent="-342900">
              <a:buFont typeface="+mj-lt"/>
              <a:buAutoNum type="arabicPeriod" startAt="21"/>
            </a:pPr>
            <a:r>
              <a:rPr lang="en-US" sz="1400" dirty="0">
                <a:latin typeface="Aptos"/>
              </a:rPr>
              <a:t>Local Housing Profiles</a:t>
            </a:r>
          </a:p>
          <a:p>
            <a:pPr marL="342900" indent="-342900">
              <a:buFont typeface="+mj-lt"/>
              <a:buAutoNum type="arabicPeriod" startAt="21"/>
            </a:pPr>
            <a:r>
              <a:rPr lang="en-US" sz="1400" dirty="0">
                <a:latin typeface="Aptos"/>
              </a:rPr>
              <a:t>Regional Planning Act Advocacy</a:t>
            </a:r>
          </a:p>
          <a:p>
            <a:pPr marL="342900" indent="-342900">
              <a:buFont typeface="+mj-lt"/>
              <a:buAutoNum type="arabicPeriod" startAt="21"/>
            </a:pPr>
            <a:r>
              <a:rPr lang="en-US" sz="1400" dirty="0">
                <a:latin typeface="Aptos"/>
              </a:rPr>
              <a:t>New Mayors Welcome</a:t>
            </a:r>
            <a:br>
              <a:rPr lang="en-US" sz="1400" dirty="0">
                <a:latin typeface="Aptos"/>
              </a:rPr>
            </a:br>
            <a:br>
              <a:rPr lang="en-US" sz="1400" dirty="0">
                <a:latin typeface="Aptos"/>
              </a:rPr>
            </a:br>
            <a:r>
              <a:rPr lang="en-US" sz="1400" i="1" dirty="0">
                <a:latin typeface="Aptos"/>
              </a:rPr>
              <a:t>. . . . and beyond!</a:t>
            </a:r>
          </a:p>
        </p:txBody>
      </p:sp>
      <p:sp>
        <p:nvSpPr>
          <p:cNvPr id="2" name="Title 1">
            <a:extLst>
              <a:ext uri="{FF2B5EF4-FFF2-40B4-BE49-F238E27FC236}">
                <a16:creationId xmlns:a16="http://schemas.microsoft.com/office/drawing/2014/main" id="{D437E969-87CD-A55E-9D9D-1E3444C7416B}"/>
              </a:ext>
            </a:extLst>
          </p:cNvPr>
          <p:cNvSpPr>
            <a:spLocks noGrp="1"/>
          </p:cNvSpPr>
          <p:nvPr>
            <p:ph type="title"/>
          </p:nvPr>
        </p:nvSpPr>
        <p:spPr>
          <a:xfrm>
            <a:off x="838200" y="458494"/>
            <a:ext cx="8367944" cy="1271452"/>
          </a:xfrm>
        </p:spPr>
        <p:txBody>
          <a:bodyPr/>
          <a:lstStyle/>
          <a:p>
            <a:r>
              <a:rPr lang="en-US" dirty="0">
                <a:latin typeface="Aptos"/>
              </a:rPr>
              <a:t>35+ initiatives to leverage the network, to date</a:t>
            </a:r>
          </a:p>
        </p:txBody>
      </p:sp>
    </p:spTree>
    <p:extLst>
      <p:ext uri="{BB962C8B-B14F-4D97-AF65-F5344CB8AC3E}">
        <p14:creationId xmlns:p14="http://schemas.microsoft.com/office/powerpoint/2010/main" val="60530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FBF14B1-74FB-28F6-4060-B5BA1C217A44}"/>
              </a:ext>
            </a:extLst>
          </p:cNvPr>
          <p:cNvSpPr>
            <a:spLocks noGrp="1"/>
          </p:cNvSpPr>
          <p:nvPr>
            <p:ph idx="1"/>
          </p:nvPr>
        </p:nvSpPr>
        <p:spPr>
          <a:xfrm>
            <a:off x="824684" y="1939552"/>
            <a:ext cx="7676379" cy="1596994"/>
          </a:xfrm>
        </p:spPr>
        <p:txBody>
          <a:bodyPr lIns="91440" tIns="45720" rIns="91440" bIns="45720" anchor="t"/>
          <a:lstStyle/>
          <a:p>
            <a:r>
              <a:rPr lang="en-US">
                <a:solidFill>
                  <a:sysClr val="windowText" lastClr="000000"/>
                </a:solidFill>
                <a:latin typeface="Aptos"/>
                <a:cs typeface="Calibri Light"/>
              </a:rPr>
              <a:t>ARPA directed</a:t>
            </a:r>
            <a:r>
              <a:rPr lang="en-US">
                <a:solidFill>
                  <a:sysClr val="windowText" lastClr="000000"/>
                </a:solidFill>
                <a:effectLst/>
                <a:latin typeface="Aptos"/>
                <a:cs typeface="Calibri Light"/>
              </a:rPr>
              <a:t> financial assistance to local governments. LGN assisted with funding eligibility notifications.</a:t>
            </a:r>
          </a:p>
          <a:p>
            <a:endParaRPr lang="en-US">
              <a:solidFill>
                <a:sysClr val="windowText" lastClr="000000"/>
              </a:solidFill>
            </a:endParaRPr>
          </a:p>
        </p:txBody>
      </p:sp>
      <p:pic>
        <p:nvPicPr>
          <p:cNvPr id="3" name="Picture 2" descr="Logo&#10;&#10;Description automatically generated">
            <a:extLst>
              <a:ext uri="{FF2B5EF4-FFF2-40B4-BE49-F238E27FC236}">
                <a16:creationId xmlns:a16="http://schemas.microsoft.com/office/drawing/2014/main" id="{F320772B-839B-09DD-D36B-6D457BDDDEA0}"/>
              </a:ext>
            </a:extLst>
          </p:cNvPr>
          <p:cNvPicPr>
            <a:picLocks noChangeAspect="1"/>
          </p:cNvPicPr>
          <p:nvPr/>
        </p:nvPicPr>
        <p:blipFill rotWithShape="1">
          <a:blip r:embed="rId3">
            <a:extLst>
              <a:ext uri="{28A0092B-C50C-407E-A947-70E740481C1C}">
                <a14:useLocalDpi xmlns:a14="http://schemas.microsoft.com/office/drawing/2010/main" val="0"/>
              </a:ext>
            </a:extLst>
          </a:blip>
          <a:srcRect l="4949" t="5117" r="5411" b="6635"/>
          <a:stretch/>
        </p:blipFill>
        <p:spPr>
          <a:xfrm>
            <a:off x="8504502" y="2733917"/>
            <a:ext cx="2578577" cy="2446693"/>
          </a:xfrm>
          <a:prstGeom prst="ellipse">
            <a:avLst/>
          </a:prstGeom>
        </p:spPr>
      </p:pic>
      <p:pic>
        <p:nvPicPr>
          <p:cNvPr id="8" name="Graphic 7" descr="Handshake with solid fill">
            <a:extLst>
              <a:ext uri="{FF2B5EF4-FFF2-40B4-BE49-F238E27FC236}">
                <a16:creationId xmlns:a16="http://schemas.microsoft.com/office/drawing/2014/main" id="{D9FF75DE-20C1-DD3C-FB75-49FFA0DCDC4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379794" y="4061253"/>
            <a:ext cx="923744" cy="923744"/>
          </a:xfrm>
          <a:prstGeom prst="rect">
            <a:avLst/>
          </a:prstGeom>
        </p:spPr>
      </p:pic>
      <p:sp>
        <p:nvSpPr>
          <p:cNvPr id="10" name="TextBox 9">
            <a:extLst>
              <a:ext uri="{FF2B5EF4-FFF2-40B4-BE49-F238E27FC236}">
                <a16:creationId xmlns:a16="http://schemas.microsoft.com/office/drawing/2014/main" id="{9EF17B51-76DC-D791-DE5D-FE8266E61F2C}"/>
              </a:ext>
            </a:extLst>
          </p:cNvPr>
          <p:cNvSpPr txBox="1"/>
          <p:nvPr/>
        </p:nvSpPr>
        <p:spPr>
          <a:xfrm>
            <a:off x="2656586" y="4020242"/>
            <a:ext cx="3443350" cy="1015663"/>
          </a:xfrm>
          <a:prstGeom prst="rect">
            <a:avLst/>
          </a:prstGeom>
          <a:noFill/>
        </p:spPr>
        <p:txBody>
          <a:bodyPr wrap="square" rtlCol="0" anchor="ctr">
            <a:spAutoFit/>
          </a:bodyPr>
          <a:lstStyle/>
          <a:p>
            <a:r>
              <a:rPr lang="en-US" sz="2000" b="1" dirty="0">
                <a:solidFill>
                  <a:srgbClr val="1B478D"/>
                </a:solidFill>
              </a:rPr>
              <a:t>100% </a:t>
            </a:r>
            <a:r>
              <a:rPr lang="en-US" sz="2000" dirty="0">
                <a:solidFill>
                  <a:srgbClr val="1B478D"/>
                </a:solidFill>
              </a:rPr>
              <a:t>of municipalities in the CMAP region claimed their ARPA funds</a:t>
            </a:r>
          </a:p>
        </p:txBody>
      </p:sp>
      <p:sp>
        <p:nvSpPr>
          <p:cNvPr id="11" name="TextBox 10">
            <a:extLst>
              <a:ext uri="{FF2B5EF4-FFF2-40B4-BE49-F238E27FC236}">
                <a16:creationId xmlns:a16="http://schemas.microsoft.com/office/drawing/2014/main" id="{7EA2FAFE-6A51-539A-04D4-B00F3E446799}"/>
              </a:ext>
            </a:extLst>
          </p:cNvPr>
          <p:cNvSpPr txBox="1"/>
          <p:nvPr/>
        </p:nvSpPr>
        <p:spPr>
          <a:xfrm>
            <a:off x="2656586" y="5182544"/>
            <a:ext cx="3443350" cy="707886"/>
          </a:xfrm>
          <a:prstGeom prst="rect">
            <a:avLst/>
          </a:prstGeom>
          <a:noFill/>
        </p:spPr>
        <p:txBody>
          <a:bodyPr wrap="square" rtlCol="0" anchor="ctr">
            <a:spAutoFit/>
          </a:bodyPr>
          <a:lstStyle/>
          <a:p>
            <a:r>
              <a:rPr lang="en-US" sz="2000" dirty="0">
                <a:solidFill>
                  <a:srgbClr val="1B478D"/>
                </a:solidFill>
              </a:rPr>
              <a:t>Secured over </a:t>
            </a:r>
            <a:r>
              <a:rPr lang="en-US" sz="2000" b="1" dirty="0">
                <a:solidFill>
                  <a:srgbClr val="1B478D"/>
                </a:solidFill>
              </a:rPr>
              <a:t>$37 million </a:t>
            </a:r>
            <a:r>
              <a:rPr lang="en-US" sz="2000" dirty="0">
                <a:solidFill>
                  <a:srgbClr val="1B478D"/>
                </a:solidFill>
              </a:rPr>
              <a:t>in funding for the region</a:t>
            </a:r>
          </a:p>
        </p:txBody>
      </p:sp>
      <p:sp>
        <p:nvSpPr>
          <p:cNvPr id="12" name="Rectangle 11">
            <a:extLst>
              <a:ext uri="{FF2B5EF4-FFF2-40B4-BE49-F238E27FC236}">
                <a16:creationId xmlns:a16="http://schemas.microsoft.com/office/drawing/2014/main" id="{24021B7B-2C09-68F7-A5B5-418D9C442CF1}"/>
              </a:ext>
            </a:extLst>
          </p:cNvPr>
          <p:cNvSpPr/>
          <p:nvPr/>
        </p:nvSpPr>
        <p:spPr>
          <a:xfrm>
            <a:off x="958508" y="3679080"/>
            <a:ext cx="5676295" cy="2565446"/>
          </a:xfrm>
          <a:prstGeom prst="rect">
            <a:avLst/>
          </a:prstGeom>
          <a:noFill/>
          <a:ln w="38100">
            <a:solidFill>
              <a:srgbClr val="1A48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13" name="Title 12">
            <a:extLst>
              <a:ext uri="{FF2B5EF4-FFF2-40B4-BE49-F238E27FC236}">
                <a16:creationId xmlns:a16="http://schemas.microsoft.com/office/drawing/2014/main" id="{5752550E-ED4B-36BC-F967-CB6DC3E41A56}"/>
              </a:ext>
            </a:extLst>
          </p:cNvPr>
          <p:cNvSpPr>
            <a:spLocks noGrp="1"/>
          </p:cNvSpPr>
          <p:nvPr>
            <p:ph type="title"/>
          </p:nvPr>
        </p:nvSpPr>
        <p:spPr>
          <a:xfrm>
            <a:off x="828304" y="403791"/>
            <a:ext cx="10753106" cy="744415"/>
          </a:xfrm>
        </p:spPr>
        <p:txBody>
          <a:bodyPr/>
          <a:lstStyle/>
          <a:p>
            <a:r>
              <a:rPr lang="en-US">
                <a:latin typeface="Aptos"/>
              </a:rPr>
              <a:t>Claiming American Rescue Plan (ARPA) funds</a:t>
            </a:r>
          </a:p>
        </p:txBody>
      </p:sp>
      <p:pic>
        <p:nvPicPr>
          <p:cNvPr id="15" name="Graphic 14" descr="Money with solid fill">
            <a:extLst>
              <a:ext uri="{FF2B5EF4-FFF2-40B4-BE49-F238E27FC236}">
                <a16:creationId xmlns:a16="http://schemas.microsoft.com/office/drawing/2014/main" id="{36CAC9A4-76E4-811D-080D-B302F0B7204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488675" y="5100653"/>
            <a:ext cx="741593" cy="741593"/>
          </a:xfrm>
          <a:prstGeom prst="rect">
            <a:avLst/>
          </a:prstGeom>
        </p:spPr>
      </p:pic>
    </p:spTree>
    <p:extLst>
      <p:ext uri="{BB962C8B-B14F-4D97-AF65-F5344CB8AC3E}">
        <p14:creationId xmlns:p14="http://schemas.microsoft.com/office/powerpoint/2010/main" val="5972203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E7F3D-F46F-0660-B1F4-F819EEFE2CA6}"/>
            </a:ext>
          </a:extLst>
        </p:cNvPr>
        <p:cNvGrpSpPr/>
        <p:nvPr/>
      </p:nvGrpSpPr>
      <p:grpSpPr>
        <a:xfrm>
          <a:off x="0" y="0"/>
          <a:ext cx="0" cy="0"/>
          <a:chOff x="0" y="0"/>
          <a:chExt cx="0" cy="0"/>
        </a:xfrm>
      </p:grpSpPr>
      <p:sp>
        <p:nvSpPr>
          <p:cNvPr id="9" name="Freeform 24">
            <a:extLst>
              <a:ext uri="{FF2B5EF4-FFF2-40B4-BE49-F238E27FC236}">
                <a16:creationId xmlns:a16="http://schemas.microsoft.com/office/drawing/2014/main" id="{028E343D-4E8B-004D-0722-124247CF421B}"/>
              </a:ext>
            </a:extLst>
          </p:cNvPr>
          <p:cNvSpPr>
            <a:spLocks noEditPoints="1"/>
          </p:cNvSpPr>
          <p:nvPr/>
        </p:nvSpPr>
        <p:spPr bwMode="auto">
          <a:xfrm>
            <a:off x="1537152" y="5027063"/>
            <a:ext cx="724078" cy="707887"/>
          </a:xfrm>
          <a:custGeom>
            <a:avLst/>
            <a:gdLst>
              <a:gd name="T0" fmla="*/ 1582 w 3628"/>
              <a:gd name="T1" fmla="*/ 2173 h 3641"/>
              <a:gd name="T2" fmla="*/ 1539 w 3628"/>
              <a:gd name="T3" fmla="*/ 2454 h 3641"/>
              <a:gd name="T4" fmla="*/ 1257 w 3628"/>
              <a:gd name="T5" fmla="*/ 2497 h 3641"/>
              <a:gd name="T6" fmla="*/ 1129 w 3628"/>
              <a:gd name="T7" fmla="*/ 2245 h 3641"/>
              <a:gd name="T8" fmla="*/ 1329 w 3628"/>
              <a:gd name="T9" fmla="*/ 2048 h 3641"/>
              <a:gd name="T10" fmla="*/ 1011 w 3628"/>
              <a:gd name="T11" fmla="*/ 1760 h 3641"/>
              <a:gd name="T12" fmla="*/ 743 w 3628"/>
              <a:gd name="T13" fmla="*/ 2156 h 3641"/>
              <a:gd name="T14" fmla="*/ 839 w 3628"/>
              <a:gd name="T15" fmla="*/ 2638 h 3641"/>
              <a:gd name="T16" fmla="*/ 1240 w 3628"/>
              <a:gd name="T17" fmla="*/ 2904 h 3641"/>
              <a:gd name="T18" fmla="*/ 1724 w 3628"/>
              <a:gd name="T19" fmla="*/ 2809 h 3641"/>
              <a:gd name="T20" fmla="*/ 1992 w 3628"/>
              <a:gd name="T21" fmla="*/ 2411 h 3641"/>
              <a:gd name="T22" fmla="*/ 1896 w 3628"/>
              <a:gd name="T23" fmla="*/ 1931 h 3641"/>
              <a:gd name="T24" fmla="*/ 1496 w 3628"/>
              <a:gd name="T25" fmla="*/ 1665 h 3641"/>
              <a:gd name="T26" fmla="*/ 1561 w 3628"/>
              <a:gd name="T27" fmla="*/ 968 h 3641"/>
              <a:gd name="T28" fmla="*/ 2018 w 3628"/>
              <a:gd name="T29" fmla="*/ 1340 h 3641"/>
              <a:gd name="T30" fmla="*/ 2426 w 3628"/>
              <a:gd name="T31" fmla="*/ 1422 h 3641"/>
              <a:gd name="T32" fmla="*/ 2356 w 3628"/>
              <a:gd name="T33" fmla="*/ 1693 h 3641"/>
              <a:gd name="T34" fmla="*/ 2711 w 3628"/>
              <a:gd name="T35" fmla="*/ 2093 h 3641"/>
              <a:gd name="T36" fmla="*/ 2694 w 3628"/>
              <a:gd name="T37" fmla="*/ 2484 h 3641"/>
              <a:gd name="T38" fmla="*/ 2322 w 3628"/>
              <a:gd name="T39" fmla="*/ 2953 h 3641"/>
              <a:gd name="T40" fmla="*/ 2228 w 3628"/>
              <a:gd name="T41" fmla="*/ 3347 h 3641"/>
              <a:gd name="T42" fmla="*/ 1963 w 3628"/>
              <a:gd name="T43" fmla="*/ 3288 h 3641"/>
              <a:gd name="T44" fmla="*/ 1552 w 3628"/>
              <a:gd name="T45" fmla="*/ 3617 h 3641"/>
              <a:gd name="T46" fmla="*/ 1160 w 3628"/>
              <a:gd name="T47" fmla="*/ 3601 h 3641"/>
              <a:gd name="T48" fmla="*/ 681 w 3628"/>
              <a:gd name="T49" fmla="*/ 3239 h 3641"/>
              <a:gd name="T50" fmla="*/ 289 w 3628"/>
              <a:gd name="T51" fmla="*/ 3141 h 3641"/>
              <a:gd name="T52" fmla="*/ 350 w 3628"/>
              <a:gd name="T53" fmla="*/ 2878 h 3641"/>
              <a:gd name="T54" fmla="*/ 25 w 3628"/>
              <a:gd name="T55" fmla="*/ 2475 h 3641"/>
              <a:gd name="T56" fmla="*/ 41 w 3628"/>
              <a:gd name="T57" fmla="*/ 2085 h 3641"/>
              <a:gd name="T58" fmla="*/ 409 w 3628"/>
              <a:gd name="T59" fmla="*/ 1626 h 3641"/>
              <a:gd name="T60" fmla="*/ 498 w 3628"/>
              <a:gd name="T61" fmla="*/ 1227 h 3641"/>
              <a:gd name="T62" fmla="*/ 842 w 3628"/>
              <a:gd name="T63" fmla="*/ 1258 h 3641"/>
              <a:gd name="T64" fmla="*/ 1181 w 3628"/>
              <a:gd name="T65" fmla="*/ 939 h 3641"/>
              <a:gd name="T66" fmla="*/ 2984 w 3628"/>
              <a:gd name="T67" fmla="*/ 676 h 3641"/>
              <a:gd name="T68" fmla="*/ 2945 w 3628"/>
              <a:gd name="T69" fmla="*/ 865 h 3641"/>
              <a:gd name="T70" fmla="*/ 2753 w 3628"/>
              <a:gd name="T71" fmla="*/ 826 h 3641"/>
              <a:gd name="T72" fmla="*/ 2793 w 3628"/>
              <a:gd name="T73" fmla="*/ 636 h 3641"/>
              <a:gd name="T74" fmla="*/ 2693 w 3628"/>
              <a:gd name="T75" fmla="*/ 435 h 3641"/>
              <a:gd name="T76" fmla="*/ 2507 w 3628"/>
              <a:gd name="T77" fmla="*/ 711 h 3641"/>
              <a:gd name="T78" fmla="*/ 2633 w 3628"/>
              <a:gd name="T79" fmla="*/ 1026 h 3641"/>
              <a:gd name="T80" fmla="*/ 2960 w 3628"/>
              <a:gd name="T81" fmla="*/ 1101 h 3641"/>
              <a:gd name="T82" fmla="*/ 3211 w 3628"/>
              <a:gd name="T83" fmla="*/ 874 h 3641"/>
              <a:gd name="T84" fmla="*/ 3164 w 3628"/>
              <a:gd name="T85" fmla="*/ 539 h 3641"/>
              <a:gd name="T86" fmla="*/ 2865 w 3628"/>
              <a:gd name="T87" fmla="*/ 389 h 3641"/>
              <a:gd name="T88" fmla="*/ 2943 w 3628"/>
              <a:gd name="T89" fmla="*/ 102 h 3641"/>
              <a:gd name="T90" fmla="*/ 3258 w 3628"/>
              <a:gd name="T91" fmla="*/ 79 h 3641"/>
              <a:gd name="T92" fmla="*/ 3397 w 3628"/>
              <a:gd name="T93" fmla="*/ 357 h 3641"/>
              <a:gd name="T94" fmla="*/ 3628 w 3628"/>
              <a:gd name="T95" fmla="*/ 554 h 3641"/>
              <a:gd name="T96" fmla="*/ 3528 w 3628"/>
              <a:gd name="T97" fmla="*/ 848 h 3641"/>
              <a:gd name="T98" fmla="*/ 3544 w 3628"/>
              <a:gd name="T99" fmla="*/ 1146 h 3641"/>
              <a:gd name="T100" fmla="*/ 3267 w 3628"/>
              <a:gd name="T101" fmla="*/ 1289 h 3641"/>
              <a:gd name="T102" fmla="*/ 3064 w 3628"/>
              <a:gd name="T103" fmla="*/ 1505 h 3641"/>
              <a:gd name="T104" fmla="*/ 2766 w 3628"/>
              <a:gd name="T105" fmla="*/ 1413 h 3641"/>
              <a:gd name="T106" fmla="*/ 2467 w 3628"/>
              <a:gd name="T107" fmla="*/ 1424 h 3641"/>
              <a:gd name="T108" fmla="*/ 2329 w 3628"/>
              <a:gd name="T109" fmla="*/ 1149 h 3641"/>
              <a:gd name="T110" fmla="*/ 2109 w 3628"/>
              <a:gd name="T111" fmla="*/ 948 h 3641"/>
              <a:gd name="T112" fmla="*/ 2208 w 3628"/>
              <a:gd name="T113" fmla="*/ 658 h 3641"/>
              <a:gd name="T114" fmla="*/ 2189 w 3628"/>
              <a:gd name="T115" fmla="*/ 360 h 3641"/>
              <a:gd name="T116" fmla="*/ 2469 w 3628"/>
              <a:gd name="T117" fmla="*/ 227 h 3641"/>
              <a:gd name="T118" fmla="*/ 2665 w 3628"/>
              <a:gd name="T119" fmla="*/ 0 h 3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628" h="3641">
                <a:moveTo>
                  <a:pt x="1367" y="2044"/>
                </a:moveTo>
                <a:lnTo>
                  <a:pt x="1407" y="2048"/>
                </a:lnTo>
                <a:lnTo>
                  <a:pt x="1444" y="2057"/>
                </a:lnTo>
                <a:lnTo>
                  <a:pt x="1479" y="2072"/>
                </a:lnTo>
                <a:lnTo>
                  <a:pt x="1510" y="2091"/>
                </a:lnTo>
                <a:lnTo>
                  <a:pt x="1539" y="2115"/>
                </a:lnTo>
                <a:lnTo>
                  <a:pt x="1563" y="2143"/>
                </a:lnTo>
                <a:lnTo>
                  <a:pt x="1582" y="2173"/>
                </a:lnTo>
                <a:lnTo>
                  <a:pt x="1597" y="2209"/>
                </a:lnTo>
                <a:lnTo>
                  <a:pt x="1606" y="2245"/>
                </a:lnTo>
                <a:lnTo>
                  <a:pt x="1609" y="2284"/>
                </a:lnTo>
                <a:lnTo>
                  <a:pt x="1606" y="2323"/>
                </a:lnTo>
                <a:lnTo>
                  <a:pt x="1597" y="2360"/>
                </a:lnTo>
                <a:lnTo>
                  <a:pt x="1582" y="2394"/>
                </a:lnTo>
                <a:lnTo>
                  <a:pt x="1563" y="2426"/>
                </a:lnTo>
                <a:lnTo>
                  <a:pt x="1539" y="2454"/>
                </a:lnTo>
                <a:lnTo>
                  <a:pt x="1510" y="2478"/>
                </a:lnTo>
                <a:lnTo>
                  <a:pt x="1479" y="2497"/>
                </a:lnTo>
                <a:lnTo>
                  <a:pt x="1444" y="2512"/>
                </a:lnTo>
                <a:lnTo>
                  <a:pt x="1407" y="2521"/>
                </a:lnTo>
                <a:lnTo>
                  <a:pt x="1367" y="2525"/>
                </a:lnTo>
                <a:lnTo>
                  <a:pt x="1329" y="2521"/>
                </a:lnTo>
                <a:lnTo>
                  <a:pt x="1291" y="2512"/>
                </a:lnTo>
                <a:lnTo>
                  <a:pt x="1257" y="2497"/>
                </a:lnTo>
                <a:lnTo>
                  <a:pt x="1225" y="2478"/>
                </a:lnTo>
                <a:lnTo>
                  <a:pt x="1197" y="2454"/>
                </a:lnTo>
                <a:lnTo>
                  <a:pt x="1172" y="2426"/>
                </a:lnTo>
                <a:lnTo>
                  <a:pt x="1153" y="2394"/>
                </a:lnTo>
                <a:lnTo>
                  <a:pt x="1138" y="2360"/>
                </a:lnTo>
                <a:lnTo>
                  <a:pt x="1129" y="2323"/>
                </a:lnTo>
                <a:lnTo>
                  <a:pt x="1125" y="2284"/>
                </a:lnTo>
                <a:lnTo>
                  <a:pt x="1129" y="2245"/>
                </a:lnTo>
                <a:lnTo>
                  <a:pt x="1138" y="2209"/>
                </a:lnTo>
                <a:lnTo>
                  <a:pt x="1153" y="2173"/>
                </a:lnTo>
                <a:lnTo>
                  <a:pt x="1172" y="2143"/>
                </a:lnTo>
                <a:lnTo>
                  <a:pt x="1197" y="2115"/>
                </a:lnTo>
                <a:lnTo>
                  <a:pt x="1225" y="2091"/>
                </a:lnTo>
                <a:lnTo>
                  <a:pt x="1257" y="2072"/>
                </a:lnTo>
                <a:lnTo>
                  <a:pt x="1291" y="2057"/>
                </a:lnTo>
                <a:lnTo>
                  <a:pt x="1329" y="2048"/>
                </a:lnTo>
                <a:lnTo>
                  <a:pt x="1367" y="2044"/>
                </a:lnTo>
                <a:close/>
                <a:moveTo>
                  <a:pt x="1367" y="1652"/>
                </a:moveTo>
                <a:lnTo>
                  <a:pt x="1302" y="1656"/>
                </a:lnTo>
                <a:lnTo>
                  <a:pt x="1240" y="1665"/>
                </a:lnTo>
                <a:lnTo>
                  <a:pt x="1178" y="1681"/>
                </a:lnTo>
                <a:lnTo>
                  <a:pt x="1120" y="1702"/>
                </a:lnTo>
                <a:lnTo>
                  <a:pt x="1064" y="1728"/>
                </a:lnTo>
                <a:lnTo>
                  <a:pt x="1011" y="1760"/>
                </a:lnTo>
                <a:lnTo>
                  <a:pt x="962" y="1796"/>
                </a:lnTo>
                <a:lnTo>
                  <a:pt x="916" y="1837"/>
                </a:lnTo>
                <a:lnTo>
                  <a:pt x="875" y="1882"/>
                </a:lnTo>
                <a:lnTo>
                  <a:pt x="839" y="1931"/>
                </a:lnTo>
                <a:lnTo>
                  <a:pt x="807" y="1983"/>
                </a:lnTo>
                <a:lnTo>
                  <a:pt x="781" y="2039"/>
                </a:lnTo>
                <a:lnTo>
                  <a:pt x="759" y="2096"/>
                </a:lnTo>
                <a:lnTo>
                  <a:pt x="743" y="2156"/>
                </a:lnTo>
                <a:lnTo>
                  <a:pt x="734" y="2220"/>
                </a:lnTo>
                <a:lnTo>
                  <a:pt x="730" y="2284"/>
                </a:lnTo>
                <a:lnTo>
                  <a:pt x="734" y="2349"/>
                </a:lnTo>
                <a:lnTo>
                  <a:pt x="743" y="2411"/>
                </a:lnTo>
                <a:lnTo>
                  <a:pt x="759" y="2473"/>
                </a:lnTo>
                <a:lnTo>
                  <a:pt x="781" y="2530"/>
                </a:lnTo>
                <a:lnTo>
                  <a:pt x="807" y="2586"/>
                </a:lnTo>
                <a:lnTo>
                  <a:pt x="839" y="2638"/>
                </a:lnTo>
                <a:lnTo>
                  <a:pt x="875" y="2687"/>
                </a:lnTo>
                <a:lnTo>
                  <a:pt x="916" y="2731"/>
                </a:lnTo>
                <a:lnTo>
                  <a:pt x="962" y="2772"/>
                </a:lnTo>
                <a:lnTo>
                  <a:pt x="1011" y="2809"/>
                </a:lnTo>
                <a:lnTo>
                  <a:pt x="1064" y="2841"/>
                </a:lnTo>
                <a:lnTo>
                  <a:pt x="1120" y="2867"/>
                </a:lnTo>
                <a:lnTo>
                  <a:pt x="1178" y="2888"/>
                </a:lnTo>
                <a:lnTo>
                  <a:pt x="1240" y="2904"/>
                </a:lnTo>
                <a:lnTo>
                  <a:pt x="1302" y="2913"/>
                </a:lnTo>
                <a:lnTo>
                  <a:pt x="1367" y="2917"/>
                </a:lnTo>
                <a:lnTo>
                  <a:pt x="1432" y="2913"/>
                </a:lnTo>
                <a:lnTo>
                  <a:pt x="1496" y="2904"/>
                </a:lnTo>
                <a:lnTo>
                  <a:pt x="1557" y="2888"/>
                </a:lnTo>
                <a:lnTo>
                  <a:pt x="1616" y="2867"/>
                </a:lnTo>
                <a:lnTo>
                  <a:pt x="1671" y="2841"/>
                </a:lnTo>
                <a:lnTo>
                  <a:pt x="1724" y="2809"/>
                </a:lnTo>
                <a:lnTo>
                  <a:pt x="1773" y="2772"/>
                </a:lnTo>
                <a:lnTo>
                  <a:pt x="1818" y="2731"/>
                </a:lnTo>
                <a:lnTo>
                  <a:pt x="1859" y="2687"/>
                </a:lnTo>
                <a:lnTo>
                  <a:pt x="1896" y="2638"/>
                </a:lnTo>
                <a:lnTo>
                  <a:pt x="1928" y="2586"/>
                </a:lnTo>
                <a:lnTo>
                  <a:pt x="1955" y="2530"/>
                </a:lnTo>
                <a:lnTo>
                  <a:pt x="1976" y="2473"/>
                </a:lnTo>
                <a:lnTo>
                  <a:pt x="1992" y="2411"/>
                </a:lnTo>
                <a:lnTo>
                  <a:pt x="2002" y="2349"/>
                </a:lnTo>
                <a:lnTo>
                  <a:pt x="2004" y="2284"/>
                </a:lnTo>
                <a:lnTo>
                  <a:pt x="2002" y="2220"/>
                </a:lnTo>
                <a:lnTo>
                  <a:pt x="1992" y="2156"/>
                </a:lnTo>
                <a:lnTo>
                  <a:pt x="1976" y="2096"/>
                </a:lnTo>
                <a:lnTo>
                  <a:pt x="1955" y="2039"/>
                </a:lnTo>
                <a:lnTo>
                  <a:pt x="1928" y="1983"/>
                </a:lnTo>
                <a:lnTo>
                  <a:pt x="1896" y="1931"/>
                </a:lnTo>
                <a:lnTo>
                  <a:pt x="1859" y="1882"/>
                </a:lnTo>
                <a:lnTo>
                  <a:pt x="1818" y="1837"/>
                </a:lnTo>
                <a:lnTo>
                  <a:pt x="1773" y="1796"/>
                </a:lnTo>
                <a:lnTo>
                  <a:pt x="1724" y="1760"/>
                </a:lnTo>
                <a:lnTo>
                  <a:pt x="1671" y="1728"/>
                </a:lnTo>
                <a:lnTo>
                  <a:pt x="1616" y="1702"/>
                </a:lnTo>
                <a:lnTo>
                  <a:pt x="1557" y="1681"/>
                </a:lnTo>
                <a:lnTo>
                  <a:pt x="1496" y="1665"/>
                </a:lnTo>
                <a:lnTo>
                  <a:pt x="1432" y="1656"/>
                </a:lnTo>
                <a:lnTo>
                  <a:pt x="1367" y="1652"/>
                </a:lnTo>
                <a:close/>
                <a:moveTo>
                  <a:pt x="1217" y="927"/>
                </a:moveTo>
                <a:lnTo>
                  <a:pt x="1503" y="927"/>
                </a:lnTo>
                <a:lnTo>
                  <a:pt x="1523" y="931"/>
                </a:lnTo>
                <a:lnTo>
                  <a:pt x="1540" y="939"/>
                </a:lnTo>
                <a:lnTo>
                  <a:pt x="1552" y="952"/>
                </a:lnTo>
                <a:lnTo>
                  <a:pt x="1561" y="968"/>
                </a:lnTo>
                <a:lnTo>
                  <a:pt x="1564" y="988"/>
                </a:lnTo>
                <a:lnTo>
                  <a:pt x="1564" y="1156"/>
                </a:lnTo>
                <a:lnTo>
                  <a:pt x="1645" y="1173"/>
                </a:lnTo>
                <a:lnTo>
                  <a:pt x="1724" y="1196"/>
                </a:lnTo>
                <a:lnTo>
                  <a:pt x="1800" y="1224"/>
                </a:lnTo>
                <a:lnTo>
                  <a:pt x="1875" y="1257"/>
                </a:lnTo>
                <a:lnTo>
                  <a:pt x="1947" y="1297"/>
                </a:lnTo>
                <a:lnTo>
                  <a:pt x="2018" y="1340"/>
                </a:lnTo>
                <a:lnTo>
                  <a:pt x="2137" y="1222"/>
                </a:lnTo>
                <a:lnTo>
                  <a:pt x="2150" y="1212"/>
                </a:lnTo>
                <a:lnTo>
                  <a:pt x="2164" y="1206"/>
                </a:lnTo>
                <a:lnTo>
                  <a:pt x="2180" y="1204"/>
                </a:lnTo>
                <a:lnTo>
                  <a:pt x="2195" y="1206"/>
                </a:lnTo>
                <a:lnTo>
                  <a:pt x="2210" y="1212"/>
                </a:lnTo>
                <a:lnTo>
                  <a:pt x="2222" y="1222"/>
                </a:lnTo>
                <a:lnTo>
                  <a:pt x="2426" y="1422"/>
                </a:lnTo>
                <a:lnTo>
                  <a:pt x="2436" y="1435"/>
                </a:lnTo>
                <a:lnTo>
                  <a:pt x="2442" y="1450"/>
                </a:lnTo>
                <a:lnTo>
                  <a:pt x="2444" y="1466"/>
                </a:lnTo>
                <a:lnTo>
                  <a:pt x="2442" y="1480"/>
                </a:lnTo>
                <a:lnTo>
                  <a:pt x="2436" y="1495"/>
                </a:lnTo>
                <a:lnTo>
                  <a:pt x="2426" y="1507"/>
                </a:lnTo>
                <a:lnTo>
                  <a:pt x="2309" y="1623"/>
                </a:lnTo>
                <a:lnTo>
                  <a:pt x="2356" y="1693"/>
                </a:lnTo>
                <a:lnTo>
                  <a:pt x="2397" y="1766"/>
                </a:lnTo>
                <a:lnTo>
                  <a:pt x="2434" y="1842"/>
                </a:lnTo>
                <a:lnTo>
                  <a:pt x="2463" y="1920"/>
                </a:lnTo>
                <a:lnTo>
                  <a:pt x="2488" y="2000"/>
                </a:lnTo>
                <a:lnTo>
                  <a:pt x="2507" y="2082"/>
                </a:lnTo>
                <a:lnTo>
                  <a:pt x="2674" y="2082"/>
                </a:lnTo>
                <a:lnTo>
                  <a:pt x="2694" y="2085"/>
                </a:lnTo>
                <a:lnTo>
                  <a:pt x="2711" y="2093"/>
                </a:lnTo>
                <a:lnTo>
                  <a:pt x="2724" y="2107"/>
                </a:lnTo>
                <a:lnTo>
                  <a:pt x="2733" y="2123"/>
                </a:lnTo>
                <a:lnTo>
                  <a:pt x="2735" y="2142"/>
                </a:lnTo>
                <a:lnTo>
                  <a:pt x="2735" y="2426"/>
                </a:lnTo>
                <a:lnTo>
                  <a:pt x="2732" y="2445"/>
                </a:lnTo>
                <a:lnTo>
                  <a:pt x="2724" y="2462"/>
                </a:lnTo>
                <a:lnTo>
                  <a:pt x="2710" y="2475"/>
                </a:lnTo>
                <a:lnTo>
                  <a:pt x="2694" y="2484"/>
                </a:lnTo>
                <a:lnTo>
                  <a:pt x="2674" y="2487"/>
                </a:lnTo>
                <a:lnTo>
                  <a:pt x="2512" y="2487"/>
                </a:lnTo>
                <a:lnTo>
                  <a:pt x="2495" y="2569"/>
                </a:lnTo>
                <a:lnTo>
                  <a:pt x="2472" y="2650"/>
                </a:lnTo>
                <a:lnTo>
                  <a:pt x="2443" y="2730"/>
                </a:lnTo>
                <a:lnTo>
                  <a:pt x="2408" y="2807"/>
                </a:lnTo>
                <a:lnTo>
                  <a:pt x="2367" y="2881"/>
                </a:lnTo>
                <a:lnTo>
                  <a:pt x="2322" y="2953"/>
                </a:lnTo>
                <a:lnTo>
                  <a:pt x="2431" y="3060"/>
                </a:lnTo>
                <a:lnTo>
                  <a:pt x="2440" y="3074"/>
                </a:lnTo>
                <a:lnTo>
                  <a:pt x="2447" y="3088"/>
                </a:lnTo>
                <a:lnTo>
                  <a:pt x="2448" y="3103"/>
                </a:lnTo>
                <a:lnTo>
                  <a:pt x="2447" y="3118"/>
                </a:lnTo>
                <a:lnTo>
                  <a:pt x="2440" y="3133"/>
                </a:lnTo>
                <a:lnTo>
                  <a:pt x="2431" y="3145"/>
                </a:lnTo>
                <a:lnTo>
                  <a:pt x="2228" y="3347"/>
                </a:lnTo>
                <a:lnTo>
                  <a:pt x="2216" y="3356"/>
                </a:lnTo>
                <a:lnTo>
                  <a:pt x="2201" y="3362"/>
                </a:lnTo>
                <a:lnTo>
                  <a:pt x="2186" y="3364"/>
                </a:lnTo>
                <a:lnTo>
                  <a:pt x="2170" y="3362"/>
                </a:lnTo>
                <a:lnTo>
                  <a:pt x="2155" y="3356"/>
                </a:lnTo>
                <a:lnTo>
                  <a:pt x="2142" y="3347"/>
                </a:lnTo>
                <a:lnTo>
                  <a:pt x="2036" y="3241"/>
                </a:lnTo>
                <a:lnTo>
                  <a:pt x="1963" y="3288"/>
                </a:lnTo>
                <a:lnTo>
                  <a:pt x="1889" y="3330"/>
                </a:lnTo>
                <a:lnTo>
                  <a:pt x="1810" y="3365"/>
                </a:lnTo>
                <a:lnTo>
                  <a:pt x="1730" y="3396"/>
                </a:lnTo>
                <a:lnTo>
                  <a:pt x="1648" y="3419"/>
                </a:lnTo>
                <a:lnTo>
                  <a:pt x="1564" y="3438"/>
                </a:lnTo>
                <a:lnTo>
                  <a:pt x="1564" y="3581"/>
                </a:lnTo>
                <a:lnTo>
                  <a:pt x="1561" y="3601"/>
                </a:lnTo>
                <a:lnTo>
                  <a:pt x="1552" y="3617"/>
                </a:lnTo>
                <a:lnTo>
                  <a:pt x="1540" y="3629"/>
                </a:lnTo>
                <a:lnTo>
                  <a:pt x="1523" y="3638"/>
                </a:lnTo>
                <a:lnTo>
                  <a:pt x="1503" y="3641"/>
                </a:lnTo>
                <a:lnTo>
                  <a:pt x="1217" y="3641"/>
                </a:lnTo>
                <a:lnTo>
                  <a:pt x="1197" y="3638"/>
                </a:lnTo>
                <a:lnTo>
                  <a:pt x="1181" y="3629"/>
                </a:lnTo>
                <a:lnTo>
                  <a:pt x="1168" y="3617"/>
                </a:lnTo>
                <a:lnTo>
                  <a:pt x="1160" y="3601"/>
                </a:lnTo>
                <a:lnTo>
                  <a:pt x="1156" y="3581"/>
                </a:lnTo>
                <a:lnTo>
                  <a:pt x="1156" y="3438"/>
                </a:lnTo>
                <a:lnTo>
                  <a:pt x="1072" y="3419"/>
                </a:lnTo>
                <a:lnTo>
                  <a:pt x="988" y="3395"/>
                </a:lnTo>
                <a:lnTo>
                  <a:pt x="907" y="3365"/>
                </a:lnTo>
                <a:lnTo>
                  <a:pt x="829" y="3329"/>
                </a:lnTo>
                <a:lnTo>
                  <a:pt x="753" y="3287"/>
                </a:lnTo>
                <a:lnTo>
                  <a:pt x="681" y="3239"/>
                </a:lnTo>
                <a:lnTo>
                  <a:pt x="577" y="3342"/>
                </a:lnTo>
                <a:lnTo>
                  <a:pt x="565" y="3352"/>
                </a:lnTo>
                <a:lnTo>
                  <a:pt x="550" y="3357"/>
                </a:lnTo>
                <a:lnTo>
                  <a:pt x="535" y="3359"/>
                </a:lnTo>
                <a:lnTo>
                  <a:pt x="519" y="3357"/>
                </a:lnTo>
                <a:lnTo>
                  <a:pt x="504" y="3352"/>
                </a:lnTo>
                <a:lnTo>
                  <a:pt x="492" y="3342"/>
                </a:lnTo>
                <a:lnTo>
                  <a:pt x="289" y="3141"/>
                </a:lnTo>
                <a:lnTo>
                  <a:pt x="280" y="3127"/>
                </a:lnTo>
                <a:lnTo>
                  <a:pt x="273" y="3114"/>
                </a:lnTo>
                <a:lnTo>
                  <a:pt x="272" y="3098"/>
                </a:lnTo>
                <a:lnTo>
                  <a:pt x="273" y="3083"/>
                </a:lnTo>
                <a:lnTo>
                  <a:pt x="280" y="3068"/>
                </a:lnTo>
                <a:lnTo>
                  <a:pt x="289" y="3056"/>
                </a:lnTo>
                <a:lnTo>
                  <a:pt x="396" y="2949"/>
                </a:lnTo>
                <a:lnTo>
                  <a:pt x="350" y="2878"/>
                </a:lnTo>
                <a:lnTo>
                  <a:pt x="310" y="2804"/>
                </a:lnTo>
                <a:lnTo>
                  <a:pt x="276" y="2727"/>
                </a:lnTo>
                <a:lnTo>
                  <a:pt x="248" y="2649"/>
                </a:lnTo>
                <a:lnTo>
                  <a:pt x="225" y="2569"/>
                </a:lnTo>
                <a:lnTo>
                  <a:pt x="208" y="2487"/>
                </a:lnTo>
                <a:lnTo>
                  <a:pt x="60" y="2487"/>
                </a:lnTo>
                <a:lnTo>
                  <a:pt x="41" y="2484"/>
                </a:lnTo>
                <a:lnTo>
                  <a:pt x="25" y="2475"/>
                </a:lnTo>
                <a:lnTo>
                  <a:pt x="11" y="2462"/>
                </a:lnTo>
                <a:lnTo>
                  <a:pt x="3" y="2445"/>
                </a:lnTo>
                <a:lnTo>
                  <a:pt x="0" y="2427"/>
                </a:lnTo>
                <a:lnTo>
                  <a:pt x="0" y="2142"/>
                </a:lnTo>
                <a:lnTo>
                  <a:pt x="3" y="2123"/>
                </a:lnTo>
                <a:lnTo>
                  <a:pt x="11" y="2107"/>
                </a:lnTo>
                <a:lnTo>
                  <a:pt x="25" y="2093"/>
                </a:lnTo>
                <a:lnTo>
                  <a:pt x="41" y="2085"/>
                </a:lnTo>
                <a:lnTo>
                  <a:pt x="60" y="2082"/>
                </a:lnTo>
                <a:lnTo>
                  <a:pt x="213" y="2082"/>
                </a:lnTo>
                <a:lnTo>
                  <a:pt x="232" y="2000"/>
                </a:lnTo>
                <a:lnTo>
                  <a:pt x="256" y="1921"/>
                </a:lnTo>
                <a:lnTo>
                  <a:pt x="286" y="1844"/>
                </a:lnTo>
                <a:lnTo>
                  <a:pt x="322" y="1768"/>
                </a:lnTo>
                <a:lnTo>
                  <a:pt x="362" y="1695"/>
                </a:lnTo>
                <a:lnTo>
                  <a:pt x="409" y="1626"/>
                </a:lnTo>
                <a:lnTo>
                  <a:pt x="294" y="1513"/>
                </a:lnTo>
                <a:lnTo>
                  <a:pt x="284" y="1501"/>
                </a:lnTo>
                <a:lnTo>
                  <a:pt x="278" y="1486"/>
                </a:lnTo>
                <a:lnTo>
                  <a:pt x="276" y="1470"/>
                </a:lnTo>
                <a:lnTo>
                  <a:pt x="278" y="1455"/>
                </a:lnTo>
                <a:lnTo>
                  <a:pt x="284" y="1441"/>
                </a:lnTo>
                <a:lnTo>
                  <a:pt x="294" y="1428"/>
                </a:lnTo>
                <a:lnTo>
                  <a:pt x="498" y="1227"/>
                </a:lnTo>
                <a:lnTo>
                  <a:pt x="512" y="1215"/>
                </a:lnTo>
                <a:lnTo>
                  <a:pt x="531" y="1210"/>
                </a:lnTo>
                <a:lnTo>
                  <a:pt x="549" y="1210"/>
                </a:lnTo>
                <a:lnTo>
                  <a:pt x="567" y="1215"/>
                </a:lnTo>
                <a:lnTo>
                  <a:pt x="583" y="1227"/>
                </a:lnTo>
                <a:lnTo>
                  <a:pt x="700" y="1342"/>
                </a:lnTo>
                <a:lnTo>
                  <a:pt x="769" y="1298"/>
                </a:lnTo>
                <a:lnTo>
                  <a:pt x="842" y="1258"/>
                </a:lnTo>
                <a:lnTo>
                  <a:pt x="918" y="1224"/>
                </a:lnTo>
                <a:lnTo>
                  <a:pt x="995" y="1196"/>
                </a:lnTo>
                <a:lnTo>
                  <a:pt x="1075" y="1173"/>
                </a:lnTo>
                <a:lnTo>
                  <a:pt x="1156" y="1156"/>
                </a:lnTo>
                <a:lnTo>
                  <a:pt x="1156" y="988"/>
                </a:lnTo>
                <a:lnTo>
                  <a:pt x="1160" y="968"/>
                </a:lnTo>
                <a:lnTo>
                  <a:pt x="1168" y="952"/>
                </a:lnTo>
                <a:lnTo>
                  <a:pt x="1181" y="939"/>
                </a:lnTo>
                <a:lnTo>
                  <a:pt x="1197" y="931"/>
                </a:lnTo>
                <a:lnTo>
                  <a:pt x="1217" y="927"/>
                </a:lnTo>
                <a:close/>
                <a:moveTo>
                  <a:pt x="2872" y="614"/>
                </a:moveTo>
                <a:lnTo>
                  <a:pt x="2898" y="617"/>
                </a:lnTo>
                <a:lnTo>
                  <a:pt x="2923" y="625"/>
                </a:lnTo>
                <a:lnTo>
                  <a:pt x="2947" y="638"/>
                </a:lnTo>
                <a:lnTo>
                  <a:pt x="2968" y="654"/>
                </a:lnTo>
                <a:lnTo>
                  <a:pt x="2984" y="676"/>
                </a:lnTo>
                <a:lnTo>
                  <a:pt x="2997" y="700"/>
                </a:lnTo>
                <a:lnTo>
                  <a:pt x="3004" y="727"/>
                </a:lnTo>
                <a:lnTo>
                  <a:pt x="3007" y="753"/>
                </a:lnTo>
                <a:lnTo>
                  <a:pt x="3003" y="780"/>
                </a:lnTo>
                <a:lnTo>
                  <a:pt x="2995" y="805"/>
                </a:lnTo>
                <a:lnTo>
                  <a:pt x="2983" y="828"/>
                </a:lnTo>
                <a:lnTo>
                  <a:pt x="2966" y="848"/>
                </a:lnTo>
                <a:lnTo>
                  <a:pt x="2945" y="865"/>
                </a:lnTo>
                <a:lnTo>
                  <a:pt x="2920" y="878"/>
                </a:lnTo>
                <a:lnTo>
                  <a:pt x="2892" y="886"/>
                </a:lnTo>
                <a:lnTo>
                  <a:pt x="2866" y="888"/>
                </a:lnTo>
                <a:lnTo>
                  <a:pt x="2839" y="884"/>
                </a:lnTo>
                <a:lnTo>
                  <a:pt x="2814" y="877"/>
                </a:lnTo>
                <a:lnTo>
                  <a:pt x="2791" y="864"/>
                </a:lnTo>
                <a:lnTo>
                  <a:pt x="2770" y="847"/>
                </a:lnTo>
                <a:lnTo>
                  <a:pt x="2753" y="826"/>
                </a:lnTo>
                <a:lnTo>
                  <a:pt x="2741" y="802"/>
                </a:lnTo>
                <a:lnTo>
                  <a:pt x="2733" y="775"/>
                </a:lnTo>
                <a:lnTo>
                  <a:pt x="2730" y="747"/>
                </a:lnTo>
                <a:lnTo>
                  <a:pt x="2734" y="721"/>
                </a:lnTo>
                <a:lnTo>
                  <a:pt x="2742" y="696"/>
                </a:lnTo>
                <a:lnTo>
                  <a:pt x="2754" y="674"/>
                </a:lnTo>
                <a:lnTo>
                  <a:pt x="2771" y="653"/>
                </a:lnTo>
                <a:lnTo>
                  <a:pt x="2793" y="636"/>
                </a:lnTo>
                <a:lnTo>
                  <a:pt x="2818" y="624"/>
                </a:lnTo>
                <a:lnTo>
                  <a:pt x="2845" y="616"/>
                </a:lnTo>
                <a:lnTo>
                  <a:pt x="2872" y="614"/>
                </a:lnTo>
                <a:close/>
                <a:moveTo>
                  <a:pt x="2865" y="389"/>
                </a:moveTo>
                <a:lnTo>
                  <a:pt x="2822" y="393"/>
                </a:lnTo>
                <a:lnTo>
                  <a:pt x="2777" y="401"/>
                </a:lnTo>
                <a:lnTo>
                  <a:pt x="2734" y="415"/>
                </a:lnTo>
                <a:lnTo>
                  <a:pt x="2693" y="435"/>
                </a:lnTo>
                <a:lnTo>
                  <a:pt x="2655" y="459"/>
                </a:lnTo>
                <a:lnTo>
                  <a:pt x="2621" y="486"/>
                </a:lnTo>
                <a:lnTo>
                  <a:pt x="2591" y="517"/>
                </a:lnTo>
                <a:lnTo>
                  <a:pt x="2565" y="551"/>
                </a:lnTo>
                <a:lnTo>
                  <a:pt x="2543" y="589"/>
                </a:lnTo>
                <a:lnTo>
                  <a:pt x="2526" y="627"/>
                </a:lnTo>
                <a:lnTo>
                  <a:pt x="2515" y="668"/>
                </a:lnTo>
                <a:lnTo>
                  <a:pt x="2507" y="711"/>
                </a:lnTo>
                <a:lnTo>
                  <a:pt x="2504" y="754"/>
                </a:lnTo>
                <a:lnTo>
                  <a:pt x="2508" y="797"/>
                </a:lnTo>
                <a:lnTo>
                  <a:pt x="2516" y="841"/>
                </a:lnTo>
                <a:lnTo>
                  <a:pt x="2531" y="884"/>
                </a:lnTo>
                <a:lnTo>
                  <a:pt x="2550" y="925"/>
                </a:lnTo>
                <a:lnTo>
                  <a:pt x="2574" y="963"/>
                </a:lnTo>
                <a:lnTo>
                  <a:pt x="2601" y="997"/>
                </a:lnTo>
                <a:lnTo>
                  <a:pt x="2633" y="1026"/>
                </a:lnTo>
                <a:lnTo>
                  <a:pt x="2668" y="1052"/>
                </a:lnTo>
                <a:lnTo>
                  <a:pt x="2705" y="1074"/>
                </a:lnTo>
                <a:lnTo>
                  <a:pt x="2744" y="1091"/>
                </a:lnTo>
                <a:lnTo>
                  <a:pt x="2786" y="1103"/>
                </a:lnTo>
                <a:lnTo>
                  <a:pt x="2829" y="1110"/>
                </a:lnTo>
                <a:lnTo>
                  <a:pt x="2872" y="1112"/>
                </a:lnTo>
                <a:lnTo>
                  <a:pt x="2916" y="1109"/>
                </a:lnTo>
                <a:lnTo>
                  <a:pt x="2960" y="1101"/>
                </a:lnTo>
                <a:lnTo>
                  <a:pt x="3003" y="1086"/>
                </a:lnTo>
                <a:lnTo>
                  <a:pt x="3044" y="1067"/>
                </a:lnTo>
                <a:lnTo>
                  <a:pt x="3082" y="1043"/>
                </a:lnTo>
                <a:lnTo>
                  <a:pt x="3116" y="1016"/>
                </a:lnTo>
                <a:lnTo>
                  <a:pt x="3147" y="984"/>
                </a:lnTo>
                <a:lnTo>
                  <a:pt x="3172" y="950"/>
                </a:lnTo>
                <a:lnTo>
                  <a:pt x="3194" y="913"/>
                </a:lnTo>
                <a:lnTo>
                  <a:pt x="3211" y="874"/>
                </a:lnTo>
                <a:lnTo>
                  <a:pt x="3224" y="832"/>
                </a:lnTo>
                <a:lnTo>
                  <a:pt x="3230" y="790"/>
                </a:lnTo>
                <a:lnTo>
                  <a:pt x="3233" y="747"/>
                </a:lnTo>
                <a:lnTo>
                  <a:pt x="3230" y="704"/>
                </a:lnTo>
                <a:lnTo>
                  <a:pt x="3221" y="660"/>
                </a:lnTo>
                <a:lnTo>
                  <a:pt x="3208" y="617"/>
                </a:lnTo>
                <a:lnTo>
                  <a:pt x="3188" y="576"/>
                </a:lnTo>
                <a:lnTo>
                  <a:pt x="3164" y="539"/>
                </a:lnTo>
                <a:lnTo>
                  <a:pt x="3136" y="505"/>
                </a:lnTo>
                <a:lnTo>
                  <a:pt x="3104" y="476"/>
                </a:lnTo>
                <a:lnTo>
                  <a:pt x="3069" y="449"/>
                </a:lnTo>
                <a:lnTo>
                  <a:pt x="3032" y="428"/>
                </a:lnTo>
                <a:lnTo>
                  <a:pt x="2993" y="411"/>
                </a:lnTo>
                <a:lnTo>
                  <a:pt x="2952" y="398"/>
                </a:lnTo>
                <a:lnTo>
                  <a:pt x="2908" y="392"/>
                </a:lnTo>
                <a:lnTo>
                  <a:pt x="2865" y="389"/>
                </a:lnTo>
                <a:close/>
                <a:moveTo>
                  <a:pt x="2665" y="0"/>
                </a:moveTo>
                <a:lnTo>
                  <a:pt x="2679" y="2"/>
                </a:lnTo>
                <a:lnTo>
                  <a:pt x="2689" y="9"/>
                </a:lnTo>
                <a:lnTo>
                  <a:pt x="2697" y="21"/>
                </a:lnTo>
                <a:lnTo>
                  <a:pt x="2733" y="111"/>
                </a:lnTo>
                <a:lnTo>
                  <a:pt x="2802" y="101"/>
                </a:lnTo>
                <a:lnTo>
                  <a:pt x="2873" y="97"/>
                </a:lnTo>
                <a:lnTo>
                  <a:pt x="2943" y="102"/>
                </a:lnTo>
                <a:lnTo>
                  <a:pt x="3013" y="113"/>
                </a:lnTo>
                <a:lnTo>
                  <a:pt x="3051" y="25"/>
                </a:lnTo>
                <a:lnTo>
                  <a:pt x="3059" y="13"/>
                </a:lnTo>
                <a:lnTo>
                  <a:pt x="3071" y="7"/>
                </a:lnTo>
                <a:lnTo>
                  <a:pt x="3083" y="4"/>
                </a:lnTo>
                <a:lnTo>
                  <a:pt x="3097" y="7"/>
                </a:lnTo>
                <a:lnTo>
                  <a:pt x="3247" y="71"/>
                </a:lnTo>
                <a:lnTo>
                  <a:pt x="3258" y="79"/>
                </a:lnTo>
                <a:lnTo>
                  <a:pt x="3266" y="90"/>
                </a:lnTo>
                <a:lnTo>
                  <a:pt x="3268" y="104"/>
                </a:lnTo>
                <a:lnTo>
                  <a:pt x="3266" y="116"/>
                </a:lnTo>
                <a:lnTo>
                  <a:pt x="3228" y="203"/>
                </a:lnTo>
                <a:lnTo>
                  <a:pt x="3275" y="235"/>
                </a:lnTo>
                <a:lnTo>
                  <a:pt x="3319" y="273"/>
                </a:lnTo>
                <a:lnTo>
                  <a:pt x="3360" y="314"/>
                </a:lnTo>
                <a:lnTo>
                  <a:pt x="3397" y="357"/>
                </a:lnTo>
                <a:lnTo>
                  <a:pt x="3431" y="404"/>
                </a:lnTo>
                <a:lnTo>
                  <a:pt x="3519" y="369"/>
                </a:lnTo>
                <a:lnTo>
                  <a:pt x="3533" y="367"/>
                </a:lnTo>
                <a:lnTo>
                  <a:pt x="3547" y="370"/>
                </a:lnTo>
                <a:lnTo>
                  <a:pt x="3557" y="377"/>
                </a:lnTo>
                <a:lnTo>
                  <a:pt x="3565" y="388"/>
                </a:lnTo>
                <a:lnTo>
                  <a:pt x="3625" y="540"/>
                </a:lnTo>
                <a:lnTo>
                  <a:pt x="3628" y="554"/>
                </a:lnTo>
                <a:lnTo>
                  <a:pt x="3624" y="566"/>
                </a:lnTo>
                <a:lnTo>
                  <a:pt x="3617" y="576"/>
                </a:lnTo>
                <a:lnTo>
                  <a:pt x="3606" y="584"/>
                </a:lnTo>
                <a:lnTo>
                  <a:pt x="3519" y="618"/>
                </a:lnTo>
                <a:lnTo>
                  <a:pt x="3529" y="675"/>
                </a:lnTo>
                <a:lnTo>
                  <a:pt x="3534" y="733"/>
                </a:lnTo>
                <a:lnTo>
                  <a:pt x="3534" y="790"/>
                </a:lnTo>
                <a:lnTo>
                  <a:pt x="3528" y="848"/>
                </a:lnTo>
                <a:lnTo>
                  <a:pt x="3518" y="906"/>
                </a:lnTo>
                <a:lnTo>
                  <a:pt x="3599" y="940"/>
                </a:lnTo>
                <a:lnTo>
                  <a:pt x="3610" y="948"/>
                </a:lnTo>
                <a:lnTo>
                  <a:pt x="3617" y="959"/>
                </a:lnTo>
                <a:lnTo>
                  <a:pt x="3620" y="972"/>
                </a:lnTo>
                <a:lnTo>
                  <a:pt x="3616" y="985"/>
                </a:lnTo>
                <a:lnTo>
                  <a:pt x="3552" y="1135"/>
                </a:lnTo>
                <a:lnTo>
                  <a:pt x="3544" y="1146"/>
                </a:lnTo>
                <a:lnTo>
                  <a:pt x="3533" y="1153"/>
                </a:lnTo>
                <a:lnTo>
                  <a:pt x="3519" y="1155"/>
                </a:lnTo>
                <a:lnTo>
                  <a:pt x="3507" y="1153"/>
                </a:lnTo>
                <a:lnTo>
                  <a:pt x="3427" y="1119"/>
                </a:lnTo>
                <a:lnTo>
                  <a:pt x="3392" y="1166"/>
                </a:lnTo>
                <a:lnTo>
                  <a:pt x="3355" y="1211"/>
                </a:lnTo>
                <a:lnTo>
                  <a:pt x="3313" y="1251"/>
                </a:lnTo>
                <a:lnTo>
                  <a:pt x="3267" y="1289"/>
                </a:lnTo>
                <a:lnTo>
                  <a:pt x="3219" y="1322"/>
                </a:lnTo>
                <a:lnTo>
                  <a:pt x="3249" y="1399"/>
                </a:lnTo>
                <a:lnTo>
                  <a:pt x="3252" y="1411"/>
                </a:lnTo>
                <a:lnTo>
                  <a:pt x="3249" y="1425"/>
                </a:lnTo>
                <a:lnTo>
                  <a:pt x="3242" y="1435"/>
                </a:lnTo>
                <a:lnTo>
                  <a:pt x="3229" y="1443"/>
                </a:lnTo>
                <a:lnTo>
                  <a:pt x="3077" y="1503"/>
                </a:lnTo>
                <a:lnTo>
                  <a:pt x="3064" y="1505"/>
                </a:lnTo>
                <a:lnTo>
                  <a:pt x="3051" y="1503"/>
                </a:lnTo>
                <a:lnTo>
                  <a:pt x="3040" y="1495"/>
                </a:lnTo>
                <a:lnTo>
                  <a:pt x="3033" y="1484"/>
                </a:lnTo>
                <a:lnTo>
                  <a:pt x="3002" y="1408"/>
                </a:lnTo>
                <a:lnTo>
                  <a:pt x="2943" y="1417"/>
                </a:lnTo>
                <a:lnTo>
                  <a:pt x="2883" y="1420"/>
                </a:lnTo>
                <a:lnTo>
                  <a:pt x="2825" y="1419"/>
                </a:lnTo>
                <a:lnTo>
                  <a:pt x="2766" y="1413"/>
                </a:lnTo>
                <a:lnTo>
                  <a:pt x="2708" y="1402"/>
                </a:lnTo>
                <a:lnTo>
                  <a:pt x="2674" y="1478"/>
                </a:lnTo>
                <a:lnTo>
                  <a:pt x="2666" y="1489"/>
                </a:lnTo>
                <a:lnTo>
                  <a:pt x="2655" y="1496"/>
                </a:lnTo>
                <a:lnTo>
                  <a:pt x="2642" y="1498"/>
                </a:lnTo>
                <a:lnTo>
                  <a:pt x="2629" y="1496"/>
                </a:lnTo>
                <a:lnTo>
                  <a:pt x="2478" y="1432"/>
                </a:lnTo>
                <a:lnTo>
                  <a:pt x="2467" y="1424"/>
                </a:lnTo>
                <a:lnTo>
                  <a:pt x="2460" y="1412"/>
                </a:lnTo>
                <a:lnTo>
                  <a:pt x="2458" y="1400"/>
                </a:lnTo>
                <a:lnTo>
                  <a:pt x="2460" y="1386"/>
                </a:lnTo>
                <a:lnTo>
                  <a:pt x="2494" y="1308"/>
                </a:lnTo>
                <a:lnTo>
                  <a:pt x="2447" y="1273"/>
                </a:lnTo>
                <a:lnTo>
                  <a:pt x="2404" y="1236"/>
                </a:lnTo>
                <a:lnTo>
                  <a:pt x="2364" y="1194"/>
                </a:lnTo>
                <a:lnTo>
                  <a:pt x="2329" y="1149"/>
                </a:lnTo>
                <a:lnTo>
                  <a:pt x="2297" y="1101"/>
                </a:lnTo>
                <a:lnTo>
                  <a:pt x="2218" y="1133"/>
                </a:lnTo>
                <a:lnTo>
                  <a:pt x="2204" y="1135"/>
                </a:lnTo>
                <a:lnTo>
                  <a:pt x="2192" y="1131"/>
                </a:lnTo>
                <a:lnTo>
                  <a:pt x="2180" y="1125"/>
                </a:lnTo>
                <a:lnTo>
                  <a:pt x="2173" y="1113"/>
                </a:lnTo>
                <a:lnTo>
                  <a:pt x="2113" y="961"/>
                </a:lnTo>
                <a:lnTo>
                  <a:pt x="2109" y="948"/>
                </a:lnTo>
                <a:lnTo>
                  <a:pt x="2113" y="935"/>
                </a:lnTo>
                <a:lnTo>
                  <a:pt x="2120" y="924"/>
                </a:lnTo>
                <a:lnTo>
                  <a:pt x="2131" y="917"/>
                </a:lnTo>
                <a:lnTo>
                  <a:pt x="2212" y="886"/>
                </a:lnTo>
                <a:lnTo>
                  <a:pt x="2204" y="829"/>
                </a:lnTo>
                <a:lnTo>
                  <a:pt x="2201" y="772"/>
                </a:lnTo>
                <a:lnTo>
                  <a:pt x="2202" y="715"/>
                </a:lnTo>
                <a:lnTo>
                  <a:pt x="2208" y="658"/>
                </a:lnTo>
                <a:lnTo>
                  <a:pt x="2219" y="602"/>
                </a:lnTo>
                <a:lnTo>
                  <a:pt x="2134" y="566"/>
                </a:lnTo>
                <a:lnTo>
                  <a:pt x="2123" y="558"/>
                </a:lnTo>
                <a:lnTo>
                  <a:pt x="2116" y="547"/>
                </a:lnTo>
                <a:lnTo>
                  <a:pt x="2114" y="534"/>
                </a:lnTo>
                <a:lnTo>
                  <a:pt x="2116" y="521"/>
                </a:lnTo>
                <a:lnTo>
                  <a:pt x="2181" y="371"/>
                </a:lnTo>
                <a:lnTo>
                  <a:pt x="2189" y="360"/>
                </a:lnTo>
                <a:lnTo>
                  <a:pt x="2201" y="353"/>
                </a:lnTo>
                <a:lnTo>
                  <a:pt x="2213" y="351"/>
                </a:lnTo>
                <a:lnTo>
                  <a:pt x="2227" y="353"/>
                </a:lnTo>
                <a:lnTo>
                  <a:pt x="2314" y="391"/>
                </a:lnTo>
                <a:lnTo>
                  <a:pt x="2347" y="345"/>
                </a:lnTo>
                <a:lnTo>
                  <a:pt x="2384" y="302"/>
                </a:lnTo>
                <a:lnTo>
                  <a:pt x="2426" y="264"/>
                </a:lnTo>
                <a:lnTo>
                  <a:pt x="2469" y="227"/>
                </a:lnTo>
                <a:lnTo>
                  <a:pt x="2516" y="196"/>
                </a:lnTo>
                <a:lnTo>
                  <a:pt x="2480" y="106"/>
                </a:lnTo>
                <a:lnTo>
                  <a:pt x="2478" y="93"/>
                </a:lnTo>
                <a:lnTo>
                  <a:pt x="2480" y="80"/>
                </a:lnTo>
                <a:lnTo>
                  <a:pt x="2488" y="69"/>
                </a:lnTo>
                <a:lnTo>
                  <a:pt x="2500" y="62"/>
                </a:lnTo>
                <a:lnTo>
                  <a:pt x="2652" y="2"/>
                </a:lnTo>
                <a:lnTo>
                  <a:pt x="2665" y="0"/>
                </a:lnTo>
                <a:lnTo>
                  <a:pt x="2665" y="0"/>
                </a:lnTo>
                <a:close/>
              </a:path>
            </a:pathLst>
          </a:custGeom>
          <a:solidFill>
            <a:srgbClr val="1A488C"/>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 name="Title 2">
            <a:extLst>
              <a:ext uri="{FF2B5EF4-FFF2-40B4-BE49-F238E27FC236}">
                <a16:creationId xmlns:a16="http://schemas.microsoft.com/office/drawing/2014/main" id="{4A57833E-BF14-E10B-BFD9-B4364B8A4ED9}"/>
              </a:ext>
            </a:extLst>
          </p:cNvPr>
          <p:cNvSpPr>
            <a:spLocks noGrp="1"/>
          </p:cNvSpPr>
          <p:nvPr>
            <p:ph type="title"/>
          </p:nvPr>
        </p:nvSpPr>
        <p:spPr>
          <a:xfrm>
            <a:off x="896240" y="211760"/>
            <a:ext cx="10307781" cy="744415"/>
          </a:xfrm>
        </p:spPr>
        <p:txBody>
          <a:bodyPr/>
          <a:lstStyle/>
          <a:p>
            <a:r>
              <a:rPr lang="en-US" sz="3600">
                <a:latin typeface="Aptos"/>
              </a:rPr>
              <a:t>Obtaining data for the Northeastern Development Database (NDD)</a:t>
            </a:r>
          </a:p>
        </p:txBody>
      </p:sp>
      <p:sp>
        <p:nvSpPr>
          <p:cNvPr id="13" name="Content Placeholder 12">
            <a:extLst>
              <a:ext uri="{FF2B5EF4-FFF2-40B4-BE49-F238E27FC236}">
                <a16:creationId xmlns:a16="http://schemas.microsoft.com/office/drawing/2014/main" id="{E9B27A25-39E1-2572-92DD-BA6573F12F64}"/>
              </a:ext>
            </a:extLst>
          </p:cNvPr>
          <p:cNvSpPr>
            <a:spLocks noGrp="1"/>
          </p:cNvSpPr>
          <p:nvPr>
            <p:ph idx="1"/>
          </p:nvPr>
        </p:nvSpPr>
        <p:spPr>
          <a:xfrm>
            <a:off x="899173" y="1849918"/>
            <a:ext cx="6674709" cy="1164793"/>
          </a:xfrm>
        </p:spPr>
        <p:txBody>
          <a:bodyPr vert="horz" lIns="91440" tIns="45720" rIns="91440" bIns="45720" rtlCol="0" anchor="t">
            <a:noAutofit/>
          </a:bodyPr>
          <a:lstStyle/>
          <a:p>
            <a:r>
              <a:rPr lang="en-US" sz="2800">
                <a:latin typeface="Aptos"/>
                <a:cs typeface="Helvetica"/>
              </a:rPr>
              <a:t>Updates NDD &amp; web map to view, filter and better understand current and planned development in the region.</a:t>
            </a:r>
          </a:p>
        </p:txBody>
      </p:sp>
      <p:pic>
        <p:nvPicPr>
          <p:cNvPr id="2" name="Picture 1">
            <a:extLst>
              <a:ext uri="{FF2B5EF4-FFF2-40B4-BE49-F238E27FC236}">
                <a16:creationId xmlns:a16="http://schemas.microsoft.com/office/drawing/2014/main" id="{7AE601CC-CA74-67BA-B808-A8C4D7274121}"/>
              </a:ext>
            </a:extLst>
          </p:cNvPr>
          <p:cNvPicPr>
            <a:picLocks noChangeAspect="1"/>
          </p:cNvPicPr>
          <p:nvPr/>
        </p:nvPicPr>
        <p:blipFill>
          <a:blip r:embed="rId3"/>
          <a:stretch>
            <a:fillRect/>
          </a:stretch>
        </p:blipFill>
        <p:spPr>
          <a:xfrm>
            <a:off x="7237299" y="1853512"/>
            <a:ext cx="4565105" cy="43454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TextBox 3">
            <a:extLst>
              <a:ext uri="{FF2B5EF4-FFF2-40B4-BE49-F238E27FC236}">
                <a16:creationId xmlns:a16="http://schemas.microsoft.com/office/drawing/2014/main" id="{9B1E3E58-EA2F-0DDC-1447-A29CF91685A3}"/>
              </a:ext>
            </a:extLst>
          </p:cNvPr>
          <p:cNvSpPr txBox="1"/>
          <p:nvPr/>
        </p:nvSpPr>
        <p:spPr>
          <a:xfrm>
            <a:off x="2631106" y="3885638"/>
            <a:ext cx="4001342"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rgbClr val="1B478D"/>
                </a:solidFill>
              </a:rPr>
              <a:t>Clarified the ask,</a:t>
            </a:r>
            <a:r>
              <a:rPr lang="en-US" sz="2000" b="1" dirty="0">
                <a:solidFill>
                  <a:srgbClr val="1B478D"/>
                </a:solidFill>
              </a:rPr>
              <a:t> improved response rate</a:t>
            </a:r>
            <a:r>
              <a:rPr lang="en-US" sz="2000" dirty="0">
                <a:solidFill>
                  <a:srgbClr val="1B478D"/>
                </a:solidFill>
              </a:rPr>
              <a:t> and database accuracy</a:t>
            </a:r>
          </a:p>
        </p:txBody>
      </p:sp>
      <p:sp>
        <p:nvSpPr>
          <p:cNvPr id="5" name="TextBox 4">
            <a:extLst>
              <a:ext uri="{FF2B5EF4-FFF2-40B4-BE49-F238E27FC236}">
                <a16:creationId xmlns:a16="http://schemas.microsoft.com/office/drawing/2014/main" id="{517097EC-F834-0665-6705-AE013D39232E}"/>
              </a:ext>
            </a:extLst>
          </p:cNvPr>
          <p:cNvSpPr txBox="1"/>
          <p:nvPr/>
        </p:nvSpPr>
        <p:spPr>
          <a:xfrm>
            <a:off x="2631106" y="5014731"/>
            <a:ext cx="4001342" cy="10255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rgbClr val="1B478D"/>
                </a:solidFill>
              </a:rPr>
              <a:t>CMAP SMEs </a:t>
            </a:r>
            <a:r>
              <a:rPr lang="en-US" sz="2000" dirty="0" err="1">
                <a:solidFill>
                  <a:srgbClr val="1B478D"/>
                </a:solidFill>
              </a:rPr>
              <a:t>cc'ed</a:t>
            </a:r>
            <a:r>
              <a:rPr lang="en-US" sz="2000" dirty="0">
                <a:solidFill>
                  <a:srgbClr val="1B478D"/>
                </a:solidFill>
              </a:rPr>
              <a:t> on all emails to </a:t>
            </a:r>
            <a:r>
              <a:rPr lang="en-US" sz="2000" b="1" dirty="0">
                <a:solidFill>
                  <a:srgbClr val="1B478D"/>
                </a:solidFill>
              </a:rPr>
              <a:t>quickly answer</a:t>
            </a:r>
            <a:r>
              <a:rPr lang="en-US" sz="2000" dirty="0">
                <a:solidFill>
                  <a:srgbClr val="1B478D"/>
                </a:solidFill>
              </a:rPr>
              <a:t> technical questions</a:t>
            </a:r>
          </a:p>
        </p:txBody>
      </p:sp>
      <p:sp>
        <p:nvSpPr>
          <p:cNvPr id="10" name="Rectangle 9">
            <a:extLst>
              <a:ext uri="{FF2B5EF4-FFF2-40B4-BE49-F238E27FC236}">
                <a16:creationId xmlns:a16="http://schemas.microsoft.com/office/drawing/2014/main" id="{539DAFC4-2066-5ADA-C73E-56F38A21C01A}"/>
              </a:ext>
            </a:extLst>
          </p:cNvPr>
          <p:cNvSpPr/>
          <p:nvPr/>
        </p:nvSpPr>
        <p:spPr>
          <a:xfrm>
            <a:off x="958508" y="3679080"/>
            <a:ext cx="5676295" cy="2565446"/>
          </a:xfrm>
          <a:prstGeom prst="rect">
            <a:avLst/>
          </a:prstGeom>
          <a:noFill/>
          <a:ln w="38100">
            <a:solidFill>
              <a:srgbClr val="1A48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pic>
        <p:nvPicPr>
          <p:cNvPr id="12" name="Graphic 11" descr="Handshake with solid fill">
            <a:extLst>
              <a:ext uri="{FF2B5EF4-FFF2-40B4-BE49-F238E27FC236}">
                <a16:creationId xmlns:a16="http://schemas.microsoft.com/office/drawing/2014/main" id="{659A70A6-8970-CAB2-BE6F-8034869332C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379794" y="4061253"/>
            <a:ext cx="923744" cy="923744"/>
          </a:xfrm>
          <a:prstGeom prst="rect">
            <a:avLst/>
          </a:prstGeom>
        </p:spPr>
      </p:pic>
      <p:sp>
        <p:nvSpPr>
          <p:cNvPr id="14" name="Teardrop 13">
            <a:extLst>
              <a:ext uri="{FF2B5EF4-FFF2-40B4-BE49-F238E27FC236}">
                <a16:creationId xmlns:a16="http://schemas.microsoft.com/office/drawing/2014/main" id="{44C0EF6D-430A-4BA4-E141-4CABA067E9A8}"/>
              </a:ext>
            </a:extLst>
          </p:cNvPr>
          <p:cNvSpPr/>
          <p:nvPr/>
        </p:nvSpPr>
        <p:spPr>
          <a:xfrm rot="10800000" flipH="1">
            <a:off x="10554158" y="5027063"/>
            <a:ext cx="1542655" cy="1505435"/>
          </a:xfrm>
          <a:prstGeom prst="teardrop">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pic>
        <p:nvPicPr>
          <p:cNvPr id="16" name="Picture 15" descr="Qr code&#10;&#10;AI-generated content may be incorrect.">
            <a:extLst>
              <a:ext uri="{FF2B5EF4-FFF2-40B4-BE49-F238E27FC236}">
                <a16:creationId xmlns:a16="http://schemas.microsoft.com/office/drawing/2014/main" id="{FDDF04C7-31D9-345F-DB8E-EC750073FA6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902545" y="5335360"/>
            <a:ext cx="866808" cy="866808"/>
          </a:xfrm>
          <a:prstGeom prst="rect">
            <a:avLst/>
          </a:prstGeom>
        </p:spPr>
      </p:pic>
      <p:sp>
        <p:nvSpPr>
          <p:cNvPr id="18" name="TextBox 17">
            <a:extLst>
              <a:ext uri="{FF2B5EF4-FFF2-40B4-BE49-F238E27FC236}">
                <a16:creationId xmlns:a16="http://schemas.microsoft.com/office/drawing/2014/main" id="{593CD1B6-B6F0-9BD0-CA90-EBEE1596446A}"/>
              </a:ext>
            </a:extLst>
          </p:cNvPr>
          <p:cNvSpPr txBox="1"/>
          <p:nvPr/>
        </p:nvSpPr>
        <p:spPr>
          <a:xfrm rot="5400000">
            <a:off x="11490188" y="5963113"/>
            <a:ext cx="877163" cy="261610"/>
          </a:xfrm>
          <a:prstGeom prst="rect">
            <a:avLst/>
          </a:prstGeom>
          <a:noFill/>
        </p:spPr>
        <p:txBody>
          <a:bodyPr wrap="none" rtlCol="0">
            <a:spAutoFit/>
          </a:bodyPr>
          <a:lstStyle/>
          <a:p>
            <a:r>
              <a:rPr lang="en-US" sz="1100" dirty="0">
                <a:solidFill>
                  <a:schemeClr val="bg1"/>
                </a:solidFill>
              </a:rPr>
              <a:t>Learn more</a:t>
            </a:r>
          </a:p>
        </p:txBody>
      </p:sp>
    </p:spTree>
    <p:extLst>
      <p:ext uri="{BB962C8B-B14F-4D97-AF65-F5344CB8AC3E}">
        <p14:creationId xmlns:p14="http://schemas.microsoft.com/office/powerpoint/2010/main" val="29815791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D87171-EF8A-7256-0C4F-9E12565665B7}"/>
              </a:ext>
            </a:extLst>
          </p:cNvPr>
          <p:cNvSpPr>
            <a:spLocks noGrp="1"/>
          </p:cNvSpPr>
          <p:nvPr>
            <p:ph type="title"/>
          </p:nvPr>
        </p:nvSpPr>
        <p:spPr>
          <a:xfrm>
            <a:off x="804251" y="447223"/>
            <a:ext cx="10515600" cy="744415"/>
          </a:xfrm>
          <a:ln>
            <a:noFill/>
          </a:ln>
        </p:spPr>
        <p:txBody>
          <a:bodyPr>
            <a:normAutofit/>
          </a:bodyPr>
          <a:lstStyle/>
          <a:p>
            <a:r>
              <a:rPr lang="en-US">
                <a:latin typeface="Aptos"/>
                <a:ea typeface="Calibri"/>
                <a:cs typeface="Calibri"/>
              </a:rPr>
              <a:t>Community Data Snapshots</a:t>
            </a:r>
          </a:p>
        </p:txBody>
      </p:sp>
      <p:sp>
        <p:nvSpPr>
          <p:cNvPr id="7" name="Content Placeholder 6">
            <a:extLst>
              <a:ext uri="{FF2B5EF4-FFF2-40B4-BE49-F238E27FC236}">
                <a16:creationId xmlns:a16="http://schemas.microsoft.com/office/drawing/2014/main" id="{D691BDBF-49BA-3365-594D-5B9D6DF82F31}"/>
              </a:ext>
            </a:extLst>
          </p:cNvPr>
          <p:cNvSpPr>
            <a:spLocks noGrp="1"/>
          </p:cNvSpPr>
          <p:nvPr>
            <p:ph idx="1"/>
          </p:nvPr>
        </p:nvSpPr>
        <p:spPr>
          <a:xfrm>
            <a:off x="811213" y="1814350"/>
            <a:ext cx="7359821" cy="1723563"/>
          </a:xfrm>
        </p:spPr>
        <p:txBody>
          <a:bodyPr vert="horz" lIns="91440" tIns="45720" rIns="91440" bIns="45720" rtlCol="0" anchor="t">
            <a:noAutofit/>
          </a:bodyPr>
          <a:lstStyle/>
          <a:p>
            <a:r>
              <a:rPr lang="en-US" sz="2800" kern="0">
                <a:solidFill>
                  <a:sysClr val="windowText" lastClr="000000"/>
                </a:solidFill>
                <a:latin typeface="Aptos"/>
                <a:cs typeface="Segoe UI"/>
              </a:rPr>
              <a:t>Annually updated data profiles for every municipality featuring basic demographic and community planning data</a:t>
            </a:r>
            <a:endParaRPr lang="en-US" sz="2800">
              <a:solidFill>
                <a:sysClr val="windowText" lastClr="000000"/>
              </a:solidFill>
            </a:endParaRPr>
          </a:p>
        </p:txBody>
      </p:sp>
      <p:sp>
        <p:nvSpPr>
          <p:cNvPr id="3" name="TextBox 2">
            <a:extLst>
              <a:ext uri="{FF2B5EF4-FFF2-40B4-BE49-F238E27FC236}">
                <a16:creationId xmlns:a16="http://schemas.microsoft.com/office/drawing/2014/main" id="{BB051C6E-C306-AE2C-A42D-935797465CE4}"/>
              </a:ext>
            </a:extLst>
          </p:cNvPr>
          <p:cNvSpPr txBox="1"/>
          <p:nvPr/>
        </p:nvSpPr>
        <p:spPr>
          <a:xfrm>
            <a:off x="1993411" y="3969496"/>
            <a:ext cx="4397248"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solidFill>
                  <a:srgbClr val="1B478D"/>
                </a:solidFill>
                <a:ea typeface="Calibri"/>
                <a:cs typeface="Calibri"/>
              </a:rPr>
              <a:t>Most viewed </a:t>
            </a:r>
            <a:r>
              <a:rPr lang="en-US" sz="2000" dirty="0">
                <a:solidFill>
                  <a:srgbClr val="1B478D"/>
                </a:solidFill>
                <a:ea typeface="Calibri"/>
                <a:cs typeface="Calibri"/>
              </a:rPr>
              <a:t>CMAP data resource</a:t>
            </a:r>
          </a:p>
          <a:p>
            <a:endParaRPr lang="en-US" sz="2000" dirty="0">
              <a:solidFill>
                <a:sysClr val="windowText" lastClr="000000"/>
              </a:solidFill>
              <a:ea typeface="Calibri"/>
              <a:cs typeface="Calibri"/>
            </a:endParaRPr>
          </a:p>
          <a:p>
            <a:endParaRPr lang="en-US" sz="2000" b="1" dirty="0">
              <a:solidFill>
                <a:sysClr val="windowText" lastClr="000000"/>
              </a:solidFill>
              <a:ea typeface="Calibri"/>
              <a:cs typeface="Calibri"/>
            </a:endParaRPr>
          </a:p>
          <a:p>
            <a:r>
              <a:rPr lang="en-US" sz="2000" b="1" dirty="0">
                <a:solidFill>
                  <a:srgbClr val="1B478D"/>
                </a:solidFill>
                <a:ea typeface="Calibri"/>
                <a:cs typeface="Calibri"/>
              </a:rPr>
              <a:t>Informs local plans</a:t>
            </a:r>
          </a:p>
        </p:txBody>
      </p:sp>
      <p:sp>
        <p:nvSpPr>
          <p:cNvPr id="11" name="Rectangle 10">
            <a:extLst>
              <a:ext uri="{FF2B5EF4-FFF2-40B4-BE49-F238E27FC236}">
                <a16:creationId xmlns:a16="http://schemas.microsoft.com/office/drawing/2014/main" id="{31A22047-CB0B-E618-D594-8EE436A0A3C1}"/>
              </a:ext>
            </a:extLst>
          </p:cNvPr>
          <p:cNvSpPr/>
          <p:nvPr/>
        </p:nvSpPr>
        <p:spPr>
          <a:xfrm>
            <a:off x="1097885" y="3667550"/>
            <a:ext cx="5288004" cy="2036875"/>
          </a:xfrm>
          <a:prstGeom prst="rect">
            <a:avLst/>
          </a:prstGeom>
          <a:noFill/>
          <a:ln w="38100">
            <a:solidFill>
              <a:srgbClr val="1A48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pic>
        <p:nvPicPr>
          <p:cNvPr id="13" name="Graphic 12" descr="Cursor with solid fill">
            <a:extLst>
              <a:ext uri="{FF2B5EF4-FFF2-40B4-BE49-F238E27FC236}">
                <a16:creationId xmlns:a16="http://schemas.microsoft.com/office/drawing/2014/main" id="{FD0870DE-8B9E-6970-0D95-FDCA8285B8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38501" y="3895936"/>
            <a:ext cx="526256" cy="526256"/>
          </a:xfrm>
          <a:prstGeom prst="rect">
            <a:avLst/>
          </a:prstGeom>
        </p:spPr>
      </p:pic>
      <p:pic>
        <p:nvPicPr>
          <p:cNvPr id="15" name="Graphic 14" descr="Lightbulb with solid fill">
            <a:extLst>
              <a:ext uri="{FF2B5EF4-FFF2-40B4-BE49-F238E27FC236}">
                <a16:creationId xmlns:a16="http://schemas.microsoft.com/office/drawing/2014/main" id="{710A3D2E-339A-C4DB-146E-22651AFCFC2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56730" y="4788143"/>
            <a:ext cx="507832" cy="507832"/>
          </a:xfrm>
          <a:prstGeom prst="rect">
            <a:avLst/>
          </a:prstGeom>
        </p:spPr>
      </p:pic>
      <p:pic>
        <p:nvPicPr>
          <p:cNvPr id="4" name="Picture 3">
            <a:extLst>
              <a:ext uri="{FF2B5EF4-FFF2-40B4-BE49-F238E27FC236}">
                <a16:creationId xmlns:a16="http://schemas.microsoft.com/office/drawing/2014/main" id="{047746A7-9C03-1F84-8246-2F977D9E6560}"/>
              </a:ext>
            </a:extLst>
          </p:cNvPr>
          <p:cNvPicPr>
            <a:picLocks noChangeAspect="1"/>
          </p:cNvPicPr>
          <p:nvPr/>
        </p:nvPicPr>
        <p:blipFill>
          <a:blip r:embed="rId7"/>
          <a:stretch>
            <a:fillRect/>
          </a:stretch>
        </p:blipFill>
        <p:spPr>
          <a:xfrm rot="1320000">
            <a:off x="8666131" y="1110718"/>
            <a:ext cx="2822501" cy="34819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a:extLst>
              <a:ext uri="{FF2B5EF4-FFF2-40B4-BE49-F238E27FC236}">
                <a16:creationId xmlns:a16="http://schemas.microsoft.com/office/drawing/2014/main" id="{8C043E38-986D-FFB9-DD91-6EBA00F4D2EB}"/>
              </a:ext>
            </a:extLst>
          </p:cNvPr>
          <p:cNvPicPr>
            <a:picLocks noChangeAspect="1"/>
          </p:cNvPicPr>
          <p:nvPr/>
        </p:nvPicPr>
        <p:blipFill>
          <a:blip r:embed="rId8"/>
          <a:stretch>
            <a:fillRect/>
          </a:stretch>
        </p:blipFill>
        <p:spPr>
          <a:xfrm rot="1320000">
            <a:off x="7588738" y="2305569"/>
            <a:ext cx="2621444" cy="335491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ardrop 5">
            <a:extLst>
              <a:ext uri="{FF2B5EF4-FFF2-40B4-BE49-F238E27FC236}">
                <a16:creationId xmlns:a16="http://schemas.microsoft.com/office/drawing/2014/main" id="{625CBFE4-A10E-5240-765F-9BA4F16BD16F}"/>
              </a:ext>
            </a:extLst>
          </p:cNvPr>
          <p:cNvSpPr/>
          <p:nvPr/>
        </p:nvSpPr>
        <p:spPr>
          <a:xfrm rot="10800000" flipH="1">
            <a:off x="10554158" y="5027063"/>
            <a:ext cx="1542655" cy="1505435"/>
          </a:xfrm>
          <a:prstGeom prst="teardrop">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61451B0B-BA05-C337-35AF-1A700CD791C3}"/>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10902545" y="5335360"/>
            <a:ext cx="866808" cy="866808"/>
          </a:xfrm>
          <a:prstGeom prst="rect">
            <a:avLst/>
          </a:prstGeom>
        </p:spPr>
      </p:pic>
      <p:sp>
        <p:nvSpPr>
          <p:cNvPr id="9" name="TextBox 8">
            <a:extLst>
              <a:ext uri="{FF2B5EF4-FFF2-40B4-BE49-F238E27FC236}">
                <a16:creationId xmlns:a16="http://schemas.microsoft.com/office/drawing/2014/main" id="{DF05E297-0270-2EBF-9164-25B1A4DC91AB}"/>
              </a:ext>
            </a:extLst>
          </p:cNvPr>
          <p:cNvSpPr txBox="1"/>
          <p:nvPr/>
        </p:nvSpPr>
        <p:spPr>
          <a:xfrm rot="5400000">
            <a:off x="11490188" y="5963113"/>
            <a:ext cx="877163" cy="261610"/>
          </a:xfrm>
          <a:prstGeom prst="rect">
            <a:avLst/>
          </a:prstGeom>
          <a:noFill/>
        </p:spPr>
        <p:txBody>
          <a:bodyPr wrap="none" rtlCol="0">
            <a:spAutoFit/>
          </a:bodyPr>
          <a:lstStyle/>
          <a:p>
            <a:r>
              <a:rPr lang="en-US" sz="1100" dirty="0">
                <a:solidFill>
                  <a:schemeClr val="bg1"/>
                </a:solidFill>
              </a:rPr>
              <a:t>Learn more</a:t>
            </a:r>
          </a:p>
        </p:txBody>
      </p:sp>
    </p:spTree>
    <p:extLst>
      <p:ext uri="{BB962C8B-B14F-4D97-AF65-F5344CB8AC3E}">
        <p14:creationId xmlns:p14="http://schemas.microsoft.com/office/powerpoint/2010/main" val="35329333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BED131-13D5-05FE-CB28-17E4B486F30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A093968-EA3C-49A5-8014-06977C35148A}"/>
              </a:ext>
            </a:extLst>
          </p:cNvPr>
          <p:cNvSpPr>
            <a:spLocks noGrp="1"/>
          </p:cNvSpPr>
          <p:nvPr>
            <p:ph type="title"/>
          </p:nvPr>
        </p:nvSpPr>
        <p:spPr>
          <a:xfrm>
            <a:off x="842888" y="1556285"/>
            <a:ext cx="5525200" cy="3622090"/>
          </a:xfrm>
        </p:spPr>
        <p:txBody>
          <a:bodyPr/>
          <a:lstStyle/>
          <a:p>
            <a:r>
              <a:rPr lang="en-US" sz="5000" dirty="0">
                <a:latin typeface="Aptos"/>
              </a:rPr>
              <a:t>So, how does LGN </a:t>
            </a:r>
            <a:br>
              <a:rPr lang="en-US" sz="5000" dirty="0">
                <a:latin typeface="Aptos"/>
              </a:rPr>
            </a:br>
            <a:r>
              <a:rPr lang="en-US" sz="5000" dirty="0">
                <a:latin typeface="Aptos"/>
              </a:rPr>
              <a:t>work exactly? </a:t>
            </a:r>
            <a:endParaRPr lang="en-US" sz="5000" dirty="0"/>
          </a:p>
        </p:txBody>
      </p:sp>
      <p:grpSp>
        <p:nvGrpSpPr>
          <p:cNvPr id="2" name="Group 1">
            <a:extLst>
              <a:ext uri="{FF2B5EF4-FFF2-40B4-BE49-F238E27FC236}">
                <a16:creationId xmlns:a16="http://schemas.microsoft.com/office/drawing/2014/main" id="{4DC27E03-9219-E59C-516C-605BCE396F21}"/>
              </a:ext>
            </a:extLst>
          </p:cNvPr>
          <p:cNvGrpSpPr/>
          <p:nvPr/>
        </p:nvGrpSpPr>
        <p:grpSpPr>
          <a:xfrm>
            <a:off x="842888" y="1141462"/>
            <a:ext cx="1140644" cy="1146735"/>
            <a:chOff x="2710952" y="1251751"/>
            <a:chExt cx="1140644" cy="1146735"/>
          </a:xfrm>
        </p:grpSpPr>
        <p:pic>
          <p:nvPicPr>
            <p:cNvPr id="6" name="Graphic 5" descr="Connections with solid fill">
              <a:extLst>
                <a:ext uri="{FF2B5EF4-FFF2-40B4-BE49-F238E27FC236}">
                  <a16:creationId xmlns:a16="http://schemas.microsoft.com/office/drawing/2014/main" id="{FA43F3F5-2F4C-FE61-F903-9E801C65B24B}"/>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875442" y="1442561"/>
              <a:ext cx="823900" cy="823900"/>
            </a:xfrm>
            <a:prstGeom prst="rect">
              <a:avLst/>
            </a:prstGeom>
          </p:spPr>
        </p:pic>
        <p:sp>
          <p:nvSpPr>
            <p:cNvPr id="5" name="Teardrop 4">
              <a:extLst>
                <a:ext uri="{FF2B5EF4-FFF2-40B4-BE49-F238E27FC236}">
                  <a16:creationId xmlns:a16="http://schemas.microsoft.com/office/drawing/2014/main" id="{0BFA584F-C365-5859-5479-436F8C7D7008}"/>
                </a:ext>
              </a:extLst>
            </p:cNvPr>
            <p:cNvSpPr/>
            <p:nvPr/>
          </p:nvSpPr>
          <p:spPr>
            <a:xfrm rot="5400000">
              <a:off x="2707906" y="1254797"/>
              <a:ext cx="1146735" cy="1140644"/>
            </a:xfrm>
            <a:prstGeom prst="teardrop">
              <a:avLst/>
            </a:pr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Picture 3" descr="Text&#10;&#10;AI-generated content may be incorrect.">
            <a:extLst>
              <a:ext uri="{FF2B5EF4-FFF2-40B4-BE49-F238E27FC236}">
                <a16:creationId xmlns:a16="http://schemas.microsoft.com/office/drawing/2014/main" id="{11AF89F1-8A59-FB33-02A0-820A5CDF2F1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4287" y="6106227"/>
            <a:ext cx="2069114" cy="419834"/>
          </a:xfrm>
          <a:prstGeom prst="rect">
            <a:avLst/>
          </a:prstGeom>
        </p:spPr>
      </p:pic>
    </p:spTree>
    <p:extLst>
      <p:ext uri="{BB962C8B-B14F-4D97-AF65-F5344CB8AC3E}">
        <p14:creationId xmlns:p14="http://schemas.microsoft.com/office/powerpoint/2010/main" val="18366017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C45957-B997-5C79-5DDE-8F1E167876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21B744-4B9E-6D22-C022-5CDD26D22267}"/>
              </a:ext>
            </a:extLst>
          </p:cNvPr>
          <p:cNvSpPr>
            <a:spLocks noGrp="1"/>
          </p:cNvSpPr>
          <p:nvPr>
            <p:ph type="title"/>
          </p:nvPr>
        </p:nvSpPr>
        <p:spPr/>
        <p:txBody>
          <a:bodyPr/>
          <a:lstStyle/>
          <a:p>
            <a:r>
              <a:rPr lang="en-US">
                <a:latin typeface="Aptos"/>
              </a:rPr>
              <a:t>Key components of an LGN initiative</a:t>
            </a:r>
            <a:endParaRPr lang="en-US"/>
          </a:p>
        </p:txBody>
      </p:sp>
      <p:sp>
        <p:nvSpPr>
          <p:cNvPr id="4" name="TextBox 3">
            <a:extLst>
              <a:ext uri="{FF2B5EF4-FFF2-40B4-BE49-F238E27FC236}">
                <a16:creationId xmlns:a16="http://schemas.microsoft.com/office/drawing/2014/main" id="{7E5F5C2A-8091-3E13-1F30-7C390AE39D2E}"/>
              </a:ext>
            </a:extLst>
          </p:cNvPr>
          <p:cNvSpPr txBox="1"/>
          <p:nvPr/>
        </p:nvSpPr>
        <p:spPr>
          <a:xfrm>
            <a:off x="842584" y="1849006"/>
            <a:ext cx="7449940" cy="59708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14350" indent="-514350">
              <a:lnSpc>
                <a:spcPct val="150000"/>
              </a:lnSpc>
              <a:buFont typeface="Arial"/>
              <a:buChar char="•"/>
            </a:pPr>
            <a:r>
              <a:rPr lang="en-US" sz="2800" dirty="0">
                <a:ea typeface="Calibri"/>
                <a:cs typeface="Calibri"/>
              </a:rPr>
              <a:t>Completed Initiative Request Form</a:t>
            </a:r>
            <a:endParaRPr lang="en-US" sz="2800" dirty="0"/>
          </a:p>
          <a:p>
            <a:pPr marL="514350" indent="-514350">
              <a:lnSpc>
                <a:spcPct val="150000"/>
              </a:lnSpc>
              <a:buFont typeface="Arial"/>
              <a:buChar char="•"/>
            </a:pPr>
            <a:r>
              <a:rPr lang="en-US" sz="2800" dirty="0">
                <a:ea typeface="Calibri"/>
                <a:cs typeface="Calibri"/>
              </a:rPr>
              <a:t>"Office hours" calendar invite</a:t>
            </a:r>
            <a:endParaRPr lang="en-US" sz="2800" dirty="0"/>
          </a:p>
          <a:p>
            <a:pPr marL="57150" indent="-514350">
              <a:lnSpc>
                <a:spcPct val="150000"/>
              </a:lnSpc>
              <a:buFont typeface="Arial"/>
              <a:buChar char="•"/>
            </a:pPr>
            <a:r>
              <a:rPr lang="en-US" sz="2800" dirty="0">
                <a:ea typeface="Calibri"/>
                <a:cs typeface="Calibri"/>
              </a:rPr>
              <a:t>Community contact database specific</a:t>
            </a:r>
            <a:endParaRPr lang="en-US" dirty="0">
              <a:ea typeface="Calibri"/>
              <a:cs typeface="Calibri"/>
            </a:endParaRPr>
          </a:p>
          <a:p>
            <a:pPr>
              <a:lnSpc>
                <a:spcPct val="150000"/>
              </a:lnSpc>
            </a:pPr>
            <a:r>
              <a:rPr lang="en-US" sz="2800" dirty="0">
                <a:ea typeface="Calibri"/>
                <a:cs typeface="Calibri"/>
              </a:rPr>
              <a:t>       to the initiative </a:t>
            </a:r>
            <a:endParaRPr lang="en-US"/>
          </a:p>
          <a:p>
            <a:pPr marL="457200" indent="-457200">
              <a:lnSpc>
                <a:spcPct val="150000"/>
              </a:lnSpc>
              <a:buFont typeface="Arial"/>
              <a:buChar char="•"/>
            </a:pPr>
            <a:r>
              <a:rPr lang="en-US" sz="2800" dirty="0">
                <a:ea typeface="Calibri"/>
                <a:cs typeface="Calibri"/>
              </a:rPr>
              <a:t>Initiative announcement </a:t>
            </a:r>
            <a:endParaRPr lang="en-US">
              <a:ea typeface="Calibri"/>
              <a:cs typeface="Calibri"/>
            </a:endParaRPr>
          </a:p>
          <a:p>
            <a:pPr marL="457200" indent="-457200">
              <a:lnSpc>
                <a:spcPct val="150000"/>
              </a:lnSpc>
              <a:buFont typeface="Arial"/>
              <a:buChar char="•"/>
            </a:pPr>
            <a:r>
              <a:rPr lang="en-US" sz="2800" dirty="0">
                <a:ea typeface="Calibri"/>
                <a:cs typeface="Calibri"/>
              </a:rPr>
              <a:t>Initiative email template </a:t>
            </a:r>
          </a:p>
          <a:p>
            <a:pPr marL="457200" indent="-457200">
              <a:lnSpc>
                <a:spcPct val="150000"/>
              </a:lnSpc>
              <a:buFont typeface="Arial"/>
              <a:buChar char="•"/>
            </a:pPr>
            <a:r>
              <a:rPr lang="en-US" sz="2800" dirty="0">
                <a:ea typeface="Calibri"/>
                <a:cs typeface="Calibri"/>
              </a:rPr>
              <a:t>Any supplemental materials </a:t>
            </a:r>
            <a:endParaRPr lang="en-US" dirty="0"/>
          </a:p>
          <a:p>
            <a:pPr indent="-457200">
              <a:buFont typeface="Arial"/>
              <a:buChar char="•"/>
            </a:pPr>
            <a:endParaRPr lang="en-US" sz="3200">
              <a:ea typeface="Calibri"/>
              <a:cs typeface="Calibri"/>
            </a:endParaRPr>
          </a:p>
          <a:p>
            <a:pPr indent="-457200">
              <a:buFont typeface="Arial"/>
              <a:buChar char="•"/>
            </a:pPr>
            <a:endParaRPr lang="en-US" sz="3200">
              <a:ea typeface="Calibri"/>
              <a:cs typeface="Calibri"/>
            </a:endParaRPr>
          </a:p>
          <a:p>
            <a:pPr marL="914400" lvl="1" indent="-457200">
              <a:buFont typeface="Arial"/>
              <a:buChar char="•"/>
            </a:pPr>
            <a:endParaRPr lang="en-US" sz="2400">
              <a:ea typeface="Calibri"/>
              <a:cs typeface="Calibri"/>
            </a:endParaRPr>
          </a:p>
        </p:txBody>
      </p:sp>
      <p:pic>
        <p:nvPicPr>
          <p:cNvPr id="5" name="Picture 4">
            <a:extLst>
              <a:ext uri="{FF2B5EF4-FFF2-40B4-BE49-F238E27FC236}">
                <a16:creationId xmlns:a16="http://schemas.microsoft.com/office/drawing/2014/main" id="{B1A871EC-1E4C-C241-352E-CE2B19AA2509}"/>
              </a:ext>
            </a:extLst>
          </p:cNvPr>
          <p:cNvPicPr>
            <a:picLocks noChangeAspect="1"/>
          </p:cNvPicPr>
          <p:nvPr/>
        </p:nvPicPr>
        <p:blipFill>
          <a:blip r:embed="rId3"/>
          <a:stretch>
            <a:fillRect/>
          </a:stretch>
        </p:blipFill>
        <p:spPr>
          <a:xfrm>
            <a:off x="8120133" y="2054911"/>
            <a:ext cx="3122759" cy="40266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9586980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7A5E68-2A48-63DA-24FA-D541EF1D62F5}"/>
              </a:ext>
            </a:extLst>
          </p:cNvPr>
          <p:cNvSpPr>
            <a:spLocks noGrp="1"/>
          </p:cNvSpPr>
          <p:nvPr>
            <p:ph type="title"/>
          </p:nvPr>
        </p:nvSpPr>
        <p:spPr/>
        <p:txBody>
          <a:bodyPr/>
          <a:lstStyle/>
          <a:p>
            <a:r>
              <a:rPr lang="en-US">
                <a:latin typeface="Aptos"/>
              </a:rPr>
              <a:t>LGN initiative requests</a:t>
            </a:r>
          </a:p>
        </p:txBody>
      </p:sp>
      <p:sp>
        <p:nvSpPr>
          <p:cNvPr id="4" name="TextBox 3">
            <a:extLst>
              <a:ext uri="{FF2B5EF4-FFF2-40B4-BE49-F238E27FC236}">
                <a16:creationId xmlns:a16="http://schemas.microsoft.com/office/drawing/2014/main" id="{44B332B7-1E60-3827-FEA7-BD572D140A94}"/>
              </a:ext>
            </a:extLst>
          </p:cNvPr>
          <p:cNvSpPr txBox="1"/>
          <p:nvPr/>
        </p:nvSpPr>
        <p:spPr>
          <a:xfrm>
            <a:off x="834390" y="2585042"/>
            <a:ext cx="5124891"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a:t>Identify initiative details via Initiative Request form</a:t>
            </a:r>
            <a:endParaRPr lang="en-US" sz="3200">
              <a:ea typeface="Calibri"/>
              <a:cs typeface="Calibri"/>
            </a:endParaRPr>
          </a:p>
          <a:p>
            <a:endParaRPr lang="en-US" sz="3200">
              <a:ea typeface="Calibri"/>
              <a:cs typeface="Calibri"/>
            </a:endParaRPr>
          </a:p>
          <a:p>
            <a:r>
              <a:rPr lang="en-US" sz="3200">
                <a:ea typeface="Calibri"/>
                <a:cs typeface="Calibri"/>
              </a:rPr>
              <a:t>Meet with subject matter expertise (SME) project team to discuss details</a:t>
            </a:r>
          </a:p>
          <a:p>
            <a:pPr marL="914400" lvl="1" indent="-457200">
              <a:buFont typeface="Arial"/>
              <a:buChar char="•"/>
            </a:pPr>
            <a:endParaRPr lang="en-US" sz="2400">
              <a:ea typeface="Calibri"/>
              <a:cs typeface="Calibri"/>
            </a:endParaRPr>
          </a:p>
        </p:txBody>
      </p:sp>
      <p:pic>
        <p:nvPicPr>
          <p:cNvPr id="6" name="Picture 5">
            <a:extLst>
              <a:ext uri="{FF2B5EF4-FFF2-40B4-BE49-F238E27FC236}">
                <a16:creationId xmlns:a16="http://schemas.microsoft.com/office/drawing/2014/main" id="{348B0FE1-2B68-91D5-6846-DBFB6EBF8FAC}"/>
              </a:ext>
            </a:extLst>
          </p:cNvPr>
          <p:cNvPicPr>
            <a:picLocks noChangeAspect="1"/>
          </p:cNvPicPr>
          <p:nvPr/>
        </p:nvPicPr>
        <p:blipFill>
          <a:blip r:embed="rId3"/>
          <a:stretch>
            <a:fillRect/>
          </a:stretch>
        </p:blipFill>
        <p:spPr>
          <a:xfrm>
            <a:off x="6294853" y="2017697"/>
            <a:ext cx="5370859" cy="398360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850732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3072B1-3D8D-1FFB-9A79-5E2F0C888F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3A8C9A-A785-EEFC-5E96-61C1FD876F2B}"/>
              </a:ext>
            </a:extLst>
          </p:cNvPr>
          <p:cNvSpPr>
            <a:spLocks noGrp="1"/>
          </p:cNvSpPr>
          <p:nvPr>
            <p:ph type="title"/>
          </p:nvPr>
        </p:nvSpPr>
        <p:spPr/>
        <p:txBody>
          <a:bodyPr/>
          <a:lstStyle/>
          <a:p>
            <a:r>
              <a:rPr lang="en-US">
                <a:latin typeface="Aptos"/>
              </a:rPr>
              <a:t>Considerations for proposed LGN initiatives</a:t>
            </a:r>
          </a:p>
        </p:txBody>
      </p:sp>
    </p:spTree>
    <p:extLst>
      <p:ext uri="{BB962C8B-B14F-4D97-AF65-F5344CB8AC3E}">
        <p14:creationId xmlns:p14="http://schemas.microsoft.com/office/powerpoint/2010/main" val="1093605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FEBE57-641A-8CE5-7A2F-8BC95E40F6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9AD7F8-E9D8-BC27-EF5E-7FEE5409F505}"/>
              </a:ext>
            </a:extLst>
          </p:cNvPr>
          <p:cNvSpPr>
            <a:spLocks noGrp="1"/>
          </p:cNvSpPr>
          <p:nvPr>
            <p:ph type="title"/>
          </p:nvPr>
        </p:nvSpPr>
        <p:spPr/>
        <p:txBody>
          <a:bodyPr/>
          <a:lstStyle/>
          <a:p>
            <a:r>
              <a:rPr lang="en-US">
                <a:latin typeface="Aptos"/>
              </a:rPr>
              <a:t>Considerations for proposed LGN initiatives</a:t>
            </a:r>
          </a:p>
        </p:txBody>
      </p:sp>
      <p:sp>
        <p:nvSpPr>
          <p:cNvPr id="4" name="TextBox 3">
            <a:extLst>
              <a:ext uri="{FF2B5EF4-FFF2-40B4-BE49-F238E27FC236}">
                <a16:creationId xmlns:a16="http://schemas.microsoft.com/office/drawing/2014/main" id="{58059CFB-48CE-0AA6-35AC-444E8756590B}"/>
              </a:ext>
            </a:extLst>
          </p:cNvPr>
          <p:cNvSpPr txBox="1"/>
          <p:nvPr/>
        </p:nvSpPr>
        <p:spPr>
          <a:xfrm>
            <a:off x="476427" y="1858903"/>
            <a:ext cx="11521284" cy="15388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914400" lvl="1" indent="-457200">
              <a:buFont typeface="Arial"/>
              <a:buChar char="•"/>
            </a:pPr>
            <a:r>
              <a:rPr lang="en-US" sz="2800" b="1">
                <a:ea typeface="Calibri"/>
                <a:cs typeface="Calibri"/>
              </a:rPr>
              <a:t>Purpose </a:t>
            </a:r>
            <a:r>
              <a:rPr lang="en-US" sz="2800">
                <a:ea typeface="Calibri"/>
                <a:cs typeface="Calibri"/>
              </a:rPr>
              <a:t>– What is this initiative trying to accomplish?</a:t>
            </a:r>
          </a:p>
          <a:p>
            <a:pPr marL="914400" lvl="1" indent="-457200">
              <a:lnSpc>
                <a:spcPct val="150000"/>
              </a:lnSpc>
              <a:buFont typeface="Arial"/>
              <a:buChar char="•"/>
            </a:pPr>
            <a:endParaRPr lang="en-US" sz="2800">
              <a:ea typeface="Calibri"/>
              <a:cs typeface="Calibri"/>
            </a:endParaRPr>
          </a:p>
          <a:p>
            <a:pPr marL="914400" lvl="1" indent="-457200">
              <a:buFont typeface="Arial"/>
              <a:buChar char="•"/>
            </a:pPr>
            <a:endParaRPr lang="en-US" sz="2400">
              <a:ea typeface="Calibri"/>
              <a:cs typeface="Calibri"/>
            </a:endParaRPr>
          </a:p>
        </p:txBody>
      </p:sp>
    </p:spTree>
    <p:extLst>
      <p:ext uri="{BB962C8B-B14F-4D97-AF65-F5344CB8AC3E}">
        <p14:creationId xmlns:p14="http://schemas.microsoft.com/office/powerpoint/2010/main" val="19414338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CF8B6A-622F-7DA1-6E66-C060586190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7D93ED-245A-4133-F26F-4141B1A6A7AF}"/>
              </a:ext>
            </a:extLst>
          </p:cNvPr>
          <p:cNvSpPr>
            <a:spLocks noGrp="1"/>
          </p:cNvSpPr>
          <p:nvPr>
            <p:ph type="title"/>
          </p:nvPr>
        </p:nvSpPr>
        <p:spPr/>
        <p:txBody>
          <a:bodyPr/>
          <a:lstStyle/>
          <a:p>
            <a:r>
              <a:rPr lang="en-US">
                <a:latin typeface="Aptos"/>
              </a:rPr>
              <a:t>Considerations for proposed LGN initiatives</a:t>
            </a:r>
          </a:p>
        </p:txBody>
      </p:sp>
      <p:sp>
        <p:nvSpPr>
          <p:cNvPr id="4" name="TextBox 3">
            <a:extLst>
              <a:ext uri="{FF2B5EF4-FFF2-40B4-BE49-F238E27FC236}">
                <a16:creationId xmlns:a16="http://schemas.microsoft.com/office/drawing/2014/main" id="{6CD4332D-DDC8-BCE6-CEEE-A82B1511EDB5}"/>
              </a:ext>
            </a:extLst>
          </p:cNvPr>
          <p:cNvSpPr txBox="1"/>
          <p:nvPr/>
        </p:nvSpPr>
        <p:spPr>
          <a:xfrm>
            <a:off x="476427" y="1858903"/>
            <a:ext cx="11521284" cy="21852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914400" lvl="1" indent="-457200">
              <a:buFont typeface="Arial"/>
              <a:buChar char="•"/>
            </a:pPr>
            <a:r>
              <a:rPr lang="en-US" sz="2800" b="1">
                <a:ea typeface="Calibri"/>
                <a:cs typeface="Calibri"/>
              </a:rPr>
              <a:t>Purpose </a:t>
            </a:r>
            <a:r>
              <a:rPr lang="en-US" sz="2800">
                <a:ea typeface="Calibri"/>
                <a:cs typeface="Calibri"/>
              </a:rPr>
              <a:t>– What is this initiative trying to accomplish?</a:t>
            </a:r>
          </a:p>
          <a:p>
            <a:pPr marL="914400" lvl="1" indent="-457200">
              <a:lnSpc>
                <a:spcPct val="150000"/>
              </a:lnSpc>
              <a:buFont typeface="Arial"/>
              <a:buChar char="•"/>
            </a:pPr>
            <a:r>
              <a:rPr lang="en-US" sz="2800" b="1">
                <a:ea typeface="Calibri"/>
                <a:cs typeface="Calibri"/>
              </a:rPr>
              <a:t>Targeted audience</a:t>
            </a:r>
            <a:r>
              <a:rPr lang="en-US" sz="2800">
                <a:ea typeface="Calibri"/>
                <a:cs typeface="Calibri"/>
              </a:rPr>
              <a:t> – All municipalities in region or targeted group?</a:t>
            </a:r>
          </a:p>
          <a:p>
            <a:pPr marL="914400" lvl="1" indent="-457200">
              <a:lnSpc>
                <a:spcPct val="150000"/>
              </a:lnSpc>
              <a:buFont typeface="Arial"/>
              <a:buChar char="•"/>
            </a:pPr>
            <a:endParaRPr lang="en-US" sz="2800">
              <a:ea typeface="Calibri"/>
              <a:cs typeface="Calibri"/>
            </a:endParaRPr>
          </a:p>
          <a:p>
            <a:pPr marL="914400" lvl="1" indent="-457200">
              <a:buFont typeface="Arial"/>
              <a:buChar char="•"/>
            </a:pPr>
            <a:endParaRPr lang="en-US" sz="2400">
              <a:ea typeface="Calibri"/>
              <a:cs typeface="Calibri"/>
            </a:endParaRPr>
          </a:p>
        </p:txBody>
      </p:sp>
    </p:spTree>
    <p:extLst>
      <p:ext uri="{BB962C8B-B14F-4D97-AF65-F5344CB8AC3E}">
        <p14:creationId xmlns:p14="http://schemas.microsoft.com/office/powerpoint/2010/main" val="41156544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3EE95AA-F51C-6426-C938-EE68BF948413}"/>
              </a:ext>
            </a:extLst>
          </p:cNvPr>
          <p:cNvSpPr>
            <a:spLocks noGrp="1"/>
          </p:cNvSpPr>
          <p:nvPr>
            <p:ph type="title"/>
          </p:nvPr>
        </p:nvSpPr>
        <p:spPr>
          <a:xfrm>
            <a:off x="838200" y="420126"/>
            <a:ext cx="10515600" cy="878412"/>
          </a:xfrm>
        </p:spPr>
        <p:txBody>
          <a:bodyPr>
            <a:normAutofit/>
          </a:bodyPr>
          <a:lstStyle/>
          <a:p>
            <a:r>
              <a:rPr lang="en-US"/>
              <a:t>CMAP serves</a:t>
            </a:r>
          </a:p>
        </p:txBody>
      </p:sp>
      <p:sp>
        <p:nvSpPr>
          <p:cNvPr id="8" name="Content Placeholder 7">
            <a:extLst>
              <a:ext uri="{FF2B5EF4-FFF2-40B4-BE49-F238E27FC236}">
                <a16:creationId xmlns:a16="http://schemas.microsoft.com/office/drawing/2014/main" id="{3F957FCE-C32A-F6E2-E6BB-6DB9118E81FF}"/>
              </a:ext>
            </a:extLst>
          </p:cNvPr>
          <p:cNvSpPr>
            <a:spLocks noGrp="1"/>
          </p:cNvSpPr>
          <p:nvPr>
            <p:ph idx="1"/>
          </p:nvPr>
        </p:nvSpPr>
        <p:spPr>
          <a:xfrm>
            <a:off x="1848853" y="1825624"/>
            <a:ext cx="10515600" cy="4351338"/>
          </a:xfrm>
        </p:spPr>
        <p:txBody>
          <a:bodyPr vert="horz" lIns="0" tIns="0" rIns="0" bIns="0" rtlCol="0" anchor="t">
            <a:noAutofit/>
          </a:bodyPr>
          <a:lstStyle/>
          <a:p>
            <a:r>
              <a:rPr lang="en-US" b="1"/>
              <a:t>8.6</a:t>
            </a:r>
            <a:r>
              <a:rPr lang="en-US"/>
              <a:t> million people</a:t>
            </a:r>
          </a:p>
          <a:p>
            <a:endParaRPr lang="en-US"/>
          </a:p>
          <a:p>
            <a:r>
              <a:rPr lang="en-US" b="1"/>
              <a:t>284</a:t>
            </a:r>
            <a:r>
              <a:rPr lang="en-US"/>
              <a:t> municipalities</a:t>
            </a:r>
          </a:p>
          <a:p>
            <a:endParaRPr lang="en-US"/>
          </a:p>
          <a:p>
            <a:r>
              <a:rPr lang="en-US" b="1"/>
              <a:t>7</a:t>
            </a:r>
            <a:r>
              <a:rPr lang="en-US"/>
              <a:t> counties</a:t>
            </a:r>
          </a:p>
          <a:p>
            <a:endParaRPr lang="en-US"/>
          </a:p>
          <a:p>
            <a:r>
              <a:rPr lang="en-US" b="1"/>
              <a:t>4,071</a:t>
            </a:r>
            <a:r>
              <a:rPr lang="en-US"/>
              <a:t> square miles</a:t>
            </a:r>
          </a:p>
        </p:txBody>
      </p:sp>
      <p:pic>
        <p:nvPicPr>
          <p:cNvPr id="10" name="Picture 9">
            <a:extLst>
              <a:ext uri="{FF2B5EF4-FFF2-40B4-BE49-F238E27FC236}">
                <a16:creationId xmlns:a16="http://schemas.microsoft.com/office/drawing/2014/main" id="{4A295D76-20AC-2B2C-4331-8CAE045E9864}"/>
              </a:ext>
            </a:extLst>
          </p:cNvPr>
          <p:cNvPicPr>
            <a:picLocks noChangeAspect="1"/>
          </p:cNvPicPr>
          <p:nvPr/>
        </p:nvPicPr>
        <p:blipFill>
          <a:blip r:embed="rId3"/>
          <a:stretch>
            <a:fillRect/>
          </a:stretch>
        </p:blipFill>
        <p:spPr>
          <a:xfrm>
            <a:off x="6917326" y="0"/>
            <a:ext cx="5274674" cy="6759051"/>
          </a:xfrm>
          <a:prstGeom prst="rect">
            <a:avLst/>
          </a:prstGeom>
        </p:spPr>
      </p:pic>
      <p:pic>
        <p:nvPicPr>
          <p:cNvPr id="3" name="Picture 2">
            <a:extLst>
              <a:ext uri="{FF2B5EF4-FFF2-40B4-BE49-F238E27FC236}">
                <a16:creationId xmlns:a16="http://schemas.microsoft.com/office/drawing/2014/main" id="{8EFC3232-F625-A17C-A016-925D22844E3C}"/>
              </a:ext>
            </a:extLst>
          </p:cNvPr>
          <p:cNvPicPr>
            <a:picLocks noChangeAspect="1"/>
          </p:cNvPicPr>
          <p:nvPr/>
        </p:nvPicPr>
        <p:blipFill>
          <a:blip r:embed="rId4"/>
          <a:stretch>
            <a:fillRect/>
          </a:stretch>
        </p:blipFill>
        <p:spPr>
          <a:xfrm rot="10800000" flipV="1">
            <a:off x="-13516" y="6759051"/>
            <a:ext cx="12192000" cy="101617"/>
          </a:xfrm>
          <a:prstGeom prst="rect">
            <a:avLst/>
          </a:prstGeom>
        </p:spPr>
      </p:pic>
      <p:sp>
        <p:nvSpPr>
          <p:cNvPr id="6" name="Rectangle 5">
            <a:extLst>
              <a:ext uri="{FF2B5EF4-FFF2-40B4-BE49-F238E27FC236}">
                <a16:creationId xmlns:a16="http://schemas.microsoft.com/office/drawing/2014/main" id="{93D2456C-019E-BE90-A9E8-0D2D6412C1C9}"/>
              </a:ext>
            </a:extLst>
          </p:cNvPr>
          <p:cNvSpPr/>
          <p:nvPr/>
        </p:nvSpPr>
        <p:spPr>
          <a:xfrm>
            <a:off x="10681247" y="319224"/>
            <a:ext cx="1358153" cy="2040201"/>
          </a:xfrm>
          <a:prstGeom prst="rect">
            <a:avLst/>
          </a:prstGeom>
          <a:solidFill>
            <a:schemeClr val="bg1"/>
          </a:solidFill>
          <a:ln>
            <a:solidFill>
              <a:srgbClr val="0492D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AEF08495-921F-178E-E3AD-AA8632DE8D34}"/>
              </a:ext>
            </a:extLst>
          </p:cNvPr>
          <p:cNvPicPr>
            <a:picLocks noChangeAspect="1"/>
          </p:cNvPicPr>
          <p:nvPr/>
        </p:nvPicPr>
        <p:blipFill>
          <a:blip r:embed="rId5"/>
          <a:stretch>
            <a:fillRect/>
          </a:stretch>
        </p:blipFill>
        <p:spPr>
          <a:xfrm>
            <a:off x="10818934" y="470162"/>
            <a:ext cx="1035533" cy="1745909"/>
          </a:xfrm>
          <a:prstGeom prst="rect">
            <a:avLst/>
          </a:prstGeom>
        </p:spPr>
      </p:pic>
      <p:sp>
        <p:nvSpPr>
          <p:cNvPr id="2" name="Teardrop 1">
            <a:extLst>
              <a:ext uri="{FF2B5EF4-FFF2-40B4-BE49-F238E27FC236}">
                <a16:creationId xmlns:a16="http://schemas.microsoft.com/office/drawing/2014/main" id="{ED6C3F26-3818-BC45-E776-ACEDD4453F1F}"/>
              </a:ext>
            </a:extLst>
          </p:cNvPr>
          <p:cNvSpPr/>
          <p:nvPr/>
        </p:nvSpPr>
        <p:spPr>
          <a:xfrm rot="5400000">
            <a:off x="878670" y="1674087"/>
            <a:ext cx="731520" cy="731520"/>
          </a:xfrm>
          <a:prstGeom prst="teardrop">
            <a:avLst/>
          </a:prstGeom>
          <a:solidFill>
            <a:srgbClr val="148D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descr="Group with solid fill">
            <a:extLst>
              <a:ext uri="{FF2B5EF4-FFF2-40B4-BE49-F238E27FC236}">
                <a16:creationId xmlns:a16="http://schemas.microsoft.com/office/drawing/2014/main" id="{03A8751E-2EF0-2882-004E-31F1D104883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30649" y="1712878"/>
            <a:ext cx="653937" cy="653937"/>
          </a:xfrm>
          <a:prstGeom prst="rect">
            <a:avLst/>
          </a:prstGeom>
        </p:spPr>
      </p:pic>
      <p:sp>
        <p:nvSpPr>
          <p:cNvPr id="26" name="Content Placeholder 7">
            <a:extLst>
              <a:ext uri="{FF2B5EF4-FFF2-40B4-BE49-F238E27FC236}">
                <a16:creationId xmlns:a16="http://schemas.microsoft.com/office/drawing/2014/main" id="{894DAEDD-9735-AA13-F5FC-E8662D103FD8}"/>
              </a:ext>
            </a:extLst>
          </p:cNvPr>
          <p:cNvSpPr txBox="1">
            <a:spLocks/>
          </p:cNvSpPr>
          <p:nvPr/>
        </p:nvSpPr>
        <p:spPr>
          <a:xfrm>
            <a:off x="11360323" y="2545686"/>
            <a:ext cx="818161" cy="395828"/>
          </a:xfrm>
          <a:prstGeom prst="rect">
            <a:avLst/>
          </a:prstGeom>
          <a:ln>
            <a:noFill/>
          </a:ln>
        </p:spPr>
        <p:txBody>
          <a:bodyPr vert="horz" lIns="0" tIns="0" rIns="0" bIns="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300" b="1">
                <a:solidFill>
                  <a:srgbClr val="1B478D"/>
                </a:solidFill>
                <a:latin typeface="Aptos" panose="020B0004020202020204" pitchFamily="34" charset="0"/>
              </a:rPr>
              <a:t>Lake Michigan</a:t>
            </a:r>
          </a:p>
        </p:txBody>
      </p:sp>
      <p:sp>
        <p:nvSpPr>
          <p:cNvPr id="27" name="Teardrop 26">
            <a:extLst>
              <a:ext uri="{FF2B5EF4-FFF2-40B4-BE49-F238E27FC236}">
                <a16:creationId xmlns:a16="http://schemas.microsoft.com/office/drawing/2014/main" id="{4210F5D5-7AD5-6823-ADC7-ADA1074977E3}"/>
              </a:ext>
            </a:extLst>
          </p:cNvPr>
          <p:cNvSpPr/>
          <p:nvPr/>
        </p:nvSpPr>
        <p:spPr>
          <a:xfrm rot="5400000">
            <a:off x="878670" y="2751145"/>
            <a:ext cx="731520" cy="731520"/>
          </a:xfrm>
          <a:prstGeom prst="teardrop">
            <a:avLst/>
          </a:prstGeom>
          <a:solidFill>
            <a:srgbClr val="148D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ardrop 27">
            <a:extLst>
              <a:ext uri="{FF2B5EF4-FFF2-40B4-BE49-F238E27FC236}">
                <a16:creationId xmlns:a16="http://schemas.microsoft.com/office/drawing/2014/main" id="{FC018496-2E5F-AE40-8E3C-FA69DE49EDB1}"/>
              </a:ext>
            </a:extLst>
          </p:cNvPr>
          <p:cNvSpPr/>
          <p:nvPr/>
        </p:nvSpPr>
        <p:spPr>
          <a:xfrm rot="5400000">
            <a:off x="878670" y="3858976"/>
            <a:ext cx="731520" cy="731520"/>
          </a:xfrm>
          <a:prstGeom prst="teardrop">
            <a:avLst/>
          </a:prstGeom>
          <a:solidFill>
            <a:srgbClr val="148D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Graphic 13" descr="Marker with solid fill">
            <a:extLst>
              <a:ext uri="{FF2B5EF4-FFF2-40B4-BE49-F238E27FC236}">
                <a16:creationId xmlns:a16="http://schemas.microsoft.com/office/drawing/2014/main" id="{909C05B2-F764-C4E5-AE08-5C7C27829F64}"/>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956882" y="3924001"/>
            <a:ext cx="601470" cy="601470"/>
          </a:xfrm>
          <a:prstGeom prst="rect">
            <a:avLst/>
          </a:prstGeom>
        </p:spPr>
      </p:pic>
      <p:pic>
        <p:nvPicPr>
          <p:cNvPr id="15" name="Graphic 14" descr="City outline">
            <a:extLst>
              <a:ext uri="{FF2B5EF4-FFF2-40B4-BE49-F238E27FC236}">
                <a16:creationId xmlns:a16="http://schemas.microsoft.com/office/drawing/2014/main" id="{7D4D9B50-0960-FB0C-AF3B-0B788E421CFE}"/>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904273" y="2755541"/>
            <a:ext cx="724530" cy="724530"/>
          </a:xfrm>
          <a:prstGeom prst="rect">
            <a:avLst/>
          </a:prstGeom>
        </p:spPr>
      </p:pic>
      <p:sp>
        <p:nvSpPr>
          <p:cNvPr id="29" name="Teardrop 28">
            <a:extLst>
              <a:ext uri="{FF2B5EF4-FFF2-40B4-BE49-F238E27FC236}">
                <a16:creationId xmlns:a16="http://schemas.microsoft.com/office/drawing/2014/main" id="{587CA08A-A02E-7462-E75E-36C128EB2C4D}"/>
              </a:ext>
            </a:extLst>
          </p:cNvPr>
          <p:cNvSpPr/>
          <p:nvPr/>
        </p:nvSpPr>
        <p:spPr>
          <a:xfrm rot="5400000">
            <a:off x="878670" y="5034633"/>
            <a:ext cx="731520" cy="731520"/>
          </a:xfrm>
          <a:prstGeom prst="teardrop">
            <a:avLst/>
          </a:prstGeom>
          <a:solidFill>
            <a:srgbClr val="148D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Graphic 15" descr="Ruler with solid fill">
            <a:extLst>
              <a:ext uri="{FF2B5EF4-FFF2-40B4-BE49-F238E27FC236}">
                <a16:creationId xmlns:a16="http://schemas.microsoft.com/office/drawing/2014/main" id="{86950C4F-BEDB-4B34-280E-8AB09B7B626B}"/>
              </a:ext>
            </a:extLst>
          </p:cNvPr>
          <p:cNvPicPr>
            <a:picLocks noChangeAspect="1"/>
          </p:cNvPicPr>
          <p:nvPr/>
        </p:nvPicPr>
        <p:blipFill>
          <a:blip r:embed="rId12">
            <a:extLst>
              <a:ext uri="{96DAC541-7B7A-43D3-8B79-37D633B846F1}">
                <asvg:svgBlip xmlns:asvg="http://schemas.microsoft.com/office/drawing/2016/SVG/main" r:embed="rId13"/>
              </a:ext>
            </a:extLst>
          </a:blip>
          <a:srcRect/>
          <a:stretch/>
        </p:blipFill>
        <p:spPr>
          <a:xfrm>
            <a:off x="1017438" y="5173401"/>
            <a:ext cx="453984" cy="453984"/>
          </a:xfrm>
          <a:prstGeom prst="rect">
            <a:avLst/>
          </a:prstGeom>
        </p:spPr>
      </p:pic>
    </p:spTree>
    <p:extLst>
      <p:ext uri="{BB962C8B-B14F-4D97-AF65-F5344CB8AC3E}">
        <p14:creationId xmlns:p14="http://schemas.microsoft.com/office/powerpoint/2010/main" val="42468235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4758CD-BFA6-D968-9C66-37D96358FE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B20BCC-25A9-1B3C-1A02-CE1E5279CE84}"/>
              </a:ext>
            </a:extLst>
          </p:cNvPr>
          <p:cNvSpPr>
            <a:spLocks noGrp="1"/>
          </p:cNvSpPr>
          <p:nvPr>
            <p:ph type="title"/>
          </p:nvPr>
        </p:nvSpPr>
        <p:spPr/>
        <p:txBody>
          <a:bodyPr/>
          <a:lstStyle/>
          <a:p>
            <a:r>
              <a:rPr lang="en-US">
                <a:latin typeface="Aptos"/>
              </a:rPr>
              <a:t>Considerations for proposed LGN initiatives</a:t>
            </a:r>
          </a:p>
        </p:txBody>
      </p:sp>
      <p:sp>
        <p:nvSpPr>
          <p:cNvPr id="4" name="TextBox 3">
            <a:extLst>
              <a:ext uri="{FF2B5EF4-FFF2-40B4-BE49-F238E27FC236}">
                <a16:creationId xmlns:a16="http://schemas.microsoft.com/office/drawing/2014/main" id="{4014CF90-972E-CB70-C6AA-B71F6450DEC7}"/>
              </a:ext>
            </a:extLst>
          </p:cNvPr>
          <p:cNvSpPr txBox="1"/>
          <p:nvPr/>
        </p:nvSpPr>
        <p:spPr>
          <a:xfrm>
            <a:off x="476427" y="1858903"/>
            <a:ext cx="11521284" cy="28315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914400" lvl="1" indent="-457200">
              <a:buFont typeface="Arial"/>
              <a:buChar char="•"/>
            </a:pPr>
            <a:r>
              <a:rPr lang="en-US" sz="2800" b="1">
                <a:ea typeface="Calibri"/>
                <a:cs typeface="Calibri"/>
              </a:rPr>
              <a:t>Purpose </a:t>
            </a:r>
            <a:r>
              <a:rPr lang="en-US" sz="2800">
                <a:ea typeface="Calibri"/>
                <a:cs typeface="Calibri"/>
              </a:rPr>
              <a:t>– What is this initiative trying to accomplish?</a:t>
            </a:r>
          </a:p>
          <a:p>
            <a:pPr marL="914400" lvl="1" indent="-457200">
              <a:lnSpc>
                <a:spcPct val="150000"/>
              </a:lnSpc>
              <a:buFont typeface="Arial"/>
              <a:buChar char="•"/>
            </a:pPr>
            <a:r>
              <a:rPr lang="en-US" sz="2800" b="1">
                <a:ea typeface="Calibri"/>
                <a:cs typeface="Calibri"/>
              </a:rPr>
              <a:t>Targeted audience</a:t>
            </a:r>
            <a:r>
              <a:rPr lang="en-US" sz="2800">
                <a:ea typeface="Calibri"/>
                <a:cs typeface="Calibri"/>
              </a:rPr>
              <a:t> – All municipalities in region or targeted group?</a:t>
            </a:r>
          </a:p>
          <a:p>
            <a:pPr marL="914400" lvl="1" indent="-457200">
              <a:lnSpc>
                <a:spcPct val="150000"/>
              </a:lnSpc>
              <a:buFont typeface="Arial"/>
              <a:buChar char="•"/>
            </a:pPr>
            <a:r>
              <a:rPr lang="en-US" sz="2800" b="1">
                <a:ea typeface="Calibri"/>
                <a:cs typeface="Calibri"/>
              </a:rPr>
              <a:t>Launch dates – </a:t>
            </a:r>
            <a:r>
              <a:rPr lang="en-US" sz="2800">
                <a:ea typeface="Calibri"/>
                <a:cs typeface="Calibri"/>
              </a:rPr>
              <a:t>Are there ideal time frames or deadlines?</a:t>
            </a:r>
          </a:p>
          <a:p>
            <a:pPr marL="914400" lvl="1" indent="-457200">
              <a:lnSpc>
                <a:spcPct val="150000"/>
              </a:lnSpc>
              <a:buFont typeface="Arial"/>
              <a:buChar char="•"/>
            </a:pPr>
            <a:endParaRPr lang="en-US" sz="2800">
              <a:ea typeface="Calibri"/>
              <a:cs typeface="Calibri"/>
            </a:endParaRPr>
          </a:p>
          <a:p>
            <a:pPr marL="914400" lvl="1" indent="-457200">
              <a:buFont typeface="Arial"/>
              <a:buChar char="•"/>
            </a:pPr>
            <a:endParaRPr lang="en-US" sz="2400">
              <a:ea typeface="Calibri"/>
              <a:cs typeface="Calibri"/>
            </a:endParaRPr>
          </a:p>
        </p:txBody>
      </p:sp>
    </p:spTree>
    <p:extLst>
      <p:ext uri="{BB962C8B-B14F-4D97-AF65-F5344CB8AC3E}">
        <p14:creationId xmlns:p14="http://schemas.microsoft.com/office/powerpoint/2010/main" val="24514249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88D241-8DDB-B17C-8CDE-A6B1C2E21A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AF0B4A-9F32-C3A5-B443-A1E9D8B22609}"/>
              </a:ext>
            </a:extLst>
          </p:cNvPr>
          <p:cNvSpPr>
            <a:spLocks noGrp="1"/>
          </p:cNvSpPr>
          <p:nvPr>
            <p:ph type="title"/>
          </p:nvPr>
        </p:nvSpPr>
        <p:spPr/>
        <p:txBody>
          <a:bodyPr/>
          <a:lstStyle/>
          <a:p>
            <a:r>
              <a:rPr lang="en-US">
                <a:latin typeface="Aptos"/>
              </a:rPr>
              <a:t>Considerations for proposed LGN initiatives</a:t>
            </a:r>
          </a:p>
        </p:txBody>
      </p:sp>
      <p:sp>
        <p:nvSpPr>
          <p:cNvPr id="4" name="TextBox 3">
            <a:extLst>
              <a:ext uri="{FF2B5EF4-FFF2-40B4-BE49-F238E27FC236}">
                <a16:creationId xmlns:a16="http://schemas.microsoft.com/office/drawing/2014/main" id="{1E4EACDD-B533-432D-535D-483A97F3FC25}"/>
              </a:ext>
            </a:extLst>
          </p:cNvPr>
          <p:cNvSpPr txBox="1"/>
          <p:nvPr/>
        </p:nvSpPr>
        <p:spPr>
          <a:xfrm>
            <a:off x="476427" y="1858903"/>
            <a:ext cx="11521284" cy="34778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914400" lvl="1" indent="-457200">
              <a:buFont typeface="Arial"/>
              <a:buChar char="•"/>
            </a:pPr>
            <a:r>
              <a:rPr lang="en-US" sz="2800" b="1" dirty="0">
                <a:ea typeface="Calibri"/>
                <a:cs typeface="Calibri"/>
              </a:rPr>
              <a:t>Purpose </a:t>
            </a:r>
            <a:r>
              <a:rPr lang="en-US" sz="2800" dirty="0">
                <a:ea typeface="Calibri"/>
                <a:cs typeface="Calibri"/>
              </a:rPr>
              <a:t>– What is this initiative trying to accomplish?</a:t>
            </a:r>
          </a:p>
          <a:p>
            <a:pPr marL="914400" lvl="1" indent="-457200">
              <a:lnSpc>
                <a:spcPct val="150000"/>
              </a:lnSpc>
              <a:buFont typeface="Arial"/>
              <a:buChar char="•"/>
            </a:pPr>
            <a:r>
              <a:rPr lang="en-US" sz="2800" b="1" dirty="0">
                <a:ea typeface="Calibri"/>
                <a:cs typeface="Calibri"/>
              </a:rPr>
              <a:t>Targeted audience</a:t>
            </a:r>
            <a:r>
              <a:rPr lang="en-US" sz="2800" dirty="0">
                <a:ea typeface="Calibri"/>
                <a:cs typeface="Calibri"/>
              </a:rPr>
              <a:t> – All municipalities in region or targeted group?</a:t>
            </a:r>
          </a:p>
          <a:p>
            <a:pPr marL="914400" lvl="1" indent="-457200">
              <a:lnSpc>
                <a:spcPct val="150000"/>
              </a:lnSpc>
              <a:buFont typeface="Arial"/>
              <a:buChar char="•"/>
            </a:pPr>
            <a:r>
              <a:rPr lang="en-US" sz="2800" b="1" dirty="0">
                <a:ea typeface="Calibri"/>
                <a:cs typeface="Calibri"/>
              </a:rPr>
              <a:t>Launch dates – </a:t>
            </a:r>
            <a:r>
              <a:rPr lang="en-US" sz="2800" dirty="0">
                <a:ea typeface="Calibri"/>
                <a:cs typeface="Calibri"/>
              </a:rPr>
              <a:t>Are there ideal time frames or deadlines?</a:t>
            </a:r>
          </a:p>
          <a:p>
            <a:pPr marL="914400" lvl="1" indent="-457200">
              <a:lnSpc>
                <a:spcPct val="150000"/>
              </a:lnSpc>
              <a:buFont typeface="Arial"/>
              <a:buChar char="•"/>
            </a:pPr>
            <a:r>
              <a:rPr lang="en-US" sz="2800" b="1" dirty="0">
                <a:ea typeface="Calibri"/>
                <a:cs typeface="Calibri"/>
              </a:rPr>
              <a:t>Any supplementary materials</a:t>
            </a:r>
            <a:r>
              <a:rPr lang="en-US" sz="2800" dirty="0">
                <a:ea typeface="Calibri"/>
                <a:cs typeface="Calibri"/>
              </a:rPr>
              <a:t> – Links or attachments?</a:t>
            </a:r>
          </a:p>
          <a:p>
            <a:pPr marL="914400" lvl="1" indent="-457200">
              <a:lnSpc>
                <a:spcPct val="150000"/>
              </a:lnSpc>
              <a:buFont typeface="Arial"/>
              <a:buChar char="•"/>
            </a:pPr>
            <a:endParaRPr lang="en-US" sz="2800" dirty="0">
              <a:ea typeface="Calibri"/>
              <a:cs typeface="Calibri"/>
            </a:endParaRPr>
          </a:p>
          <a:p>
            <a:pPr marL="914400" lvl="1" indent="-457200">
              <a:buFont typeface="Arial"/>
              <a:buChar char="•"/>
            </a:pPr>
            <a:endParaRPr lang="en-US" sz="2400" dirty="0">
              <a:ea typeface="Calibri"/>
              <a:cs typeface="Calibri"/>
            </a:endParaRPr>
          </a:p>
        </p:txBody>
      </p:sp>
    </p:spTree>
    <p:extLst>
      <p:ext uri="{BB962C8B-B14F-4D97-AF65-F5344CB8AC3E}">
        <p14:creationId xmlns:p14="http://schemas.microsoft.com/office/powerpoint/2010/main" val="28851462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02232E-E975-5B8E-B81F-5454407ADE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033C6E-81AD-F9EE-DFE4-7D673CD0600E}"/>
              </a:ext>
            </a:extLst>
          </p:cNvPr>
          <p:cNvSpPr>
            <a:spLocks noGrp="1"/>
          </p:cNvSpPr>
          <p:nvPr>
            <p:ph type="title"/>
          </p:nvPr>
        </p:nvSpPr>
        <p:spPr/>
        <p:txBody>
          <a:bodyPr/>
          <a:lstStyle/>
          <a:p>
            <a:r>
              <a:rPr lang="en-US">
                <a:latin typeface="Aptos"/>
              </a:rPr>
              <a:t>Considerations for proposed LGN initiatives</a:t>
            </a:r>
          </a:p>
        </p:txBody>
      </p:sp>
      <p:sp>
        <p:nvSpPr>
          <p:cNvPr id="4" name="TextBox 3">
            <a:extLst>
              <a:ext uri="{FF2B5EF4-FFF2-40B4-BE49-F238E27FC236}">
                <a16:creationId xmlns:a16="http://schemas.microsoft.com/office/drawing/2014/main" id="{3A738EB7-6DEC-11D9-453E-A4E3EFA2AC63}"/>
              </a:ext>
            </a:extLst>
          </p:cNvPr>
          <p:cNvSpPr txBox="1"/>
          <p:nvPr/>
        </p:nvSpPr>
        <p:spPr>
          <a:xfrm>
            <a:off x="476427" y="1858903"/>
            <a:ext cx="11521284" cy="477053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914400" lvl="1" indent="-457200">
              <a:buFont typeface="Arial"/>
              <a:buChar char="•"/>
            </a:pPr>
            <a:r>
              <a:rPr lang="en-US" sz="2800" b="1">
                <a:ea typeface="Calibri"/>
                <a:cs typeface="Calibri"/>
              </a:rPr>
              <a:t>Purpose </a:t>
            </a:r>
            <a:r>
              <a:rPr lang="en-US" sz="2800">
                <a:ea typeface="Calibri"/>
                <a:cs typeface="Calibri"/>
              </a:rPr>
              <a:t>– What is this initiative trying to accomplish?</a:t>
            </a:r>
          </a:p>
          <a:p>
            <a:pPr marL="914400" lvl="1" indent="-457200">
              <a:lnSpc>
                <a:spcPct val="150000"/>
              </a:lnSpc>
              <a:buFont typeface="Arial"/>
              <a:buChar char="•"/>
            </a:pPr>
            <a:r>
              <a:rPr lang="en-US" sz="2800" b="1">
                <a:ea typeface="Calibri"/>
                <a:cs typeface="Calibri"/>
              </a:rPr>
              <a:t>Targeted audience</a:t>
            </a:r>
            <a:r>
              <a:rPr lang="en-US" sz="2800">
                <a:ea typeface="Calibri"/>
                <a:cs typeface="Calibri"/>
              </a:rPr>
              <a:t> – All municipalities in region or targeted group?</a:t>
            </a:r>
          </a:p>
          <a:p>
            <a:pPr marL="914400" lvl="1" indent="-457200">
              <a:lnSpc>
                <a:spcPct val="150000"/>
              </a:lnSpc>
              <a:buFont typeface="Arial"/>
              <a:buChar char="•"/>
            </a:pPr>
            <a:r>
              <a:rPr lang="en-US" sz="2800" b="1">
                <a:ea typeface="Calibri"/>
                <a:cs typeface="Calibri"/>
              </a:rPr>
              <a:t>Launch dates – </a:t>
            </a:r>
            <a:r>
              <a:rPr lang="en-US" sz="2800">
                <a:ea typeface="Calibri"/>
                <a:cs typeface="Calibri"/>
              </a:rPr>
              <a:t>Are there ideal time frames or deadlines?</a:t>
            </a:r>
          </a:p>
          <a:p>
            <a:pPr marL="914400" lvl="1" indent="-457200">
              <a:lnSpc>
                <a:spcPct val="150000"/>
              </a:lnSpc>
              <a:buFont typeface="Arial"/>
              <a:buChar char="•"/>
            </a:pPr>
            <a:r>
              <a:rPr lang="en-US" sz="2800" b="1">
                <a:ea typeface="Calibri"/>
                <a:cs typeface="Calibri"/>
              </a:rPr>
              <a:t>Any supplementary materials</a:t>
            </a:r>
            <a:r>
              <a:rPr lang="en-US" sz="2800">
                <a:ea typeface="Calibri"/>
                <a:cs typeface="Calibri"/>
              </a:rPr>
              <a:t> – Links or attachments?</a:t>
            </a:r>
          </a:p>
          <a:p>
            <a:pPr marL="914400" lvl="1" indent="-457200">
              <a:lnSpc>
                <a:spcPct val="150000"/>
              </a:lnSpc>
              <a:buFont typeface="Arial"/>
              <a:buChar char="•"/>
            </a:pPr>
            <a:r>
              <a:rPr lang="en-US" sz="2800" b="1">
                <a:ea typeface="Calibri"/>
                <a:cs typeface="Calibri"/>
              </a:rPr>
              <a:t>Other forms of outreach </a:t>
            </a:r>
            <a:r>
              <a:rPr lang="en-US" sz="2800">
                <a:ea typeface="Calibri"/>
                <a:cs typeface="Calibri"/>
              </a:rPr>
              <a:t>– Are there any potentially duplicative forms of communication?</a:t>
            </a:r>
          </a:p>
          <a:p>
            <a:pPr marL="914400" lvl="1" indent="-457200">
              <a:lnSpc>
                <a:spcPct val="150000"/>
              </a:lnSpc>
              <a:buFont typeface="Arial"/>
              <a:buChar char="•"/>
            </a:pPr>
            <a:endParaRPr lang="en-US" sz="2800">
              <a:ea typeface="Calibri"/>
              <a:cs typeface="Calibri"/>
            </a:endParaRPr>
          </a:p>
          <a:p>
            <a:pPr marL="914400" lvl="1" indent="-457200">
              <a:buFont typeface="Arial"/>
              <a:buChar char="•"/>
            </a:pPr>
            <a:endParaRPr lang="en-US" sz="2400">
              <a:ea typeface="Calibri"/>
              <a:cs typeface="Calibri"/>
            </a:endParaRPr>
          </a:p>
        </p:txBody>
      </p:sp>
    </p:spTree>
    <p:extLst>
      <p:ext uri="{BB962C8B-B14F-4D97-AF65-F5344CB8AC3E}">
        <p14:creationId xmlns:p14="http://schemas.microsoft.com/office/powerpoint/2010/main" val="18756239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9064E-1973-8118-28BD-359D31554B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1CEB7D-C842-DE20-783C-6CA63CBFF329}"/>
              </a:ext>
            </a:extLst>
          </p:cNvPr>
          <p:cNvSpPr>
            <a:spLocks noGrp="1"/>
          </p:cNvSpPr>
          <p:nvPr>
            <p:ph type="title"/>
          </p:nvPr>
        </p:nvSpPr>
        <p:spPr/>
        <p:txBody>
          <a:bodyPr/>
          <a:lstStyle/>
          <a:p>
            <a:r>
              <a:rPr lang="en-US">
                <a:latin typeface="Aptos"/>
              </a:rPr>
              <a:t>Considerations for proposed LGN initiatives</a:t>
            </a:r>
          </a:p>
        </p:txBody>
      </p:sp>
      <p:sp>
        <p:nvSpPr>
          <p:cNvPr id="4" name="TextBox 3">
            <a:extLst>
              <a:ext uri="{FF2B5EF4-FFF2-40B4-BE49-F238E27FC236}">
                <a16:creationId xmlns:a16="http://schemas.microsoft.com/office/drawing/2014/main" id="{5E107C20-2BED-7ED2-EE4D-0A3C092779D7}"/>
              </a:ext>
            </a:extLst>
          </p:cNvPr>
          <p:cNvSpPr txBox="1"/>
          <p:nvPr/>
        </p:nvSpPr>
        <p:spPr>
          <a:xfrm>
            <a:off x="476427" y="1858903"/>
            <a:ext cx="11521284" cy="477053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914400" lvl="1" indent="-457200">
              <a:buFont typeface="Arial"/>
              <a:buChar char="•"/>
            </a:pPr>
            <a:r>
              <a:rPr lang="en-US" sz="2800" b="1">
                <a:ea typeface="Calibri"/>
                <a:cs typeface="Calibri"/>
              </a:rPr>
              <a:t>Purpose </a:t>
            </a:r>
            <a:r>
              <a:rPr lang="en-US" sz="2800">
                <a:ea typeface="Calibri"/>
                <a:cs typeface="Calibri"/>
              </a:rPr>
              <a:t>– What is this initiative trying to accomplish?</a:t>
            </a:r>
          </a:p>
          <a:p>
            <a:pPr marL="914400" lvl="1" indent="-457200">
              <a:lnSpc>
                <a:spcPct val="150000"/>
              </a:lnSpc>
              <a:buFont typeface="Arial"/>
              <a:buChar char="•"/>
            </a:pPr>
            <a:r>
              <a:rPr lang="en-US" sz="2800" b="1">
                <a:ea typeface="Calibri"/>
                <a:cs typeface="Calibri"/>
              </a:rPr>
              <a:t>Targeted audience</a:t>
            </a:r>
            <a:r>
              <a:rPr lang="en-US" sz="2800">
                <a:ea typeface="Calibri"/>
                <a:cs typeface="Calibri"/>
              </a:rPr>
              <a:t> – All municipalities in region or targeted group?</a:t>
            </a:r>
          </a:p>
          <a:p>
            <a:pPr marL="914400" lvl="1" indent="-457200">
              <a:lnSpc>
                <a:spcPct val="150000"/>
              </a:lnSpc>
              <a:buFont typeface="Arial"/>
              <a:buChar char="•"/>
            </a:pPr>
            <a:r>
              <a:rPr lang="en-US" sz="2800" b="1">
                <a:ea typeface="Calibri"/>
                <a:cs typeface="Calibri"/>
              </a:rPr>
              <a:t>Launch dates </a:t>
            </a:r>
            <a:r>
              <a:rPr lang="en-US" sz="2800">
                <a:ea typeface="Calibri"/>
                <a:cs typeface="Calibri"/>
              </a:rPr>
              <a:t>– Are there ideal time frames or deadlines?</a:t>
            </a:r>
          </a:p>
          <a:p>
            <a:pPr marL="914400" lvl="1" indent="-457200">
              <a:lnSpc>
                <a:spcPct val="150000"/>
              </a:lnSpc>
              <a:buFont typeface="Arial"/>
              <a:buChar char="•"/>
            </a:pPr>
            <a:r>
              <a:rPr lang="en-US" sz="2800" b="1">
                <a:ea typeface="Calibri"/>
                <a:cs typeface="Calibri"/>
              </a:rPr>
              <a:t>Any supplementary materials</a:t>
            </a:r>
            <a:r>
              <a:rPr lang="en-US" sz="2800">
                <a:ea typeface="Calibri"/>
                <a:cs typeface="Calibri"/>
              </a:rPr>
              <a:t> – Links or attachments?</a:t>
            </a:r>
          </a:p>
          <a:p>
            <a:pPr marL="914400" lvl="1" indent="-457200">
              <a:lnSpc>
                <a:spcPct val="150000"/>
              </a:lnSpc>
              <a:buFont typeface="Arial"/>
              <a:buChar char="•"/>
            </a:pPr>
            <a:r>
              <a:rPr lang="en-US" sz="2800" b="1">
                <a:ea typeface="Calibri"/>
                <a:cs typeface="Calibri"/>
              </a:rPr>
              <a:t>Other forms of outreach </a:t>
            </a:r>
            <a:r>
              <a:rPr lang="en-US" sz="2800">
                <a:ea typeface="Calibri"/>
                <a:cs typeface="Calibri"/>
              </a:rPr>
              <a:t>– Are there any potentially duplicative forms of communication?</a:t>
            </a:r>
          </a:p>
          <a:p>
            <a:pPr marL="914400" lvl="1" indent="-457200">
              <a:lnSpc>
                <a:spcPct val="150000"/>
              </a:lnSpc>
              <a:buFont typeface="Arial"/>
              <a:buChar char="•"/>
            </a:pPr>
            <a:r>
              <a:rPr lang="en-US" sz="2800" b="1">
                <a:ea typeface="Calibri"/>
                <a:cs typeface="Calibri"/>
              </a:rPr>
              <a:t>Impact </a:t>
            </a:r>
            <a:r>
              <a:rPr lang="en-US" sz="2800">
                <a:ea typeface="+mn-lt"/>
                <a:cs typeface="+mn-lt"/>
              </a:rPr>
              <a:t>– </a:t>
            </a:r>
            <a:r>
              <a:rPr lang="en-US" sz="2800">
                <a:ea typeface="Calibri"/>
                <a:cs typeface="Calibri"/>
              </a:rPr>
              <a:t>How do we determine initiative success?</a:t>
            </a:r>
            <a:endParaRPr lang="en-US" sz="2800"/>
          </a:p>
          <a:p>
            <a:pPr marL="914400" lvl="1" indent="-457200">
              <a:buFont typeface="Arial"/>
              <a:buChar char="•"/>
            </a:pPr>
            <a:endParaRPr lang="en-US" sz="2400">
              <a:ea typeface="Calibri"/>
              <a:cs typeface="Calibri"/>
            </a:endParaRPr>
          </a:p>
        </p:txBody>
      </p:sp>
    </p:spTree>
    <p:extLst>
      <p:ext uri="{BB962C8B-B14F-4D97-AF65-F5344CB8AC3E}">
        <p14:creationId xmlns:p14="http://schemas.microsoft.com/office/powerpoint/2010/main" val="16238774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59EC2-C0A7-7F9F-5D6D-24E1F996B9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37DC66-EB4B-0EE4-B029-7A7078E188F0}"/>
              </a:ext>
            </a:extLst>
          </p:cNvPr>
          <p:cNvSpPr>
            <a:spLocks noGrp="1"/>
          </p:cNvSpPr>
          <p:nvPr>
            <p:ph type="title"/>
          </p:nvPr>
        </p:nvSpPr>
        <p:spPr/>
        <p:txBody>
          <a:bodyPr/>
          <a:lstStyle/>
          <a:p>
            <a:r>
              <a:rPr lang="en-US"/>
              <a:t>Deploying an LGN initiative</a:t>
            </a:r>
          </a:p>
        </p:txBody>
      </p:sp>
      <p:sp>
        <p:nvSpPr>
          <p:cNvPr id="92" name="Oval 91">
            <a:extLst>
              <a:ext uri="{FF2B5EF4-FFF2-40B4-BE49-F238E27FC236}">
                <a16:creationId xmlns:a16="http://schemas.microsoft.com/office/drawing/2014/main" id="{45A5CFCC-001B-67AE-EAC2-32287CD08AF2}"/>
              </a:ext>
            </a:extLst>
          </p:cNvPr>
          <p:cNvSpPr/>
          <p:nvPr/>
        </p:nvSpPr>
        <p:spPr>
          <a:xfrm>
            <a:off x="5191086" y="6353314"/>
            <a:ext cx="5332611" cy="533261"/>
          </a:xfrm>
          <a:prstGeom prst="ellipse">
            <a:avLst/>
          </a:prstGeom>
          <a:gradFill flip="none" rotWithShape="1">
            <a:gsLst>
              <a:gs pos="0">
                <a:sysClr val="windowText" lastClr="000000">
                  <a:lumMod val="50000"/>
                  <a:lumOff val="50000"/>
                </a:sysClr>
              </a:gs>
              <a:gs pos="100000">
                <a:sysClr val="window" lastClr="FFFFFF">
                  <a:alpha val="0"/>
                  <a:lumMod val="100000"/>
                </a:sysClr>
              </a:gs>
            </a:gsLst>
            <a:path path="shape">
              <a:fillToRect l="50000" t="50000" r="50000" b="50000"/>
            </a:path>
            <a:tileRect/>
          </a:gradFill>
          <a:ln w="25400" cap="flat" cmpd="sng" algn="ctr">
            <a:noFill/>
            <a:prstDash val="solid"/>
          </a:ln>
          <a:effectLst/>
        </p:spPr>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93" name="TextBox 92">
            <a:extLst>
              <a:ext uri="{FF2B5EF4-FFF2-40B4-BE49-F238E27FC236}">
                <a16:creationId xmlns:a16="http://schemas.microsoft.com/office/drawing/2014/main" id="{1FA0DBB2-069D-9AB2-56F4-4C33B10CC2E0}"/>
              </a:ext>
            </a:extLst>
          </p:cNvPr>
          <p:cNvSpPr txBox="1"/>
          <p:nvPr/>
        </p:nvSpPr>
        <p:spPr>
          <a:xfrm>
            <a:off x="513610" y="1544672"/>
            <a:ext cx="574195" cy="1015343"/>
          </a:xfrm>
          <a:prstGeom prst="rect">
            <a:avLst/>
          </a:prstGeom>
          <a:noFill/>
          <a:effectLst/>
        </p:spPr>
        <p:txBody>
          <a:bodyPr wrap="non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998" b="1" i="0" u="none" strike="noStrike" kern="1200" cap="none" spc="0" normalizeH="0" baseline="0" noProof="0">
                <a:ln>
                  <a:noFill/>
                </a:ln>
                <a:solidFill>
                  <a:srgbClr val="14376A"/>
                </a:solidFill>
                <a:effectLst/>
                <a:uLnTx/>
                <a:uFillTx/>
                <a:latin typeface="Calibri"/>
                <a:ea typeface="+mn-ea"/>
                <a:cs typeface="Arial" pitchFamily="34" charset="0"/>
              </a:rPr>
              <a:t>1</a:t>
            </a:r>
          </a:p>
        </p:txBody>
      </p:sp>
      <p:sp>
        <p:nvSpPr>
          <p:cNvPr id="94" name="TextBox 93">
            <a:extLst>
              <a:ext uri="{FF2B5EF4-FFF2-40B4-BE49-F238E27FC236}">
                <a16:creationId xmlns:a16="http://schemas.microsoft.com/office/drawing/2014/main" id="{E56B24A1-274C-6827-518F-22E88172F6DC}"/>
              </a:ext>
            </a:extLst>
          </p:cNvPr>
          <p:cNvSpPr txBox="1"/>
          <p:nvPr/>
        </p:nvSpPr>
        <p:spPr>
          <a:xfrm>
            <a:off x="2077416" y="2894893"/>
            <a:ext cx="574195" cy="1015343"/>
          </a:xfrm>
          <a:prstGeom prst="rect">
            <a:avLst/>
          </a:prstGeom>
          <a:noFill/>
          <a:effectLst/>
        </p:spPr>
        <p:txBody>
          <a:bodyPr wrap="non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998" b="1" i="0" u="none" strike="noStrike" kern="1200" cap="none" spc="0" normalizeH="0" baseline="0" noProof="0">
                <a:ln>
                  <a:noFill/>
                </a:ln>
                <a:solidFill>
                  <a:srgbClr val="14376A"/>
                </a:solidFill>
                <a:effectLst/>
                <a:uLnTx/>
                <a:uFillTx/>
                <a:latin typeface="Calibri"/>
                <a:ea typeface="+mn-ea"/>
                <a:cs typeface="Arial" pitchFamily="34" charset="0"/>
              </a:rPr>
              <a:t>2</a:t>
            </a:r>
          </a:p>
        </p:txBody>
      </p:sp>
      <p:sp>
        <p:nvSpPr>
          <p:cNvPr id="95" name="Freeform 6">
            <a:extLst>
              <a:ext uri="{FF2B5EF4-FFF2-40B4-BE49-F238E27FC236}">
                <a16:creationId xmlns:a16="http://schemas.microsoft.com/office/drawing/2014/main" id="{2EFB202D-7FED-290B-2EE5-6A9720A5CDBC}"/>
              </a:ext>
            </a:extLst>
          </p:cNvPr>
          <p:cNvSpPr>
            <a:spLocks/>
          </p:cNvSpPr>
          <p:nvPr/>
        </p:nvSpPr>
        <p:spPr bwMode="auto">
          <a:xfrm>
            <a:off x="4063819" y="2935716"/>
            <a:ext cx="3081328" cy="2350246"/>
          </a:xfrm>
          <a:custGeom>
            <a:avLst/>
            <a:gdLst/>
            <a:ahLst/>
            <a:cxnLst>
              <a:cxn ang="0">
                <a:pos x="1208" y="0"/>
              </a:cxn>
              <a:cxn ang="0">
                <a:pos x="1504" y="597"/>
              </a:cxn>
              <a:cxn ang="0">
                <a:pos x="295" y="1329"/>
              </a:cxn>
              <a:cxn ang="0">
                <a:pos x="0" y="732"/>
              </a:cxn>
              <a:cxn ang="0">
                <a:pos x="1208" y="0"/>
              </a:cxn>
            </a:cxnLst>
            <a:rect l="0" t="0" r="r" b="b"/>
            <a:pathLst>
              <a:path w="1504" h="1329">
                <a:moveTo>
                  <a:pt x="1208" y="0"/>
                </a:moveTo>
                <a:lnTo>
                  <a:pt x="1504" y="597"/>
                </a:lnTo>
                <a:lnTo>
                  <a:pt x="295" y="1329"/>
                </a:lnTo>
                <a:lnTo>
                  <a:pt x="0" y="732"/>
                </a:lnTo>
                <a:lnTo>
                  <a:pt x="1208" y="0"/>
                </a:lnTo>
                <a:close/>
              </a:path>
            </a:pathLst>
          </a:custGeom>
          <a:gradFill flip="none" rotWithShape="1">
            <a:gsLst>
              <a:gs pos="0">
                <a:schemeClr val="tx2">
                  <a:lumMod val="50000"/>
                </a:schemeClr>
              </a:gs>
              <a:gs pos="50000">
                <a:schemeClr val="tx2">
                  <a:lumMod val="75000"/>
                </a:schemeClr>
              </a:gs>
              <a:gs pos="100000">
                <a:schemeClr val="tx2">
                  <a:lumMod val="50000"/>
                </a:schemeClr>
              </a:gs>
            </a:gsLst>
            <a:lin ang="18900000" scaled="1"/>
            <a:tileRect/>
          </a:gradFill>
          <a:ln w="0">
            <a:noFill/>
            <a:prstDash val="solid"/>
            <a:round/>
            <a:headEnd/>
            <a:tailEnd/>
          </a:ln>
        </p:spPr>
        <p:txBody>
          <a:bodyPr vert="horz" wrap="square" lIns="91416" tIns="45708" rIns="91416" bIns="4570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399" b="0" i="0" u="none" strike="noStrike" kern="1200" cap="none" spc="0" normalizeH="0" baseline="0" noProof="0">
              <a:ln>
                <a:noFill/>
              </a:ln>
              <a:solidFill>
                <a:prstClr val="black"/>
              </a:solidFill>
              <a:effectLst/>
              <a:uLnTx/>
              <a:uFillTx/>
              <a:latin typeface="Calibri"/>
              <a:ea typeface="+mn-ea"/>
              <a:cs typeface="+mn-cs"/>
            </a:endParaRPr>
          </a:p>
        </p:txBody>
      </p:sp>
      <p:sp>
        <p:nvSpPr>
          <p:cNvPr id="96" name="Freeform 6">
            <a:extLst>
              <a:ext uri="{FF2B5EF4-FFF2-40B4-BE49-F238E27FC236}">
                <a16:creationId xmlns:a16="http://schemas.microsoft.com/office/drawing/2014/main" id="{CD147C95-FA0D-B627-16EB-76B4F99207A0}"/>
              </a:ext>
            </a:extLst>
          </p:cNvPr>
          <p:cNvSpPr>
            <a:spLocks/>
          </p:cNvSpPr>
          <p:nvPr/>
        </p:nvSpPr>
        <p:spPr bwMode="auto">
          <a:xfrm>
            <a:off x="2645374" y="1651160"/>
            <a:ext cx="3081328" cy="2350246"/>
          </a:xfrm>
          <a:custGeom>
            <a:avLst/>
            <a:gdLst/>
            <a:ahLst/>
            <a:cxnLst>
              <a:cxn ang="0">
                <a:pos x="1208" y="0"/>
              </a:cxn>
              <a:cxn ang="0">
                <a:pos x="1504" y="597"/>
              </a:cxn>
              <a:cxn ang="0">
                <a:pos x="295" y="1329"/>
              </a:cxn>
              <a:cxn ang="0">
                <a:pos x="0" y="732"/>
              </a:cxn>
              <a:cxn ang="0">
                <a:pos x="1208" y="0"/>
              </a:cxn>
            </a:cxnLst>
            <a:rect l="0" t="0" r="r" b="b"/>
            <a:pathLst>
              <a:path w="1504" h="1329">
                <a:moveTo>
                  <a:pt x="1208" y="0"/>
                </a:moveTo>
                <a:lnTo>
                  <a:pt x="1504" y="597"/>
                </a:lnTo>
                <a:lnTo>
                  <a:pt x="295" y="1329"/>
                </a:lnTo>
                <a:lnTo>
                  <a:pt x="0" y="732"/>
                </a:lnTo>
                <a:lnTo>
                  <a:pt x="1208" y="0"/>
                </a:lnTo>
                <a:close/>
              </a:path>
            </a:pathLst>
          </a:custGeom>
          <a:gradFill flip="none" rotWithShape="1">
            <a:gsLst>
              <a:gs pos="0">
                <a:schemeClr val="tx2">
                  <a:lumMod val="50000"/>
                </a:schemeClr>
              </a:gs>
              <a:gs pos="50000">
                <a:schemeClr val="tx2">
                  <a:lumMod val="75000"/>
                </a:schemeClr>
              </a:gs>
              <a:gs pos="100000">
                <a:schemeClr val="tx2">
                  <a:lumMod val="50000"/>
                </a:schemeClr>
              </a:gs>
            </a:gsLst>
            <a:lin ang="18900000" scaled="1"/>
            <a:tileRect/>
          </a:gradFill>
          <a:ln w="0">
            <a:noFill/>
            <a:prstDash val="solid"/>
            <a:round/>
            <a:headEnd/>
            <a:tailEnd/>
          </a:ln>
        </p:spPr>
        <p:txBody>
          <a:bodyPr vert="horz" wrap="square" lIns="91416" tIns="45708" rIns="91416" bIns="4570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399" b="0" i="0" u="none" strike="noStrike" kern="1200" cap="none" spc="0" normalizeH="0" baseline="0" noProof="0">
              <a:ln>
                <a:noFill/>
              </a:ln>
              <a:solidFill>
                <a:prstClr val="black"/>
              </a:solidFill>
              <a:effectLst/>
              <a:uLnTx/>
              <a:uFillTx/>
              <a:latin typeface="Calibri"/>
              <a:ea typeface="+mn-ea"/>
              <a:cs typeface="+mn-cs"/>
            </a:endParaRPr>
          </a:p>
        </p:txBody>
      </p:sp>
      <p:sp>
        <p:nvSpPr>
          <p:cNvPr id="97" name="Freeform 10">
            <a:extLst>
              <a:ext uri="{FF2B5EF4-FFF2-40B4-BE49-F238E27FC236}">
                <a16:creationId xmlns:a16="http://schemas.microsoft.com/office/drawing/2014/main" id="{3F43A5FC-776C-2F72-2A37-517F82623C66}"/>
              </a:ext>
            </a:extLst>
          </p:cNvPr>
          <p:cNvSpPr>
            <a:spLocks/>
          </p:cNvSpPr>
          <p:nvPr/>
        </p:nvSpPr>
        <p:spPr bwMode="auto">
          <a:xfrm>
            <a:off x="2645375" y="2945653"/>
            <a:ext cx="4507263" cy="1055754"/>
          </a:xfrm>
          <a:custGeom>
            <a:avLst/>
            <a:gdLst/>
            <a:ahLst/>
            <a:cxnLst>
              <a:cxn ang="0">
                <a:pos x="0" y="0"/>
              </a:cxn>
              <a:cxn ang="0">
                <a:pos x="1905" y="0"/>
              </a:cxn>
              <a:cxn ang="0">
                <a:pos x="2200" y="597"/>
              </a:cxn>
              <a:cxn ang="0">
                <a:pos x="295" y="597"/>
              </a:cxn>
              <a:cxn ang="0">
                <a:pos x="0" y="0"/>
              </a:cxn>
            </a:cxnLst>
            <a:rect l="0" t="0" r="r" b="b"/>
            <a:pathLst>
              <a:path w="2200" h="597">
                <a:moveTo>
                  <a:pt x="0" y="0"/>
                </a:moveTo>
                <a:lnTo>
                  <a:pt x="1905" y="0"/>
                </a:lnTo>
                <a:lnTo>
                  <a:pt x="2200" y="597"/>
                </a:lnTo>
                <a:lnTo>
                  <a:pt x="295" y="597"/>
                </a:lnTo>
                <a:lnTo>
                  <a:pt x="0" y="0"/>
                </a:lnTo>
                <a:close/>
              </a:path>
            </a:pathLst>
          </a:custGeom>
          <a:solidFill>
            <a:srgbClr val="1B488C"/>
          </a:solidFill>
          <a:ln w="0">
            <a:noFill/>
            <a:prstDash val="solid"/>
            <a:round/>
            <a:headEnd/>
            <a:tailEnd/>
          </a:ln>
        </p:spPr>
        <p:txBody>
          <a:bodyPr vert="horz" wrap="square" lIns="914162" tIns="91416" rIns="914162" bIns="91416" numCol="1" anchor="ctr" anchorCtr="1" compatLnSpc="1">
            <a:prstTxWarp prst="textNoShape">
              <a:avLst/>
            </a:prstTxWarp>
          </a:bodyPr>
          <a:lstStyle/>
          <a:p>
            <a:r>
              <a:rPr lang="en-US" sz="1600">
                <a:solidFill>
                  <a:schemeClr val="bg1"/>
                </a:solidFill>
                <a:latin typeface="Aptos"/>
              </a:rPr>
              <a:t>Develop initiative </a:t>
            </a:r>
            <a:endParaRPr lang="en-US" sz="1600">
              <a:solidFill>
                <a:schemeClr val="bg1"/>
              </a:solidFill>
              <a:ea typeface="Calibri"/>
              <a:cs typeface="Calibri"/>
            </a:endParaRPr>
          </a:p>
          <a:p>
            <a:r>
              <a:rPr lang="en-US" sz="1600">
                <a:solidFill>
                  <a:schemeClr val="bg1"/>
                </a:solidFill>
                <a:latin typeface="Aptos"/>
              </a:rPr>
              <a:t>announcement and </a:t>
            </a:r>
            <a:endParaRPr lang="en-US" sz="1600">
              <a:solidFill>
                <a:schemeClr val="bg1"/>
              </a:solidFill>
              <a:latin typeface="Calibri"/>
              <a:ea typeface="Calibri"/>
              <a:cs typeface="Calibri"/>
            </a:endParaRPr>
          </a:p>
          <a:p>
            <a:r>
              <a:rPr lang="en-US" sz="1600">
                <a:solidFill>
                  <a:schemeClr val="bg1"/>
                </a:solidFill>
                <a:latin typeface="Aptos"/>
              </a:rPr>
              <a:t>community contact database</a:t>
            </a:r>
            <a:endParaRPr lang="en-US" sz="1600">
              <a:solidFill>
                <a:schemeClr val="bg1"/>
              </a:solidFill>
              <a:ea typeface="Calibri"/>
              <a:cs typeface="Calibri"/>
            </a:endParaRPr>
          </a:p>
        </p:txBody>
      </p:sp>
      <p:sp>
        <p:nvSpPr>
          <p:cNvPr id="98" name="Freeform 12">
            <a:extLst>
              <a:ext uri="{FF2B5EF4-FFF2-40B4-BE49-F238E27FC236}">
                <a16:creationId xmlns:a16="http://schemas.microsoft.com/office/drawing/2014/main" id="{269063BB-E37A-9949-E626-B9477832E5A5}"/>
              </a:ext>
            </a:extLst>
          </p:cNvPr>
          <p:cNvSpPr>
            <a:spLocks/>
          </p:cNvSpPr>
          <p:nvPr/>
        </p:nvSpPr>
        <p:spPr bwMode="auto">
          <a:xfrm>
            <a:off x="1215342" y="1651161"/>
            <a:ext cx="4511360" cy="1055754"/>
          </a:xfrm>
          <a:custGeom>
            <a:avLst/>
            <a:gdLst/>
            <a:ahLst/>
            <a:cxnLst>
              <a:cxn ang="0">
                <a:pos x="0" y="0"/>
              </a:cxn>
              <a:cxn ang="0">
                <a:pos x="1906" y="0"/>
              </a:cxn>
              <a:cxn ang="0">
                <a:pos x="2202" y="597"/>
              </a:cxn>
              <a:cxn ang="0">
                <a:pos x="295" y="597"/>
              </a:cxn>
              <a:cxn ang="0">
                <a:pos x="0" y="0"/>
              </a:cxn>
            </a:cxnLst>
            <a:rect l="0" t="0" r="r" b="b"/>
            <a:pathLst>
              <a:path w="2202" h="597">
                <a:moveTo>
                  <a:pt x="0" y="0"/>
                </a:moveTo>
                <a:lnTo>
                  <a:pt x="1906" y="0"/>
                </a:lnTo>
                <a:lnTo>
                  <a:pt x="2202" y="597"/>
                </a:lnTo>
                <a:lnTo>
                  <a:pt x="295" y="597"/>
                </a:lnTo>
                <a:lnTo>
                  <a:pt x="0" y="0"/>
                </a:lnTo>
                <a:close/>
              </a:path>
            </a:pathLst>
          </a:custGeom>
          <a:solidFill>
            <a:srgbClr val="0493D9"/>
          </a:solidFill>
          <a:ln w="0">
            <a:noFill/>
            <a:prstDash val="solid"/>
            <a:round/>
            <a:headEnd/>
            <a:tailEnd/>
          </a:ln>
        </p:spPr>
        <p:txBody>
          <a:bodyPr vert="horz" wrap="square" lIns="914162" tIns="91416" rIns="914162" bIns="91416" numCol="1" anchor="ctr" anchorCtr="1" compatLnSpc="1">
            <a:prstTxWarp prst="textNoShape">
              <a:avLst/>
            </a:prstTxWarp>
          </a:bodyPr>
          <a:lstStyle/>
          <a:p>
            <a:r>
              <a:rPr lang="en-US">
                <a:solidFill>
                  <a:schemeClr val="bg1"/>
                </a:solidFill>
              </a:rPr>
              <a:t>Send optional office hours invitation and create initiative email template</a:t>
            </a:r>
          </a:p>
        </p:txBody>
      </p:sp>
      <p:sp>
        <p:nvSpPr>
          <p:cNvPr id="99" name="Freeform 6">
            <a:extLst>
              <a:ext uri="{FF2B5EF4-FFF2-40B4-BE49-F238E27FC236}">
                <a16:creationId xmlns:a16="http://schemas.microsoft.com/office/drawing/2014/main" id="{0383E415-0319-54B8-9A68-0581014CB09E}"/>
              </a:ext>
            </a:extLst>
          </p:cNvPr>
          <p:cNvSpPr>
            <a:spLocks/>
          </p:cNvSpPr>
          <p:nvPr/>
        </p:nvSpPr>
        <p:spPr bwMode="auto">
          <a:xfrm>
            <a:off x="5483174" y="4236027"/>
            <a:ext cx="3081328" cy="2350246"/>
          </a:xfrm>
          <a:custGeom>
            <a:avLst/>
            <a:gdLst/>
            <a:ahLst/>
            <a:cxnLst>
              <a:cxn ang="0">
                <a:pos x="1208" y="0"/>
              </a:cxn>
              <a:cxn ang="0">
                <a:pos x="1504" y="597"/>
              </a:cxn>
              <a:cxn ang="0">
                <a:pos x="295" y="1329"/>
              </a:cxn>
              <a:cxn ang="0">
                <a:pos x="0" y="732"/>
              </a:cxn>
              <a:cxn ang="0">
                <a:pos x="1208" y="0"/>
              </a:cxn>
            </a:cxnLst>
            <a:rect l="0" t="0" r="r" b="b"/>
            <a:pathLst>
              <a:path w="1504" h="1329">
                <a:moveTo>
                  <a:pt x="1208" y="0"/>
                </a:moveTo>
                <a:lnTo>
                  <a:pt x="1504" y="597"/>
                </a:lnTo>
                <a:lnTo>
                  <a:pt x="295" y="1329"/>
                </a:lnTo>
                <a:lnTo>
                  <a:pt x="0" y="732"/>
                </a:lnTo>
                <a:lnTo>
                  <a:pt x="1208" y="0"/>
                </a:lnTo>
                <a:close/>
              </a:path>
            </a:pathLst>
          </a:custGeom>
          <a:gradFill flip="none" rotWithShape="1">
            <a:gsLst>
              <a:gs pos="0">
                <a:schemeClr val="tx2">
                  <a:lumMod val="50000"/>
                </a:schemeClr>
              </a:gs>
              <a:gs pos="50000">
                <a:schemeClr val="tx2">
                  <a:lumMod val="75000"/>
                </a:schemeClr>
              </a:gs>
              <a:gs pos="100000">
                <a:schemeClr val="tx2">
                  <a:lumMod val="50000"/>
                </a:schemeClr>
              </a:gs>
            </a:gsLst>
            <a:lin ang="18900000" scaled="1"/>
            <a:tileRect/>
          </a:gradFill>
          <a:ln w="0">
            <a:noFill/>
            <a:prstDash val="solid"/>
            <a:round/>
            <a:headEnd/>
            <a:tailEnd/>
          </a:ln>
        </p:spPr>
        <p:txBody>
          <a:bodyPr vert="horz" wrap="square" lIns="91416" tIns="45708" rIns="91416" bIns="4570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399" b="0" i="0" u="none" strike="noStrike" kern="1200" cap="none" spc="0" normalizeH="0" baseline="0" noProof="0">
              <a:ln>
                <a:noFill/>
              </a:ln>
              <a:solidFill>
                <a:prstClr val="black"/>
              </a:solidFill>
              <a:effectLst/>
              <a:uLnTx/>
              <a:uFillTx/>
              <a:latin typeface="Calibri"/>
              <a:ea typeface="+mn-ea"/>
              <a:cs typeface="+mn-cs"/>
            </a:endParaRPr>
          </a:p>
        </p:txBody>
      </p:sp>
      <p:sp>
        <p:nvSpPr>
          <p:cNvPr id="100" name="Freeform 10">
            <a:extLst>
              <a:ext uri="{FF2B5EF4-FFF2-40B4-BE49-F238E27FC236}">
                <a16:creationId xmlns:a16="http://schemas.microsoft.com/office/drawing/2014/main" id="{233A6A0E-4BE8-AB9C-DEB4-28455BA729B1}"/>
              </a:ext>
            </a:extLst>
          </p:cNvPr>
          <p:cNvSpPr>
            <a:spLocks/>
          </p:cNvSpPr>
          <p:nvPr/>
        </p:nvSpPr>
        <p:spPr bwMode="auto">
          <a:xfrm>
            <a:off x="5483175" y="5530520"/>
            <a:ext cx="4511360" cy="1055754"/>
          </a:xfrm>
          <a:custGeom>
            <a:avLst/>
            <a:gdLst/>
            <a:ahLst/>
            <a:cxnLst>
              <a:cxn ang="0">
                <a:pos x="0" y="0"/>
              </a:cxn>
              <a:cxn ang="0">
                <a:pos x="1905" y="0"/>
              </a:cxn>
              <a:cxn ang="0">
                <a:pos x="2200" y="597"/>
              </a:cxn>
              <a:cxn ang="0">
                <a:pos x="295" y="597"/>
              </a:cxn>
              <a:cxn ang="0">
                <a:pos x="0" y="0"/>
              </a:cxn>
            </a:cxnLst>
            <a:rect l="0" t="0" r="r" b="b"/>
            <a:pathLst>
              <a:path w="2200" h="597">
                <a:moveTo>
                  <a:pt x="0" y="0"/>
                </a:moveTo>
                <a:lnTo>
                  <a:pt x="1905" y="0"/>
                </a:lnTo>
                <a:lnTo>
                  <a:pt x="2200" y="597"/>
                </a:lnTo>
                <a:lnTo>
                  <a:pt x="295" y="597"/>
                </a:lnTo>
                <a:lnTo>
                  <a:pt x="0" y="0"/>
                </a:lnTo>
                <a:close/>
              </a:path>
            </a:pathLst>
          </a:custGeom>
          <a:solidFill>
            <a:srgbClr val="406C36"/>
          </a:solidFill>
          <a:ln w="0">
            <a:noFill/>
            <a:prstDash val="solid"/>
            <a:round/>
            <a:headEnd/>
            <a:tailEnd/>
          </a:ln>
        </p:spPr>
        <p:txBody>
          <a:bodyPr vert="horz" wrap="square" lIns="914162" tIns="91416" rIns="914162" bIns="91416" numCol="1" anchor="ctr" anchorCtr="1" compatLnSpc="1">
            <a:prstTxWarp prst="textNoShape">
              <a:avLst/>
            </a:prstTxWarp>
          </a:bodyPr>
          <a:lstStyle/>
          <a:p>
            <a:r>
              <a:rPr lang="en-US">
                <a:solidFill>
                  <a:schemeClr val="bg1"/>
                </a:solidFill>
              </a:rPr>
              <a:t>Confirm date of outreach in the community contact </a:t>
            </a:r>
          </a:p>
          <a:p>
            <a:r>
              <a:rPr lang="en-US">
                <a:solidFill>
                  <a:schemeClr val="bg1"/>
                </a:solidFill>
              </a:rPr>
              <a:t>database</a:t>
            </a:r>
          </a:p>
        </p:txBody>
      </p:sp>
      <p:sp>
        <p:nvSpPr>
          <p:cNvPr id="101" name="Freeform 12">
            <a:extLst>
              <a:ext uri="{FF2B5EF4-FFF2-40B4-BE49-F238E27FC236}">
                <a16:creationId xmlns:a16="http://schemas.microsoft.com/office/drawing/2014/main" id="{49042AC3-2E92-DAE2-E19F-378C538D9E2D}"/>
              </a:ext>
            </a:extLst>
          </p:cNvPr>
          <p:cNvSpPr>
            <a:spLocks/>
          </p:cNvSpPr>
          <p:nvPr/>
        </p:nvSpPr>
        <p:spPr bwMode="auto">
          <a:xfrm>
            <a:off x="4053142" y="4236028"/>
            <a:ext cx="4511360" cy="1055754"/>
          </a:xfrm>
          <a:custGeom>
            <a:avLst/>
            <a:gdLst/>
            <a:ahLst/>
            <a:cxnLst>
              <a:cxn ang="0">
                <a:pos x="0" y="0"/>
              </a:cxn>
              <a:cxn ang="0">
                <a:pos x="1906" y="0"/>
              </a:cxn>
              <a:cxn ang="0">
                <a:pos x="2202" y="597"/>
              </a:cxn>
              <a:cxn ang="0">
                <a:pos x="295" y="597"/>
              </a:cxn>
              <a:cxn ang="0">
                <a:pos x="0" y="0"/>
              </a:cxn>
            </a:cxnLst>
            <a:rect l="0" t="0" r="r" b="b"/>
            <a:pathLst>
              <a:path w="2202" h="597">
                <a:moveTo>
                  <a:pt x="0" y="0"/>
                </a:moveTo>
                <a:lnTo>
                  <a:pt x="1906" y="0"/>
                </a:lnTo>
                <a:lnTo>
                  <a:pt x="2202" y="597"/>
                </a:lnTo>
                <a:lnTo>
                  <a:pt x="295" y="597"/>
                </a:lnTo>
                <a:lnTo>
                  <a:pt x="0" y="0"/>
                </a:lnTo>
                <a:close/>
              </a:path>
            </a:pathLst>
          </a:custGeom>
          <a:solidFill>
            <a:srgbClr val="6DAE4F"/>
          </a:solidFill>
          <a:ln w="0">
            <a:noFill/>
            <a:prstDash val="solid"/>
            <a:round/>
            <a:headEnd/>
            <a:tailEnd/>
          </a:ln>
        </p:spPr>
        <p:txBody>
          <a:bodyPr vert="horz" wrap="square" lIns="914162" tIns="91416" rIns="914162" bIns="91416" numCol="1" anchor="ctr" anchorCtr="1" compatLnSpc="1">
            <a:prstTxWarp prst="textNoShape">
              <a:avLst/>
            </a:prstTxWarp>
          </a:bodyPr>
          <a:lstStyle/>
          <a:p>
            <a:pPr>
              <a:defRPr/>
            </a:pPr>
            <a:r>
              <a:rPr lang="en-US" kern="0">
                <a:solidFill>
                  <a:schemeClr val="bg1"/>
                </a:solidFill>
              </a:rPr>
              <a:t>Announce initiative and distribute outreach</a:t>
            </a:r>
            <a:r>
              <a:rPr kumimoji="0" lang="en-US" sz="1800" b="0" i="0" u="none" strike="noStrike" kern="0" cap="none" spc="0" normalizeH="0" baseline="0" noProof="0">
                <a:ln>
                  <a:noFill/>
                </a:ln>
                <a:solidFill>
                  <a:schemeClr val="bg1"/>
                </a:solidFill>
                <a:effectLst/>
                <a:uLnTx/>
                <a:uFillTx/>
              </a:rPr>
              <a:t> template</a:t>
            </a:r>
          </a:p>
        </p:txBody>
      </p:sp>
      <p:sp>
        <p:nvSpPr>
          <p:cNvPr id="102" name="TextBox 101">
            <a:extLst>
              <a:ext uri="{FF2B5EF4-FFF2-40B4-BE49-F238E27FC236}">
                <a16:creationId xmlns:a16="http://schemas.microsoft.com/office/drawing/2014/main" id="{B3F0A2E4-A059-3213-3AE1-6B01B88B76DF}"/>
              </a:ext>
            </a:extLst>
          </p:cNvPr>
          <p:cNvSpPr txBox="1"/>
          <p:nvPr/>
        </p:nvSpPr>
        <p:spPr>
          <a:xfrm>
            <a:off x="3467489" y="4205718"/>
            <a:ext cx="574195" cy="1015343"/>
          </a:xfrm>
          <a:prstGeom prst="rect">
            <a:avLst/>
          </a:prstGeom>
          <a:noFill/>
          <a:effectLst/>
        </p:spPr>
        <p:txBody>
          <a:bodyPr wrap="non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998" b="1" i="0" u="none" strike="noStrike" kern="1200" cap="none" spc="0" normalizeH="0" baseline="0" noProof="0">
                <a:ln>
                  <a:noFill/>
                </a:ln>
                <a:solidFill>
                  <a:srgbClr val="14376A"/>
                </a:solidFill>
                <a:effectLst/>
                <a:uLnTx/>
                <a:uFillTx/>
                <a:latin typeface="Calibri"/>
                <a:ea typeface="+mn-ea"/>
                <a:cs typeface="Arial" pitchFamily="34" charset="0"/>
              </a:rPr>
              <a:t>3</a:t>
            </a:r>
          </a:p>
        </p:txBody>
      </p:sp>
      <p:sp>
        <p:nvSpPr>
          <p:cNvPr id="103" name="TextBox 102">
            <a:extLst>
              <a:ext uri="{FF2B5EF4-FFF2-40B4-BE49-F238E27FC236}">
                <a16:creationId xmlns:a16="http://schemas.microsoft.com/office/drawing/2014/main" id="{85B2A26D-5353-4B16-4D9D-F35B7B7DCCDD}"/>
              </a:ext>
            </a:extLst>
          </p:cNvPr>
          <p:cNvSpPr txBox="1"/>
          <p:nvPr/>
        </p:nvSpPr>
        <p:spPr>
          <a:xfrm>
            <a:off x="4779699" y="5424600"/>
            <a:ext cx="574195" cy="1015343"/>
          </a:xfrm>
          <a:prstGeom prst="rect">
            <a:avLst/>
          </a:prstGeom>
          <a:noFill/>
          <a:effectLst/>
        </p:spPr>
        <p:txBody>
          <a:bodyPr wrap="non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998" b="1" i="0" u="none" strike="noStrike" kern="1200" cap="none" spc="0" normalizeH="0" baseline="0" noProof="0">
                <a:ln>
                  <a:noFill/>
                </a:ln>
                <a:solidFill>
                  <a:srgbClr val="14376A"/>
                </a:solidFill>
                <a:effectLst/>
                <a:uLnTx/>
                <a:uFillTx/>
                <a:latin typeface="Calibri"/>
                <a:ea typeface="+mn-ea"/>
                <a:cs typeface="Arial" pitchFamily="34" charset="0"/>
              </a:rPr>
              <a:t>4</a:t>
            </a:r>
          </a:p>
        </p:txBody>
      </p:sp>
      <p:pic>
        <p:nvPicPr>
          <p:cNvPr id="6" name="Picture 5" descr="Logo&#10;&#10;AI-generated content may be incorrect.">
            <a:extLst>
              <a:ext uri="{FF2B5EF4-FFF2-40B4-BE49-F238E27FC236}">
                <a16:creationId xmlns:a16="http://schemas.microsoft.com/office/drawing/2014/main" id="{D0570779-3F24-413F-14B0-E9B1559096C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15786" y="5399579"/>
            <a:ext cx="1186694" cy="1186694"/>
          </a:xfrm>
          <a:prstGeom prst="rect">
            <a:avLst/>
          </a:prstGeom>
        </p:spPr>
      </p:pic>
    </p:spTree>
    <p:extLst>
      <p:ext uri="{BB962C8B-B14F-4D97-AF65-F5344CB8AC3E}">
        <p14:creationId xmlns:p14="http://schemas.microsoft.com/office/powerpoint/2010/main" val="7765688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870096-883B-A55D-4A3B-7E68DECB59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761C0A-8F77-A272-267E-B84A2CBF34DE}"/>
              </a:ext>
            </a:extLst>
          </p:cNvPr>
          <p:cNvSpPr>
            <a:spLocks noGrp="1"/>
          </p:cNvSpPr>
          <p:nvPr>
            <p:ph type="title"/>
          </p:nvPr>
        </p:nvSpPr>
        <p:spPr/>
        <p:txBody>
          <a:bodyPr/>
          <a:lstStyle/>
          <a:p>
            <a:r>
              <a:rPr lang="en-US"/>
              <a:t>Deploying an LGN initiative</a:t>
            </a:r>
          </a:p>
        </p:txBody>
      </p:sp>
      <p:sp>
        <p:nvSpPr>
          <p:cNvPr id="92" name="Oval 91">
            <a:extLst>
              <a:ext uri="{FF2B5EF4-FFF2-40B4-BE49-F238E27FC236}">
                <a16:creationId xmlns:a16="http://schemas.microsoft.com/office/drawing/2014/main" id="{51C3E8DB-0BD9-5ADD-7E66-92AD7EFDDC6B}"/>
              </a:ext>
            </a:extLst>
          </p:cNvPr>
          <p:cNvSpPr/>
          <p:nvPr/>
        </p:nvSpPr>
        <p:spPr>
          <a:xfrm>
            <a:off x="5191086" y="6353314"/>
            <a:ext cx="5332611" cy="533261"/>
          </a:xfrm>
          <a:prstGeom prst="ellipse">
            <a:avLst/>
          </a:prstGeom>
          <a:gradFill flip="none" rotWithShape="1">
            <a:gsLst>
              <a:gs pos="0">
                <a:sysClr val="windowText" lastClr="000000">
                  <a:lumMod val="50000"/>
                  <a:lumOff val="50000"/>
                </a:sysClr>
              </a:gs>
              <a:gs pos="100000">
                <a:sysClr val="window" lastClr="FFFFFF">
                  <a:alpha val="0"/>
                  <a:lumMod val="100000"/>
                </a:sysClr>
              </a:gs>
            </a:gsLst>
            <a:path path="shape">
              <a:fillToRect l="50000" t="50000" r="50000" b="50000"/>
            </a:path>
            <a:tileRect/>
          </a:gradFill>
          <a:ln w="25400" cap="flat" cmpd="sng" algn="ctr">
            <a:noFill/>
            <a:prstDash val="solid"/>
          </a:ln>
          <a:effectLst/>
        </p:spPr>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93" name="TextBox 92">
            <a:extLst>
              <a:ext uri="{FF2B5EF4-FFF2-40B4-BE49-F238E27FC236}">
                <a16:creationId xmlns:a16="http://schemas.microsoft.com/office/drawing/2014/main" id="{7CA3F94C-0A7C-77A1-A63A-7C0EA1319383}"/>
              </a:ext>
            </a:extLst>
          </p:cNvPr>
          <p:cNvSpPr txBox="1"/>
          <p:nvPr/>
        </p:nvSpPr>
        <p:spPr>
          <a:xfrm>
            <a:off x="513610" y="1544672"/>
            <a:ext cx="574195" cy="1015343"/>
          </a:xfrm>
          <a:prstGeom prst="rect">
            <a:avLst/>
          </a:prstGeom>
          <a:noFill/>
          <a:effectLst/>
        </p:spPr>
        <p:txBody>
          <a:bodyPr wrap="non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998" b="1" i="0" u="none" strike="noStrike" kern="1200" cap="none" spc="0" normalizeH="0" baseline="0" noProof="0">
                <a:ln>
                  <a:noFill/>
                </a:ln>
                <a:solidFill>
                  <a:srgbClr val="14376A"/>
                </a:solidFill>
                <a:effectLst/>
                <a:uLnTx/>
                <a:uFillTx/>
                <a:latin typeface="Calibri"/>
                <a:ea typeface="+mn-ea"/>
                <a:cs typeface="Arial" pitchFamily="34" charset="0"/>
              </a:rPr>
              <a:t>1</a:t>
            </a:r>
          </a:p>
        </p:txBody>
      </p:sp>
      <p:sp>
        <p:nvSpPr>
          <p:cNvPr id="94" name="TextBox 93">
            <a:extLst>
              <a:ext uri="{FF2B5EF4-FFF2-40B4-BE49-F238E27FC236}">
                <a16:creationId xmlns:a16="http://schemas.microsoft.com/office/drawing/2014/main" id="{372F9C29-27D5-A909-B2B9-8B3A4A311B39}"/>
              </a:ext>
            </a:extLst>
          </p:cNvPr>
          <p:cNvSpPr txBox="1"/>
          <p:nvPr/>
        </p:nvSpPr>
        <p:spPr>
          <a:xfrm>
            <a:off x="2077416" y="2894893"/>
            <a:ext cx="574195" cy="1015343"/>
          </a:xfrm>
          <a:prstGeom prst="rect">
            <a:avLst/>
          </a:prstGeom>
          <a:noFill/>
          <a:effectLst/>
        </p:spPr>
        <p:txBody>
          <a:bodyPr wrap="non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998" b="1" i="0" u="none" strike="noStrike" kern="1200" cap="none" spc="0" normalizeH="0" baseline="0" noProof="0">
                <a:ln>
                  <a:noFill/>
                </a:ln>
                <a:solidFill>
                  <a:srgbClr val="14376A"/>
                </a:solidFill>
                <a:effectLst/>
                <a:uLnTx/>
                <a:uFillTx/>
                <a:latin typeface="Calibri"/>
                <a:ea typeface="+mn-ea"/>
                <a:cs typeface="Arial" pitchFamily="34" charset="0"/>
              </a:rPr>
              <a:t>2</a:t>
            </a:r>
          </a:p>
        </p:txBody>
      </p:sp>
      <p:sp>
        <p:nvSpPr>
          <p:cNvPr id="95" name="Freeform 6">
            <a:extLst>
              <a:ext uri="{FF2B5EF4-FFF2-40B4-BE49-F238E27FC236}">
                <a16:creationId xmlns:a16="http://schemas.microsoft.com/office/drawing/2014/main" id="{9F5ECF4F-5FCB-3F78-B3E5-EAA2EF6B0F51}"/>
              </a:ext>
            </a:extLst>
          </p:cNvPr>
          <p:cNvSpPr>
            <a:spLocks/>
          </p:cNvSpPr>
          <p:nvPr/>
        </p:nvSpPr>
        <p:spPr bwMode="auto">
          <a:xfrm>
            <a:off x="4063819" y="2935716"/>
            <a:ext cx="3081328" cy="2350246"/>
          </a:xfrm>
          <a:custGeom>
            <a:avLst/>
            <a:gdLst/>
            <a:ahLst/>
            <a:cxnLst>
              <a:cxn ang="0">
                <a:pos x="1208" y="0"/>
              </a:cxn>
              <a:cxn ang="0">
                <a:pos x="1504" y="597"/>
              </a:cxn>
              <a:cxn ang="0">
                <a:pos x="295" y="1329"/>
              </a:cxn>
              <a:cxn ang="0">
                <a:pos x="0" y="732"/>
              </a:cxn>
              <a:cxn ang="0">
                <a:pos x="1208" y="0"/>
              </a:cxn>
            </a:cxnLst>
            <a:rect l="0" t="0" r="r" b="b"/>
            <a:pathLst>
              <a:path w="1504" h="1329">
                <a:moveTo>
                  <a:pt x="1208" y="0"/>
                </a:moveTo>
                <a:lnTo>
                  <a:pt x="1504" y="597"/>
                </a:lnTo>
                <a:lnTo>
                  <a:pt x="295" y="1329"/>
                </a:lnTo>
                <a:lnTo>
                  <a:pt x="0" y="732"/>
                </a:lnTo>
                <a:lnTo>
                  <a:pt x="1208" y="0"/>
                </a:lnTo>
                <a:close/>
              </a:path>
            </a:pathLst>
          </a:custGeom>
          <a:gradFill flip="none" rotWithShape="1">
            <a:gsLst>
              <a:gs pos="0">
                <a:schemeClr val="tx2">
                  <a:lumMod val="50000"/>
                </a:schemeClr>
              </a:gs>
              <a:gs pos="50000">
                <a:schemeClr val="tx2">
                  <a:lumMod val="75000"/>
                </a:schemeClr>
              </a:gs>
              <a:gs pos="100000">
                <a:schemeClr val="tx2">
                  <a:lumMod val="50000"/>
                </a:schemeClr>
              </a:gs>
            </a:gsLst>
            <a:lin ang="18900000" scaled="1"/>
            <a:tileRect/>
          </a:gradFill>
          <a:ln w="0">
            <a:noFill/>
            <a:prstDash val="solid"/>
            <a:round/>
            <a:headEnd/>
            <a:tailEnd/>
          </a:ln>
        </p:spPr>
        <p:txBody>
          <a:bodyPr vert="horz" wrap="square" lIns="91416" tIns="45708" rIns="91416" bIns="4570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399" b="0" i="0" u="none" strike="noStrike" kern="1200" cap="none" spc="0" normalizeH="0" baseline="0" noProof="0">
              <a:ln>
                <a:noFill/>
              </a:ln>
              <a:solidFill>
                <a:prstClr val="black"/>
              </a:solidFill>
              <a:effectLst/>
              <a:uLnTx/>
              <a:uFillTx/>
              <a:latin typeface="Calibri"/>
              <a:ea typeface="+mn-ea"/>
              <a:cs typeface="+mn-cs"/>
            </a:endParaRPr>
          </a:p>
        </p:txBody>
      </p:sp>
      <p:sp>
        <p:nvSpPr>
          <p:cNvPr id="96" name="Freeform 6">
            <a:extLst>
              <a:ext uri="{FF2B5EF4-FFF2-40B4-BE49-F238E27FC236}">
                <a16:creationId xmlns:a16="http://schemas.microsoft.com/office/drawing/2014/main" id="{5ADF78FF-C95F-A7C0-A3AE-7A373F16916E}"/>
              </a:ext>
            </a:extLst>
          </p:cNvPr>
          <p:cNvSpPr>
            <a:spLocks/>
          </p:cNvSpPr>
          <p:nvPr/>
        </p:nvSpPr>
        <p:spPr bwMode="auto">
          <a:xfrm>
            <a:off x="2645374" y="1651160"/>
            <a:ext cx="3081328" cy="2350246"/>
          </a:xfrm>
          <a:custGeom>
            <a:avLst/>
            <a:gdLst/>
            <a:ahLst/>
            <a:cxnLst>
              <a:cxn ang="0">
                <a:pos x="1208" y="0"/>
              </a:cxn>
              <a:cxn ang="0">
                <a:pos x="1504" y="597"/>
              </a:cxn>
              <a:cxn ang="0">
                <a:pos x="295" y="1329"/>
              </a:cxn>
              <a:cxn ang="0">
                <a:pos x="0" y="732"/>
              </a:cxn>
              <a:cxn ang="0">
                <a:pos x="1208" y="0"/>
              </a:cxn>
            </a:cxnLst>
            <a:rect l="0" t="0" r="r" b="b"/>
            <a:pathLst>
              <a:path w="1504" h="1329">
                <a:moveTo>
                  <a:pt x="1208" y="0"/>
                </a:moveTo>
                <a:lnTo>
                  <a:pt x="1504" y="597"/>
                </a:lnTo>
                <a:lnTo>
                  <a:pt x="295" y="1329"/>
                </a:lnTo>
                <a:lnTo>
                  <a:pt x="0" y="732"/>
                </a:lnTo>
                <a:lnTo>
                  <a:pt x="1208" y="0"/>
                </a:lnTo>
                <a:close/>
              </a:path>
            </a:pathLst>
          </a:custGeom>
          <a:gradFill flip="none" rotWithShape="1">
            <a:gsLst>
              <a:gs pos="0">
                <a:schemeClr val="tx2">
                  <a:lumMod val="50000"/>
                </a:schemeClr>
              </a:gs>
              <a:gs pos="50000">
                <a:schemeClr val="tx2">
                  <a:lumMod val="75000"/>
                </a:schemeClr>
              </a:gs>
              <a:gs pos="100000">
                <a:schemeClr val="tx2">
                  <a:lumMod val="50000"/>
                </a:schemeClr>
              </a:gs>
            </a:gsLst>
            <a:lin ang="18900000" scaled="1"/>
            <a:tileRect/>
          </a:gradFill>
          <a:ln w="0">
            <a:noFill/>
            <a:prstDash val="solid"/>
            <a:round/>
            <a:headEnd/>
            <a:tailEnd/>
          </a:ln>
        </p:spPr>
        <p:txBody>
          <a:bodyPr vert="horz" wrap="square" lIns="91416" tIns="45708" rIns="91416" bIns="4570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399" b="0" i="0" u="none" strike="noStrike" kern="1200" cap="none" spc="0" normalizeH="0" baseline="0" noProof="0">
              <a:ln>
                <a:noFill/>
              </a:ln>
              <a:solidFill>
                <a:prstClr val="black"/>
              </a:solidFill>
              <a:effectLst/>
              <a:uLnTx/>
              <a:uFillTx/>
              <a:latin typeface="Calibri"/>
              <a:ea typeface="+mn-ea"/>
              <a:cs typeface="+mn-cs"/>
            </a:endParaRPr>
          </a:p>
        </p:txBody>
      </p:sp>
      <p:sp>
        <p:nvSpPr>
          <p:cNvPr id="97" name="Freeform 10">
            <a:extLst>
              <a:ext uri="{FF2B5EF4-FFF2-40B4-BE49-F238E27FC236}">
                <a16:creationId xmlns:a16="http://schemas.microsoft.com/office/drawing/2014/main" id="{D7257CC2-0EB8-5A14-C0DC-87F82521FE1F}"/>
              </a:ext>
            </a:extLst>
          </p:cNvPr>
          <p:cNvSpPr>
            <a:spLocks/>
          </p:cNvSpPr>
          <p:nvPr/>
        </p:nvSpPr>
        <p:spPr bwMode="auto">
          <a:xfrm>
            <a:off x="2645375" y="2945653"/>
            <a:ext cx="4507263" cy="1055754"/>
          </a:xfrm>
          <a:custGeom>
            <a:avLst/>
            <a:gdLst/>
            <a:ahLst/>
            <a:cxnLst>
              <a:cxn ang="0">
                <a:pos x="0" y="0"/>
              </a:cxn>
              <a:cxn ang="0">
                <a:pos x="1905" y="0"/>
              </a:cxn>
              <a:cxn ang="0">
                <a:pos x="2200" y="597"/>
              </a:cxn>
              <a:cxn ang="0">
                <a:pos x="295" y="597"/>
              </a:cxn>
              <a:cxn ang="0">
                <a:pos x="0" y="0"/>
              </a:cxn>
            </a:cxnLst>
            <a:rect l="0" t="0" r="r" b="b"/>
            <a:pathLst>
              <a:path w="2200" h="597">
                <a:moveTo>
                  <a:pt x="0" y="0"/>
                </a:moveTo>
                <a:lnTo>
                  <a:pt x="1905" y="0"/>
                </a:lnTo>
                <a:lnTo>
                  <a:pt x="2200" y="597"/>
                </a:lnTo>
                <a:lnTo>
                  <a:pt x="295" y="597"/>
                </a:lnTo>
                <a:lnTo>
                  <a:pt x="0" y="0"/>
                </a:lnTo>
                <a:close/>
              </a:path>
            </a:pathLst>
          </a:custGeom>
          <a:solidFill>
            <a:srgbClr val="1B488C"/>
          </a:solidFill>
          <a:ln w="0">
            <a:noFill/>
            <a:prstDash val="solid"/>
            <a:round/>
            <a:headEnd/>
            <a:tailEnd/>
          </a:ln>
        </p:spPr>
        <p:txBody>
          <a:bodyPr vert="horz" wrap="square" lIns="914162" tIns="91416" rIns="914162" bIns="91416" numCol="1" anchor="ctr" anchorCtr="1" compatLnSpc="1">
            <a:prstTxWarp prst="textNoShape">
              <a:avLst/>
            </a:prstTxWarp>
          </a:bodyPr>
          <a:lstStyle/>
          <a:p>
            <a:r>
              <a:rPr lang="en-US" sz="1600">
                <a:solidFill>
                  <a:schemeClr val="bg1"/>
                </a:solidFill>
                <a:latin typeface="Aptos"/>
              </a:rPr>
              <a:t>Develop initiative </a:t>
            </a:r>
            <a:endParaRPr lang="en-US" sz="1600">
              <a:solidFill>
                <a:schemeClr val="bg1"/>
              </a:solidFill>
              <a:ea typeface="Calibri"/>
              <a:cs typeface="Calibri"/>
            </a:endParaRPr>
          </a:p>
          <a:p>
            <a:r>
              <a:rPr lang="en-US" sz="1600">
                <a:solidFill>
                  <a:schemeClr val="bg1"/>
                </a:solidFill>
                <a:latin typeface="Aptos"/>
              </a:rPr>
              <a:t>announcement and </a:t>
            </a:r>
            <a:endParaRPr lang="en-US" sz="1600">
              <a:solidFill>
                <a:schemeClr val="bg1"/>
              </a:solidFill>
              <a:latin typeface="Calibri"/>
              <a:ea typeface="Calibri"/>
              <a:cs typeface="Calibri"/>
            </a:endParaRPr>
          </a:p>
          <a:p>
            <a:r>
              <a:rPr lang="en-US" sz="1600">
                <a:solidFill>
                  <a:schemeClr val="bg1"/>
                </a:solidFill>
                <a:latin typeface="Aptos"/>
              </a:rPr>
              <a:t>community contact database</a:t>
            </a:r>
            <a:endParaRPr lang="en-US" sz="1600">
              <a:solidFill>
                <a:schemeClr val="bg1"/>
              </a:solidFill>
              <a:ea typeface="Calibri"/>
              <a:cs typeface="Calibri"/>
            </a:endParaRPr>
          </a:p>
        </p:txBody>
      </p:sp>
      <p:sp>
        <p:nvSpPr>
          <p:cNvPr id="98" name="Freeform 12">
            <a:extLst>
              <a:ext uri="{FF2B5EF4-FFF2-40B4-BE49-F238E27FC236}">
                <a16:creationId xmlns:a16="http://schemas.microsoft.com/office/drawing/2014/main" id="{D97A0B4B-D4C4-EE37-1F5B-CC250D818C9A}"/>
              </a:ext>
            </a:extLst>
          </p:cNvPr>
          <p:cNvSpPr>
            <a:spLocks/>
          </p:cNvSpPr>
          <p:nvPr/>
        </p:nvSpPr>
        <p:spPr bwMode="auto">
          <a:xfrm>
            <a:off x="1215342" y="1651161"/>
            <a:ext cx="4511360" cy="1055754"/>
          </a:xfrm>
          <a:custGeom>
            <a:avLst/>
            <a:gdLst/>
            <a:ahLst/>
            <a:cxnLst>
              <a:cxn ang="0">
                <a:pos x="0" y="0"/>
              </a:cxn>
              <a:cxn ang="0">
                <a:pos x="1906" y="0"/>
              </a:cxn>
              <a:cxn ang="0">
                <a:pos x="2202" y="597"/>
              </a:cxn>
              <a:cxn ang="0">
                <a:pos x="295" y="597"/>
              </a:cxn>
              <a:cxn ang="0">
                <a:pos x="0" y="0"/>
              </a:cxn>
            </a:cxnLst>
            <a:rect l="0" t="0" r="r" b="b"/>
            <a:pathLst>
              <a:path w="2202" h="597">
                <a:moveTo>
                  <a:pt x="0" y="0"/>
                </a:moveTo>
                <a:lnTo>
                  <a:pt x="1906" y="0"/>
                </a:lnTo>
                <a:lnTo>
                  <a:pt x="2202" y="597"/>
                </a:lnTo>
                <a:lnTo>
                  <a:pt x="295" y="597"/>
                </a:lnTo>
                <a:lnTo>
                  <a:pt x="0" y="0"/>
                </a:lnTo>
                <a:close/>
              </a:path>
            </a:pathLst>
          </a:custGeom>
          <a:solidFill>
            <a:srgbClr val="0493D9"/>
          </a:solidFill>
          <a:ln w="0">
            <a:noFill/>
            <a:prstDash val="solid"/>
            <a:round/>
            <a:headEnd/>
            <a:tailEnd/>
          </a:ln>
        </p:spPr>
        <p:txBody>
          <a:bodyPr vert="horz" wrap="square" lIns="914162" tIns="91416" rIns="914162" bIns="91416" numCol="1" anchor="ctr" anchorCtr="1" compatLnSpc="1">
            <a:prstTxWarp prst="textNoShape">
              <a:avLst/>
            </a:prstTxWarp>
          </a:bodyPr>
          <a:lstStyle/>
          <a:p>
            <a:r>
              <a:rPr lang="en-US">
                <a:solidFill>
                  <a:schemeClr val="bg1"/>
                </a:solidFill>
              </a:rPr>
              <a:t>Send optional office hours invitation and create initiative email template</a:t>
            </a:r>
          </a:p>
        </p:txBody>
      </p:sp>
      <p:sp>
        <p:nvSpPr>
          <p:cNvPr id="99" name="Freeform 6">
            <a:extLst>
              <a:ext uri="{FF2B5EF4-FFF2-40B4-BE49-F238E27FC236}">
                <a16:creationId xmlns:a16="http://schemas.microsoft.com/office/drawing/2014/main" id="{CCBB273B-EF0F-99F6-74E0-2F8FC573FEE4}"/>
              </a:ext>
            </a:extLst>
          </p:cNvPr>
          <p:cNvSpPr>
            <a:spLocks/>
          </p:cNvSpPr>
          <p:nvPr/>
        </p:nvSpPr>
        <p:spPr bwMode="auto">
          <a:xfrm>
            <a:off x="5483174" y="4236027"/>
            <a:ext cx="3081328" cy="2350246"/>
          </a:xfrm>
          <a:custGeom>
            <a:avLst/>
            <a:gdLst/>
            <a:ahLst/>
            <a:cxnLst>
              <a:cxn ang="0">
                <a:pos x="1208" y="0"/>
              </a:cxn>
              <a:cxn ang="0">
                <a:pos x="1504" y="597"/>
              </a:cxn>
              <a:cxn ang="0">
                <a:pos x="295" y="1329"/>
              </a:cxn>
              <a:cxn ang="0">
                <a:pos x="0" y="732"/>
              </a:cxn>
              <a:cxn ang="0">
                <a:pos x="1208" y="0"/>
              </a:cxn>
            </a:cxnLst>
            <a:rect l="0" t="0" r="r" b="b"/>
            <a:pathLst>
              <a:path w="1504" h="1329">
                <a:moveTo>
                  <a:pt x="1208" y="0"/>
                </a:moveTo>
                <a:lnTo>
                  <a:pt x="1504" y="597"/>
                </a:lnTo>
                <a:lnTo>
                  <a:pt x="295" y="1329"/>
                </a:lnTo>
                <a:lnTo>
                  <a:pt x="0" y="732"/>
                </a:lnTo>
                <a:lnTo>
                  <a:pt x="1208" y="0"/>
                </a:lnTo>
                <a:close/>
              </a:path>
            </a:pathLst>
          </a:custGeom>
          <a:gradFill flip="none" rotWithShape="1">
            <a:gsLst>
              <a:gs pos="0">
                <a:schemeClr val="tx2">
                  <a:lumMod val="50000"/>
                </a:schemeClr>
              </a:gs>
              <a:gs pos="50000">
                <a:schemeClr val="tx2">
                  <a:lumMod val="75000"/>
                </a:schemeClr>
              </a:gs>
              <a:gs pos="100000">
                <a:schemeClr val="tx2">
                  <a:lumMod val="50000"/>
                </a:schemeClr>
              </a:gs>
            </a:gsLst>
            <a:lin ang="18900000" scaled="1"/>
            <a:tileRect/>
          </a:gradFill>
          <a:ln w="0">
            <a:noFill/>
            <a:prstDash val="solid"/>
            <a:round/>
            <a:headEnd/>
            <a:tailEnd/>
          </a:ln>
        </p:spPr>
        <p:txBody>
          <a:bodyPr vert="horz" wrap="square" lIns="91416" tIns="45708" rIns="91416" bIns="4570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399" b="0" i="0" u="none" strike="noStrike" kern="1200" cap="none" spc="0" normalizeH="0" baseline="0" noProof="0">
              <a:ln>
                <a:noFill/>
              </a:ln>
              <a:solidFill>
                <a:prstClr val="black"/>
              </a:solidFill>
              <a:effectLst/>
              <a:uLnTx/>
              <a:uFillTx/>
              <a:latin typeface="Calibri"/>
              <a:ea typeface="+mn-ea"/>
              <a:cs typeface="+mn-cs"/>
            </a:endParaRPr>
          </a:p>
        </p:txBody>
      </p:sp>
      <p:sp>
        <p:nvSpPr>
          <p:cNvPr id="100" name="Freeform 10">
            <a:extLst>
              <a:ext uri="{FF2B5EF4-FFF2-40B4-BE49-F238E27FC236}">
                <a16:creationId xmlns:a16="http://schemas.microsoft.com/office/drawing/2014/main" id="{F65FE67D-7810-C8C9-7392-5C9DF47B3722}"/>
              </a:ext>
            </a:extLst>
          </p:cNvPr>
          <p:cNvSpPr>
            <a:spLocks/>
          </p:cNvSpPr>
          <p:nvPr/>
        </p:nvSpPr>
        <p:spPr bwMode="auto">
          <a:xfrm>
            <a:off x="5483175" y="5530520"/>
            <a:ext cx="4511360" cy="1055754"/>
          </a:xfrm>
          <a:custGeom>
            <a:avLst/>
            <a:gdLst/>
            <a:ahLst/>
            <a:cxnLst>
              <a:cxn ang="0">
                <a:pos x="0" y="0"/>
              </a:cxn>
              <a:cxn ang="0">
                <a:pos x="1905" y="0"/>
              </a:cxn>
              <a:cxn ang="0">
                <a:pos x="2200" y="597"/>
              </a:cxn>
              <a:cxn ang="0">
                <a:pos x="295" y="597"/>
              </a:cxn>
              <a:cxn ang="0">
                <a:pos x="0" y="0"/>
              </a:cxn>
            </a:cxnLst>
            <a:rect l="0" t="0" r="r" b="b"/>
            <a:pathLst>
              <a:path w="2200" h="597">
                <a:moveTo>
                  <a:pt x="0" y="0"/>
                </a:moveTo>
                <a:lnTo>
                  <a:pt x="1905" y="0"/>
                </a:lnTo>
                <a:lnTo>
                  <a:pt x="2200" y="597"/>
                </a:lnTo>
                <a:lnTo>
                  <a:pt x="295" y="597"/>
                </a:lnTo>
                <a:lnTo>
                  <a:pt x="0" y="0"/>
                </a:lnTo>
                <a:close/>
              </a:path>
            </a:pathLst>
          </a:custGeom>
          <a:solidFill>
            <a:srgbClr val="406C36"/>
          </a:solidFill>
          <a:ln w="0">
            <a:noFill/>
            <a:prstDash val="solid"/>
            <a:round/>
            <a:headEnd/>
            <a:tailEnd/>
          </a:ln>
        </p:spPr>
        <p:txBody>
          <a:bodyPr vert="horz" wrap="square" lIns="914162" tIns="91416" rIns="914162" bIns="91416" numCol="1" anchor="ctr" anchorCtr="1" compatLnSpc="1">
            <a:prstTxWarp prst="textNoShape">
              <a:avLst/>
            </a:prstTxWarp>
          </a:bodyPr>
          <a:lstStyle/>
          <a:p>
            <a:r>
              <a:rPr lang="en-US">
                <a:solidFill>
                  <a:schemeClr val="bg1"/>
                </a:solidFill>
              </a:rPr>
              <a:t>Confirm date of outreach in the community contact </a:t>
            </a:r>
          </a:p>
          <a:p>
            <a:r>
              <a:rPr lang="en-US">
                <a:solidFill>
                  <a:schemeClr val="bg1"/>
                </a:solidFill>
              </a:rPr>
              <a:t>database</a:t>
            </a:r>
          </a:p>
        </p:txBody>
      </p:sp>
      <p:sp>
        <p:nvSpPr>
          <p:cNvPr id="101" name="Freeform 12">
            <a:extLst>
              <a:ext uri="{FF2B5EF4-FFF2-40B4-BE49-F238E27FC236}">
                <a16:creationId xmlns:a16="http://schemas.microsoft.com/office/drawing/2014/main" id="{2BB5C168-509C-2079-2632-90DCBD7EDA24}"/>
              </a:ext>
            </a:extLst>
          </p:cNvPr>
          <p:cNvSpPr>
            <a:spLocks/>
          </p:cNvSpPr>
          <p:nvPr/>
        </p:nvSpPr>
        <p:spPr bwMode="auto">
          <a:xfrm>
            <a:off x="4053142" y="4236028"/>
            <a:ext cx="4511360" cy="1055754"/>
          </a:xfrm>
          <a:custGeom>
            <a:avLst/>
            <a:gdLst/>
            <a:ahLst/>
            <a:cxnLst>
              <a:cxn ang="0">
                <a:pos x="0" y="0"/>
              </a:cxn>
              <a:cxn ang="0">
                <a:pos x="1906" y="0"/>
              </a:cxn>
              <a:cxn ang="0">
                <a:pos x="2202" y="597"/>
              </a:cxn>
              <a:cxn ang="0">
                <a:pos x="295" y="597"/>
              </a:cxn>
              <a:cxn ang="0">
                <a:pos x="0" y="0"/>
              </a:cxn>
            </a:cxnLst>
            <a:rect l="0" t="0" r="r" b="b"/>
            <a:pathLst>
              <a:path w="2202" h="597">
                <a:moveTo>
                  <a:pt x="0" y="0"/>
                </a:moveTo>
                <a:lnTo>
                  <a:pt x="1906" y="0"/>
                </a:lnTo>
                <a:lnTo>
                  <a:pt x="2202" y="597"/>
                </a:lnTo>
                <a:lnTo>
                  <a:pt x="295" y="597"/>
                </a:lnTo>
                <a:lnTo>
                  <a:pt x="0" y="0"/>
                </a:lnTo>
                <a:close/>
              </a:path>
            </a:pathLst>
          </a:custGeom>
          <a:solidFill>
            <a:srgbClr val="6DAE4F"/>
          </a:solidFill>
          <a:ln w="0">
            <a:noFill/>
            <a:prstDash val="solid"/>
            <a:round/>
            <a:headEnd/>
            <a:tailEnd/>
          </a:ln>
        </p:spPr>
        <p:txBody>
          <a:bodyPr vert="horz" wrap="square" lIns="914162" tIns="91416" rIns="914162" bIns="91416" numCol="1" anchor="ctr" anchorCtr="1" compatLnSpc="1">
            <a:prstTxWarp prst="textNoShape">
              <a:avLst/>
            </a:prstTxWarp>
          </a:bodyPr>
          <a:lstStyle/>
          <a:p>
            <a:pPr>
              <a:defRPr/>
            </a:pPr>
            <a:r>
              <a:rPr lang="en-US" kern="0">
                <a:solidFill>
                  <a:schemeClr val="bg1"/>
                </a:solidFill>
              </a:rPr>
              <a:t>Announce initiative and distribute outreach</a:t>
            </a:r>
            <a:r>
              <a:rPr kumimoji="0" lang="en-US" sz="1800" b="0" i="0" u="none" strike="noStrike" kern="0" cap="none" spc="0" normalizeH="0" baseline="0" noProof="0">
                <a:ln>
                  <a:noFill/>
                </a:ln>
                <a:solidFill>
                  <a:schemeClr val="bg1"/>
                </a:solidFill>
                <a:effectLst/>
                <a:uLnTx/>
                <a:uFillTx/>
              </a:rPr>
              <a:t> template</a:t>
            </a:r>
          </a:p>
        </p:txBody>
      </p:sp>
      <p:sp>
        <p:nvSpPr>
          <p:cNvPr id="102" name="TextBox 101">
            <a:extLst>
              <a:ext uri="{FF2B5EF4-FFF2-40B4-BE49-F238E27FC236}">
                <a16:creationId xmlns:a16="http://schemas.microsoft.com/office/drawing/2014/main" id="{E6BA70D9-5DFF-65A0-09A3-941620DD834C}"/>
              </a:ext>
            </a:extLst>
          </p:cNvPr>
          <p:cNvSpPr txBox="1"/>
          <p:nvPr/>
        </p:nvSpPr>
        <p:spPr>
          <a:xfrm>
            <a:off x="3467489" y="4205718"/>
            <a:ext cx="574195" cy="1015343"/>
          </a:xfrm>
          <a:prstGeom prst="rect">
            <a:avLst/>
          </a:prstGeom>
          <a:noFill/>
          <a:effectLst/>
        </p:spPr>
        <p:txBody>
          <a:bodyPr wrap="non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998" b="1" i="0" u="none" strike="noStrike" kern="1200" cap="none" spc="0" normalizeH="0" baseline="0" noProof="0">
                <a:ln>
                  <a:noFill/>
                </a:ln>
                <a:solidFill>
                  <a:srgbClr val="14376A"/>
                </a:solidFill>
                <a:effectLst/>
                <a:uLnTx/>
                <a:uFillTx/>
                <a:latin typeface="Calibri"/>
                <a:ea typeface="+mn-ea"/>
                <a:cs typeface="Arial" pitchFamily="34" charset="0"/>
              </a:rPr>
              <a:t>3</a:t>
            </a:r>
          </a:p>
        </p:txBody>
      </p:sp>
      <p:sp>
        <p:nvSpPr>
          <p:cNvPr id="103" name="TextBox 102">
            <a:extLst>
              <a:ext uri="{FF2B5EF4-FFF2-40B4-BE49-F238E27FC236}">
                <a16:creationId xmlns:a16="http://schemas.microsoft.com/office/drawing/2014/main" id="{2702003F-2CC6-9CB9-CAA6-34310802CDE1}"/>
              </a:ext>
            </a:extLst>
          </p:cNvPr>
          <p:cNvSpPr txBox="1"/>
          <p:nvPr/>
        </p:nvSpPr>
        <p:spPr>
          <a:xfrm>
            <a:off x="4779699" y="5424600"/>
            <a:ext cx="574195" cy="1015343"/>
          </a:xfrm>
          <a:prstGeom prst="rect">
            <a:avLst/>
          </a:prstGeom>
          <a:noFill/>
          <a:effectLst/>
        </p:spPr>
        <p:txBody>
          <a:bodyPr wrap="non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998" b="1" i="0" u="none" strike="noStrike" kern="1200" cap="none" spc="0" normalizeH="0" baseline="0" noProof="0">
                <a:ln>
                  <a:noFill/>
                </a:ln>
                <a:solidFill>
                  <a:srgbClr val="14376A"/>
                </a:solidFill>
                <a:effectLst/>
                <a:uLnTx/>
                <a:uFillTx/>
                <a:latin typeface="Calibri"/>
                <a:ea typeface="+mn-ea"/>
                <a:cs typeface="Arial" pitchFamily="34" charset="0"/>
              </a:rPr>
              <a:t>4</a:t>
            </a:r>
          </a:p>
        </p:txBody>
      </p:sp>
      <p:pic>
        <p:nvPicPr>
          <p:cNvPr id="6" name="Picture 5" descr="Logo&#10;&#10;AI-generated content may be incorrect.">
            <a:extLst>
              <a:ext uri="{FF2B5EF4-FFF2-40B4-BE49-F238E27FC236}">
                <a16:creationId xmlns:a16="http://schemas.microsoft.com/office/drawing/2014/main" id="{547E6315-3969-CD26-47AE-39E4B7B5478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15786" y="5399579"/>
            <a:ext cx="1186694" cy="1186694"/>
          </a:xfrm>
          <a:prstGeom prst="rect">
            <a:avLst/>
          </a:prstGeom>
        </p:spPr>
      </p:pic>
      <p:sp>
        <p:nvSpPr>
          <p:cNvPr id="4" name="Rectangle 2">
            <a:extLst>
              <a:ext uri="{FF2B5EF4-FFF2-40B4-BE49-F238E27FC236}">
                <a16:creationId xmlns:a16="http://schemas.microsoft.com/office/drawing/2014/main" id="{388BA5C6-F5C0-7487-062E-589166F7B6AF}"/>
              </a:ext>
            </a:extLst>
          </p:cNvPr>
          <p:cNvSpPr/>
          <p:nvPr/>
        </p:nvSpPr>
        <p:spPr>
          <a:xfrm>
            <a:off x="1636295" y="2706915"/>
            <a:ext cx="8715795" cy="3943059"/>
          </a:xfrm>
          <a:custGeom>
            <a:avLst/>
            <a:gdLst>
              <a:gd name="connsiteX0" fmla="*/ 0 w 8644047"/>
              <a:gd name="connsiteY0" fmla="*/ 0 h 3982643"/>
              <a:gd name="connsiteX1" fmla="*/ 8644047 w 8644047"/>
              <a:gd name="connsiteY1" fmla="*/ 0 h 3982643"/>
              <a:gd name="connsiteX2" fmla="*/ 8644047 w 8644047"/>
              <a:gd name="connsiteY2" fmla="*/ 3982643 h 3982643"/>
              <a:gd name="connsiteX3" fmla="*/ 0 w 8644047"/>
              <a:gd name="connsiteY3" fmla="*/ 3982643 h 3982643"/>
              <a:gd name="connsiteX4" fmla="*/ 0 w 8644047"/>
              <a:gd name="connsiteY4" fmla="*/ 0 h 3982643"/>
              <a:gd name="connsiteX0" fmla="*/ 0 w 8644047"/>
              <a:gd name="connsiteY0" fmla="*/ 0 h 3982643"/>
              <a:gd name="connsiteX1" fmla="*/ 5670028 w 8644047"/>
              <a:gd name="connsiteY1" fmla="*/ 0 h 3982643"/>
              <a:gd name="connsiteX2" fmla="*/ 8644047 w 8644047"/>
              <a:gd name="connsiteY2" fmla="*/ 3982643 h 3982643"/>
              <a:gd name="connsiteX3" fmla="*/ 0 w 8644047"/>
              <a:gd name="connsiteY3" fmla="*/ 3982643 h 3982643"/>
              <a:gd name="connsiteX4" fmla="*/ 0 w 8644047"/>
              <a:gd name="connsiteY4" fmla="*/ 0 h 39826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44047" h="3982643">
                <a:moveTo>
                  <a:pt x="0" y="0"/>
                </a:moveTo>
                <a:lnTo>
                  <a:pt x="5670028" y="0"/>
                </a:lnTo>
                <a:lnTo>
                  <a:pt x="8644047" y="3982643"/>
                </a:lnTo>
                <a:lnTo>
                  <a:pt x="0" y="3982643"/>
                </a:lnTo>
                <a:lnTo>
                  <a:pt x="0" y="0"/>
                </a:lnTo>
                <a:close/>
              </a:path>
            </a:pathLst>
          </a:custGeom>
          <a:solidFill>
            <a:schemeClr val="bg1">
              <a:alpha val="74695"/>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8648E6FF-A50D-2095-B547-BEBEF4D85C2A}"/>
              </a:ext>
            </a:extLst>
          </p:cNvPr>
          <p:cNvSpPr txBox="1"/>
          <p:nvPr/>
        </p:nvSpPr>
        <p:spPr>
          <a:xfrm>
            <a:off x="5952138" y="1900790"/>
            <a:ext cx="4102768"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ea typeface="Calibri"/>
                <a:cs typeface="Calibri"/>
              </a:rPr>
              <a:t>2 – 3 weeks prior to launch</a:t>
            </a:r>
            <a:endParaRPr lang="en-US" sz="2400" b="1" dirty="0"/>
          </a:p>
        </p:txBody>
      </p:sp>
    </p:spTree>
    <p:extLst>
      <p:ext uri="{BB962C8B-B14F-4D97-AF65-F5344CB8AC3E}">
        <p14:creationId xmlns:p14="http://schemas.microsoft.com/office/powerpoint/2010/main" val="42761517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EA2A18-68BE-5420-EEAE-6089A0139F21}"/>
              </a:ext>
            </a:extLst>
          </p:cNvPr>
          <p:cNvSpPr>
            <a:spLocks noGrp="1"/>
          </p:cNvSpPr>
          <p:nvPr>
            <p:ph type="title"/>
          </p:nvPr>
        </p:nvSpPr>
        <p:spPr>
          <a:xfrm>
            <a:off x="838200" y="458494"/>
            <a:ext cx="10158955" cy="744415"/>
          </a:xfrm>
        </p:spPr>
        <p:txBody>
          <a:bodyPr/>
          <a:lstStyle/>
          <a:p>
            <a:r>
              <a:rPr lang="en-US" dirty="0">
                <a:latin typeface="Aptos"/>
              </a:rPr>
              <a:t>Optional "Office hours" calendar invitation</a:t>
            </a:r>
            <a:endParaRPr lang="en-US"/>
          </a:p>
        </p:txBody>
      </p:sp>
      <p:pic>
        <p:nvPicPr>
          <p:cNvPr id="3" name="Picture 2" descr="Logo&#10;&#10;AI-generated content may be incorrect.">
            <a:extLst>
              <a:ext uri="{FF2B5EF4-FFF2-40B4-BE49-F238E27FC236}">
                <a16:creationId xmlns:a16="http://schemas.microsoft.com/office/drawing/2014/main" id="{06912047-6FBF-FB68-5BD3-AF6B609F3BA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15786" y="5399579"/>
            <a:ext cx="1186694" cy="1186694"/>
          </a:xfrm>
          <a:prstGeom prst="rect">
            <a:avLst/>
          </a:prstGeom>
        </p:spPr>
      </p:pic>
      <p:pic>
        <p:nvPicPr>
          <p:cNvPr id="6" name="Picture 5">
            <a:extLst>
              <a:ext uri="{FF2B5EF4-FFF2-40B4-BE49-F238E27FC236}">
                <a16:creationId xmlns:a16="http://schemas.microsoft.com/office/drawing/2014/main" id="{4E1C9DDB-EDD7-7057-2459-1F253BD2542F}"/>
              </a:ext>
            </a:extLst>
          </p:cNvPr>
          <p:cNvPicPr>
            <a:picLocks noChangeAspect="1"/>
          </p:cNvPicPr>
          <p:nvPr/>
        </p:nvPicPr>
        <p:blipFill>
          <a:blip r:embed="rId4"/>
          <a:stretch>
            <a:fillRect/>
          </a:stretch>
        </p:blipFill>
        <p:spPr>
          <a:xfrm>
            <a:off x="3266787" y="1594184"/>
            <a:ext cx="5668455" cy="485273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911013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BBB54D-95F7-716A-7DD0-0BE824EAA1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A5ADF7-6D80-9A18-8137-F9EED86F1E3A}"/>
              </a:ext>
            </a:extLst>
          </p:cNvPr>
          <p:cNvSpPr>
            <a:spLocks noGrp="1"/>
          </p:cNvSpPr>
          <p:nvPr>
            <p:ph type="title"/>
          </p:nvPr>
        </p:nvSpPr>
        <p:spPr/>
        <p:txBody>
          <a:bodyPr/>
          <a:lstStyle/>
          <a:p>
            <a:r>
              <a:rPr lang="en-US"/>
              <a:t>Deploying an LGN initiative</a:t>
            </a:r>
          </a:p>
        </p:txBody>
      </p:sp>
      <p:sp>
        <p:nvSpPr>
          <p:cNvPr id="92" name="Oval 91">
            <a:extLst>
              <a:ext uri="{FF2B5EF4-FFF2-40B4-BE49-F238E27FC236}">
                <a16:creationId xmlns:a16="http://schemas.microsoft.com/office/drawing/2014/main" id="{E98ACDB3-0F55-31C6-132C-78016B74A843}"/>
              </a:ext>
            </a:extLst>
          </p:cNvPr>
          <p:cNvSpPr/>
          <p:nvPr/>
        </p:nvSpPr>
        <p:spPr>
          <a:xfrm>
            <a:off x="5191086" y="6353314"/>
            <a:ext cx="5332611" cy="533261"/>
          </a:xfrm>
          <a:prstGeom prst="ellipse">
            <a:avLst/>
          </a:prstGeom>
          <a:gradFill flip="none" rotWithShape="1">
            <a:gsLst>
              <a:gs pos="0">
                <a:sysClr val="windowText" lastClr="000000">
                  <a:lumMod val="50000"/>
                  <a:lumOff val="50000"/>
                </a:sysClr>
              </a:gs>
              <a:gs pos="100000">
                <a:sysClr val="window" lastClr="FFFFFF">
                  <a:alpha val="0"/>
                  <a:lumMod val="100000"/>
                </a:sysClr>
              </a:gs>
            </a:gsLst>
            <a:path path="shape">
              <a:fillToRect l="50000" t="50000" r="50000" b="50000"/>
            </a:path>
            <a:tileRect/>
          </a:gradFill>
          <a:ln w="25400" cap="flat" cmpd="sng" algn="ctr">
            <a:noFill/>
            <a:prstDash val="solid"/>
          </a:ln>
          <a:effectLst/>
        </p:spPr>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93" name="TextBox 92">
            <a:extLst>
              <a:ext uri="{FF2B5EF4-FFF2-40B4-BE49-F238E27FC236}">
                <a16:creationId xmlns:a16="http://schemas.microsoft.com/office/drawing/2014/main" id="{195230E4-7715-B016-A19C-B0D75C90224F}"/>
              </a:ext>
            </a:extLst>
          </p:cNvPr>
          <p:cNvSpPr txBox="1"/>
          <p:nvPr/>
        </p:nvSpPr>
        <p:spPr>
          <a:xfrm>
            <a:off x="513610" y="1544672"/>
            <a:ext cx="574195" cy="1015343"/>
          </a:xfrm>
          <a:prstGeom prst="rect">
            <a:avLst/>
          </a:prstGeom>
          <a:noFill/>
          <a:effectLst/>
        </p:spPr>
        <p:txBody>
          <a:bodyPr wrap="non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998" b="1" i="0" u="none" strike="noStrike" kern="1200" cap="none" spc="0" normalizeH="0" baseline="0" noProof="0">
                <a:ln>
                  <a:noFill/>
                </a:ln>
                <a:solidFill>
                  <a:srgbClr val="14376A"/>
                </a:solidFill>
                <a:effectLst/>
                <a:uLnTx/>
                <a:uFillTx/>
                <a:latin typeface="Calibri"/>
                <a:ea typeface="+mn-ea"/>
                <a:cs typeface="Arial" pitchFamily="34" charset="0"/>
              </a:rPr>
              <a:t>1</a:t>
            </a:r>
          </a:p>
        </p:txBody>
      </p:sp>
      <p:sp>
        <p:nvSpPr>
          <p:cNvPr id="94" name="TextBox 93">
            <a:extLst>
              <a:ext uri="{FF2B5EF4-FFF2-40B4-BE49-F238E27FC236}">
                <a16:creationId xmlns:a16="http://schemas.microsoft.com/office/drawing/2014/main" id="{756D757A-D463-1516-0477-5A2F6C95830F}"/>
              </a:ext>
            </a:extLst>
          </p:cNvPr>
          <p:cNvSpPr txBox="1"/>
          <p:nvPr/>
        </p:nvSpPr>
        <p:spPr>
          <a:xfrm>
            <a:off x="2077416" y="2894893"/>
            <a:ext cx="574195" cy="1015343"/>
          </a:xfrm>
          <a:prstGeom prst="rect">
            <a:avLst/>
          </a:prstGeom>
          <a:noFill/>
          <a:effectLst/>
        </p:spPr>
        <p:txBody>
          <a:bodyPr wrap="non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998" b="1" i="0" u="none" strike="noStrike" kern="1200" cap="none" spc="0" normalizeH="0" baseline="0" noProof="0">
                <a:ln>
                  <a:noFill/>
                </a:ln>
                <a:solidFill>
                  <a:srgbClr val="14376A"/>
                </a:solidFill>
                <a:effectLst/>
                <a:uLnTx/>
                <a:uFillTx/>
                <a:latin typeface="Calibri"/>
                <a:ea typeface="+mn-ea"/>
                <a:cs typeface="Arial" pitchFamily="34" charset="0"/>
              </a:rPr>
              <a:t>2</a:t>
            </a:r>
          </a:p>
        </p:txBody>
      </p:sp>
      <p:sp>
        <p:nvSpPr>
          <p:cNvPr id="95" name="Freeform 6">
            <a:extLst>
              <a:ext uri="{FF2B5EF4-FFF2-40B4-BE49-F238E27FC236}">
                <a16:creationId xmlns:a16="http://schemas.microsoft.com/office/drawing/2014/main" id="{7EE1C6E9-4666-8B6C-3E1A-009A91C43AEB}"/>
              </a:ext>
            </a:extLst>
          </p:cNvPr>
          <p:cNvSpPr>
            <a:spLocks/>
          </p:cNvSpPr>
          <p:nvPr/>
        </p:nvSpPr>
        <p:spPr bwMode="auto">
          <a:xfrm>
            <a:off x="4063819" y="2935716"/>
            <a:ext cx="3081328" cy="2350246"/>
          </a:xfrm>
          <a:custGeom>
            <a:avLst/>
            <a:gdLst/>
            <a:ahLst/>
            <a:cxnLst>
              <a:cxn ang="0">
                <a:pos x="1208" y="0"/>
              </a:cxn>
              <a:cxn ang="0">
                <a:pos x="1504" y="597"/>
              </a:cxn>
              <a:cxn ang="0">
                <a:pos x="295" y="1329"/>
              </a:cxn>
              <a:cxn ang="0">
                <a:pos x="0" y="732"/>
              </a:cxn>
              <a:cxn ang="0">
                <a:pos x="1208" y="0"/>
              </a:cxn>
            </a:cxnLst>
            <a:rect l="0" t="0" r="r" b="b"/>
            <a:pathLst>
              <a:path w="1504" h="1329">
                <a:moveTo>
                  <a:pt x="1208" y="0"/>
                </a:moveTo>
                <a:lnTo>
                  <a:pt x="1504" y="597"/>
                </a:lnTo>
                <a:lnTo>
                  <a:pt x="295" y="1329"/>
                </a:lnTo>
                <a:lnTo>
                  <a:pt x="0" y="732"/>
                </a:lnTo>
                <a:lnTo>
                  <a:pt x="1208" y="0"/>
                </a:lnTo>
                <a:close/>
              </a:path>
            </a:pathLst>
          </a:custGeom>
          <a:gradFill flip="none" rotWithShape="1">
            <a:gsLst>
              <a:gs pos="0">
                <a:schemeClr val="tx2">
                  <a:lumMod val="50000"/>
                </a:schemeClr>
              </a:gs>
              <a:gs pos="50000">
                <a:schemeClr val="tx2">
                  <a:lumMod val="75000"/>
                </a:schemeClr>
              </a:gs>
              <a:gs pos="100000">
                <a:schemeClr val="tx2">
                  <a:lumMod val="50000"/>
                </a:schemeClr>
              </a:gs>
            </a:gsLst>
            <a:lin ang="18900000" scaled="1"/>
            <a:tileRect/>
          </a:gradFill>
          <a:ln w="0">
            <a:noFill/>
            <a:prstDash val="solid"/>
            <a:round/>
            <a:headEnd/>
            <a:tailEnd/>
          </a:ln>
        </p:spPr>
        <p:txBody>
          <a:bodyPr vert="horz" wrap="square" lIns="91416" tIns="45708" rIns="91416" bIns="4570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399" b="0" i="0" u="none" strike="noStrike" kern="1200" cap="none" spc="0" normalizeH="0" baseline="0" noProof="0">
              <a:ln>
                <a:noFill/>
              </a:ln>
              <a:solidFill>
                <a:prstClr val="black"/>
              </a:solidFill>
              <a:effectLst/>
              <a:uLnTx/>
              <a:uFillTx/>
              <a:latin typeface="Calibri"/>
              <a:ea typeface="+mn-ea"/>
              <a:cs typeface="+mn-cs"/>
            </a:endParaRPr>
          </a:p>
        </p:txBody>
      </p:sp>
      <p:sp>
        <p:nvSpPr>
          <p:cNvPr id="96" name="Freeform 6">
            <a:extLst>
              <a:ext uri="{FF2B5EF4-FFF2-40B4-BE49-F238E27FC236}">
                <a16:creationId xmlns:a16="http://schemas.microsoft.com/office/drawing/2014/main" id="{3540E0CA-32AD-7AC7-3D60-BE9B7B8C0686}"/>
              </a:ext>
            </a:extLst>
          </p:cNvPr>
          <p:cNvSpPr>
            <a:spLocks/>
          </p:cNvSpPr>
          <p:nvPr/>
        </p:nvSpPr>
        <p:spPr bwMode="auto">
          <a:xfrm>
            <a:off x="2645374" y="1651160"/>
            <a:ext cx="3081328" cy="2350246"/>
          </a:xfrm>
          <a:custGeom>
            <a:avLst/>
            <a:gdLst/>
            <a:ahLst/>
            <a:cxnLst>
              <a:cxn ang="0">
                <a:pos x="1208" y="0"/>
              </a:cxn>
              <a:cxn ang="0">
                <a:pos x="1504" y="597"/>
              </a:cxn>
              <a:cxn ang="0">
                <a:pos x="295" y="1329"/>
              </a:cxn>
              <a:cxn ang="0">
                <a:pos x="0" y="732"/>
              </a:cxn>
              <a:cxn ang="0">
                <a:pos x="1208" y="0"/>
              </a:cxn>
            </a:cxnLst>
            <a:rect l="0" t="0" r="r" b="b"/>
            <a:pathLst>
              <a:path w="1504" h="1329">
                <a:moveTo>
                  <a:pt x="1208" y="0"/>
                </a:moveTo>
                <a:lnTo>
                  <a:pt x="1504" y="597"/>
                </a:lnTo>
                <a:lnTo>
                  <a:pt x="295" y="1329"/>
                </a:lnTo>
                <a:lnTo>
                  <a:pt x="0" y="732"/>
                </a:lnTo>
                <a:lnTo>
                  <a:pt x="1208" y="0"/>
                </a:lnTo>
                <a:close/>
              </a:path>
            </a:pathLst>
          </a:custGeom>
          <a:gradFill flip="none" rotWithShape="1">
            <a:gsLst>
              <a:gs pos="0">
                <a:schemeClr val="tx2">
                  <a:lumMod val="50000"/>
                </a:schemeClr>
              </a:gs>
              <a:gs pos="50000">
                <a:schemeClr val="tx2">
                  <a:lumMod val="75000"/>
                </a:schemeClr>
              </a:gs>
              <a:gs pos="100000">
                <a:schemeClr val="tx2">
                  <a:lumMod val="50000"/>
                </a:schemeClr>
              </a:gs>
            </a:gsLst>
            <a:lin ang="18900000" scaled="1"/>
            <a:tileRect/>
          </a:gradFill>
          <a:ln w="0">
            <a:noFill/>
            <a:prstDash val="solid"/>
            <a:round/>
            <a:headEnd/>
            <a:tailEnd/>
          </a:ln>
        </p:spPr>
        <p:txBody>
          <a:bodyPr vert="horz" wrap="square" lIns="91416" tIns="45708" rIns="91416" bIns="4570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399" b="0" i="0" u="none" strike="noStrike" kern="1200" cap="none" spc="0" normalizeH="0" baseline="0" noProof="0">
              <a:ln>
                <a:noFill/>
              </a:ln>
              <a:solidFill>
                <a:prstClr val="black"/>
              </a:solidFill>
              <a:effectLst/>
              <a:uLnTx/>
              <a:uFillTx/>
              <a:latin typeface="Calibri"/>
              <a:ea typeface="+mn-ea"/>
              <a:cs typeface="+mn-cs"/>
            </a:endParaRPr>
          </a:p>
        </p:txBody>
      </p:sp>
      <p:sp>
        <p:nvSpPr>
          <p:cNvPr id="97" name="Freeform 10">
            <a:extLst>
              <a:ext uri="{FF2B5EF4-FFF2-40B4-BE49-F238E27FC236}">
                <a16:creationId xmlns:a16="http://schemas.microsoft.com/office/drawing/2014/main" id="{36A06AE5-3DA5-E894-CD57-92459B523478}"/>
              </a:ext>
            </a:extLst>
          </p:cNvPr>
          <p:cNvSpPr>
            <a:spLocks/>
          </p:cNvSpPr>
          <p:nvPr/>
        </p:nvSpPr>
        <p:spPr bwMode="auto">
          <a:xfrm>
            <a:off x="2645375" y="2945653"/>
            <a:ext cx="4507263" cy="1055754"/>
          </a:xfrm>
          <a:custGeom>
            <a:avLst/>
            <a:gdLst/>
            <a:ahLst/>
            <a:cxnLst>
              <a:cxn ang="0">
                <a:pos x="0" y="0"/>
              </a:cxn>
              <a:cxn ang="0">
                <a:pos x="1905" y="0"/>
              </a:cxn>
              <a:cxn ang="0">
                <a:pos x="2200" y="597"/>
              </a:cxn>
              <a:cxn ang="0">
                <a:pos x="295" y="597"/>
              </a:cxn>
              <a:cxn ang="0">
                <a:pos x="0" y="0"/>
              </a:cxn>
            </a:cxnLst>
            <a:rect l="0" t="0" r="r" b="b"/>
            <a:pathLst>
              <a:path w="2200" h="597">
                <a:moveTo>
                  <a:pt x="0" y="0"/>
                </a:moveTo>
                <a:lnTo>
                  <a:pt x="1905" y="0"/>
                </a:lnTo>
                <a:lnTo>
                  <a:pt x="2200" y="597"/>
                </a:lnTo>
                <a:lnTo>
                  <a:pt x="295" y="597"/>
                </a:lnTo>
                <a:lnTo>
                  <a:pt x="0" y="0"/>
                </a:lnTo>
                <a:close/>
              </a:path>
            </a:pathLst>
          </a:custGeom>
          <a:solidFill>
            <a:srgbClr val="1B488C"/>
          </a:solidFill>
          <a:ln w="0">
            <a:noFill/>
            <a:prstDash val="solid"/>
            <a:round/>
            <a:headEnd/>
            <a:tailEnd/>
          </a:ln>
        </p:spPr>
        <p:txBody>
          <a:bodyPr vert="horz" wrap="square" lIns="914162" tIns="91416" rIns="914162" bIns="91416" numCol="1" anchor="ctr" anchorCtr="1" compatLnSpc="1">
            <a:prstTxWarp prst="textNoShape">
              <a:avLst/>
            </a:prstTxWarp>
          </a:bodyPr>
          <a:lstStyle/>
          <a:p>
            <a:r>
              <a:rPr lang="en-US" sz="1600">
                <a:solidFill>
                  <a:schemeClr val="bg1"/>
                </a:solidFill>
                <a:latin typeface="Aptos"/>
              </a:rPr>
              <a:t>Develop initiative </a:t>
            </a:r>
            <a:endParaRPr lang="en-US" sz="1600">
              <a:solidFill>
                <a:schemeClr val="bg1"/>
              </a:solidFill>
              <a:ea typeface="Calibri"/>
              <a:cs typeface="Calibri"/>
            </a:endParaRPr>
          </a:p>
          <a:p>
            <a:r>
              <a:rPr lang="en-US" sz="1600">
                <a:solidFill>
                  <a:schemeClr val="bg1"/>
                </a:solidFill>
                <a:latin typeface="Aptos"/>
              </a:rPr>
              <a:t>announcement and </a:t>
            </a:r>
            <a:endParaRPr lang="en-US" sz="1600">
              <a:solidFill>
                <a:schemeClr val="bg1"/>
              </a:solidFill>
              <a:latin typeface="Calibri"/>
              <a:ea typeface="Calibri"/>
              <a:cs typeface="Calibri"/>
            </a:endParaRPr>
          </a:p>
          <a:p>
            <a:r>
              <a:rPr lang="en-US" sz="1600">
                <a:solidFill>
                  <a:schemeClr val="bg1"/>
                </a:solidFill>
                <a:latin typeface="Aptos"/>
              </a:rPr>
              <a:t>community contact database</a:t>
            </a:r>
            <a:endParaRPr lang="en-US" sz="1600">
              <a:solidFill>
                <a:schemeClr val="bg1"/>
              </a:solidFill>
              <a:ea typeface="Calibri"/>
              <a:cs typeface="Calibri"/>
            </a:endParaRPr>
          </a:p>
        </p:txBody>
      </p:sp>
      <p:sp>
        <p:nvSpPr>
          <p:cNvPr id="98" name="Freeform 12">
            <a:extLst>
              <a:ext uri="{FF2B5EF4-FFF2-40B4-BE49-F238E27FC236}">
                <a16:creationId xmlns:a16="http://schemas.microsoft.com/office/drawing/2014/main" id="{6A14DE19-E352-61B5-3E84-81FB5652F242}"/>
              </a:ext>
            </a:extLst>
          </p:cNvPr>
          <p:cNvSpPr>
            <a:spLocks/>
          </p:cNvSpPr>
          <p:nvPr/>
        </p:nvSpPr>
        <p:spPr bwMode="auto">
          <a:xfrm>
            <a:off x="1215342" y="1651161"/>
            <a:ext cx="4511360" cy="1055754"/>
          </a:xfrm>
          <a:custGeom>
            <a:avLst/>
            <a:gdLst/>
            <a:ahLst/>
            <a:cxnLst>
              <a:cxn ang="0">
                <a:pos x="0" y="0"/>
              </a:cxn>
              <a:cxn ang="0">
                <a:pos x="1906" y="0"/>
              </a:cxn>
              <a:cxn ang="0">
                <a:pos x="2202" y="597"/>
              </a:cxn>
              <a:cxn ang="0">
                <a:pos x="295" y="597"/>
              </a:cxn>
              <a:cxn ang="0">
                <a:pos x="0" y="0"/>
              </a:cxn>
            </a:cxnLst>
            <a:rect l="0" t="0" r="r" b="b"/>
            <a:pathLst>
              <a:path w="2202" h="597">
                <a:moveTo>
                  <a:pt x="0" y="0"/>
                </a:moveTo>
                <a:lnTo>
                  <a:pt x="1906" y="0"/>
                </a:lnTo>
                <a:lnTo>
                  <a:pt x="2202" y="597"/>
                </a:lnTo>
                <a:lnTo>
                  <a:pt x="295" y="597"/>
                </a:lnTo>
                <a:lnTo>
                  <a:pt x="0" y="0"/>
                </a:lnTo>
                <a:close/>
              </a:path>
            </a:pathLst>
          </a:custGeom>
          <a:solidFill>
            <a:srgbClr val="0493D9"/>
          </a:solidFill>
          <a:ln w="0">
            <a:noFill/>
            <a:prstDash val="solid"/>
            <a:round/>
            <a:headEnd/>
            <a:tailEnd/>
          </a:ln>
        </p:spPr>
        <p:txBody>
          <a:bodyPr vert="horz" wrap="square" lIns="914162" tIns="91416" rIns="914162" bIns="91416" numCol="1" anchor="ctr" anchorCtr="1" compatLnSpc="1">
            <a:prstTxWarp prst="textNoShape">
              <a:avLst/>
            </a:prstTxWarp>
          </a:bodyPr>
          <a:lstStyle/>
          <a:p>
            <a:r>
              <a:rPr lang="en-US">
                <a:solidFill>
                  <a:schemeClr val="bg1"/>
                </a:solidFill>
              </a:rPr>
              <a:t>Send optional office hours invitation and create initiative email template</a:t>
            </a:r>
          </a:p>
        </p:txBody>
      </p:sp>
      <p:sp>
        <p:nvSpPr>
          <p:cNvPr id="99" name="Freeform 6">
            <a:extLst>
              <a:ext uri="{FF2B5EF4-FFF2-40B4-BE49-F238E27FC236}">
                <a16:creationId xmlns:a16="http://schemas.microsoft.com/office/drawing/2014/main" id="{C2436379-C1BE-0761-9373-513F723B48AB}"/>
              </a:ext>
            </a:extLst>
          </p:cNvPr>
          <p:cNvSpPr>
            <a:spLocks/>
          </p:cNvSpPr>
          <p:nvPr/>
        </p:nvSpPr>
        <p:spPr bwMode="auto">
          <a:xfrm>
            <a:off x="5483174" y="4236027"/>
            <a:ext cx="3081328" cy="2350246"/>
          </a:xfrm>
          <a:custGeom>
            <a:avLst/>
            <a:gdLst/>
            <a:ahLst/>
            <a:cxnLst>
              <a:cxn ang="0">
                <a:pos x="1208" y="0"/>
              </a:cxn>
              <a:cxn ang="0">
                <a:pos x="1504" y="597"/>
              </a:cxn>
              <a:cxn ang="0">
                <a:pos x="295" y="1329"/>
              </a:cxn>
              <a:cxn ang="0">
                <a:pos x="0" y="732"/>
              </a:cxn>
              <a:cxn ang="0">
                <a:pos x="1208" y="0"/>
              </a:cxn>
            </a:cxnLst>
            <a:rect l="0" t="0" r="r" b="b"/>
            <a:pathLst>
              <a:path w="1504" h="1329">
                <a:moveTo>
                  <a:pt x="1208" y="0"/>
                </a:moveTo>
                <a:lnTo>
                  <a:pt x="1504" y="597"/>
                </a:lnTo>
                <a:lnTo>
                  <a:pt x="295" y="1329"/>
                </a:lnTo>
                <a:lnTo>
                  <a:pt x="0" y="732"/>
                </a:lnTo>
                <a:lnTo>
                  <a:pt x="1208" y="0"/>
                </a:lnTo>
                <a:close/>
              </a:path>
            </a:pathLst>
          </a:custGeom>
          <a:gradFill flip="none" rotWithShape="1">
            <a:gsLst>
              <a:gs pos="0">
                <a:schemeClr val="tx2">
                  <a:lumMod val="50000"/>
                </a:schemeClr>
              </a:gs>
              <a:gs pos="50000">
                <a:schemeClr val="tx2">
                  <a:lumMod val="75000"/>
                </a:schemeClr>
              </a:gs>
              <a:gs pos="100000">
                <a:schemeClr val="tx2">
                  <a:lumMod val="50000"/>
                </a:schemeClr>
              </a:gs>
            </a:gsLst>
            <a:lin ang="18900000" scaled="1"/>
            <a:tileRect/>
          </a:gradFill>
          <a:ln w="0">
            <a:noFill/>
            <a:prstDash val="solid"/>
            <a:round/>
            <a:headEnd/>
            <a:tailEnd/>
          </a:ln>
        </p:spPr>
        <p:txBody>
          <a:bodyPr vert="horz" wrap="square" lIns="91416" tIns="45708" rIns="91416" bIns="4570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399" b="0" i="0" u="none" strike="noStrike" kern="1200" cap="none" spc="0" normalizeH="0" baseline="0" noProof="0">
              <a:ln>
                <a:noFill/>
              </a:ln>
              <a:solidFill>
                <a:prstClr val="black"/>
              </a:solidFill>
              <a:effectLst/>
              <a:uLnTx/>
              <a:uFillTx/>
              <a:latin typeface="Calibri"/>
              <a:ea typeface="+mn-ea"/>
              <a:cs typeface="+mn-cs"/>
            </a:endParaRPr>
          </a:p>
        </p:txBody>
      </p:sp>
      <p:sp>
        <p:nvSpPr>
          <p:cNvPr id="100" name="Freeform 10">
            <a:extLst>
              <a:ext uri="{FF2B5EF4-FFF2-40B4-BE49-F238E27FC236}">
                <a16:creationId xmlns:a16="http://schemas.microsoft.com/office/drawing/2014/main" id="{020CE38B-5C0B-F7DE-9BD7-104795B786A9}"/>
              </a:ext>
            </a:extLst>
          </p:cNvPr>
          <p:cNvSpPr>
            <a:spLocks/>
          </p:cNvSpPr>
          <p:nvPr/>
        </p:nvSpPr>
        <p:spPr bwMode="auto">
          <a:xfrm>
            <a:off x="5483175" y="5530520"/>
            <a:ext cx="4511360" cy="1055754"/>
          </a:xfrm>
          <a:custGeom>
            <a:avLst/>
            <a:gdLst/>
            <a:ahLst/>
            <a:cxnLst>
              <a:cxn ang="0">
                <a:pos x="0" y="0"/>
              </a:cxn>
              <a:cxn ang="0">
                <a:pos x="1905" y="0"/>
              </a:cxn>
              <a:cxn ang="0">
                <a:pos x="2200" y="597"/>
              </a:cxn>
              <a:cxn ang="0">
                <a:pos x="295" y="597"/>
              </a:cxn>
              <a:cxn ang="0">
                <a:pos x="0" y="0"/>
              </a:cxn>
            </a:cxnLst>
            <a:rect l="0" t="0" r="r" b="b"/>
            <a:pathLst>
              <a:path w="2200" h="597">
                <a:moveTo>
                  <a:pt x="0" y="0"/>
                </a:moveTo>
                <a:lnTo>
                  <a:pt x="1905" y="0"/>
                </a:lnTo>
                <a:lnTo>
                  <a:pt x="2200" y="597"/>
                </a:lnTo>
                <a:lnTo>
                  <a:pt x="295" y="597"/>
                </a:lnTo>
                <a:lnTo>
                  <a:pt x="0" y="0"/>
                </a:lnTo>
                <a:close/>
              </a:path>
            </a:pathLst>
          </a:custGeom>
          <a:solidFill>
            <a:srgbClr val="406C36"/>
          </a:solidFill>
          <a:ln w="0">
            <a:noFill/>
            <a:prstDash val="solid"/>
            <a:round/>
            <a:headEnd/>
            <a:tailEnd/>
          </a:ln>
        </p:spPr>
        <p:txBody>
          <a:bodyPr vert="horz" wrap="square" lIns="914162" tIns="91416" rIns="914162" bIns="91416" numCol="1" anchor="ctr" anchorCtr="1" compatLnSpc="1">
            <a:prstTxWarp prst="textNoShape">
              <a:avLst/>
            </a:prstTxWarp>
          </a:bodyPr>
          <a:lstStyle/>
          <a:p>
            <a:r>
              <a:rPr lang="en-US">
                <a:solidFill>
                  <a:schemeClr val="bg1"/>
                </a:solidFill>
              </a:rPr>
              <a:t>Confirm date of outreach in the community contact </a:t>
            </a:r>
          </a:p>
          <a:p>
            <a:r>
              <a:rPr lang="en-US">
                <a:solidFill>
                  <a:schemeClr val="bg1"/>
                </a:solidFill>
              </a:rPr>
              <a:t>database</a:t>
            </a:r>
          </a:p>
        </p:txBody>
      </p:sp>
      <p:sp>
        <p:nvSpPr>
          <p:cNvPr id="101" name="Freeform 12">
            <a:extLst>
              <a:ext uri="{FF2B5EF4-FFF2-40B4-BE49-F238E27FC236}">
                <a16:creationId xmlns:a16="http://schemas.microsoft.com/office/drawing/2014/main" id="{2566D5AE-06C0-5D65-E4AB-C954E3B9F9DE}"/>
              </a:ext>
            </a:extLst>
          </p:cNvPr>
          <p:cNvSpPr>
            <a:spLocks/>
          </p:cNvSpPr>
          <p:nvPr/>
        </p:nvSpPr>
        <p:spPr bwMode="auto">
          <a:xfrm>
            <a:off x="4053142" y="4236028"/>
            <a:ext cx="4511360" cy="1055754"/>
          </a:xfrm>
          <a:custGeom>
            <a:avLst/>
            <a:gdLst/>
            <a:ahLst/>
            <a:cxnLst>
              <a:cxn ang="0">
                <a:pos x="0" y="0"/>
              </a:cxn>
              <a:cxn ang="0">
                <a:pos x="1906" y="0"/>
              </a:cxn>
              <a:cxn ang="0">
                <a:pos x="2202" y="597"/>
              </a:cxn>
              <a:cxn ang="0">
                <a:pos x="295" y="597"/>
              </a:cxn>
              <a:cxn ang="0">
                <a:pos x="0" y="0"/>
              </a:cxn>
            </a:cxnLst>
            <a:rect l="0" t="0" r="r" b="b"/>
            <a:pathLst>
              <a:path w="2202" h="597">
                <a:moveTo>
                  <a:pt x="0" y="0"/>
                </a:moveTo>
                <a:lnTo>
                  <a:pt x="1906" y="0"/>
                </a:lnTo>
                <a:lnTo>
                  <a:pt x="2202" y="597"/>
                </a:lnTo>
                <a:lnTo>
                  <a:pt x="295" y="597"/>
                </a:lnTo>
                <a:lnTo>
                  <a:pt x="0" y="0"/>
                </a:lnTo>
                <a:close/>
              </a:path>
            </a:pathLst>
          </a:custGeom>
          <a:solidFill>
            <a:srgbClr val="6DAE4F"/>
          </a:solidFill>
          <a:ln w="0">
            <a:noFill/>
            <a:prstDash val="solid"/>
            <a:round/>
            <a:headEnd/>
            <a:tailEnd/>
          </a:ln>
        </p:spPr>
        <p:txBody>
          <a:bodyPr vert="horz" wrap="square" lIns="914162" tIns="91416" rIns="914162" bIns="91416" numCol="1" anchor="ctr" anchorCtr="1" compatLnSpc="1">
            <a:prstTxWarp prst="textNoShape">
              <a:avLst/>
            </a:prstTxWarp>
          </a:bodyPr>
          <a:lstStyle/>
          <a:p>
            <a:pPr>
              <a:defRPr/>
            </a:pPr>
            <a:r>
              <a:rPr lang="en-US" kern="0">
                <a:solidFill>
                  <a:schemeClr val="bg1"/>
                </a:solidFill>
              </a:rPr>
              <a:t>Announce initiative and distribute outreach</a:t>
            </a:r>
            <a:r>
              <a:rPr kumimoji="0" lang="en-US" sz="1800" b="0" i="0" u="none" strike="noStrike" kern="0" cap="none" spc="0" normalizeH="0" baseline="0" noProof="0">
                <a:ln>
                  <a:noFill/>
                </a:ln>
                <a:solidFill>
                  <a:schemeClr val="bg1"/>
                </a:solidFill>
                <a:effectLst/>
                <a:uLnTx/>
                <a:uFillTx/>
              </a:rPr>
              <a:t> template</a:t>
            </a:r>
          </a:p>
        </p:txBody>
      </p:sp>
      <p:sp>
        <p:nvSpPr>
          <p:cNvPr id="102" name="TextBox 101">
            <a:extLst>
              <a:ext uri="{FF2B5EF4-FFF2-40B4-BE49-F238E27FC236}">
                <a16:creationId xmlns:a16="http://schemas.microsoft.com/office/drawing/2014/main" id="{F02A7F12-3D1B-FD86-626D-A6994256C1A5}"/>
              </a:ext>
            </a:extLst>
          </p:cNvPr>
          <p:cNvSpPr txBox="1"/>
          <p:nvPr/>
        </p:nvSpPr>
        <p:spPr>
          <a:xfrm>
            <a:off x="3467489" y="4205718"/>
            <a:ext cx="574195" cy="1015343"/>
          </a:xfrm>
          <a:prstGeom prst="rect">
            <a:avLst/>
          </a:prstGeom>
          <a:noFill/>
          <a:effectLst/>
        </p:spPr>
        <p:txBody>
          <a:bodyPr wrap="non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998" b="1" i="0" u="none" strike="noStrike" kern="1200" cap="none" spc="0" normalizeH="0" baseline="0" noProof="0">
                <a:ln>
                  <a:noFill/>
                </a:ln>
                <a:solidFill>
                  <a:srgbClr val="14376A"/>
                </a:solidFill>
                <a:effectLst/>
                <a:uLnTx/>
                <a:uFillTx/>
                <a:latin typeface="Calibri"/>
                <a:ea typeface="+mn-ea"/>
                <a:cs typeface="Arial" pitchFamily="34" charset="0"/>
              </a:rPr>
              <a:t>3</a:t>
            </a:r>
          </a:p>
        </p:txBody>
      </p:sp>
      <p:sp>
        <p:nvSpPr>
          <p:cNvPr id="103" name="TextBox 102">
            <a:extLst>
              <a:ext uri="{FF2B5EF4-FFF2-40B4-BE49-F238E27FC236}">
                <a16:creationId xmlns:a16="http://schemas.microsoft.com/office/drawing/2014/main" id="{42C0EB97-14F7-8BC1-9741-CB2600D87008}"/>
              </a:ext>
            </a:extLst>
          </p:cNvPr>
          <p:cNvSpPr txBox="1"/>
          <p:nvPr/>
        </p:nvSpPr>
        <p:spPr>
          <a:xfrm>
            <a:off x="4779699" y="5424600"/>
            <a:ext cx="574195" cy="1015343"/>
          </a:xfrm>
          <a:prstGeom prst="rect">
            <a:avLst/>
          </a:prstGeom>
          <a:noFill/>
          <a:effectLst/>
        </p:spPr>
        <p:txBody>
          <a:bodyPr wrap="non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998" b="1" i="0" u="none" strike="noStrike" kern="1200" cap="none" spc="0" normalizeH="0" baseline="0" noProof="0">
                <a:ln>
                  <a:noFill/>
                </a:ln>
                <a:solidFill>
                  <a:srgbClr val="14376A"/>
                </a:solidFill>
                <a:effectLst/>
                <a:uLnTx/>
                <a:uFillTx/>
                <a:latin typeface="Calibri"/>
                <a:ea typeface="+mn-ea"/>
                <a:cs typeface="Arial" pitchFamily="34" charset="0"/>
              </a:rPr>
              <a:t>4</a:t>
            </a:r>
          </a:p>
        </p:txBody>
      </p:sp>
      <p:pic>
        <p:nvPicPr>
          <p:cNvPr id="6" name="Picture 5" descr="Logo&#10;&#10;AI-generated content may be incorrect.">
            <a:extLst>
              <a:ext uri="{FF2B5EF4-FFF2-40B4-BE49-F238E27FC236}">
                <a16:creationId xmlns:a16="http://schemas.microsoft.com/office/drawing/2014/main" id="{380E6665-CC9C-AF4A-188D-C2EEA905E9C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15786" y="5399579"/>
            <a:ext cx="1186694" cy="1186694"/>
          </a:xfrm>
          <a:prstGeom prst="rect">
            <a:avLst/>
          </a:prstGeom>
        </p:spPr>
      </p:pic>
      <p:sp>
        <p:nvSpPr>
          <p:cNvPr id="4" name="Rectangle 3">
            <a:extLst>
              <a:ext uri="{FF2B5EF4-FFF2-40B4-BE49-F238E27FC236}">
                <a16:creationId xmlns:a16="http://schemas.microsoft.com/office/drawing/2014/main" id="{62722177-2AF5-17C4-0F58-7F0F1AFFBCEA}"/>
              </a:ext>
            </a:extLst>
          </p:cNvPr>
          <p:cNvSpPr/>
          <p:nvPr/>
        </p:nvSpPr>
        <p:spPr>
          <a:xfrm>
            <a:off x="513620" y="1568354"/>
            <a:ext cx="7200784" cy="1373615"/>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901F6EC-C5ED-4A9E-072E-C3DAB626F397}"/>
              </a:ext>
            </a:extLst>
          </p:cNvPr>
          <p:cNvSpPr/>
          <p:nvPr/>
        </p:nvSpPr>
        <p:spPr>
          <a:xfrm>
            <a:off x="1636295" y="4001406"/>
            <a:ext cx="8478289" cy="2688152"/>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87A9276-D6FF-5C4A-84CA-73408BADF71C}"/>
              </a:ext>
            </a:extLst>
          </p:cNvPr>
          <p:cNvSpPr txBox="1"/>
          <p:nvPr/>
        </p:nvSpPr>
        <p:spPr>
          <a:xfrm>
            <a:off x="7543799" y="3172326"/>
            <a:ext cx="4102768"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ea typeface="Calibri"/>
                <a:cs typeface="Calibri"/>
              </a:rPr>
              <a:t>1 - 2 weeks prior to launch</a:t>
            </a:r>
            <a:endParaRPr lang="en-US" sz="2400" b="1"/>
          </a:p>
        </p:txBody>
      </p:sp>
    </p:spTree>
    <p:extLst>
      <p:ext uri="{BB962C8B-B14F-4D97-AF65-F5344CB8AC3E}">
        <p14:creationId xmlns:p14="http://schemas.microsoft.com/office/powerpoint/2010/main" val="31583009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5E75D7-5AB8-1A55-CDB3-23D11764C2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48C16A-3061-5A89-F365-0ED4CFDDEB8B}"/>
              </a:ext>
            </a:extLst>
          </p:cNvPr>
          <p:cNvSpPr>
            <a:spLocks noGrp="1"/>
          </p:cNvSpPr>
          <p:nvPr>
            <p:ph type="title"/>
          </p:nvPr>
        </p:nvSpPr>
        <p:spPr/>
        <p:txBody>
          <a:bodyPr/>
          <a:lstStyle/>
          <a:p>
            <a:r>
              <a:rPr lang="en-US"/>
              <a:t>Initiative announcement email</a:t>
            </a:r>
          </a:p>
        </p:txBody>
      </p:sp>
      <p:pic>
        <p:nvPicPr>
          <p:cNvPr id="3" name="Picture 2" descr="Logo&#10;&#10;AI-generated content may be incorrect.">
            <a:extLst>
              <a:ext uri="{FF2B5EF4-FFF2-40B4-BE49-F238E27FC236}">
                <a16:creationId xmlns:a16="http://schemas.microsoft.com/office/drawing/2014/main" id="{B6EEA397-7C05-A9FD-466B-644658175FA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15786" y="5399579"/>
            <a:ext cx="1186694" cy="1186694"/>
          </a:xfrm>
          <a:prstGeom prst="rect">
            <a:avLst/>
          </a:prstGeom>
        </p:spPr>
      </p:pic>
      <p:pic>
        <p:nvPicPr>
          <p:cNvPr id="5" name="Picture 4">
            <a:extLst>
              <a:ext uri="{FF2B5EF4-FFF2-40B4-BE49-F238E27FC236}">
                <a16:creationId xmlns:a16="http://schemas.microsoft.com/office/drawing/2014/main" id="{F95BBFD8-51E3-89B9-98CF-BB2C85C87A88}"/>
              </a:ext>
            </a:extLst>
          </p:cNvPr>
          <p:cNvPicPr>
            <a:picLocks noChangeAspect="1"/>
          </p:cNvPicPr>
          <p:nvPr/>
        </p:nvPicPr>
        <p:blipFill>
          <a:blip r:embed="rId4"/>
          <a:stretch>
            <a:fillRect/>
          </a:stretch>
        </p:blipFill>
        <p:spPr>
          <a:xfrm>
            <a:off x="3161769" y="1624263"/>
            <a:ext cx="5868465" cy="496302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963626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E776864-08FA-9C8B-6437-95996D5A5D97}"/>
              </a:ext>
            </a:extLst>
          </p:cNvPr>
          <p:cNvPicPr>
            <a:picLocks noChangeAspect="1"/>
          </p:cNvPicPr>
          <p:nvPr/>
        </p:nvPicPr>
        <p:blipFill rotWithShape="1">
          <a:blip r:embed="rId3"/>
          <a:srcRect r="565"/>
          <a:stretch/>
        </p:blipFill>
        <p:spPr>
          <a:xfrm>
            <a:off x="989733" y="1647724"/>
            <a:ext cx="10212535" cy="4415340"/>
          </a:xfrm>
          <a:prstGeom prst="rect">
            <a:avLst/>
          </a:prstGeom>
          <a:ln>
            <a:noFill/>
          </a:ln>
          <a:effectLst>
            <a:outerShdw blurRad="292100" dist="139700" dir="2700000" algn="tl" rotWithShape="0">
              <a:srgbClr val="333333">
                <a:alpha val="65000"/>
              </a:srgbClr>
            </a:outerShdw>
          </a:effectLst>
        </p:spPr>
      </p:pic>
      <p:sp>
        <p:nvSpPr>
          <p:cNvPr id="2" name="Title 1">
            <a:extLst>
              <a:ext uri="{FF2B5EF4-FFF2-40B4-BE49-F238E27FC236}">
                <a16:creationId xmlns:a16="http://schemas.microsoft.com/office/drawing/2014/main" id="{4F0422F6-FF3A-CA16-7652-4CB017C2B8B3}"/>
              </a:ext>
            </a:extLst>
          </p:cNvPr>
          <p:cNvSpPr>
            <a:spLocks noGrp="1"/>
          </p:cNvSpPr>
          <p:nvPr>
            <p:ph type="title"/>
          </p:nvPr>
        </p:nvSpPr>
        <p:spPr/>
        <p:txBody>
          <a:bodyPr/>
          <a:lstStyle/>
          <a:p>
            <a:r>
              <a:rPr lang="en-US" dirty="0">
                <a:latin typeface="Aptos"/>
              </a:rPr>
              <a:t>Community contact database</a:t>
            </a:r>
          </a:p>
        </p:txBody>
      </p:sp>
      <p:pic>
        <p:nvPicPr>
          <p:cNvPr id="6" name="Picture 5" descr="Logo&#10;&#10;AI-generated content may be incorrect.">
            <a:extLst>
              <a:ext uri="{FF2B5EF4-FFF2-40B4-BE49-F238E27FC236}">
                <a16:creationId xmlns:a16="http://schemas.microsoft.com/office/drawing/2014/main" id="{06A31647-A598-3B43-5FE1-C9986F8B16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15786" y="5399579"/>
            <a:ext cx="1186694" cy="1186694"/>
          </a:xfrm>
          <a:prstGeom prst="rect">
            <a:avLst/>
          </a:prstGeom>
        </p:spPr>
      </p:pic>
    </p:spTree>
    <p:extLst>
      <p:ext uri="{BB962C8B-B14F-4D97-AF65-F5344CB8AC3E}">
        <p14:creationId xmlns:p14="http://schemas.microsoft.com/office/powerpoint/2010/main" val="28344465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81F685-947E-2DC2-EC80-0D97D6D88C5B}"/>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CA0583DA-F623-22D9-316C-122AED197EA5}"/>
              </a:ext>
            </a:extLst>
          </p:cNvPr>
          <p:cNvPicPr>
            <a:picLocks noChangeAspect="1"/>
          </p:cNvPicPr>
          <p:nvPr/>
        </p:nvPicPr>
        <p:blipFill>
          <a:blip r:embed="rId3"/>
          <a:stretch>
            <a:fillRect/>
          </a:stretch>
        </p:blipFill>
        <p:spPr>
          <a:xfrm>
            <a:off x="6917326" y="0"/>
            <a:ext cx="5274674" cy="6759051"/>
          </a:xfrm>
          <a:prstGeom prst="rect">
            <a:avLst/>
          </a:prstGeom>
        </p:spPr>
      </p:pic>
      <p:pic>
        <p:nvPicPr>
          <p:cNvPr id="3" name="Picture 2">
            <a:extLst>
              <a:ext uri="{FF2B5EF4-FFF2-40B4-BE49-F238E27FC236}">
                <a16:creationId xmlns:a16="http://schemas.microsoft.com/office/drawing/2014/main" id="{F144E26D-5069-6223-8AED-6ADE7FE13D1F}"/>
              </a:ext>
            </a:extLst>
          </p:cNvPr>
          <p:cNvPicPr>
            <a:picLocks noChangeAspect="1"/>
          </p:cNvPicPr>
          <p:nvPr/>
        </p:nvPicPr>
        <p:blipFill>
          <a:blip r:embed="rId4"/>
          <a:stretch>
            <a:fillRect/>
          </a:stretch>
        </p:blipFill>
        <p:spPr>
          <a:xfrm rot="10800000" flipV="1">
            <a:off x="7032" y="6759075"/>
            <a:ext cx="12189092" cy="101593"/>
          </a:xfrm>
          <a:prstGeom prst="rect">
            <a:avLst/>
          </a:prstGeom>
        </p:spPr>
      </p:pic>
      <p:sp>
        <p:nvSpPr>
          <p:cNvPr id="21" name="Star: 5 Points 20">
            <a:extLst>
              <a:ext uri="{FF2B5EF4-FFF2-40B4-BE49-F238E27FC236}">
                <a16:creationId xmlns:a16="http://schemas.microsoft.com/office/drawing/2014/main" id="{DD6C78FE-F729-3CF5-D32E-7C4891214BA8}"/>
              </a:ext>
            </a:extLst>
          </p:cNvPr>
          <p:cNvSpPr/>
          <p:nvPr/>
        </p:nvSpPr>
        <p:spPr>
          <a:xfrm>
            <a:off x="11146399" y="3641440"/>
            <a:ext cx="184935" cy="184935"/>
          </a:xfrm>
          <a:prstGeom prst="star5">
            <a:avLst/>
          </a:prstGeom>
          <a:solidFill>
            <a:srgbClr val="0492D7"/>
          </a:solidFill>
          <a:ln>
            <a:solidFill>
              <a:srgbClr val="0492D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erson wearing a white robe&#10;&#10;AI-generated content may be incorrect.">
            <a:extLst>
              <a:ext uri="{FF2B5EF4-FFF2-40B4-BE49-F238E27FC236}">
                <a16:creationId xmlns:a16="http://schemas.microsoft.com/office/drawing/2014/main" id="{62A29826-5957-F324-E22E-CC028A302F50}"/>
              </a:ext>
            </a:extLst>
          </p:cNvPr>
          <p:cNvPicPr>
            <a:picLocks noChangeAspect="1"/>
          </p:cNvPicPr>
          <p:nvPr/>
        </p:nvPicPr>
        <p:blipFill>
          <a:blip r:embed="rId5">
            <a:extLst>
              <a:ext uri="{28A0092B-C50C-407E-A947-70E740481C1C}">
                <a14:useLocalDpi xmlns:a14="http://schemas.microsoft.com/office/drawing/2010/main" val="0"/>
              </a:ext>
            </a:extLst>
          </a:blip>
          <a:srcRect b="23887"/>
          <a:stretch/>
        </p:blipFill>
        <p:spPr>
          <a:xfrm>
            <a:off x="974568" y="2342633"/>
            <a:ext cx="4060004" cy="4125385"/>
          </a:xfrm>
          <a:prstGeom prst="roundRect">
            <a:avLst>
              <a:gd name="adj" fmla="val 7819"/>
            </a:avLst>
          </a:prstGeom>
        </p:spPr>
      </p:pic>
      <p:sp>
        <p:nvSpPr>
          <p:cNvPr id="8" name="Title 7">
            <a:extLst>
              <a:ext uri="{FF2B5EF4-FFF2-40B4-BE49-F238E27FC236}">
                <a16:creationId xmlns:a16="http://schemas.microsoft.com/office/drawing/2014/main" id="{4E7DDD72-170F-601D-C732-7CEAC73C8C8A}"/>
              </a:ext>
            </a:extLst>
          </p:cNvPr>
          <p:cNvSpPr>
            <a:spLocks noGrp="1"/>
          </p:cNvSpPr>
          <p:nvPr>
            <p:ph type="title"/>
          </p:nvPr>
        </p:nvSpPr>
        <p:spPr>
          <a:xfrm>
            <a:off x="860612" y="1041587"/>
            <a:ext cx="5573486" cy="1203032"/>
          </a:xfrm>
        </p:spPr>
        <p:txBody>
          <a:bodyPr>
            <a:noAutofit/>
          </a:bodyPr>
          <a:lstStyle/>
          <a:p>
            <a:r>
              <a:rPr lang="en-US">
                <a:latin typeface="Aptos Black"/>
              </a:rPr>
              <a:t>Our region:</a:t>
            </a:r>
          </a:p>
        </p:txBody>
      </p:sp>
      <p:sp>
        <p:nvSpPr>
          <p:cNvPr id="14" name="Content Placeholder 13">
            <a:extLst>
              <a:ext uri="{FF2B5EF4-FFF2-40B4-BE49-F238E27FC236}">
                <a16:creationId xmlns:a16="http://schemas.microsoft.com/office/drawing/2014/main" id="{E8BBA6E5-122B-A4CC-0479-FC6C3D885ACB}"/>
              </a:ext>
            </a:extLst>
          </p:cNvPr>
          <p:cNvSpPr>
            <a:spLocks noGrp="1"/>
          </p:cNvSpPr>
          <p:nvPr>
            <p:ph idx="1"/>
          </p:nvPr>
        </p:nvSpPr>
        <p:spPr>
          <a:xfrm>
            <a:off x="860666" y="1650706"/>
            <a:ext cx="4984963" cy="591751"/>
          </a:xfrm>
        </p:spPr>
        <p:txBody>
          <a:bodyPr/>
          <a:lstStyle/>
          <a:p>
            <a:r>
              <a:rPr lang="en-US"/>
              <a:t>Birthplace of His Holiness</a:t>
            </a:r>
          </a:p>
        </p:txBody>
      </p:sp>
    </p:spTree>
    <p:extLst>
      <p:ext uri="{BB962C8B-B14F-4D97-AF65-F5344CB8AC3E}">
        <p14:creationId xmlns:p14="http://schemas.microsoft.com/office/powerpoint/2010/main" val="35970300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2DFEF0-9152-780A-75D5-179BC657C2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FB995E-45D7-0E1B-FC89-BC564F115FA2}"/>
              </a:ext>
            </a:extLst>
          </p:cNvPr>
          <p:cNvSpPr>
            <a:spLocks noGrp="1"/>
          </p:cNvSpPr>
          <p:nvPr>
            <p:ph type="title"/>
          </p:nvPr>
        </p:nvSpPr>
        <p:spPr/>
        <p:txBody>
          <a:bodyPr/>
          <a:lstStyle/>
          <a:p>
            <a:r>
              <a:rPr lang="en-US"/>
              <a:t>Deploying an LGN initiative</a:t>
            </a:r>
          </a:p>
        </p:txBody>
      </p:sp>
      <p:sp>
        <p:nvSpPr>
          <p:cNvPr id="92" name="Oval 91">
            <a:extLst>
              <a:ext uri="{FF2B5EF4-FFF2-40B4-BE49-F238E27FC236}">
                <a16:creationId xmlns:a16="http://schemas.microsoft.com/office/drawing/2014/main" id="{B72AE6EB-2441-548B-CC24-17DE1A4B9198}"/>
              </a:ext>
            </a:extLst>
          </p:cNvPr>
          <p:cNvSpPr/>
          <p:nvPr/>
        </p:nvSpPr>
        <p:spPr>
          <a:xfrm>
            <a:off x="5191086" y="6353314"/>
            <a:ext cx="5332611" cy="533261"/>
          </a:xfrm>
          <a:prstGeom prst="ellipse">
            <a:avLst/>
          </a:prstGeom>
          <a:gradFill flip="none" rotWithShape="1">
            <a:gsLst>
              <a:gs pos="0">
                <a:sysClr val="windowText" lastClr="000000">
                  <a:lumMod val="50000"/>
                  <a:lumOff val="50000"/>
                </a:sysClr>
              </a:gs>
              <a:gs pos="100000">
                <a:sysClr val="window" lastClr="FFFFFF">
                  <a:alpha val="0"/>
                  <a:lumMod val="100000"/>
                </a:sysClr>
              </a:gs>
            </a:gsLst>
            <a:path path="shape">
              <a:fillToRect l="50000" t="50000" r="50000" b="50000"/>
            </a:path>
            <a:tileRect/>
          </a:gradFill>
          <a:ln w="25400" cap="flat" cmpd="sng" algn="ctr">
            <a:noFill/>
            <a:prstDash val="solid"/>
          </a:ln>
          <a:effectLst/>
        </p:spPr>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93" name="TextBox 92">
            <a:extLst>
              <a:ext uri="{FF2B5EF4-FFF2-40B4-BE49-F238E27FC236}">
                <a16:creationId xmlns:a16="http://schemas.microsoft.com/office/drawing/2014/main" id="{B6265261-8D83-E91B-5248-BCBD389B11A4}"/>
              </a:ext>
            </a:extLst>
          </p:cNvPr>
          <p:cNvSpPr txBox="1"/>
          <p:nvPr/>
        </p:nvSpPr>
        <p:spPr>
          <a:xfrm>
            <a:off x="513610" y="1544672"/>
            <a:ext cx="574195" cy="1015343"/>
          </a:xfrm>
          <a:prstGeom prst="rect">
            <a:avLst/>
          </a:prstGeom>
          <a:noFill/>
          <a:effectLst/>
        </p:spPr>
        <p:txBody>
          <a:bodyPr wrap="non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998" b="1" i="0" u="none" strike="noStrike" kern="1200" cap="none" spc="0" normalizeH="0" baseline="0" noProof="0">
                <a:ln>
                  <a:noFill/>
                </a:ln>
                <a:solidFill>
                  <a:srgbClr val="14376A"/>
                </a:solidFill>
                <a:effectLst/>
                <a:uLnTx/>
                <a:uFillTx/>
                <a:latin typeface="Calibri"/>
                <a:ea typeface="+mn-ea"/>
                <a:cs typeface="Arial" pitchFamily="34" charset="0"/>
              </a:rPr>
              <a:t>1</a:t>
            </a:r>
          </a:p>
        </p:txBody>
      </p:sp>
      <p:sp>
        <p:nvSpPr>
          <p:cNvPr id="94" name="TextBox 93">
            <a:extLst>
              <a:ext uri="{FF2B5EF4-FFF2-40B4-BE49-F238E27FC236}">
                <a16:creationId xmlns:a16="http://schemas.microsoft.com/office/drawing/2014/main" id="{19656611-AAFD-8A53-C3EB-5AD8C876A274}"/>
              </a:ext>
            </a:extLst>
          </p:cNvPr>
          <p:cNvSpPr txBox="1"/>
          <p:nvPr/>
        </p:nvSpPr>
        <p:spPr>
          <a:xfrm>
            <a:off x="2077416" y="2894893"/>
            <a:ext cx="574195" cy="1015343"/>
          </a:xfrm>
          <a:prstGeom prst="rect">
            <a:avLst/>
          </a:prstGeom>
          <a:noFill/>
          <a:effectLst/>
        </p:spPr>
        <p:txBody>
          <a:bodyPr wrap="non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998" b="1" i="0" u="none" strike="noStrike" kern="1200" cap="none" spc="0" normalizeH="0" baseline="0" noProof="0">
                <a:ln>
                  <a:noFill/>
                </a:ln>
                <a:solidFill>
                  <a:srgbClr val="14376A"/>
                </a:solidFill>
                <a:effectLst/>
                <a:uLnTx/>
                <a:uFillTx/>
                <a:latin typeface="Calibri"/>
                <a:ea typeface="+mn-ea"/>
                <a:cs typeface="Arial" pitchFamily="34" charset="0"/>
              </a:rPr>
              <a:t>2</a:t>
            </a:r>
          </a:p>
        </p:txBody>
      </p:sp>
      <p:sp>
        <p:nvSpPr>
          <p:cNvPr id="95" name="Freeform 6">
            <a:extLst>
              <a:ext uri="{FF2B5EF4-FFF2-40B4-BE49-F238E27FC236}">
                <a16:creationId xmlns:a16="http://schemas.microsoft.com/office/drawing/2014/main" id="{511115B0-C7BE-515B-7D77-9343514E46FC}"/>
              </a:ext>
            </a:extLst>
          </p:cNvPr>
          <p:cNvSpPr>
            <a:spLocks/>
          </p:cNvSpPr>
          <p:nvPr/>
        </p:nvSpPr>
        <p:spPr bwMode="auto">
          <a:xfrm>
            <a:off x="4063819" y="2935716"/>
            <a:ext cx="3081328" cy="2350246"/>
          </a:xfrm>
          <a:custGeom>
            <a:avLst/>
            <a:gdLst/>
            <a:ahLst/>
            <a:cxnLst>
              <a:cxn ang="0">
                <a:pos x="1208" y="0"/>
              </a:cxn>
              <a:cxn ang="0">
                <a:pos x="1504" y="597"/>
              </a:cxn>
              <a:cxn ang="0">
                <a:pos x="295" y="1329"/>
              </a:cxn>
              <a:cxn ang="0">
                <a:pos x="0" y="732"/>
              </a:cxn>
              <a:cxn ang="0">
                <a:pos x="1208" y="0"/>
              </a:cxn>
            </a:cxnLst>
            <a:rect l="0" t="0" r="r" b="b"/>
            <a:pathLst>
              <a:path w="1504" h="1329">
                <a:moveTo>
                  <a:pt x="1208" y="0"/>
                </a:moveTo>
                <a:lnTo>
                  <a:pt x="1504" y="597"/>
                </a:lnTo>
                <a:lnTo>
                  <a:pt x="295" y="1329"/>
                </a:lnTo>
                <a:lnTo>
                  <a:pt x="0" y="732"/>
                </a:lnTo>
                <a:lnTo>
                  <a:pt x="1208" y="0"/>
                </a:lnTo>
                <a:close/>
              </a:path>
            </a:pathLst>
          </a:custGeom>
          <a:gradFill flip="none" rotWithShape="1">
            <a:gsLst>
              <a:gs pos="0">
                <a:schemeClr val="tx2">
                  <a:lumMod val="50000"/>
                </a:schemeClr>
              </a:gs>
              <a:gs pos="50000">
                <a:schemeClr val="tx2">
                  <a:lumMod val="75000"/>
                </a:schemeClr>
              </a:gs>
              <a:gs pos="100000">
                <a:schemeClr val="tx2">
                  <a:lumMod val="50000"/>
                </a:schemeClr>
              </a:gs>
            </a:gsLst>
            <a:lin ang="18900000" scaled="1"/>
            <a:tileRect/>
          </a:gradFill>
          <a:ln w="0">
            <a:noFill/>
            <a:prstDash val="solid"/>
            <a:round/>
            <a:headEnd/>
            <a:tailEnd/>
          </a:ln>
        </p:spPr>
        <p:txBody>
          <a:bodyPr vert="horz" wrap="square" lIns="91416" tIns="45708" rIns="91416" bIns="4570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399" b="0" i="0" u="none" strike="noStrike" kern="1200" cap="none" spc="0" normalizeH="0" baseline="0" noProof="0">
              <a:ln>
                <a:noFill/>
              </a:ln>
              <a:solidFill>
                <a:prstClr val="black"/>
              </a:solidFill>
              <a:effectLst/>
              <a:uLnTx/>
              <a:uFillTx/>
              <a:latin typeface="Calibri"/>
              <a:ea typeface="+mn-ea"/>
              <a:cs typeface="+mn-cs"/>
            </a:endParaRPr>
          </a:p>
        </p:txBody>
      </p:sp>
      <p:sp>
        <p:nvSpPr>
          <p:cNvPr id="96" name="Freeform 6">
            <a:extLst>
              <a:ext uri="{FF2B5EF4-FFF2-40B4-BE49-F238E27FC236}">
                <a16:creationId xmlns:a16="http://schemas.microsoft.com/office/drawing/2014/main" id="{EA2C583B-AE8C-F55E-732C-18D2647E5FC4}"/>
              </a:ext>
            </a:extLst>
          </p:cNvPr>
          <p:cNvSpPr>
            <a:spLocks/>
          </p:cNvSpPr>
          <p:nvPr/>
        </p:nvSpPr>
        <p:spPr bwMode="auto">
          <a:xfrm>
            <a:off x="2645374" y="1651160"/>
            <a:ext cx="3081328" cy="2350246"/>
          </a:xfrm>
          <a:custGeom>
            <a:avLst/>
            <a:gdLst/>
            <a:ahLst/>
            <a:cxnLst>
              <a:cxn ang="0">
                <a:pos x="1208" y="0"/>
              </a:cxn>
              <a:cxn ang="0">
                <a:pos x="1504" y="597"/>
              </a:cxn>
              <a:cxn ang="0">
                <a:pos x="295" y="1329"/>
              </a:cxn>
              <a:cxn ang="0">
                <a:pos x="0" y="732"/>
              </a:cxn>
              <a:cxn ang="0">
                <a:pos x="1208" y="0"/>
              </a:cxn>
            </a:cxnLst>
            <a:rect l="0" t="0" r="r" b="b"/>
            <a:pathLst>
              <a:path w="1504" h="1329">
                <a:moveTo>
                  <a:pt x="1208" y="0"/>
                </a:moveTo>
                <a:lnTo>
                  <a:pt x="1504" y="597"/>
                </a:lnTo>
                <a:lnTo>
                  <a:pt x="295" y="1329"/>
                </a:lnTo>
                <a:lnTo>
                  <a:pt x="0" y="732"/>
                </a:lnTo>
                <a:lnTo>
                  <a:pt x="1208" y="0"/>
                </a:lnTo>
                <a:close/>
              </a:path>
            </a:pathLst>
          </a:custGeom>
          <a:gradFill flip="none" rotWithShape="1">
            <a:gsLst>
              <a:gs pos="0">
                <a:schemeClr val="tx2">
                  <a:lumMod val="50000"/>
                </a:schemeClr>
              </a:gs>
              <a:gs pos="50000">
                <a:schemeClr val="tx2">
                  <a:lumMod val="75000"/>
                </a:schemeClr>
              </a:gs>
              <a:gs pos="100000">
                <a:schemeClr val="tx2">
                  <a:lumMod val="50000"/>
                </a:schemeClr>
              </a:gs>
            </a:gsLst>
            <a:lin ang="18900000" scaled="1"/>
            <a:tileRect/>
          </a:gradFill>
          <a:ln w="0">
            <a:noFill/>
            <a:prstDash val="solid"/>
            <a:round/>
            <a:headEnd/>
            <a:tailEnd/>
          </a:ln>
        </p:spPr>
        <p:txBody>
          <a:bodyPr vert="horz" wrap="square" lIns="91416" tIns="45708" rIns="91416" bIns="4570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399" b="0" i="0" u="none" strike="noStrike" kern="1200" cap="none" spc="0" normalizeH="0" baseline="0" noProof="0">
              <a:ln>
                <a:noFill/>
              </a:ln>
              <a:solidFill>
                <a:prstClr val="black"/>
              </a:solidFill>
              <a:effectLst/>
              <a:uLnTx/>
              <a:uFillTx/>
              <a:latin typeface="Calibri"/>
              <a:ea typeface="+mn-ea"/>
              <a:cs typeface="+mn-cs"/>
            </a:endParaRPr>
          </a:p>
        </p:txBody>
      </p:sp>
      <p:sp>
        <p:nvSpPr>
          <p:cNvPr id="97" name="Freeform 10">
            <a:extLst>
              <a:ext uri="{FF2B5EF4-FFF2-40B4-BE49-F238E27FC236}">
                <a16:creationId xmlns:a16="http://schemas.microsoft.com/office/drawing/2014/main" id="{AAF2D713-5236-3011-6713-9EC85244CD73}"/>
              </a:ext>
            </a:extLst>
          </p:cNvPr>
          <p:cNvSpPr>
            <a:spLocks/>
          </p:cNvSpPr>
          <p:nvPr/>
        </p:nvSpPr>
        <p:spPr bwMode="auto">
          <a:xfrm>
            <a:off x="2645375" y="2945653"/>
            <a:ext cx="4507263" cy="1055754"/>
          </a:xfrm>
          <a:custGeom>
            <a:avLst/>
            <a:gdLst/>
            <a:ahLst/>
            <a:cxnLst>
              <a:cxn ang="0">
                <a:pos x="0" y="0"/>
              </a:cxn>
              <a:cxn ang="0">
                <a:pos x="1905" y="0"/>
              </a:cxn>
              <a:cxn ang="0">
                <a:pos x="2200" y="597"/>
              </a:cxn>
              <a:cxn ang="0">
                <a:pos x="295" y="597"/>
              </a:cxn>
              <a:cxn ang="0">
                <a:pos x="0" y="0"/>
              </a:cxn>
            </a:cxnLst>
            <a:rect l="0" t="0" r="r" b="b"/>
            <a:pathLst>
              <a:path w="2200" h="597">
                <a:moveTo>
                  <a:pt x="0" y="0"/>
                </a:moveTo>
                <a:lnTo>
                  <a:pt x="1905" y="0"/>
                </a:lnTo>
                <a:lnTo>
                  <a:pt x="2200" y="597"/>
                </a:lnTo>
                <a:lnTo>
                  <a:pt x="295" y="597"/>
                </a:lnTo>
                <a:lnTo>
                  <a:pt x="0" y="0"/>
                </a:lnTo>
                <a:close/>
              </a:path>
            </a:pathLst>
          </a:custGeom>
          <a:solidFill>
            <a:srgbClr val="1B488C"/>
          </a:solidFill>
          <a:ln w="0">
            <a:noFill/>
            <a:prstDash val="solid"/>
            <a:round/>
            <a:headEnd/>
            <a:tailEnd/>
          </a:ln>
        </p:spPr>
        <p:txBody>
          <a:bodyPr vert="horz" wrap="square" lIns="914162" tIns="91416" rIns="914162" bIns="91416" numCol="1" anchor="ctr" anchorCtr="1" compatLnSpc="1">
            <a:prstTxWarp prst="textNoShape">
              <a:avLst/>
            </a:prstTxWarp>
          </a:bodyPr>
          <a:lstStyle/>
          <a:p>
            <a:r>
              <a:rPr lang="en-US" sz="1600">
                <a:solidFill>
                  <a:schemeClr val="bg1"/>
                </a:solidFill>
                <a:latin typeface="Aptos"/>
              </a:rPr>
              <a:t>Develop initiative </a:t>
            </a:r>
            <a:endParaRPr lang="en-US" sz="1600">
              <a:solidFill>
                <a:schemeClr val="bg1"/>
              </a:solidFill>
              <a:ea typeface="Calibri"/>
              <a:cs typeface="Calibri"/>
            </a:endParaRPr>
          </a:p>
          <a:p>
            <a:r>
              <a:rPr lang="en-US" sz="1600">
                <a:solidFill>
                  <a:schemeClr val="bg1"/>
                </a:solidFill>
                <a:latin typeface="Aptos"/>
              </a:rPr>
              <a:t>announcement and </a:t>
            </a:r>
            <a:endParaRPr lang="en-US" sz="1600">
              <a:solidFill>
                <a:schemeClr val="bg1"/>
              </a:solidFill>
              <a:latin typeface="Calibri"/>
              <a:ea typeface="Calibri"/>
              <a:cs typeface="Calibri"/>
            </a:endParaRPr>
          </a:p>
          <a:p>
            <a:r>
              <a:rPr lang="en-US" sz="1600">
                <a:solidFill>
                  <a:schemeClr val="bg1"/>
                </a:solidFill>
                <a:latin typeface="Aptos"/>
              </a:rPr>
              <a:t>community contact database</a:t>
            </a:r>
            <a:endParaRPr lang="en-US" sz="1600">
              <a:solidFill>
                <a:schemeClr val="bg1"/>
              </a:solidFill>
              <a:ea typeface="Calibri"/>
              <a:cs typeface="Calibri"/>
            </a:endParaRPr>
          </a:p>
        </p:txBody>
      </p:sp>
      <p:sp>
        <p:nvSpPr>
          <p:cNvPr id="98" name="Freeform 12">
            <a:extLst>
              <a:ext uri="{FF2B5EF4-FFF2-40B4-BE49-F238E27FC236}">
                <a16:creationId xmlns:a16="http://schemas.microsoft.com/office/drawing/2014/main" id="{2E9F198B-D804-5F6D-A07D-A9B917815BAE}"/>
              </a:ext>
            </a:extLst>
          </p:cNvPr>
          <p:cNvSpPr>
            <a:spLocks/>
          </p:cNvSpPr>
          <p:nvPr/>
        </p:nvSpPr>
        <p:spPr bwMode="auto">
          <a:xfrm>
            <a:off x="1215342" y="1651161"/>
            <a:ext cx="4511360" cy="1055754"/>
          </a:xfrm>
          <a:custGeom>
            <a:avLst/>
            <a:gdLst/>
            <a:ahLst/>
            <a:cxnLst>
              <a:cxn ang="0">
                <a:pos x="0" y="0"/>
              </a:cxn>
              <a:cxn ang="0">
                <a:pos x="1906" y="0"/>
              </a:cxn>
              <a:cxn ang="0">
                <a:pos x="2202" y="597"/>
              </a:cxn>
              <a:cxn ang="0">
                <a:pos x="295" y="597"/>
              </a:cxn>
              <a:cxn ang="0">
                <a:pos x="0" y="0"/>
              </a:cxn>
            </a:cxnLst>
            <a:rect l="0" t="0" r="r" b="b"/>
            <a:pathLst>
              <a:path w="2202" h="597">
                <a:moveTo>
                  <a:pt x="0" y="0"/>
                </a:moveTo>
                <a:lnTo>
                  <a:pt x="1906" y="0"/>
                </a:lnTo>
                <a:lnTo>
                  <a:pt x="2202" y="597"/>
                </a:lnTo>
                <a:lnTo>
                  <a:pt x="295" y="597"/>
                </a:lnTo>
                <a:lnTo>
                  <a:pt x="0" y="0"/>
                </a:lnTo>
                <a:close/>
              </a:path>
            </a:pathLst>
          </a:custGeom>
          <a:solidFill>
            <a:srgbClr val="0493D9"/>
          </a:solidFill>
          <a:ln w="0">
            <a:noFill/>
            <a:prstDash val="solid"/>
            <a:round/>
            <a:headEnd/>
            <a:tailEnd/>
          </a:ln>
        </p:spPr>
        <p:txBody>
          <a:bodyPr vert="horz" wrap="square" lIns="914162" tIns="91416" rIns="914162" bIns="91416" numCol="1" anchor="ctr" anchorCtr="1" compatLnSpc="1">
            <a:prstTxWarp prst="textNoShape">
              <a:avLst/>
            </a:prstTxWarp>
          </a:bodyPr>
          <a:lstStyle/>
          <a:p>
            <a:r>
              <a:rPr lang="en-US">
                <a:solidFill>
                  <a:schemeClr val="bg1"/>
                </a:solidFill>
              </a:rPr>
              <a:t>Send optional office hours invitation and create initiative email template</a:t>
            </a:r>
          </a:p>
        </p:txBody>
      </p:sp>
      <p:sp>
        <p:nvSpPr>
          <p:cNvPr id="99" name="Freeform 6">
            <a:extLst>
              <a:ext uri="{FF2B5EF4-FFF2-40B4-BE49-F238E27FC236}">
                <a16:creationId xmlns:a16="http://schemas.microsoft.com/office/drawing/2014/main" id="{01AEA8EC-9193-8CBE-51F6-36FE170CF4C2}"/>
              </a:ext>
            </a:extLst>
          </p:cNvPr>
          <p:cNvSpPr>
            <a:spLocks/>
          </p:cNvSpPr>
          <p:nvPr/>
        </p:nvSpPr>
        <p:spPr bwMode="auto">
          <a:xfrm>
            <a:off x="5483174" y="4236027"/>
            <a:ext cx="3081328" cy="2350246"/>
          </a:xfrm>
          <a:custGeom>
            <a:avLst/>
            <a:gdLst/>
            <a:ahLst/>
            <a:cxnLst>
              <a:cxn ang="0">
                <a:pos x="1208" y="0"/>
              </a:cxn>
              <a:cxn ang="0">
                <a:pos x="1504" y="597"/>
              </a:cxn>
              <a:cxn ang="0">
                <a:pos x="295" y="1329"/>
              </a:cxn>
              <a:cxn ang="0">
                <a:pos x="0" y="732"/>
              </a:cxn>
              <a:cxn ang="0">
                <a:pos x="1208" y="0"/>
              </a:cxn>
            </a:cxnLst>
            <a:rect l="0" t="0" r="r" b="b"/>
            <a:pathLst>
              <a:path w="1504" h="1329">
                <a:moveTo>
                  <a:pt x="1208" y="0"/>
                </a:moveTo>
                <a:lnTo>
                  <a:pt x="1504" y="597"/>
                </a:lnTo>
                <a:lnTo>
                  <a:pt x="295" y="1329"/>
                </a:lnTo>
                <a:lnTo>
                  <a:pt x="0" y="732"/>
                </a:lnTo>
                <a:lnTo>
                  <a:pt x="1208" y="0"/>
                </a:lnTo>
                <a:close/>
              </a:path>
            </a:pathLst>
          </a:custGeom>
          <a:gradFill flip="none" rotWithShape="1">
            <a:gsLst>
              <a:gs pos="0">
                <a:schemeClr val="tx2">
                  <a:lumMod val="50000"/>
                </a:schemeClr>
              </a:gs>
              <a:gs pos="50000">
                <a:schemeClr val="tx2">
                  <a:lumMod val="75000"/>
                </a:schemeClr>
              </a:gs>
              <a:gs pos="100000">
                <a:schemeClr val="tx2">
                  <a:lumMod val="50000"/>
                </a:schemeClr>
              </a:gs>
            </a:gsLst>
            <a:lin ang="18900000" scaled="1"/>
            <a:tileRect/>
          </a:gradFill>
          <a:ln w="0">
            <a:noFill/>
            <a:prstDash val="solid"/>
            <a:round/>
            <a:headEnd/>
            <a:tailEnd/>
          </a:ln>
        </p:spPr>
        <p:txBody>
          <a:bodyPr vert="horz" wrap="square" lIns="91416" tIns="45708" rIns="91416" bIns="4570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399" b="0" i="0" u="none" strike="noStrike" kern="1200" cap="none" spc="0" normalizeH="0" baseline="0" noProof="0">
              <a:ln>
                <a:noFill/>
              </a:ln>
              <a:solidFill>
                <a:prstClr val="black"/>
              </a:solidFill>
              <a:effectLst/>
              <a:uLnTx/>
              <a:uFillTx/>
              <a:latin typeface="Calibri"/>
              <a:ea typeface="+mn-ea"/>
              <a:cs typeface="+mn-cs"/>
            </a:endParaRPr>
          </a:p>
        </p:txBody>
      </p:sp>
      <p:sp>
        <p:nvSpPr>
          <p:cNvPr id="100" name="Freeform 10">
            <a:extLst>
              <a:ext uri="{FF2B5EF4-FFF2-40B4-BE49-F238E27FC236}">
                <a16:creationId xmlns:a16="http://schemas.microsoft.com/office/drawing/2014/main" id="{ADAF3B49-BF34-24D2-ABE2-DE9D90AF0874}"/>
              </a:ext>
            </a:extLst>
          </p:cNvPr>
          <p:cNvSpPr>
            <a:spLocks/>
          </p:cNvSpPr>
          <p:nvPr/>
        </p:nvSpPr>
        <p:spPr bwMode="auto">
          <a:xfrm>
            <a:off x="5483175" y="5530520"/>
            <a:ext cx="4511360" cy="1055754"/>
          </a:xfrm>
          <a:custGeom>
            <a:avLst/>
            <a:gdLst/>
            <a:ahLst/>
            <a:cxnLst>
              <a:cxn ang="0">
                <a:pos x="0" y="0"/>
              </a:cxn>
              <a:cxn ang="0">
                <a:pos x="1905" y="0"/>
              </a:cxn>
              <a:cxn ang="0">
                <a:pos x="2200" y="597"/>
              </a:cxn>
              <a:cxn ang="0">
                <a:pos x="295" y="597"/>
              </a:cxn>
              <a:cxn ang="0">
                <a:pos x="0" y="0"/>
              </a:cxn>
            </a:cxnLst>
            <a:rect l="0" t="0" r="r" b="b"/>
            <a:pathLst>
              <a:path w="2200" h="597">
                <a:moveTo>
                  <a:pt x="0" y="0"/>
                </a:moveTo>
                <a:lnTo>
                  <a:pt x="1905" y="0"/>
                </a:lnTo>
                <a:lnTo>
                  <a:pt x="2200" y="597"/>
                </a:lnTo>
                <a:lnTo>
                  <a:pt x="295" y="597"/>
                </a:lnTo>
                <a:lnTo>
                  <a:pt x="0" y="0"/>
                </a:lnTo>
                <a:close/>
              </a:path>
            </a:pathLst>
          </a:custGeom>
          <a:solidFill>
            <a:srgbClr val="406C36"/>
          </a:solidFill>
          <a:ln w="0">
            <a:noFill/>
            <a:prstDash val="solid"/>
            <a:round/>
            <a:headEnd/>
            <a:tailEnd/>
          </a:ln>
        </p:spPr>
        <p:txBody>
          <a:bodyPr vert="horz" wrap="square" lIns="914162" tIns="91416" rIns="914162" bIns="91416" numCol="1" anchor="ctr" anchorCtr="1" compatLnSpc="1">
            <a:prstTxWarp prst="textNoShape">
              <a:avLst/>
            </a:prstTxWarp>
          </a:bodyPr>
          <a:lstStyle/>
          <a:p>
            <a:r>
              <a:rPr lang="en-US">
                <a:solidFill>
                  <a:schemeClr val="bg1"/>
                </a:solidFill>
              </a:rPr>
              <a:t>Confirm date of outreach in the community contact </a:t>
            </a:r>
          </a:p>
          <a:p>
            <a:r>
              <a:rPr lang="en-US">
                <a:solidFill>
                  <a:schemeClr val="bg1"/>
                </a:solidFill>
              </a:rPr>
              <a:t>database</a:t>
            </a:r>
          </a:p>
        </p:txBody>
      </p:sp>
      <p:sp>
        <p:nvSpPr>
          <p:cNvPr id="101" name="Freeform 12">
            <a:extLst>
              <a:ext uri="{FF2B5EF4-FFF2-40B4-BE49-F238E27FC236}">
                <a16:creationId xmlns:a16="http://schemas.microsoft.com/office/drawing/2014/main" id="{639B8A8E-E23D-A8C6-A4D5-0A23DED54716}"/>
              </a:ext>
            </a:extLst>
          </p:cNvPr>
          <p:cNvSpPr>
            <a:spLocks/>
          </p:cNvSpPr>
          <p:nvPr/>
        </p:nvSpPr>
        <p:spPr bwMode="auto">
          <a:xfrm>
            <a:off x="4053142" y="4236028"/>
            <a:ext cx="4511360" cy="1055754"/>
          </a:xfrm>
          <a:custGeom>
            <a:avLst/>
            <a:gdLst/>
            <a:ahLst/>
            <a:cxnLst>
              <a:cxn ang="0">
                <a:pos x="0" y="0"/>
              </a:cxn>
              <a:cxn ang="0">
                <a:pos x="1906" y="0"/>
              </a:cxn>
              <a:cxn ang="0">
                <a:pos x="2202" y="597"/>
              </a:cxn>
              <a:cxn ang="0">
                <a:pos x="295" y="597"/>
              </a:cxn>
              <a:cxn ang="0">
                <a:pos x="0" y="0"/>
              </a:cxn>
            </a:cxnLst>
            <a:rect l="0" t="0" r="r" b="b"/>
            <a:pathLst>
              <a:path w="2202" h="597">
                <a:moveTo>
                  <a:pt x="0" y="0"/>
                </a:moveTo>
                <a:lnTo>
                  <a:pt x="1906" y="0"/>
                </a:lnTo>
                <a:lnTo>
                  <a:pt x="2202" y="597"/>
                </a:lnTo>
                <a:lnTo>
                  <a:pt x="295" y="597"/>
                </a:lnTo>
                <a:lnTo>
                  <a:pt x="0" y="0"/>
                </a:lnTo>
                <a:close/>
              </a:path>
            </a:pathLst>
          </a:custGeom>
          <a:solidFill>
            <a:srgbClr val="6DAE4F"/>
          </a:solidFill>
          <a:ln w="0">
            <a:noFill/>
            <a:prstDash val="solid"/>
            <a:round/>
            <a:headEnd/>
            <a:tailEnd/>
          </a:ln>
        </p:spPr>
        <p:txBody>
          <a:bodyPr vert="horz" wrap="square" lIns="914162" tIns="91416" rIns="914162" bIns="91416" numCol="1" anchor="ctr" anchorCtr="1" compatLnSpc="1">
            <a:prstTxWarp prst="textNoShape">
              <a:avLst/>
            </a:prstTxWarp>
          </a:bodyPr>
          <a:lstStyle/>
          <a:p>
            <a:pPr>
              <a:defRPr/>
            </a:pPr>
            <a:r>
              <a:rPr lang="en-US" kern="0" dirty="0">
                <a:solidFill>
                  <a:schemeClr val="bg1"/>
                </a:solidFill>
              </a:rPr>
              <a:t>Announce initiative </a:t>
            </a:r>
            <a:endParaRPr lang="en-US" dirty="0">
              <a:solidFill>
                <a:schemeClr val="bg1"/>
              </a:solidFill>
            </a:endParaRPr>
          </a:p>
          <a:p>
            <a:pPr>
              <a:defRPr/>
            </a:pPr>
            <a:r>
              <a:rPr lang="en-US" kern="0" dirty="0">
                <a:solidFill>
                  <a:schemeClr val="bg1"/>
                </a:solidFill>
              </a:rPr>
              <a:t>and distribute </a:t>
            </a:r>
            <a:endParaRPr lang="en-US" dirty="0">
              <a:solidFill>
                <a:schemeClr val="bg1"/>
              </a:solidFill>
            </a:endParaRPr>
          </a:p>
          <a:p>
            <a:pPr>
              <a:defRPr/>
            </a:pPr>
            <a:r>
              <a:rPr lang="en-US" kern="0" dirty="0">
                <a:solidFill>
                  <a:schemeClr val="bg1"/>
                </a:solidFill>
              </a:rPr>
              <a:t>outreach</a:t>
            </a:r>
            <a:r>
              <a:rPr kumimoji="0" lang="en-US" sz="1800" b="0" i="0" u="none" strike="noStrike" kern="0" cap="none" spc="0" normalizeH="0" baseline="0" noProof="0" dirty="0">
                <a:ln>
                  <a:noFill/>
                </a:ln>
                <a:solidFill>
                  <a:schemeClr val="bg1"/>
                </a:solidFill>
                <a:effectLst/>
                <a:uLnTx/>
                <a:uFillTx/>
              </a:rPr>
              <a:t> template</a:t>
            </a:r>
            <a:endParaRPr lang="en-US">
              <a:solidFill>
                <a:schemeClr val="bg1"/>
              </a:solidFill>
            </a:endParaRPr>
          </a:p>
        </p:txBody>
      </p:sp>
      <p:sp>
        <p:nvSpPr>
          <p:cNvPr id="102" name="TextBox 101">
            <a:extLst>
              <a:ext uri="{FF2B5EF4-FFF2-40B4-BE49-F238E27FC236}">
                <a16:creationId xmlns:a16="http://schemas.microsoft.com/office/drawing/2014/main" id="{9F419016-63A9-5559-6C19-D48A9BD00CB0}"/>
              </a:ext>
            </a:extLst>
          </p:cNvPr>
          <p:cNvSpPr txBox="1"/>
          <p:nvPr/>
        </p:nvSpPr>
        <p:spPr>
          <a:xfrm>
            <a:off x="3467489" y="4205718"/>
            <a:ext cx="574195" cy="1015343"/>
          </a:xfrm>
          <a:prstGeom prst="rect">
            <a:avLst/>
          </a:prstGeom>
          <a:noFill/>
          <a:effectLst/>
        </p:spPr>
        <p:txBody>
          <a:bodyPr wrap="non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998" b="1" i="0" u="none" strike="noStrike" kern="1200" cap="none" spc="0" normalizeH="0" baseline="0" noProof="0">
                <a:ln>
                  <a:noFill/>
                </a:ln>
                <a:solidFill>
                  <a:srgbClr val="14376A"/>
                </a:solidFill>
                <a:effectLst/>
                <a:uLnTx/>
                <a:uFillTx/>
                <a:latin typeface="Calibri"/>
                <a:ea typeface="+mn-ea"/>
                <a:cs typeface="Arial" pitchFamily="34" charset="0"/>
              </a:rPr>
              <a:t>3</a:t>
            </a:r>
          </a:p>
        </p:txBody>
      </p:sp>
      <p:sp>
        <p:nvSpPr>
          <p:cNvPr id="103" name="TextBox 102">
            <a:extLst>
              <a:ext uri="{FF2B5EF4-FFF2-40B4-BE49-F238E27FC236}">
                <a16:creationId xmlns:a16="http://schemas.microsoft.com/office/drawing/2014/main" id="{6C5D53D8-F6D3-6015-1EA1-A3584383DB04}"/>
              </a:ext>
            </a:extLst>
          </p:cNvPr>
          <p:cNvSpPr txBox="1"/>
          <p:nvPr/>
        </p:nvSpPr>
        <p:spPr>
          <a:xfrm>
            <a:off x="4779699" y="5424600"/>
            <a:ext cx="574195" cy="1015343"/>
          </a:xfrm>
          <a:prstGeom prst="rect">
            <a:avLst/>
          </a:prstGeom>
          <a:noFill/>
          <a:effectLst/>
        </p:spPr>
        <p:txBody>
          <a:bodyPr wrap="non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998" b="1" i="0" u="none" strike="noStrike" kern="1200" cap="none" spc="0" normalizeH="0" baseline="0" noProof="0">
                <a:ln>
                  <a:noFill/>
                </a:ln>
                <a:solidFill>
                  <a:srgbClr val="14376A"/>
                </a:solidFill>
                <a:effectLst/>
                <a:uLnTx/>
                <a:uFillTx/>
                <a:latin typeface="Calibri"/>
                <a:ea typeface="+mn-ea"/>
                <a:cs typeface="Arial" pitchFamily="34" charset="0"/>
              </a:rPr>
              <a:t>4</a:t>
            </a:r>
          </a:p>
        </p:txBody>
      </p:sp>
      <p:pic>
        <p:nvPicPr>
          <p:cNvPr id="6" name="Picture 5" descr="Logo&#10;&#10;AI-generated content may be incorrect.">
            <a:extLst>
              <a:ext uri="{FF2B5EF4-FFF2-40B4-BE49-F238E27FC236}">
                <a16:creationId xmlns:a16="http://schemas.microsoft.com/office/drawing/2014/main" id="{C9459045-D56E-BB98-08A4-DFB4D1A2D1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15786" y="5399579"/>
            <a:ext cx="1186694" cy="1186694"/>
          </a:xfrm>
          <a:prstGeom prst="rect">
            <a:avLst/>
          </a:prstGeom>
        </p:spPr>
      </p:pic>
      <p:sp>
        <p:nvSpPr>
          <p:cNvPr id="4" name="Rectangle 3">
            <a:extLst>
              <a:ext uri="{FF2B5EF4-FFF2-40B4-BE49-F238E27FC236}">
                <a16:creationId xmlns:a16="http://schemas.microsoft.com/office/drawing/2014/main" id="{1B5D0E79-9055-D3D8-F221-A401EE3B49BC}"/>
              </a:ext>
            </a:extLst>
          </p:cNvPr>
          <p:cNvSpPr/>
          <p:nvPr/>
        </p:nvSpPr>
        <p:spPr>
          <a:xfrm>
            <a:off x="658337" y="1588147"/>
            <a:ext cx="7200784" cy="2651957"/>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1E824C7D-07BD-CF37-E4A4-3A6C8E7378E8}"/>
              </a:ext>
            </a:extLst>
          </p:cNvPr>
          <p:cNvSpPr/>
          <p:nvPr/>
        </p:nvSpPr>
        <p:spPr>
          <a:xfrm>
            <a:off x="1636295" y="5279750"/>
            <a:ext cx="8478289" cy="1409808"/>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370FF58-7A39-54C4-3583-24BC26D832A0}"/>
              </a:ext>
            </a:extLst>
          </p:cNvPr>
          <p:cNvSpPr txBox="1"/>
          <p:nvPr/>
        </p:nvSpPr>
        <p:spPr>
          <a:xfrm>
            <a:off x="8586637" y="4482014"/>
            <a:ext cx="239471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ea typeface="Calibri"/>
                <a:cs typeface="Calibri"/>
              </a:rPr>
              <a:t>Day of launch</a:t>
            </a:r>
            <a:endParaRPr lang="en-US" sz="2400" b="1"/>
          </a:p>
        </p:txBody>
      </p:sp>
    </p:spTree>
    <p:extLst>
      <p:ext uri="{BB962C8B-B14F-4D97-AF65-F5344CB8AC3E}">
        <p14:creationId xmlns:p14="http://schemas.microsoft.com/office/powerpoint/2010/main" val="27246789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A1886B-4619-BD6A-CEA0-BA4ADEBADA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A037BF-34BD-AB92-FA51-CA1202B19E79}"/>
              </a:ext>
            </a:extLst>
          </p:cNvPr>
          <p:cNvSpPr>
            <a:spLocks noGrp="1"/>
          </p:cNvSpPr>
          <p:nvPr>
            <p:ph type="title"/>
          </p:nvPr>
        </p:nvSpPr>
        <p:spPr>
          <a:xfrm>
            <a:off x="838200" y="458494"/>
            <a:ext cx="6459245" cy="744415"/>
          </a:xfrm>
        </p:spPr>
        <p:txBody>
          <a:bodyPr/>
          <a:lstStyle/>
          <a:p>
            <a:r>
              <a:rPr lang="en-US"/>
              <a:t>Outreach email template</a:t>
            </a:r>
          </a:p>
        </p:txBody>
      </p:sp>
      <p:pic>
        <p:nvPicPr>
          <p:cNvPr id="3" name="Picture 2" descr="Logo&#10;&#10;AI-generated content may be incorrect.">
            <a:extLst>
              <a:ext uri="{FF2B5EF4-FFF2-40B4-BE49-F238E27FC236}">
                <a16:creationId xmlns:a16="http://schemas.microsoft.com/office/drawing/2014/main" id="{A9AABCB9-B218-4EEE-AAF6-64CD22E830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15786" y="5399579"/>
            <a:ext cx="1186694" cy="1186694"/>
          </a:xfrm>
          <a:prstGeom prst="rect">
            <a:avLst/>
          </a:prstGeom>
        </p:spPr>
      </p:pic>
      <p:pic>
        <p:nvPicPr>
          <p:cNvPr id="9" name="Picture 8">
            <a:extLst>
              <a:ext uri="{FF2B5EF4-FFF2-40B4-BE49-F238E27FC236}">
                <a16:creationId xmlns:a16="http://schemas.microsoft.com/office/drawing/2014/main" id="{B8E64E81-9C8A-D22F-E3F9-ED471CD19DEE}"/>
              </a:ext>
            </a:extLst>
          </p:cNvPr>
          <p:cNvPicPr>
            <a:picLocks noChangeAspect="1"/>
          </p:cNvPicPr>
          <p:nvPr/>
        </p:nvPicPr>
        <p:blipFill>
          <a:blip r:embed="rId4"/>
          <a:stretch>
            <a:fillRect/>
          </a:stretch>
        </p:blipFill>
        <p:spPr>
          <a:xfrm>
            <a:off x="3042988" y="1391151"/>
            <a:ext cx="6246393" cy="5469355"/>
          </a:xfrm>
          <a:prstGeom prst="rect">
            <a:avLst/>
          </a:prstGeom>
        </p:spPr>
      </p:pic>
    </p:spTree>
    <p:extLst>
      <p:ext uri="{BB962C8B-B14F-4D97-AF65-F5344CB8AC3E}">
        <p14:creationId xmlns:p14="http://schemas.microsoft.com/office/powerpoint/2010/main" val="31767428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D68AE5-F825-FA5D-F6FA-010D2BE994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54DB2A-B91B-42D8-4D2D-2FA80A2C817B}"/>
              </a:ext>
            </a:extLst>
          </p:cNvPr>
          <p:cNvSpPr>
            <a:spLocks noGrp="1"/>
          </p:cNvSpPr>
          <p:nvPr>
            <p:ph type="title"/>
          </p:nvPr>
        </p:nvSpPr>
        <p:spPr/>
        <p:txBody>
          <a:bodyPr/>
          <a:lstStyle/>
          <a:p>
            <a:r>
              <a:rPr lang="en-US"/>
              <a:t>Deploying an LGN initiative</a:t>
            </a:r>
          </a:p>
        </p:txBody>
      </p:sp>
      <p:sp>
        <p:nvSpPr>
          <p:cNvPr id="92" name="Oval 91">
            <a:extLst>
              <a:ext uri="{FF2B5EF4-FFF2-40B4-BE49-F238E27FC236}">
                <a16:creationId xmlns:a16="http://schemas.microsoft.com/office/drawing/2014/main" id="{757684B5-45F9-C97F-0042-B6A27AE946E5}"/>
              </a:ext>
            </a:extLst>
          </p:cNvPr>
          <p:cNvSpPr/>
          <p:nvPr/>
        </p:nvSpPr>
        <p:spPr>
          <a:xfrm>
            <a:off x="5191086" y="6353314"/>
            <a:ext cx="5332611" cy="533261"/>
          </a:xfrm>
          <a:prstGeom prst="ellipse">
            <a:avLst/>
          </a:prstGeom>
          <a:gradFill flip="none" rotWithShape="1">
            <a:gsLst>
              <a:gs pos="0">
                <a:sysClr val="windowText" lastClr="000000">
                  <a:lumMod val="50000"/>
                  <a:lumOff val="50000"/>
                </a:sysClr>
              </a:gs>
              <a:gs pos="100000">
                <a:sysClr val="window" lastClr="FFFFFF">
                  <a:alpha val="0"/>
                  <a:lumMod val="100000"/>
                </a:sysClr>
              </a:gs>
            </a:gsLst>
            <a:path path="shape">
              <a:fillToRect l="50000" t="50000" r="50000" b="50000"/>
            </a:path>
            <a:tileRect/>
          </a:gradFill>
          <a:ln w="25400" cap="flat" cmpd="sng" algn="ctr">
            <a:noFill/>
            <a:prstDash val="solid"/>
          </a:ln>
          <a:effectLst/>
        </p:spPr>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93" name="TextBox 92">
            <a:extLst>
              <a:ext uri="{FF2B5EF4-FFF2-40B4-BE49-F238E27FC236}">
                <a16:creationId xmlns:a16="http://schemas.microsoft.com/office/drawing/2014/main" id="{F32FF460-7D01-3AA3-87F0-828389170705}"/>
              </a:ext>
            </a:extLst>
          </p:cNvPr>
          <p:cNvSpPr txBox="1"/>
          <p:nvPr/>
        </p:nvSpPr>
        <p:spPr>
          <a:xfrm>
            <a:off x="513610" y="1544672"/>
            <a:ext cx="574195" cy="1015343"/>
          </a:xfrm>
          <a:prstGeom prst="rect">
            <a:avLst/>
          </a:prstGeom>
          <a:noFill/>
          <a:effectLst/>
        </p:spPr>
        <p:txBody>
          <a:bodyPr wrap="non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998" b="1" i="0" u="none" strike="noStrike" kern="1200" cap="none" spc="0" normalizeH="0" baseline="0" noProof="0">
                <a:ln>
                  <a:noFill/>
                </a:ln>
                <a:solidFill>
                  <a:srgbClr val="14376A"/>
                </a:solidFill>
                <a:effectLst/>
                <a:uLnTx/>
                <a:uFillTx/>
                <a:latin typeface="Calibri"/>
                <a:ea typeface="+mn-ea"/>
                <a:cs typeface="Arial" pitchFamily="34" charset="0"/>
              </a:rPr>
              <a:t>1</a:t>
            </a:r>
          </a:p>
        </p:txBody>
      </p:sp>
      <p:sp>
        <p:nvSpPr>
          <p:cNvPr id="94" name="TextBox 93">
            <a:extLst>
              <a:ext uri="{FF2B5EF4-FFF2-40B4-BE49-F238E27FC236}">
                <a16:creationId xmlns:a16="http://schemas.microsoft.com/office/drawing/2014/main" id="{36E7963E-027A-46B4-23F9-DCA7AB8CF11A}"/>
              </a:ext>
            </a:extLst>
          </p:cNvPr>
          <p:cNvSpPr txBox="1"/>
          <p:nvPr/>
        </p:nvSpPr>
        <p:spPr>
          <a:xfrm>
            <a:off x="2077416" y="2894893"/>
            <a:ext cx="574195" cy="1015343"/>
          </a:xfrm>
          <a:prstGeom prst="rect">
            <a:avLst/>
          </a:prstGeom>
          <a:noFill/>
          <a:effectLst/>
        </p:spPr>
        <p:txBody>
          <a:bodyPr wrap="non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998" b="1" i="0" u="none" strike="noStrike" kern="1200" cap="none" spc="0" normalizeH="0" baseline="0" noProof="0">
                <a:ln>
                  <a:noFill/>
                </a:ln>
                <a:solidFill>
                  <a:srgbClr val="14376A"/>
                </a:solidFill>
                <a:effectLst/>
                <a:uLnTx/>
                <a:uFillTx/>
                <a:latin typeface="Calibri"/>
                <a:ea typeface="+mn-ea"/>
                <a:cs typeface="Arial" pitchFamily="34" charset="0"/>
              </a:rPr>
              <a:t>2</a:t>
            </a:r>
          </a:p>
        </p:txBody>
      </p:sp>
      <p:sp>
        <p:nvSpPr>
          <p:cNvPr id="95" name="Freeform 6">
            <a:extLst>
              <a:ext uri="{FF2B5EF4-FFF2-40B4-BE49-F238E27FC236}">
                <a16:creationId xmlns:a16="http://schemas.microsoft.com/office/drawing/2014/main" id="{C0D625DC-5692-6004-C6AC-42F0F42611D1}"/>
              </a:ext>
            </a:extLst>
          </p:cNvPr>
          <p:cNvSpPr>
            <a:spLocks/>
          </p:cNvSpPr>
          <p:nvPr/>
        </p:nvSpPr>
        <p:spPr bwMode="auto">
          <a:xfrm>
            <a:off x="4063819" y="2935716"/>
            <a:ext cx="3081328" cy="2350246"/>
          </a:xfrm>
          <a:custGeom>
            <a:avLst/>
            <a:gdLst/>
            <a:ahLst/>
            <a:cxnLst>
              <a:cxn ang="0">
                <a:pos x="1208" y="0"/>
              </a:cxn>
              <a:cxn ang="0">
                <a:pos x="1504" y="597"/>
              </a:cxn>
              <a:cxn ang="0">
                <a:pos x="295" y="1329"/>
              </a:cxn>
              <a:cxn ang="0">
                <a:pos x="0" y="732"/>
              </a:cxn>
              <a:cxn ang="0">
                <a:pos x="1208" y="0"/>
              </a:cxn>
            </a:cxnLst>
            <a:rect l="0" t="0" r="r" b="b"/>
            <a:pathLst>
              <a:path w="1504" h="1329">
                <a:moveTo>
                  <a:pt x="1208" y="0"/>
                </a:moveTo>
                <a:lnTo>
                  <a:pt x="1504" y="597"/>
                </a:lnTo>
                <a:lnTo>
                  <a:pt x="295" y="1329"/>
                </a:lnTo>
                <a:lnTo>
                  <a:pt x="0" y="732"/>
                </a:lnTo>
                <a:lnTo>
                  <a:pt x="1208" y="0"/>
                </a:lnTo>
                <a:close/>
              </a:path>
            </a:pathLst>
          </a:custGeom>
          <a:gradFill flip="none" rotWithShape="1">
            <a:gsLst>
              <a:gs pos="0">
                <a:schemeClr val="tx2">
                  <a:lumMod val="50000"/>
                </a:schemeClr>
              </a:gs>
              <a:gs pos="50000">
                <a:schemeClr val="tx2">
                  <a:lumMod val="75000"/>
                </a:schemeClr>
              </a:gs>
              <a:gs pos="100000">
                <a:schemeClr val="tx2">
                  <a:lumMod val="50000"/>
                </a:schemeClr>
              </a:gs>
            </a:gsLst>
            <a:lin ang="18900000" scaled="1"/>
            <a:tileRect/>
          </a:gradFill>
          <a:ln w="0">
            <a:noFill/>
            <a:prstDash val="solid"/>
            <a:round/>
            <a:headEnd/>
            <a:tailEnd/>
          </a:ln>
        </p:spPr>
        <p:txBody>
          <a:bodyPr vert="horz" wrap="square" lIns="91416" tIns="45708" rIns="91416" bIns="4570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399" b="0" i="0" u="none" strike="noStrike" kern="1200" cap="none" spc="0" normalizeH="0" baseline="0" noProof="0">
              <a:ln>
                <a:noFill/>
              </a:ln>
              <a:solidFill>
                <a:prstClr val="black"/>
              </a:solidFill>
              <a:effectLst/>
              <a:uLnTx/>
              <a:uFillTx/>
              <a:latin typeface="Calibri"/>
              <a:ea typeface="+mn-ea"/>
              <a:cs typeface="+mn-cs"/>
            </a:endParaRPr>
          </a:p>
        </p:txBody>
      </p:sp>
      <p:sp>
        <p:nvSpPr>
          <p:cNvPr id="96" name="Freeform 6">
            <a:extLst>
              <a:ext uri="{FF2B5EF4-FFF2-40B4-BE49-F238E27FC236}">
                <a16:creationId xmlns:a16="http://schemas.microsoft.com/office/drawing/2014/main" id="{F1EE8002-4132-3284-B85D-C6B4B71E72D2}"/>
              </a:ext>
            </a:extLst>
          </p:cNvPr>
          <p:cNvSpPr>
            <a:spLocks/>
          </p:cNvSpPr>
          <p:nvPr/>
        </p:nvSpPr>
        <p:spPr bwMode="auto">
          <a:xfrm>
            <a:off x="2645374" y="1651160"/>
            <a:ext cx="3081328" cy="2350246"/>
          </a:xfrm>
          <a:custGeom>
            <a:avLst/>
            <a:gdLst/>
            <a:ahLst/>
            <a:cxnLst>
              <a:cxn ang="0">
                <a:pos x="1208" y="0"/>
              </a:cxn>
              <a:cxn ang="0">
                <a:pos x="1504" y="597"/>
              </a:cxn>
              <a:cxn ang="0">
                <a:pos x="295" y="1329"/>
              </a:cxn>
              <a:cxn ang="0">
                <a:pos x="0" y="732"/>
              </a:cxn>
              <a:cxn ang="0">
                <a:pos x="1208" y="0"/>
              </a:cxn>
            </a:cxnLst>
            <a:rect l="0" t="0" r="r" b="b"/>
            <a:pathLst>
              <a:path w="1504" h="1329">
                <a:moveTo>
                  <a:pt x="1208" y="0"/>
                </a:moveTo>
                <a:lnTo>
                  <a:pt x="1504" y="597"/>
                </a:lnTo>
                <a:lnTo>
                  <a:pt x="295" y="1329"/>
                </a:lnTo>
                <a:lnTo>
                  <a:pt x="0" y="732"/>
                </a:lnTo>
                <a:lnTo>
                  <a:pt x="1208" y="0"/>
                </a:lnTo>
                <a:close/>
              </a:path>
            </a:pathLst>
          </a:custGeom>
          <a:gradFill flip="none" rotWithShape="1">
            <a:gsLst>
              <a:gs pos="0">
                <a:schemeClr val="tx2">
                  <a:lumMod val="50000"/>
                </a:schemeClr>
              </a:gs>
              <a:gs pos="50000">
                <a:schemeClr val="tx2">
                  <a:lumMod val="75000"/>
                </a:schemeClr>
              </a:gs>
              <a:gs pos="100000">
                <a:schemeClr val="tx2">
                  <a:lumMod val="50000"/>
                </a:schemeClr>
              </a:gs>
            </a:gsLst>
            <a:lin ang="18900000" scaled="1"/>
            <a:tileRect/>
          </a:gradFill>
          <a:ln w="0">
            <a:noFill/>
            <a:prstDash val="solid"/>
            <a:round/>
            <a:headEnd/>
            <a:tailEnd/>
          </a:ln>
        </p:spPr>
        <p:txBody>
          <a:bodyPr vert="horz" wrap="square" lIns="91416" tIns="45708" rIns="91416" bIns="4570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399" b="0" i="0" u="none" strike="noStrike" kern="1200" cap="none" spc="0" normalizeH="0" baseline="0" noProof="0">
              <a:ln>
                <a:noFill/>
              </a:ln>
              <a:solidFill>
                <a:prstClr val="black"/>
              </a:solidFill>
              <a:effectLst/>
              <a:uLnTx/>
              <a:uFillTx/>
              <a:latin typeface="Calibri"/>
              <a:ea typeface="+mn-ea"/>
              <a:cs typeface="+mn-cs"/>
            </a:endParaRPr>
          </a:p>
        </p:txBody>
      </p:sp>
      <p:sp>
        <p:nvSpPr>
          <p:cNvPr id="97" name="Freeform 10">
            <a:extLst>
              <a:ext uri="{FF2B5EF4-FFF2-40B4-BE49-F238E27FC236}">
                <a16:creationId xmlns:a16="http://schemas.microsoft.com/office/drawing/2014/main" id="{4BC5C388-883C-A48D-0D35-15AF90EEF689}"/>
              </a:ext>
            </a:extLst>
          </p:cNvPr>
          <p:cNvSpPr>
            <a:spLocks/>
          </p:cNvSpPr>
          <p:nvPr/>
        </p:nvSpPr>
        <p:spPr bwMode="auto">
          <a:xfrm>
            <a:off x="2645375" y="2945653"/>
            <a:ext cx="4507263" cy="1055754"/>
          </a:xfrm>
          <a:custGeom>
            <a:avLst/>
            <a:gdLst/>
            <a:ahLst/>
            <a:cxnLst>
              <a:cxn ang="0">
                <a:pos x="0" y="0"/>
              </a:cxn>
              <a:cxn ang="0">
                <a:pos x="1905" y="0"/>
              </a:cxn>
              <a:cxn ang="0">
                <a:pos x="2200" y="597"/>
              </a:cxn>
              <a:cxn ang="0">
                <a:pos x="295" y="597"/>
              </a:cxn>
              <a:cxn ang="0">
                <a:pos x="0" y="0"/>
              </a:cxn>
            </a:cxnLst>
            <a:rect l="0" t="0" r="r" b="b"/>
            <a:pathLst>
              <a:path w="2200" h="597">
                <a:moveTo>
                  <a:pt x="0" y="0"/>
                </a:moveTo>
                <a:lnTo>
                  <a:pt x="1905" y="0"/>
                </a:lnTo>
                <a:lnTo>
                  <a:pt x="2200" y="597"/>
                </a:lnTo>
                <a:lnTo>
                  <a:pt x="295" y="597"/>
                </a:lnTo>
                <a:lnTo>
                  <a:pt x="0" y="0"/>
                </a:lnTo>
                <a:close/>
              </a:path>
            </a:pathLst>
          </a:custGeom>
          <a:solidFill>
            <a:srgbClr val="1B488C"/>
          </a:solidFill>
          <a:ln w="0">
            <a:noFill/>
            <a:prstDash val="solid"/>
            <a:round/>
            <a:headEnd/>
            <a:tailEnd/>
          </a:ln>
        </p:spPr>
        <p:txBody>
          <a:bodyPr vert="horz" wrap="square" lIns="914162" tIns="91416" rIns="914162" bIns="91416" numCol="1" anchor="ctr" anchorCtr="1" compatLnSpc="1">
            <a:prstTxWarp prst="textNoShape">
              <a:avLst/>
            </a:prstTxWarp>
          </a:bodyPr>
          <a:lstStyle/>
          <a:p>
            <a:r>
              <a:rPr lang="en-US" sz="1600">
                <a:solidFill>
                  <a:schemeClr val="bg1"/>
                </a:solidFill>
                <a:latin typeface="Aptos"/>
              </a:rPr>
              <a:t>Develop initiative </a:t>
            </a:r>
            <a:endParaRPr lang="en-US" sz="1600">
              <a:solidFill>
                <a:schemeClr val="bg1"/>
              </a:solidFill>
              <a:ea typeface="Calibri"/>
              <a:cs typeface="Calibri"/>
            </a:endParaRPr>
          </a:p>
          <a:p>
            <a:r>
              <a:rPr lang="en-US" sz="1600">
                <a:solidFill>
                  <a:schemeClr val="bg1"/>
                </a:solidFill>
                <a:latin typeface="Aptos"/>
              </a:rPr>
              <a:t>announcement and </a:t>
            </a:r>
            <a:endParaRPr lang="en-US" sz="1600">
              <a:solidFill>
                <a:schemeClr val="bg1"/>
              </a:solidFill>
              <a:latin typeface="Calibri"/>
              <a:ea typeface="Calibri"/>
              <a:cs typeface="Calibri"/>
            </a:endParaRPr>
          </a:p>
          <a:p>
            <a:r>
              <a:rPr lang="en-US" sz="1600">
                <a:solidFill>
                  <a:schemeClr val="bg1"/>
                </a:solidFill>
                <a:latin typeface="Aptos"/>
              </a:rPr>
              <a:t>community contact database</a:t>
            </a:r>
            <a:endParaRPr lang="en-US" sz="1600">
              <a:solidFill>
                <a:schemeClr val="bg1"/>
              </a:solidFill>
              <a:ea typeface="Calibri"/>
              <a:cs typeface="Calibri"/>
            </a:endParaRPr>
          </a:p>
        </p:txBody>
      </p:sp>
      <p:sp>
        <p:nvSpPr>
          <p:cNvPr id="98" name="Freeform 12">
            <a:extLst>
              <a:ext uri="{FF2B5EF4-FFF2-40B4-BE49-F238E27FC236}">
                <a16:creationId xmlns:a16="http://schemas.microsoft.com/office/drawing/2014/main" id="{E044E14E-11DE-3764-CA99-9AC6D902E673}"/>
              </a:ext>
            </a:extLst>
          </p:cNvPr>
          <p:cNvSpPr>
            <a:spLocks/>
          </p:cNvSpPr>
          <p:nvPr/>
        </p:nvSpPr>
        <p:spPr bwMode="auto">
          <a:xfrm>
            <a:off x="1215342" y="1651161"/>
            <a:ext cx="4511360" cy="1055754"/>
          </a:xfrm>
          <a:custGeom>
            <a:avLst/>
            <a:gdLst/>
            <a:ahLst/>
            <a:cxnLst>
              <a:cxn ang="0">
                <a:pos x="0" y="0"/>
              </a:cxn>
              <a:cxn ang="0">
                <a:pos x="1906" y="0"/>
              </a:cxn>
              <a:cxn ang="0">
                <a:pos x="2202" y="597"/>
              </a:cxn>
              <a:cxn ang="0">
                <a:pos x="295" y="597"/>
              </a:cxn>
              <a:cxn ang="0">
                <a:pos x="0" y="0"/>
              </a:cxn>
            </a:cxnLst>
            <a:rect l="0" t="0" r="r" b="b"/>
            <a:pathLst>
              <a:path w="2202" h="597">
                <a:moveTo>
                  <a:pt x="0" y="0"/>
                </a:moveTo>
                <a:lnTo>
                  <a:pt x="1906" y="0"/>
                </a:lnTo>
                <a:lnTo>
                  <a:pt x="2202" y="597"/>
                </a:lnTo>
                <a:lnTo>
                  <a:pt x="295" y="597"/>
                </a:lnTo>
                <a:lnTo>
                  <a:pt x="0" y="0"/>
                </a:lnTo>
                <a:close/>
              </a:path>
            </a:pathLst>
          </a:custGeom>
          <a:solidFill>
            <a:srgbClr val="0493D9"/>
          </a:solidFill>
          <a:ln w="0">
            <a:noFill/>
            <a:prstDash val="solid"/>
            <a:round/>
            <a:headEnd/>
            <a:tailEnd/>
          </a:ln>
        </p:spPr>
        <p:txBody>
          <a:bodyPr vert="horz" wrap="square" lIns="914162" tIns="91416" rIns="914162" bIns="91416" numCol="1" anchor="ctr" anchorCtr="1" compatLnSpc="1">
            <a:prstTxWarp prst="textNoShape">
              <a:avLst/>
            </a:prstTxWarp>
          </a:bodyPr>
          <a:lstStyle/>
          <a:p>
            <a:r>
              <a:rPr lang="en-US">
                <a:solidFill>
                  <a:schemeClr val="bg1"/>
                </a:solidFill>
              </a:rPr>
              <a:t>Send optional office hours invitation and create initiative email template</a:t>
            </a:r>
          </a:p>
        </p:txBody>
      </p:sp>
      <p:sp>
        <p:nvSpPr>
          <p:cNvPr id="99" name="Freeform 6">
            <a:extLst>
              <a:ext uri="{FF2B5EF4-FFF2-40B4-BE49-F238E27FC236}">
                <a16:creationId xmlns:a16="http://schemas.microsoft.com/office/drawing/2014/main" id="{7B2E09A7-08D3-627D-B64E-BA91DEE6224E}"/>
              </a:ext>
            </a:extLst>
          </p:cNvPr>
          <p:cNvSpPr>
            <a:spLocks/>
          </p:cNvSpPr>
          <p:nvPr/>
        </p:nvSpPr>
        <p:spPr bwMode="auto">
          <a:xfrm>
            <a:off x="5483174" y="4236027"/>
            <a:ext cx="3081328" cy="2350246"/>
          </a:xfrm>
          <a:custGeom>
            <a:avLst/>
            <a:gdLst/>
            <a:ahLst/>
            <a:cxnLst>
              <a:cxn ang="0">
                <a:pos x="1208" y="0"/>
              </a:cxn>
              <a:cxn ang="0">
                <a:pos x="1504" y="597"/>
              </a:cxn>
              <a:cxn ang="0">
                <a:pos x="295" y="1329"/>
              </a:cxn>
              <a:cxn ang="0">
                <a:pos x="0" y="732"/>
              </a:cxn>
              <a:cxn ang="0">
                <a:pos x="1208" y="0"/>
              </a:cxn>
            </a:cxnLst>
            <a:rect l="0" t="0" r="r" b="b"/>
            <a:pathLst>
              <a:path w="1504" h="1329">
                <a:moveTo>
                  <a:pt x="1208" y="0"/>
                </a:moveTo>
                <a:lnTo>
                  <a:pt x="1504" y="597"/>
                </a:lnTo>
                <a:lnTo>
                  <a:pt x="295" y="1329"/>
                </a:lnTo>
                <a:lnTo>
                  <a:pt x="0" y="732"/>
                </a:lnTo>
                <a:lnTo>
                  <a:pt x="1208" y="0"/>
                </a:lnTo>
                <a:close/>
              </a:path>
            </a:pathLst>
          </a:custGeom>
          <a:gradFill flip="none" rotWithShape="1">
            <a:gsLst>
              <a:gs pos="0">
                <a:schemeClr val="tx2">
                  <a:lumMod val="50000"/>
                </a:schemeClr>
              </a:gs>
              <a:gs pos="50000">
                <a:schemeClr val="tx2">
                  <a:lumMod val="75000"/>
                </a:schemeClr>
              </a:gs>
              <a:gs pos="100000">
                <a:schemeClr val="tx2">
                  <a:lumMod val="50000"/>
                </a:schemeClr>
              </a:gs>
            </a:gsLst>
            <a:lin ang="18900000" scaled="1"/>
            <a:tileRect/>
          </a:gradFill>
          <a:ln w="0">
            <a:noFill/>
            <a:prstDash val="solid"/>
            <a:round/>
            <a:headEnd/>
            <a:tailEnd/>
          </a:ln>
        </p:spPr>
        <p:txBody>
          <a:bodyPr vert="horz" wrap="square" lIns="91416" tIns="45708" rIns="91416" bIns="4570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399" b="0" i="0" u="none" strike="noStrike" kern="1200" cap="none" spc="0" normalizeH="0" baseline="0" noProof="0">
              <a:ln>
                <a:noFill/>
              </a:ln>
              <a:solidFill>
                <a:prstClr val="black"/>
              </a:solidFill>
              <a:effectLst/>
              <a:uLnTx/>
              <a:uFillTx/>
              <a:latin typeface="Calibri"/>
              <a:ea typeface="+mn-ea"/>
              <a:cs typeface="+mn-cs"/>
            </a:endParaRPr>
          </a:p>
        </p:txBody>
      </p:sp>
      <p:sp>
        <p:nvSpPr>
          <p:cNvPr id="100" name="Freeform 10">
            <a:extLst>
              <a:ext uri="{FF2B5EF4-FFF2-40B4-BE49-F238E27FC236}">
                <a16:creationId xmlns:a16="http://schemas.microsoft.com/office/drawing/2014/main" id="{F63CA634-6437-F4A7-A158-BBE7257E7622}"/>
              </a:ext>
            </a:extLst>
          </p:cNvPr>
          <p:cNvSpPr>
            <a:spLocks/>
          </p:cNvSpPr>
          <p:nvPr/>
        </p:nvSpPr>
        <p:spPr bwMode="auto">
          <a:xfrm>
            <a:off x="5483175" y="5530520"/>
            <a:ext cx="4511360" cy="1055754"/>
          </a:xfrm>
          <a:custGeom>
            <a:avLst/>
            <a:gdLst/>
            <a:ahLst/>
            <a:cxnLst>
              <a:cxn ang="0">
                <a:pos x="0" y="0"/>
              </a:cxn>
              <a:cxn ang="0">
                <a:pos x="1905" y="0"/>
              </a:cxn>
              <a:cxn ang="0">
                <a:pos x="2200" y="597"/>
              </a:cxn>
              <a:cxn ang="0">
                <a:pos x="295" y="597"/>
              </a:cxn>
              <a:cxn ang="0">
                <a:pos x="0" y="0"/>
              </a:cxn>
            </a:cxnLst>
            <a:rect l="0" t="0" r="r" b="b"/>
            <a:pathLst>
              <a:path w="2200" h="597">
                <a:moveTo>
                  <a:pt x="0" y="0"/>
                </a:moveTo>
                <a:lnTo>
                  <a:pt x="1905" y="0"/>
                </a:lnTo>
                <a:lnTo>
                  <a:pt x="2200" y="597"/>
                </a:lnTo>
                <a:lnTo>
                  <a:pt x="295" y="597"/>
                </a:lnTo>
                <a:lnTo>
                  <a:pt x="0" y="0"/>
                </a:lnTo>
                <a:close/>
              </a:path>
            </a:pathLst>
          </a:custGeom>
          <a:solidFill>
            <a:srgbClr val="406C36"/>
          </a:solidFill>
          <a:ln w="0">
            <a:noFill/>
            <a:prstDash val="solid"/>
            <a:round/>
            <a:headEnd/>
            <a:tailEnd/>
          </a:ln>
        </p:spPr>
        <p:txBody>
          <a:bodyPr vert="horz" wrap="square" lIns="914162" tIns="91416" rIns="914162" bIns="91416" numCol="1" anchor="ctr" anchorCtr="1" compatLnSpc="1">
            <a:prstTxWarp prst="textNoShape">
              <a:avLst/>
            </a:prstTxWarp>
          </a:bodyPr>
          <a:lstStyle/>
          <a:p>
            <a:r>
              <a:rPr lang="en-US">
                <a:solidFill>
                  <a:schemeClr val="bg1"/>
                </a:solidFill>
              </a:rPr>
              <a:t>Confirm date of outreach in the community contact </a:t>
            </a:r>
          </a:p>
          <a:p>
            <a:r>
              <a:rPr lang="en-US">
                <a:solidFill>
                  <a:schemeClr val="bg1"/>
                </a:solidFill>
              </a:rPr>
              <a:t>database</a:t>
            </a:r>
          </a:p>
        </p:txBody>
      </p:sp>
      <p:sp>
        <p:nvSpPr>
          <p:cNvPr id="101" name="Freeform 12">
            <a:extLst>
              <a:ext uri="{FF2B5EF4-FFF2-40B4-BE49-F238E27FC236}">
                <a16:creationId xmlns:a16="http://schemas.microsoft.com/office/drawing/2014/main" id="{C51C1B61-C214-4886-23DF-793E75009A1F}"/>
              </a:ext>
            </a:extLst>
          </p:cNvPr>
          <p:cNvSpPr>
            <a:spLocks/>
          </p:cNvSpPr>
          <p:nvPr/>
        </p:nvSpPr>
        <p:spPr bwMode="auto">
          <a:xfrm>
            <a:off x="4053142" y="4236028"/>
            <a:ext cx="4511360" cy="1055754"/>
          </a:xfrm>
          <a:custGeom>
            <a:avLst/>
            <a:gdLst/>
            <a:ahLst/>
            <a:cxnLst>
              <a:cxn ang="0">
                <a:pos x="0" y="0"/>
              </a:cxn>
              <a:cxn ang="0">
                <a:pos x="1906" y="0"/>
              </a:cxn>
              <a:cxn ang="0">
                <a:pos x="2202" y="597"/>
              </a:cxn>
              <a:cxn ang="0">
                <a:pos x="295" y="597"/>
              </a:cxn>
              <a:cxn ang="0">
                <a:pos x="0" y="0"/>
              </a:cxn>
            </a:cxnLst>
            <a:rect l="0" t="0" r="r" b="b"/>
            <a:pathLst>
              <a:path w="2202" h="597">
                <a:moveTo>
                  <a:pt x="0" y="0"/>
                </a:moveTo>
                <a:lnTo>
                  <a:pt x="1906" y="0"/>
                </a:lnTo>
                <a:lnTo>
                  <a:pt x="2202" y="597"/>
                </a:lnTo>
                <a:lnTo>
                  <a:pt x="295" y="597"/>
                </a:lnTo>
                <a:lnTo>
                  <a:pt x="0" y="0"/>
                </a:lnTo>
                <a:close/>
              </a:path>
            </a:pathLst>
          </a:custGeom>
          <a:solidFill>
            <a:srgbClr val="6DAE4F"/>
          </a:solidFill>
          <a:ln w="0">
            <a:noFill/>
            <a:prstDash val="solid"/>
            <a:round/>
            <a:headEnd/>
            <a:tailEnd/>
          </a:ln>
        </p:spPr>
        <p:txBody>
          <a:bodyPr vert="horz" wrap="square" lIns="914162" tIns="91416" rIns="914162" bIns="91416" numCol="1" anchor="ctr" anchorCtr="1" compatLnSpc="1">
            <a:prstTxWarp prst="textNoShape">
              <a:avLst/>
            </a:prstTxWarp>
          </a:bodyPr>
          <a:lstStyle/>
          <a:p>
            <a:pPr>
              <a:defRPr/>
            </a:pPr>
            <a:r>
              <a:rPr lang="en-US" kern="0" dirty="0">
                <a:solidFill>
                  <a:schemeClr val="bg1"/>
                </a:solidFill>
              </a:rPr>
              <a:t>Announce initiative </a:t>
            </a:r>
            <a:endParaRPr lang="en-US" dirty="0">
              <a:solidFill>
                <a:schemeClr val="bg1"/>
              </a:solidFill>
            </a:endParaRPr>
          </a:p>
          <a:p>
            <a:pPr>
              <a:defRPr/>
            </a:pPr>
            <a:r>
              <a:rPr lang="en-US" kern="0" dirty="0">
                <a:solidFill>
                  <a:schemeClr val="bg1"/>
                </a:solidFill>
              </a:rPr>
              <a:t>and distribute </a:t>
            </a:r>
            <a:endParaRPr lang="en-US" dirty="0">
              <a:solidFill>
                <a:schemeClr val="bg1"/>
              </a:solidFill>
            </a:endParaRPr>
          </a:p>
          <a:p>
            <a:pPr>
              <a:defRPr/>
            </a:pPr>
            <a:r>
              <a:rPr lang="en-US" kern="0" dirty="0">
                <a:solidFill>
                  <a:schemeClr val="bg1"/>
                </a:solidFill>
              </a:rPr>
              <a:t>outreach</a:t>
            </a:r>
            <a:r>
              <a:rPr kumimoji="0" lang="en-US" sz="1800" b="0" i="0" u="none" strike="noStrike" kern="0" cap="none" spc="0" normalizeH="0" baseline="0" noProof="0" dirty="0">
                <a:ln>
                  <a:noFill/>
                </a:ln>
                <a:solidFill>
                  <a:schemeClr val="bg1"/>
                </a:solidFill>
                <a:effectLst/>
                <a:uLnTx/>
                <a:uFillTx/>
              </a:rPr>
              <a:t> template</a:t>
            </a:r>
            <a:endParaRPr lang="en-US">
              <a:solidFill>
                <a:schemeClr val="bg1"/>
              </a:solidFill>
            </a:endParaRPr>
          </a:p>
        </p:txBody>
      </p:sp>
      <p:sp>
        <p:nvSpPr>
          <p:cNvPr id="102" name="TextBox 101">
            <a:extLst>
              <a:ext uri="{FF2B5EF4-FFF2-40B4-BE49-F238E27FC236}">
                <a16:creationId xmlns:a16="http://schemas.microsoft.com/office/drawing/2014/main" id="{DA21018F-77EA-3526-BE4C-0EC65D425021}"/>
              </a:ext>
            </a:extLst>
          </p:cNvPr>
          <p:cNvSpPr txBox="1"/>
          <p:nvPr/>
        </p:nvSpPr>
        <p:spPr>
          <a:xfrm>
            <a:off x="3467489" y="4205718"/>
            <a:ext cx="574195" cy="1015343"/>
          </a:xfrm>
          <a:prstGeom prst="rect">
            <a:avLst/>
          </a:prstGeom>
          <a:noFill/>
          <a:effectLst/>
        </p:spPr>
        <p:txBody>
          <a:bodyPr wrap="non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998" b="1" i="0" u="none" strike="noStrike" kern="1200" cap="none" spc="0" normalizeH="0" baseline="0" noProof="0">
                <a:ln>
                  <a:noFill/>
                </a:ln>
                <a:solidFill>
                  <a:srgbClr val="14376A"/>
                </a:solidFill>
                <a:effectLst/>
                <a:uLnTx/>
                <a:uFillTx/>
                <a:latin typeface="Calibri"/>
                <a:ea typeface="+mn-ea"/>
                <a:cs typeface="Arial" pitchFamily="34" charset="0"/>
              </a:rPr>
              <a:t>3</a:t>
            </a:r>
          </a:p>
        </p:txBody>
      </p:sp>
      <p:sp>
        <p:nvSpPr>
          <p:cNvPr id="103" name="TextBox 102">
            <a:extLst>
              <a:ext uri="{FF2B5EF4-FFF2-40B4-BE49-F238E27FC236}">
                <a16:creationId xmlns:a16="http://schemas.microsoft.com/office/drawing/2014/main" id="{85D1619A-A888-0333-2162-19442A968202}"/>
              </a:ext>
            </a:extLst>
          </p:cNvPr>
          <p:cNvSpPr txBox="1"/>
          <p:nvPr/>
        </p:nvSpPr>
        <p:spPr>
          <a:xfrm>
            <a:off x="4779699" y="5424600"/>
            <a:ext cx="574195" cy="1015343"/>
          </a:xfrm>
          <a:prstGeom prst="rect">
            <a:avLst/>
          </a:prstGeom>
          <a:noFill/>
          <a:effectLst/>
        </p:spPr>
        <p:txBody>
          <a:bodyPr wrap="non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998" b="1" i="0" u="none" strike="noStrike" kern="1200" cap="none" spc="0" normalizeH="0" baseline="0" noProof="0">
                <a:ln>
                  <a:noFill/>
                </a:ln>
                <a:solidFill>
                  <a:srgbClr val="14376A"/>
                </a:solidFill>
                <a:effectLst/>
                <a:uLnTx/>
                <a:uFillTx/>
                <a:latin typeface="Calibri"/>
                <a:ea typeface="+mn-ea"/>
                <a:cs typeface="Arial" pitchFamily="34" charset="0"/>
              </a:rPr>
              <a:t>4</a:t>
            </a:r>
          </a:p>
        </p:txBody>
      </p:sp>
      <p:pic>
        <p:nvPicPr>
          <p:cNvPr id="6" name="Picture 5" descr="Logo&#10;&#10;AI-generated content may be incorrect.">
            <a:extLst>
              <a:ext uri="{FF2B5EF4-FFF2-40B4-BE49-F238E27FC236}">
                <a16:creationId xmlns:a16="http://schemas.microsoft.com/office/drawing/2014/main" id="{A1345E51-FF12-C8CE-8A01-91DA29CEA2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15786" y="5399579"/>
            <a:ext cx="1186694" cy="1186694"/>
          </a:xfrm>
          <a:prstGeom prst="rect">
            <a:avLst/>
          </a:prstGeom>
        </p:spPr>
      </p:pic>
      <p:sp>
        <p:nvSpPr>
          <p:cNvPr id="5" name="Rectangle 4">
            <a:extLst>
              <a:ext uri="{FF2B5EF4-FFF2-40B4-BE49-F238E27FC236}">
                <a16:creationId xmlns:a16="http://schemas.microsoft.com/office/drawing/2014/main" id="{E4099FC6-A59C-DBF8-765B-85159BB851C5}"/>
              </a:ext>
            </a:extLst>
          </p:cNvPr>
          <p:cNvSpPr/>
          <p:nvPr/>
        </p:nvSpPr>
        <p:spPr>
          <a:xfrm>
            <a:off x="658337" y="1558457"/>
            <a:ext cx="7200784" cy="2651957"/>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DA508FD-D5B9-7A0A-ABF0-F369554F9B21}"/>
              </a:ext>
            </a:extLst>
          </p:cNvPr>
          <p:cNvSpPr/>
          <p:nvPr/>
        </p:nvSpPr>
        <p:spPr>
          <a:xfrm>
            <a:off x="2083335" y="4208689"/>
            <a:ext cx="8437649" cy="1308208"/>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2E2FBF7F-BC40-8A30-508D-EE9F537A4F10}"/>
              </a:ext>
            </a:extLst>
          </p:cNvPr>
          <p:cNvSpPr txBox="1"/>
          <p:nvPr/>
        </p:nvSpPr>
        <p:spPr>
          <a:xfrm>
            <a:off x="1938338" y="5819775"/>
            <a:ext cx="27432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ea typeface="Calibri"/>
                <a:cs typeface="Calibri"/>
              </a:rPr>
              <a:t>Week of launch</a:t>
            </a:r>
            <a:endParaRPr lang="en-US" sz="2400"/>
          </a:p>
        </p:txBody>
      </p:sp>
    </p:spTree>
    <p:extLst>
      <p:ext uri="{BB962C8B-B14F-4D97-AF65-F5344CB8AC3E}">
        <p14:creationId xmlns:p14="http://schemas.microsoft.com/office/powerpoint/2010/main" val="29795540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C697B2-FD83-1732-8122-51585FAFA3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9763C8-1774-7C6A-B231-76F52DE95B8F}"/>
              </a:ext>
            </a:extLst>
          </p:cNvPr>
          <p:cNvSpPr>
            <a:spLocks noGrp="1"/>
          </p:cNvSpPr>
          <p:nvPr>
            <p:ph type="title"/>
          </p:nvPr>
        </p:nvSpPr>
        <p:spPr/>
        <p:txBody>
          <a:bodyPr/>
          <a:lstStyle/>
          <a:p>
            <a:r>
              <a:rPr lang="en-US" dirty="0">
                <a:latin typeface="Aptos"/>
              </a:rPr>
              <a:t>Documenting outreach dates and notes</a:t>
            </a:r>
          </a:p>
        </p:txBody>
      </p:sp>
      <p:pic>
        <p:nvPicPr>
          <p:cNvPr id="6" name="Picture 5" descr="Logo&#10;&#10;AI-generated content may be incorrect.">
            <a:extLst>
              <a:ext uri="{FF2B5EF4-FFF2-40B4-BE49-F238E27FC236}">
                <a16:creationId xmlns:a16="http://schemas.microsoft.com/office/drawing/2014/main" id="{FD5E2130-2E11-32CC-25A6-46A64785E0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15786" y="5399579"/>
            <a:ext cx="1186694" cy="1186694"/>
          </a:xfrm>
          <a:prstGeom prst="rect">
            <a:avLst/>
          </a:prstGeom>
        </p:spPr>
      </p:pic>
      <p:pic>
        <p:nvPicPr>
          <p:cNvPr id="4" name="Picture 3">
            <a:extLst>
              <a:ext uri="{FF2B5EF4-FFF2-40B4-BE49-F238E27FC236}">
                <a16:creationId xmlns:a16="http://schemas.microsoft.com/office/drawing/2014/main" id="{B52E7143-BF45-A25F-D142-987D097B4491}"/>
              </a:ext>
            </a:extLst>
          </p:cNvPr>
          <p:cNvPicPr>
            <a:picLocks noChangeAspect="1"/>
          </p:cNvPicPr>
          <p:nvPr/>
        </p:nvPicPr>
        <p:blipFill>
          <a:blip r:embed="rId4"/>
          <a:stretch>
            <a:fillRect/>
          </a:stretch>
        </p:blipFill>
        <p:spPr>
          <a:xfrm>
            <a:off x="2607469" y="1714500"/>
            <a:ext cx="6967035" cy="481263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130982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7D41C-6A26-1DED-5BF1-7F007CE13EE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CB39246-78DB-BCBD-7746-E4101E055F8C}"/>
              </a:ext>
            </a:extLst>
          </p:cNvPr>
          <p:cNvSpPr>
            <a:spLocks noGrp="1"/>
          </p:cNvSpPr>
          <p:nvPr>
            <p:ph type="title"/>
          </p:nvPr>
        </p:nvSpPr>
        <p:spPr>
          <a:xfrm>
            <a:off x="842887" y="1617955"/>
            <a:ext cx="4893543" cy="3622090"/>
          </a:xfrm>
        </p:spPr>
        <p:txBody>
          <a:bodyPr/>
          <a:lstStyle/>
          <a:p>
            <a:r>
              <a:rPr lang="en-US">
                <a:latin typeface="Aptos"/>
              </a:rPr>
              <a:t>The LGN benefits are numerous </a:t>
            </a:r>
            <a:endParaRPr lang="en-US"/>
          </a:p>
        </p:txBody>
      </p:sp>
      <p:grpSp>
        <p:nvGrpSpPr>
          <p:cNvPr id="2" name="Group 1">
            <a:extLst>
              <a:ext uri="{FF2B5EF4-FFF2-40B4-BE49-F238E27FC236}">
                <a16:creationId xmlns:a16="http://schemas.microsoft.com/office/drawing/2014/main" id="{F438E783-1943-A32F-8FCA-DF8767501A1B}"/>
              </a:ext>
            </a:extLst>
          </p:cNvPr>
          <p:cNvGrpSpPr/>
          <p:nvPr/>
        </p:nvGrpSpPr>
        <p:grpSpPr>
          <a:xfrm>
            <a:off x="842888" y="1251751"/>
            <a:ext cx="1140644" cy="1146735"/>
            <a:chOff x="2710952" y="1251751"/>
            <a:chExt cx="1140644" cy="1146735"/>
          </a:xfrm>
        </p:grpSpPr>
        <p:pic>
          <p:nvPicPr>
            <p:cNvPr id="6" name="Graphic 5" descr="Care with solid fill">
              <a:extLst>
                <a:ext uri="{FF2B5EF4-FFF2-40B4-BE49-F238E27FC236}">
                  <a16:creationId xmlns:a16="http://schemas.microsoft.com/office/drawing/2014/main" id="{739C2DBF-7BD8-0717-1A38-416C58AE672D}"/>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875442" y="1442561"/>
              <a:ext cx="823900" cy="823900"/>
            </a:xfrm>
            <a:prstGeom prst="rect">
              <a:avLst/>
            </a:prstGeom>
          </p:spPr>
        </p:pic>
        <p:sp>
          <p:nvSpPr>
            <p:cNvPr id="5" name="Teardrop 4">
              <a:extLst>
                <a:ext uri="{FF2B5EF4-FFF2-40B4-BE49-F238E27FC236}">
                  <a16:creationId xmlns:a16="http://schemas.microsoft.com/office/drawing/2014/main" id="{790BEA4F-AF72-8D74-5F73-591C101C860A}"/>
                </a:ext>
              </a:extLst>
            </p:cNvPr>
            <p:cNvSpPr/>
            <p:nvPr/>
          </p:nvSpPr>
          <p:spPr>
            <a:xfrm rot="5400000">
              <a:off x="2707906" y="1254797"/>
              <a:ext cx="1146735" cy="1140644"/>
            </a:xfrm>
            <a:prstGeom prst="teardrop">
              <a:avLst/>
            </a:pr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Picture 3" descr="Text&#10;&#10;AI-generated content may be incorrect.">
            <a:extLst>
              <a:ext uri="{FF2B5EF4-FFF2-40B4-BE49-F238E27FC236}">
                <a16:creationId xmlns:a16="http://schemas.microsoft.com/office/drawing/2014/main" id="{28707C82-566A-F83E-ADFB-B94C988221C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4287" y="6106227"/>
            <a:ext cx="2069114" cy="419834"/>
          </a:xfrm>
          <a:prstGeom prst="rect">
            <a:avLst/>
          </a:prstGeom>
        </p:spPr>
      </p:pic>
    </p:spTree>
    <p:extLst>
      <p:ext uri="{BB962C8B-B14F-4D97-AF65-F5344CB8AC3E}">
        <p14:creationId xmlns:p14="http://schemas.microsoft.com/office/powerpoint/2010/main" val="5087029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Text&#10;&#10;AI-generated content may be incorrect.">
            <a:extLst>
              <a:ext uri="{FF2B5EF4-FFF2-40B4-BE49-F238E27FC236}">
                <a16:creationId xmlns:a16="http://schemas.microsoft.com/office/drawing/2014/main" id="{AADB13BA-BAA2-0533-8F4B-5CFA6B555B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361974">
            <a:off x="7464570" y="1334418"/>
            <a:ext cx="3803954" cy="4975351"/>
          </a:xfrm>
          <a:prstGeom prst="rect">
            <a:avLst/>
          </a:prstGeo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5CCA1C9A-0940-1137-024F-35DE2B1F0BC4}"/>
              </a:ext>
            </a:extLst>
          </p:cNvPr>
          <p:cNvSpPr>
            <a:spLocks noGrp="1"/>
          </p:cNvSpPr>
          <p:nvPr>
            <p:ph type="title"/>
          </p:nvPr>
        </p:nvSpPr>
        <p:spPr>
          <a:xfrm>
            <a:off x="838200" y="458494"/>
            <a:ext cx="9627394" cy="744415"/>
          </a:xfrm>
        </p:spPr>
        <p:txBody>
          <a:bodyPr/>
          <a:lstStyle/>
          <a:p>
            <a:r>
              <a:rPr lang="en-US"/>
              <a:t>LGN success story: 2026 RTP survey</a:t>
            </a:r>
          </a:p>
        </p:txBody>
      </p:sp>
      <p:sp>
        <p:nvSpPr>
          <p:cNvPr id="3" name="Content Placeholder 2">
            <a:extLst>
              <a:ext uri="{FF2B5EF4-FFF2-40B4-BE49-F238E27FC236}">
                <a16:creationId xmlns:a16="http://schemas.microsoft.com/office/drawing/2014/main" id="{1E365810-B4EC-7719-7E37-57F1A1B014FA}"/>
              </a:ext>
            </a:extLst>
          </p:cNvPr>
          <p:cNvSpPr>
            <a:spLocks noGrp="1"/>
          </p:cNvSpPr>
          <p:nvPr>
            <p:ph idx="1"/>
          </p:nvPr>
        </p:nvSpPr>
        <p:spPr>
          <a:xfrm>
            <a:off x="951292" y="1796506"/>
            <a:ext cx="6165603" cy="1632494"/>
          </a:xfrm>
        </p:spPr>
        <p:txBody>
          <a:bodyPr/>
          <a:lstStyle/>
          <a:p>
            <a:pPr marL="457200" indent="-457200">
              <a:lnSpc>
                <a:spcPts val="3000"/>
              </a:lnSpc>
              <a:spcBef>
                <a:spcPct val="0"/>
              </a:spcBef>
              <a:buFont typeface="Arial" panose="020B0604020202020204" pitchFamily="34" charset="0"/>
              <a:buChar char="•"/>
            </a:pPr>
            <a:r>
              <a:rPr lang="en-US" sz="2800" b="1" dirty="0"/>
              <a:t>Goal</a:t>
            </a:r>
            <a:r>
              <a:rPr lang="en-US" sz="2800" dirty="0"/>
              <a:t>: Increase number of completed RTP surveys</a:t>
            </a:r>
            <a:br>
              <a:rPr lang="en-US" sz="2800" dirty="0"/>
            </a:br>
            <a:endParaRPr lang="en-US" sz="2800" dirty="0"/>
          </a:p>
          <a:p>
            <a:pPr marL="457200" indent="-457200">
              <a:lnSpc>
                <a:spcPts val="3000"/>
              </a:lnSpc>
              <a:spcBef>
                <a:spcPct val="0"/>
              </a:spcBef>
              <a:buFont typeface="Arial" panose="020B0604020202020204" pitchFamily="34" charset="0"/>
              <a:buChar char="•"/>
            </a:pPr>
            <a:r>
              <a:rPr lang="en-US" sz="2800" dirty="0"/>
              <a:t>Launched LGN initiative March 2025</a:t>
            </a:r>
          </a:p>
        </p:txBody>
      </p:sp>
      <p:sp>
        <p:nvSpPr>
          <p:cNvPr id="10" name="TextBox 9">
            <a:extLst>
              <a:ext uri="{FF2B5EF4-FFF2-40B4-BE49-F238E27FC236}">
                <a16:creationId xmlns:a16="http://schemas.microsoft.com/office/drawing/2014/main" id="{2999C000-5AE5-2EFC-2D73-39BEEB8B044C}"/>
              </a:ext>
            </a:extLst>
          </p:cNvPr>
          <p:cNvSpPr txBox="1"/>
          <p:nvPr/>
        </p:nvSpPr>
        <p:spPr>
          <a:xfrm>
            <a:off x="2714459" y="4103296"/>
            <a:ext cx="4001342"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rgbClr val="1B478D"/>
                </a:solidFill>
              </a:rPr>
              <a:t>Communities helped </a:t>
            </a:r>
            <a:r>
              <a:rPr lang="en-US" sz="2000" b="1" dirty="0">
                <a:solidFill>
                  <a:srgbClr val="1B478D"/>
                </a:solidFill>
              </a:rPr>
              <a:t>spread the word </a:t>
            </a:r>
            <a:r>
              <a:rPr lang="en-US" sz="2000" dirty="0">
                <a:solidFill>
                  <a:srgbClr val="1B478D"/>
                </a:solidFill>
              </a:rPr>
              <a:t>to constituents</a:t>
            </a:r>
          </a:p>
        </p:txBody>
      </p:sp>
      <p:sp>
        <p:nvSpPr>
          <p:cNvPr id="11" name="TextBox 10">
            <a:extLst>
              <a:ext uri="{FF2B5EF4-FFF2-40B4-BE49-F238E27FC236}">
                <a16:creationId xmlns:a16="http://schemas.microsoft.com/office/drawing/2014/main" id="{E62F29E4-3A5A-5720-35EB-3A375BCA9905}"/>
              </a:ext>
            </a:extLst>
          </p:cNvPr>
          <p:cNvSpPr txBox="1"/>
          <p:nvPr/>
        </p:nvSpPr>
        <p:spPr>
          <a:xfrm>
            <a:off x="2714459" y="5103305"/>
            <a:ext cx="4001342"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rgbClr val="1A488C"/>
                </a:solidFill>
              </a:rPr>
              <a:t>We </a:t>
            </a:r>
            <a:r>
              <a:rPr lang="en-US" sz="2000" b="1" dirty="0">
                <a:solidFill>
                  <a:srgbClr val="1A488C"/>
                </a:solidFill>
              </a:rPr>
              <a:t>reached our survey goal </a:t>
            </a:r>
            <a:r>
              <a:rPr lang="en-US" sz="2000" dirty="0">
                <a:solidFill>
                  <a:srgbClr val="1A488C"/>
                </a:solidFill>
              </a:rPr>
              <a:t>ahead of schedule!</a:t>
            </a:r>
          </a:p>
        </p:txBody>
      </p:sp>
      <p:sp>
        <p:nvSpPr>
          <p:cNvPr id="12" name="Rectangle 11">
            <a:extLst>
              <a:ext uri="{FF2B5EF4-FFF2-40B4-BE49-F238E27FC236}">
                <a16:creationId xmlns:a16="http://schemas.microsoft.com/office/drawing/2014/main" id="{C15C2AB5-9C35-41A2-0A37-BED5EF49F725}"/>
              </a:ext>
            </a:extLst>
          </p:cNvPr>
          <p:cNvSpPr/>
          <p:nvPr/>
        </p:nvSpPr>
        <p:spPr>
          <a:xfrm>
            <a:off x="1152031" y="3721123"/>
            <a:ext cx="5676295" cy="2565446"/>
          </a:xfrm>
          <a:prstGeom prst="rect">
            <a:avLst/>
          </a:prstGeom>
          <a:noFill/>
          <a:ln w="38100">
            <a:solidFill>
              <a:srgbClr val="1A48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pic>
        <p:nvPicPr>
          <p:cNvPr id="13" name="Graphic 12" descr="Chat with solid fill">
            <a:extLst>
              <a:ext uri="{FF2B5EF4-FFF2-40B4-BE49-F238E27FC236}">
                <a16:creationId xmlns:a16="http://schemas.microsoft.com/office/drawing/2014/main" id="{E4BB6271-62B3-4EE2-8AA0-B62CCDB25646}"/>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1531115" y="4022597"/>
            <a:ext cx="923744" cy="923744"/>
          </a:xfrm>
          <a:prstGeom prst="rect">
            <a:avLst/>
          </a:prstGeom>
        </p:spPr>
      </p:pic>
      <p:pic>
        <p:nvPicPr>
          <p:cNvPr id="4" name="Graphic 3">
            <a:extLst>
              <a:ext uri="{FF2B5EF4-FFF2-40B4-BE49-F238E27FC236}">
                <a16:creationId xmlns:a16="http://schemas.microsoft.com/office/drawing/2014/main" id="{AE856963-4C5F-1306-99FF-479A8C8FDA24}"/>
              </a:ext>
            </a:extLst>
          </p:cNvPr>
          <p:cNvPicPr>
            <a:picLocks noChangeAspect="1"/>
          </p:cNvPicPr>
          <p:nvPr/>
        </p:nvPicPr>
        <p:blipFill>
          <a:blip r:embed="rId6" cstate="print">
            <a:duotone>
              <a:schemeClr val="accent4">
                <a:shade val="45000"/>
                <a:satMod val="135000"/>
              </a:schemeClr>
              <a:prstClr val="white"/>
            </a:duotone>
            <a:extLst>
              <a:ext uri="{28A0092B-C50C-407E-A947-70E740481C1C}">
                <a14:useLocalDpi xmlns:a14="http://schemas.microsoft.com/office/drawing/2010/main" val="0"/>
              </a:ext>
            </a:extLst>
          </a:blip>
          <a:srcRect l="4567" r="47717" b="23570"/>
          <a:stretch/>
        </p:blipFill>
        <p:spPr>
          <a:xfrm>
            <a:off x="1464178" y="5104667"/>
            <a:ext cx="1057619" cy="609091"/>
          </a:xfrm>
          <a:prstGeom prst="rect">
            <a:avLst/>
          </a:prstGeom>
        </p:spPr>
      </p:pic>
      <p:pic>
        <p:nvPicPr>
          <p:cNvPr id="5" name="Graphic 4" descr="Checkmark with solid fill">
            <a:extLst>
              <a:ext uri="{FF2B5EF4-FFF2-40B4-BE49-F238E27FC236}">
                <a16:creationId xmlns:a16="http://schemas.microsoft.com/office/drawing/2014/main" id="{1249F732-6907-A8D8-1B1F-9DBC6154945E}"/>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2077353" y="5398289"/>
            <a:ext cx="540775" cy="540775"/>
          </a:xfrm>
          <a:prstGeom prst="rect">
            <a:avLst/>
          </a:prstGeom>
        </p:spPr>
      </p:pic>
      <p:sp>
        <p:nvSpPr>
          <p:cNvPr id="6" name="Teardrop 5">
            <a:extLst>
              <a:ext uri="{FF2B5EF4-FFF2-40B4-BE49-F238E27FC236}">
                <a16:creationId xmlns:a16="http://schemas.microsoft.com/office/drawing/2014/main" id="{6EAD6490-26A2-3FF4-2489-FC220A9B0EF1}"/>
              </a:ext>
            </a:extLst>
          </p:cNvPr>
          <p:cNvSpPr/>
          <p:nvPr/>
        </p:nvSpPr>
        <p:spPr>
          <a:xfrm rot="10800000" flipH="1">
            <a:off x="10554158" y="5027063"/>
            <a:ext cx="1542655" cy="1505435"/>
          </a:xfrm>
          <a:prstGeom prst="teardrop">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EA277030-3ABD-B214-251D-FED1E4539753}"/>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10902545" y="5335360"/>
            <a:ext cx="866808" cy="866808"/>
          </a:xfrm>
          <a:prstGeom prst="rect">
            <a:avLst/>
          </a:prstGeom>
        </p:spPr>
      </p:pic>
      <p:sp>
        <p:nvSpPr>
          <p:cNvPr id="8" name="TextBox 7">
            <a:extLst>
              <a:ext uri="{FF2B5EF4-FFF2-40B4-BE49-F238E27FC236}">
                <a16:creationId xmlns:a16="http://schemas.microsoft.com/office/drawing/2014/main" id="{7C76A956-241B-A899-2F92-A06F36B09C63}"/>
              </a:ext>
            </a:extLst>
          </p:cNvPr>
          <p:cNvSpPr txBox="1"/>
          <p:nvPr/>
        </p:nvSpPr>
        <p:spPr>
          <a:xfrm rot="5400000">
            <a:off x="11490188" y="5963113"/>
            <a:ext cx="877163" cy="261610"/>
          </a:xfrm>
          <a:prstGeom prst="rect">
            <a:avLst/>
          </a:prstGeom>
          <a:noFill/>
        </p:spPr>
        <p:txBody>
          <a:bodyPr wrap="none" rtlCol="0">
            <a:spAutoFit/>
          </a:bodyPr>
          <a:lstStyle/>
          <a:p>
            <a:r>
              <a:rPr lang="en-US" sz="1100" dirty="0">
                <a:solidFill>
                  <a:schemeClr val="bg1"/>
                </a:solidFill>
              </a:rPr>
              <a:t>Learn more</a:t>
            </a:r>
          </a:p>
        </p:txBody>
      </p:sp>
    </p:spTree>
    <p:extLst>
      <p:ext uri="{BB962C8B-B14F-4D97-AF65-F5344CB8AC3E}">
        <p14:creationId xmlns:p14="http://schemas.microsoft.com/office/powerpoint/2010/main" val="6132561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28265A-E9D1-93A9-E38C-2B6563DCBDC8}"/>
            </a:ext>
          </a:extLst>
        </p:cNvPr>
        <p:cNvGrpSpPr/>
        <p:nvPr/>
      </p:nvGrpSpPr>
      <p:grpSpPr>
        <a:xfrm>
          <a:off x="0" y="0"/>
          <a:ext cx="0" cy="0"/>
          <a:chOff x="0" y="0"/>
          <a:chExt cx="0" cy="0"/>
        </a:xfrm>
      </p:grpSpPr>
      <p:sp>
        <p:nvSpPr>
          <p:cNvPr id="5" name="Content Placeholder 7">
            <a:extLst>
              <a:ext uri="{FF2B5EF4-FFF2-40B4-BE49-F238E27FC236}">
                <a16:creationId xmlns:a16="http://schemas.microsoft.com/office/drawing/2014/main" id="{5FC49E1E-6BC6-126D-8BB5-9210F04CC87D}"/>
              </a:ext>
            </a:extLst>
          </p:cNvPr>
          <p:cNvSpPr txBox="1">
            <a:spLocks/>
          </p:cNvSpPr>
          <p:nvPr/>
        </p:nvSpPr>
        <p:spPr>
          <a:xfrm>
            <a:off x="745632" y="1523745"/>
            <a:ext cx="5716813" cy="503116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ct val="0"/>
              </a:spcBef>
            </a:pPr>
            <a:endParaRPr lang="en-US" sz="2800">
              <a:latin typeface="Aptos" panose="020B0004020202020204" pitchFamily="34" charset="0"/>
            </a:endParaRPr>
          </a:p>
        </p:txBody>
      </p:sp>
      <p:pic>
        <p:nvPicPr>
          <p:cNvPr id="7" name="Picture 6">
            <a:extLst>
              <a:ext uri="{FF2B5EF4-FFF2-40B4-BE49-F238E27FC236}">
                <a16:creationId xmlns:a16="http://schemas.microsoft.com/office/drawing/2014/main" id="{8E1B23F5-B5C9-19AC-BAF5-9DD32A4FD2E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7153422" y="4925903"/>
            <a:ext cx="4954126" cy="1402196"/>
          </a:xfrm>
          <a:prstGeom prst="rect">
            <a:avLst/>
          </a:prstGeom>
        </p:spPr>
      </p:pic>
      <p:sp>
        <p:nvSpPr>
          <p:cNvPr id="2" name="Title 1">
            <a:extLst>
              <a:ext uri="{FF2B5EF4-FFF2-40B4-BE49-F238E27FC236}">
                <a16:creationId xmlns:a16="http://schemas.microsoft.com/office/drawing/2014/main" id="{9D65233C-B54E-868C-F4F1-B43D604C33C6}"/>
              </a:ext>
            </a:extLst>
          </p:cNvPr>
          <p:cNvSpPr>
            <a:spLocks noGrp="1"/>
          </p:cNvSpPr>
          <p:nvPr>
            <p:ph type="title"/>
          </p:nvPr>
        </p:nvSpPr>
        <p:spPr/>
        <p:txBody>
          <a:bodyPr/>
          <a:lstStyle/>
          <a:p>
            <a:r>
              <a:rPr lang="en-US"/>
              <a:t>LGN success story: Technical assistance</a:t>
            </a:r>
          </a:p>
        </p:txBody>
      </p:sp>
      <p:sp>
        <p:nvSpPr>
          <p:cNvPr id="6" name="Content Placeholder 5">
            <a:extLst>
              <a:ext uri="{FF2B5EF4-FFF2-40B4-BE49-F238E27FC236}">
                <a16:creationId xmlns:a16="http://schemas.microsoft.com/office/drawing/2014/main" id="{A51E08F2-3968-F548-CA34-FFE486D3F5C3}"/>
              </a:ext>
            </a:extLst>
          </p:cNvPr>
          <p:cNvSpPr>
            <a:spLocks noGrp="1"/>
          </p:cNvSpPr>
          <p:nvPr>
            <p:ph idx="1"/>
          </p:nvPr>
        </p:nvSpPr>
        <p:spPr>
          <a:xfrm>
            <a:off x="824684" y="1789472"/>
            <a:ext cx="6173993" cy="4351338"/>
          </a:xfrm>
        </p:spPr>
        <p:txBody>
          <a:bodyPr/>
          <a:lstStyle/>
          <a:p>
            <a:pPr marL="457200" indent="-457200">
              <a:lnSpc>
                <a:spcPts val="3000"/>
              </a:lnSpc>
              <a:spcBef>
                <a:spcPct val="0"/>
              </a:spcBef>
              <a:buFont typeface="Arial" panose="020B0604020202020204" pitchFamily="34" charset="0"/>
              <a:buChar char="•"/>
            </a:pPr>
            <a:r>
              <a:rPr lang="en-US" sz="2800" b="1" dirty="0"/>
              <a:t>Goal</a:t>
            </a:r>
            <a:r>
              <a:rPr lang="en-US" sz="2800" dirty="0"/>
              <a:t>: Invite 284 communities to apply for technical assistance</a:t>
            </a:r>
            <a:br>
              <a:rPr lang="en-US" sz="2800" dirty="0"/>
            </a:br>
            <a:endParaRPr lang="en-US" sz="2800" dirty="0"/>
          </a:p>
          <a:p>
            <a:pPr marL="457200" indent="-457200">
              <a:lnSpc>
                <a:spcPts val="3000"/>
              </a:lnSpc>
              <a:spcBef>
                <a:spcPct val="0"/>
              </a:spcBef>
              <a:buFont typeface="Arial" panose="020B0604020202020204" pitchFamily="34" charset="0"/>
              <a:buChar char="•"/>
            </a:pPr>
            <a:r>
              <a:rPr lang="en-US" sz="2800" dirty="0"/>
              <a:t>Launched LGN initiative</a:t>
            </a:r>
          </a:p>
        </p:txBody>
      </p:sp>
      <p:pic>
        <p:nvPicPr>
          <p:cNvPr id="4" name="Picture 3">
            <a:extLst>
              <a:ext uri="{FF2B5EF4-FFF2-40B4-BE49-F238E27FC236}">
                <a16:creationId xmlns:a16="http://schemas.microsoft.com/office/drawing/2014/main" id="{C68951AB-C969-99B3-E4FE-ADEE0E0BCA52}"/>
              </a:ext>
            </a:extLst>
          </p:cNvPr>
          <p:cNvPicPr>
            <a:picLocks noChangeAspect="1"/>
          </p:cNvPicPr>
          <p:nvPr/>
        </p:nvPicPr>
        <p:blipFill>
          <a:blip r:embed="rId4"/>
          <a:stretch>
            <a:fillRect/>
          </a:stretch>
        </p:blipFill>
        <p:spPr>
          <a:xfrm>
            <a:off x="7472360" y="1781931"/>
            <a:ext cx="4205362" cy="3143972"/>
          </a:xfrm>
          <a:prstGeom prst="rect">
            <a:avLst/>
          </a:prstGeom>
          <a:ln>
            <a:noFill/>
          </a:ln>
          <a:effectLst>
            <a:outerShdw blurRad="292100" dist="139700" dir="2700000" algn="tl" rotWithShape="0">
              <a:srgbClr val="333333">
                <a:alpha val="65000"/>
              </a:srgbClr>
            </a:outerShdw>
          </a:effectLst>
        </p:spPr>
      </p:pic>
      <p:sp>
        <p:nvSpPr>
          <p:cNvPr id="3" name="TextBox 2">
            <a:extLst>
              <a:ext uri="{FF2B5EF4-FFF2-40B4-BE49-F238E27FC236}">
                <a16:creationId xmlns:a16="http://schemas.microsoft.com/office/drawing/2014/main" id="{DB4F970B-213D-8EC6-6316-E1F1CD560F9A}"/>
              </a:ext>
            </a:extLst>
          </p:cNvPr>
          <p:cNvSpPr txBox="1"/>
          <p:nvPr/>
        </p:nvSpPr>
        <p:spPr>
          <a:xfrm>
            <a:off x="2604289" y="4103296"/>
            <a:ext cx="4001342"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rgbClr val="1B478D"/>
                </a:solidFill>
              </a:rPr>
              <a:t>Received </a:t>
            </a:r>
            <a:r>
              <a:rPr lang="en-US" sz="2000" b="1" dirty="0">
                <a:solidFill>
                  <a:srgbClr val="1B478D"/>
                </a:solidFill>
              </a:rPr>
              <a:t>120 applications </a:t>
            </a:r>
            <a:r>
              <a:rPr lang="en-US" sz="2000" dirty="0">
                <a:solidFill>
                  <a:srgbClr val="1B478D"/>
                </a:solidFill>
              </a:rPr>
              <a:t>(2024) for assistance – historical record! </a:t>
            </a:r>
          </a:p>
        </p:txBody>
      </p:sp>
      <p:sp>
        <p:nvSpPr>
          <p:cNvPr id="8" name="TextBox 7">
            <a:extLst>
              <a:ext uri="{FF2B5EF4-FFF2-40B4-BE49-F238E27FC236}">
                <a16:creationId xmlns:a16="http://schemas.microsoft.com/office/drawing/2014/main" id="{7458AE41-FFDA-1344-A065-155B00D5BCD6}"/>
              </a:ext>
            </a:extLst>
          </p:cNvPr>
          <p:cNvSpPr txBox="1"/>
          <p:nvPr/>
        </p:nvSpPr>
        <p:spPr>
          <a:xfrm>
            <a:off x="2604289" y="5103305"/>
            <a:ext cx="4001342"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ct val="0"/>
              </a:spcBef>
            </a:pPr>
            <a:r>
              <a:rPr lang="en-US" sz="2000" b="1" dirty="0">
                <a:solidFill>
                  <a:srgbClr val="1B478D"/>
                </a:solidFill>
              </a:rPr>
              <a:t>Strengthened relationships </a:t>
            </a:r>
            <a:r>
              <a:rPr lang="en-US" sz="2000" dirty="0">
                <a:solidFill>
                  <a:srgbClr val="1B478D"/>
                </a:solidFill>
              </a:rPr>
              <a:t>between community and CMAP staff liaison</a:t>
            </a:r>
          </a:p>
        </p:txBody>
      </p:sp>
      <p:sp>
        <p:nvSpPr>
          <p:cNvPr id="9" name="Rectangle 8">
            <a:extLst>
              <a:ext uri="{FF2B5EF4-FFF2-40B4-BE49-F238E27FC236}">
                <a16:creationId xmlns:a16="http://schemas.microsoft.com/office/drawing/2014/main" id="{BC917258-8FFB-2B56-4633-A66CB2528226}"/>
              </a:ext>
            </a:extLst>
          </p:cNvPr>
          <p:cNvSpPr/>
          <p:nvPr/>
        </p:nvSpPr>
        <p:spPr>
          <a:xfrm>
            <a:off x="1152031" y="3721123"/>
            <a:ext cx="5676295" cy="2565446"/>
          </a:xfrm>
          <a:prstGeom prst="rect">
            <a:avLst/>
          </a:prstGeom>
          <a:noFill/>
          <a:ln w="38100">
            <a:solidFill>
              <a:srgbClr val="1A48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pic>
        <p:nvPicPr>
          <p:cNvPr id="10" name="Graphic 9" descr="Open envelope with solid fill">
            <a:extLst>
              <a:ext uri="{FF2B5EF4-FFF2-40B4-BE49-F238E27FC236}">
                <a16:creationId xmlns:a16="http://schemas.microsoft.com/office/drawing/2014/main" id="{3ED1F713-62BF-FC58-F082-C1C237CBA637}"/>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1575632" y="4044631"/>
            <a:ext cx="788585" cy="788585"/>
          </a:xfrm>
          <a:prstGeom prst="rect">
            <a:avLst/>
          </a:prstGeom>
        </p:spPr>
      </p:pic>
      <p:pic>
        <p:nvPicPr>
          <p:cNvPr id="12" name="Graphic 11" descr="Body builder with solid fill">
            <a:extLst>
              <a:ext uri="{FF2B5EF4-FFF2-40B4-BE49-F238E27FC236}">
                <a16:creationId xmlns:a16="http://schemas.microsoft.com/office/drawing/2014/main" id="{DE09C887-FEB3-D7FB-3D12-464E561A763B}"/>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1594374" y="5154052"/>
            <a:ext cx="788585" cy="788585"/>
          </a:xfrm>
          <a:prstGeom prst="rect">
            <a:avLst/>
          </a:prstGeom>
        </p:spPr>
      </p:pic>
      <p:pic>
        <p:nvPicPr>
          <p:cNvPr id="13" name="Picture 12">
            <a:extLst>
              <a:ext uri="{FF2B5EF4-FFF2-40B4-BE49-F238E27FC236}">
                <a16:creationId xmlns:a16="http://schemas.microsoft.com/office/drawing/2014/main" id="{FC448593-ADFB-1059-62D2-26A19F877365}"/>
              </a:ext>
            </a:extLst>
          </p:cNvPr>
          <p:cNvPicPr>
            <a:picLocks noChangeAspect="1"/>
          </p:cNvPicPr>
          <p:nvPr/>
        </p:nvPicPr>
        <p:blipFill>
          <a:blip r:embed="rId9" cstate="print">
            <a:extLst>
              <a:ext uri="{28A0092B-C50C-407E-A947-70E740481C1C}">
                <a14:useLocalDpi xmlns:a14="http://schemas.microsoft.com/office/drawing/2010/main" val="0"/>
              </a:ext>
            </a:extLst>
          </a:blip>
          <a:srcRect l="1976" t="10238" r="59707" b="17328"/>
          <a:stretch/>
        </p:blipFill>
        <p:spPr>
          <a:xfrm>
            <a:off x="1712674" y="4955879"/>
            <a:ext cx="574018" cy="307121"/>
          </a:xfrm>
          <a:prstGeom prst="rect">
            <a:avLst/>
          </a:prstGeom>
        </p:spPr>
      </p:pic>
      <p:sp>
        <p:nvSpPr>
          <p:cNvPr id="15" name="TextBox 14">
            <a:extLst>
              <a:ext uri="{FF2B5EF4-FFF2-40B4-BE49-F238E27FC236}">
                <a16:creationId xmlns:a16="http://schemas.microsoft.com/office/drawing/2014/main" id="{D06E4081-AE52-1B68-97C5-93EBE52A7D24}"/>
              </a:ext>
            </a:extLst>
          </p:cNvPr>
          <p:cNvSpPr txBox="1"/>
          <p:nvPr/>
        </p:nvSpPr>
        <p:spPr>
          <a:xfrm rot="5400000">
            <a:off x="11490188" y="5963113"/>
            <a:ext cx="877163" cy="261610"/>
          </a:xfrm>
          <a:prstGeom prst="rect">
            <a:avLst/>
          </a:prstGeom>
          <a:noFill/>
        </p:spPr>
        <p:txBody>
          <a:bodyPr wrap="none" rtlCol="0">
            <a:spAutoFit/>
          </a:bodyPr>
          <a:lstStyle/>
          <a:p>
            <a:r>
              <a:rPr lang="en-US" sz="1100" dirty="0">
                <a:solidFill>
                  <a:schemeClr val="bg1"/>
                </a:solidFill>
              </a:rPr>
              <a:t>Learn more</a:t>
            </a:r>
          </a:p>
        </p:txBody>
      </p:sp>
    </p:spTree>
    <p:extLst>
      <p:ext uri="{BB962C8B-B14F-4D97-AF65-F5344CB8AC3E}">
        <p14:creationId xmlns:p14="http://schemas.microsoft.com/office/powerpoint/2010/main" val="20345397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17D04-A638-F3C4-01B7-A6A43AE1F1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3B2F1F-5BF7-AC54-6842-B453FF65AF57}"/>
              </a:ext>
            </a:extLst>
          </p:cNvPr>
          <p:cNvSpPr>
            <a:spLocks noGrp="1"/>
          </p:cNvSpPr>
          <p:nvPr>
            <p:ph type="title"/>
          </p:nvPr>
        </p:nvSpPr>
        <p:spPr/>
        <p:txBody>
          <a:bodyPr/>
          <a:lstStyle/>
          <a:p>
            <a:r>
              <a:rPr lang="en-US" dirty="0"/>
              <a:t>LGN success story: Two-way outreach</a:t>
            </a:r>
          </a:p>
        </p:txBody>
      </p:sp>
      <p:sp>
        <p:nvSpPr>
          <p:cNvPr id="6" name="Content Placeholder 5">
            <a:extLst>
              <a:ext uri="{FF2B5EF4-FFF2-40B4-BE49-F238E27FC236}">
                <a16:creationId xmlns:a16="http://schemas.microsoft.com/office/drawing/2014/main" id="{123B73EE-7297-6D1C-A2AD-6F83850854D5}"/>
              </a:ext>
            </a:extLst>
          </p:cNvPr>
          <p:cNvSpPr>
            <a:spLocks noGrp="1"/>
          </p:cNvSpPr>
          <p:nvPr>
            <p:ph idx="1"/>
          </p:nvPr>
        </p:nvSpPr>
        <p:spPr>
          <a:xfrm>
            <a:off x="824684" y="1789472"/>
            <a:ext cx="7041359" cy="1052880"/>
          </a:xfrm>
        </p:spPr>
        <p:txBody>
          <a:bodyPr/>
          <a:lstStyle/>
          <a:p>
            <a:pPr>
              <a:lnSpc>
                <a:spcPct val="100000"/>
              </a:lnSpc>
              <a:spcBef>
                <a:spcPct val="0"/>
              </a:spcBef>
            </a:pPr>
            <a:r>
              <a:rPr lang="en-US" sz="2600" b="1" dirty="0"/>
              <a:t>Goal</a:t>
            </a:r>
            <a:r>
              <a:rPr lang="en-US" sz="2600" dirty="0"/>
              <a:t>: Become a trusted source for communities</a:t>
            </a:r>
          </a:p>
        </p:txBody>
      </p:sp>
      <p:pic>
        <p:nvPicPr>
          <p:cNvPr id="10" name="Picture 9" descr="Text&#10;&#10;AI-generated content may be incorrect.">
            <a:extLst>
              <a:ext uri="{FF2B5EF4-FFF2-40B4-BE49-F238E27FC236}">
                <a16:creationId xmlns:a16="http://schemas.microsoft.com/office/drawing/2014/main" id="{B1A4849C-72D6-6B54-B120-7D61E37FF6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6272" y="1643062"/>
            <a:ext cx="3691905" cy="4700587"/>
          </a:xfrm>
          <a:prstGeom prst="rect">
            <a:avLst/>
          </a:prstGeom>
          <a:effectLst>
            <a:outerShdw blurRad="50800" dist="38100" dir="2700000" algn="tl" rotWithShape="0">
              <a:prstClr val="black">
                <a:alpha val="40000"/>
              </a:prstClr>
            </a:outerShdw>
          </a:effectLst>
        </p:spPr>
      </p:pic>
      <p:sp>
        <p:nvSpPr>
          <p:cNvPr id="4" name="TextBox 3">
            <a:extLst>
              <a:ext uri="{FF2B5EF4-FFF2-40B4-BE49-F238E27FC236}">
                <a16:creationId xmlns:a16="http://schemas.microsoft.com/office/drawing/2014/main" id="{5CFED1E7-755D-1AF5-5533-CE2D774D79C2}"/>
              </a:ext>
            </a:extLst>
          </p:cNvPr>
          <p:cNvSpPr txBox="1"/>
          <p:nvPr/>
        </p:nvSpPr>
        <p:spPr>
          <a:xfrm>
            <a:off x="2791578" y="3187346"/>
            <a:ext cx="4001342"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rgbClr val="1B478D"/>
                </a:solidFill>
              </a:rPr>
              <a:t>Inquired about new development generated </a:t>
            </a:r>
            <a:r>
              <a:rPr lang="en-US" sz="2000" b="1" dirty="0">
                <a:solidFill>
                  <a:srgbClr val="1B478D"/>
                </a:solidFill>
              </a:rPr>
              <a:t>revenue estimates</a:t>
            </a:r>
          </a:p>
        </p:txBody>
      </p:sp>
      <p:sp>
        <p:nvSpPr>
          <p:cNvPr id="5" name="TextBox 4">
            <a:extLst>
              <a:ext uri="{FF2B5EF4-FFF2-40B4-BE49-F238E27FC236}">
                <a16:creationId xmlns:a16="http://schemas.microsoft.com/office/drawing/2014/main" id="{EBE2B2A7-A42A-4B63-4974-EBFA4039700E}"/>
              </a:ext>
            </a:extLst>
          </p:cNvPr>
          <p:cNvSpPr txBox="1"/>
          <p:nvPr/>
        </p:nvSpPr>
        <p:spPr>
          <a:xfrm>
            <a:off x="2791578" y="4187355"/>
            <a:ext cx="4001342"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solidFill>
                  <a:srgbClr val="1A488C"/>
                </a:solidFill>
              </a:rPr>
              <a:t>Searching for data </a:t>
            </a:r>
            <a:r>
              <a:rPr lang="en-US" sz="2000" dirty="0">
                <a:solidFill>
                  <a:srgbClr val="1A488C"/>
                </a:solidFill>
              </a:rPr>
              <a:t>when considering closing a school</a:t>
            </a:r>
          </a:p>
        </p:txBody>
      </p:sp>
      <p:sp>
        <p:nvSpPr>
          <p:cNvPr id="7" name="Rectangle 6">
            <a:extLst>
              <a:ext uri="{FF2B5EF4-FFF2-40B4-BE49-F238E27FC236}">
                <a16:creationId xmlns:a16="http://schemas.microsoft.com/office/drawing/2014/main" id="{7DD34089-82B4-BBA3-D9B0-06063E5FE441}"/>
              </a:ext>
            </a:extLst>
          </p:cNvPr>
          <p:cNvSpPr/>
          <p:nvPr/>
        </p:nvSpPr>
        <p:spPr>
          <a:xfrm>
            <a:off x="1152031" y="2842352"/>
            <a:ext cx="5676295" cy="3444217"/>
          </a:xfrm>
          <a:prstGeom prst="rect">
            <a:avLst/>
          </a:prstGeom>
          <a:noFill/>
          <a:ln w="38100">
            <a:solidFill>
              <a:srgbClr val="1A48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11" name="TextBox 10">
            <a:extLst>
              <a:ext uri="{FF2B5EF4-FFF2-40B4-BE49-F238E27FC236}">
                <a16:creationId xmlns:a16="http://schemas.microsoft.com/office/drawing/2014/main" id="{B5DD943A-CFA3-1E16-0D3B-2EF97F315B54}"/>
              </a:ext>
            </a:extLst>
          </p:cNvPr>
          <p:cNvSpPr txBox="1"/>
          <p:nvPr/>
        </p:nvSpPr>
        <p:spPr>
          <a:xfrm>
            <a:off x="2791578" y="5205424"/>
            <a:ext cx="4001342"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rgbClr val="1A488C"/>
                </a:solidFill>
              </a:rPr>
              <a:t>Interested in applying for </a:t>
            </a:r>
            <a:r>
              <a:rPr lang="en-US" sz="2000" b="1" dirty="0">
                <a:solidFill>
                  <a:srgbClr val="1A488C"/>
                </a:solidFill>
              </a:rPr>
              <a:t>technical assistance</a:t>
            </a:r>
          </a:p>
        </p:txBody>
      </p:sp>
      <p:pic>
        <p:nvPicPr>
          <p:cNvPr id="13" name="Graphic 3">
            <a:extLst>
              <a:ext uri="{FF2B5EF4-FFF2-40B4-BE49-F238E27FC236}">
                <a16:creationId xmlns:a16="http://schemas.microsoft.com/office/drawing/2014/main" id="{9B9832A7-3B67-993F-A0E6-10F8C86DA602}"/>
              </a:ext>
            </a:extLst>
          </p:cNvPr>
          <p:cNvPicPr>
            <a:picLocks noChangeAspect="1"/>
          </p:cNvPicPr>
          <p:nvPr/>
        </p:nvPicPr>
        <p:blipFill>
          <a:blip r:embed="rId4" cstate="print">
            <a:extLst>
              <a:ext uri="{28A0092B-C50C-407E-A947-70E740481C1C}">
                <a14:useLocalDpi xmlns:a14="http://schemas.microsoft.com/office/drawing/2010/main" val="0"/>
              </a:ext>
            </a:extLst>
          </a:blip>
          <a:srcRect t="7284" b="3242"/>
          <a:stretch/>
        </p:blipFill>
        <p:spPr>
          <a:xfrm>
            <a:off x="1579861" y="3187347"/>
            <a:ext cx="1057619" cy="844826"/>
          </a:xfrm>
          <a:prstGeom prst="rect">
            <a:avLst/>
          </a:prstGeom>
        </p:spPr>
      </p:pic>
      <p:pic>
        <p:nvPicPr>
          <p:cNvPr id="14" name="Graphic 3">
            <a:extLst>
              <a:ext uri="{FF2B5EF4-FFF2-40B4-BE49-F238E27FC236}">
                <a16:creationId xmlns:a16="http://schemas.microsoft.com/office/drawing/2014/main" id="{194EA077-F4A3-F2CC-FAEF-9827AA0F33B5}"/>
              </a:ext>
            </a:extLst>
          </p:cNvPr>
          <p:cNvPicPr>
            <a:picLocks noChangeAspect="1"/>
          </p:cNvPicPr>
          <p:nvPr/>
        </p:nvPicPr>
        <p:blipFill>
          <a:blip r:embed="rId5">
            <a:extLst>
              <a:ext uri="{28A0092B-C50C-407E-A947-70E740481C1C}">
                <a14:useLocalDpi xmlns:a14="http://schemas.microsoft.com/office/drawing/2010/main" val="0"/>
              </a:ext>
            </a:extLst>
          </a:blip>
          <a:srcRect l="-11415" r="-13771"/>
          <a:stretch/>
        </p:blipFill>
        <p:spPr>
          <a:xfrm>
            <a:off x="1578796" y="4187355"/>
            <a:ext cx="1057619" cy="844826"/>
          </a:xfrm>
          <a:prstGeom prst="rect">
            <a:avLst/>
          </a:prstGeom>
        </p:spPr>
      </p:pic>
      <p:pic>
        <p:nvPicPr>
          <p:cNvPr id="15" name="Graphic 3">
            <a:extLst>
              <a:ext uri="{FF2B5EF4-FFF2-40B4-BE49-F238E27FC236}">
                <a16:creationId xmlns:a16="http://schemas.microsoft.com/office/drawing/2014/main" id="{848250E8-7336-F3AD-C11F-E1A08727FEB0}"/>
              </a:ext>
            </a:extLst>
          </p:cNvPr>
          <p:cNvPicPr>
            <a:picLocks noChangeAspect="1"/>
          </p:cNvPicPr>
          <p:nvPr/>
        </p:nvPicPr>
        <p:blipFill>
          <a:blip r:embed="rId6" cstate="print">
            <a:extLst>
              <a:ext uri="{28A0092B-C50C-407E-A947-70E740481C1C}">
                <a14:useLocalDpi xmlns:a14="http://schemas.microsoft.com/office/drawing/2010/main" val="0"/>
              </a:ext>
            </a:extLst>
          </a:blip>
          <a:srcRect l="-12594" t="-2138" r="-12594" b="2138"/>
          <a:stretch/>
        </p:blipFill>
        <p:spPr>
          <a:xfrm>
            <a:off x="1578796" y="5187363"/>
            <a:ext cx="1057619" cy="844826"/>
          </a:xfrm>
          <a:prstGeom prst="rect">
            <a:avLst/>
          </a:prstGeom>
        </p:spPr>
      </p:pic>
    </p:spTree>
    <p:extLst>
      <p:ext uri="{BB962C8B-B14F-4D97-AF65-F5344CB8AC3E}">
        <p14:creationId xmlns:p14="http://schemas.microsoft.com/office/powerpoint/2010/main" val="37046622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766F7-8B9E-EABE-347A-140A5176CEA1}"/>
            </a:ext>
          </a:extLst>
        </p:cNvPr>
        <p:cNvGrpSpPr/>
        <p:nvPr/>
      </p:nvGrpSpPr>
      <p:grpSpPr>
        <a:xfrm>
          <a:off x="0" y="0"/>
          <a:ext cx="0" cy="0"/>
          <a:chOff x="0" y="0"/>
          <a:chExt cx="0" cy="0"/>
        </a:xfrm>
      </p:grpSpPr>
      <p:pic>
        <p:nvPicPr>
          <p:cNvPr id="9" name="Picture 8" descr="A picture containing sky, grass, outdoor, building&#10;&#10;AI-generated content may be incorrect.">
            <a:extLst>
              <a:ext uri="{FF2B5EF4-FFF2-40B4-BE49-F238E27FC236}">
                <a16:creationId xmlns:a16="http://schemas.microsoft.com/office/drawing/2014/main" id="{8422FF44-7D9F-4D07-670D-02FD388D9870}"/>
              </a:ext>
            </a:extLst>
          </p:cNvPr>
          <p:cNvPicPr>
            <a:picLocks noChangeAspect="1"/>
          </p:cNvPicPr>
          <p:nvPr/>
        </p:nvPicPr>
        <p:blipFill>
          <a:blip r:embed="rId3" cstate="print">
            <a:extLst>
              <a:ext uri="{28A0092B-C50C-407E-A947-70E740481C1C}">
                <a14:useLocalDpi xmlns:a14="http://schemas.microsoft.com/office/drawing/2010/main" val="0"/>
              </a:ext>
            </a:extLst>
          </a:blip>
          <a:srcRect l="5727" r="30107"/>
          <a:stretch>
            <a:fillRect/>
          </a:stretch>
        </p:blipFill>
        <p:spPr>
          <a:xfrm>
            <a:off x="8751094" y="1407319"/>
            <a:ext cx="3440906" cy="5362504"/>
          </a:xfrm>
          <a:prstGeom prst="rect">
            <a:avLst/>
          </a:prstGeom>
        </p:spPr>
      </p:pic>
      <p:pic>
        <p:nvPicPr>
          <p:cNvPr id="3" name="Picture 2">
            <a:extLst>
              <a:ext uri="{FF2B5EF4-FFF2-40B4-BE49-F238E27FC236}">
                <a16:creationId xmlns:a16="http://schemas.microsoft.com/office/drawing/2014/main" id="{C1027F56-AA86-3889-9FF8-0E44A2DBE187}"/>
              </a:ext>
            </a:extLst>
          </p:cNvPr>
          <p:cNvPicPr>
            <a:picLocks noChangeAspect="1"/>
          </p:cNvPicPr>
          <p:nvPr/>
        </p:nvPicPr>
        <p:blipFill>
          <a:blip r:embed="rId4">
            <a:extLst>
              <a:ext uri="{28A0092B-C50C-407E-A947-70E740481C1C}">
                <a14:useLocalDpi xmlns:a14="http://schemas.microsoft.com/office/drawing/2010/main" val="0"/>
              </a:ext>
            </a:extLst>
          </a:blip>
          <a:srcRect t="-304" b="-1003"/>
          <a:stretch/>
        </p:blipFill>
        <p:spPr>
          <a:xfrm rot="261699">
            <a:off x="7538500" y="1839068"/>
            <a:ext cx="3404580" cy="4499006"/>
          </a:xfrm>
          <a:prstGeom prst="rect">
            <a:avLst/>
          </a:prstGeom>
          <a:effectLst>
            <a:outerShdw blurRad="50800" dist="38100" dir="2700000" algn="tl" rotWithShape="0">
              <a:prstClr val="black">
                <a:alpha val="40000"/>
              </a:prstClr>
            </a:outerShdw>
          </a:effectLst>
        </p:spPr>
      </p:pic>
      <p:sp>
        <p:nvSpPr>
          <p:cNvPr id="6" name="Title 5">
            <a:extLst>
              <a:ext uri="{FF2B5EF4-FFF2-40B4-BE49-F238E27FC236}">
                <a16:creationId xmlns:a16="http://schemas.microsoft.com/office/drawing/2014/main" id="{600AE1C3-3820-4CD1-880C-4B48663EC7DF}"/>
              </a:ext>
            </a:extLst>
          </p:cNvPr>
          <p:cNvSpPr>
            <a:spLocks noGrp="1"/>
          </p:cNvSpPr>
          <p:nvPr>
            <p:ph type="title"/>
          </p:nvPr>
        </p:nvSpPr>
        <p:spPr/>
        <p:txBody>
          <a:bodyPr/>
          <a:lstStyle/>
          <a:p>
            <a:r>
              <a:rPr lang="en-US"/>
              <a:t>LGN success stories: $2M state funding</a:t>
            </a:r>
          </a:p>
        </p:txBody>
      </p:sp>
      <p:sp>
        <p:nvSpPr>
          <p:cNvPr id="7" name="Content Placeholder 6">
            <a:extLst>
              <a:ext uri="{FF2B5EF4-FFF2-40B4-BE49-F238E27FC236}">
                <a16:creationId xmlns:a16="http://schemas.microsoft.com/office/drawing/2014/main" id="{04D84A8B-5146-5478-9DDC-194F2FC6554B}"/>
              </a:ext>
            </a:extLst>
          </p:cNvPr>
          <p:cNvSpPr>
            <a:spLocks noGrp="1"/>
          </p:cNvSpPr>
          <p:nvPr>
            <p:ph idx="1"/>
          </p:nvPr>
        </p:nvSpPr>
        <p:spPr>
          <a:xfrm>
            <a:off x="824683" y="1625165"/>
            <a:ext cx="7030344" cy="1803835"/>
          </a:xfrm>
        </p:spPr>
        <p:txBody>
          <a:bodyPr/>
          <a:lstStyle/>
          <a:p>
            <a:pPr marL="457200" indent="-457200">
              <a:lnSpc>
                <a:spcPct val="100000"/>
              </a:lnSpc>
              <a:spcBef>
                <a:spcPct val="0"/>
              </a:spcBef>
              <a:buFont typeface="Arial" panose="020B0604020202020204" pitchFamily="34" charset="0"/>
              <a:buChar char="•"/>
            </a:pPr>
            <a:r>
              <a:rPr lang="en-US" sz="2600" b="1" dirty="0"/>
              <a:t>Goal</a:t>
            </a:r>
            <a:r>
              <a:rPr lang="en-US" sz="2600" dirty="0"/>
              <a:t>: $2 million state appropriation to fulfill </a:t>
            </a:r>
            <a:r>
              <a:rPr lang="en-US" sz="2600" i="1" dirty="0"/>
              <a:t>IL Regional Planning Act </a:t>
            </a:r>
            <a:r>
              <a:rPr lang="en-US" sz="2600" dirty="0"/>
              <a:t>responsibilities</a:t>
            </a:r>
            <a:br>
              <a:rPr lang="en-US" sz="2600" dirty="0"/>
            </a:br>
            <a:endParaRPr lang="en-US" sz="2600" dirty="0"/>
          </a:p>
          <a:p>
            <a:pPr marL="457200" indent="-457200">
              <a:lnSpc>
                <a:spcPct val="100000"/>
              </a:lnSpc>
              <a:spcBef>
                <a:spcPct val="0"/>
              </a:spcBef>
              <a:buFont typeface="Arial" panose="020B0604020202020204" pitchFamily="34" charset="0"/>
              <a:buChar char="•"/>
            </a:pPr>
            <a:r>
              <a:rPr lang="en-US" sz="2600" dirty="0"/>
              <a:t>Launched LGN initiative in April 2027</a:t>
            </a:r>
          </a:p>
        </p:txBody>
      </p:sp>
      <p:sp>
        <p:nvSpPr>
          <p:cNvPr id="4" name="TextBox 3">
            <a:extLst>
              <a:ext uri="{FF2B5EF4-FFF2-40B4-BE49-F238E27FC236}">
                <a16:creationId xmlns:a16="http://schemas.microsoft.com/office/drawing/2014/main" id="{CCA6362E-ACA6-647D-C5FA-997AD8136688}"/>
              </a:ext>
            </a:extLst>
          </p:cNvPr>
          <p:cNvSpPr txBox="1"/>
          <p:nvPr/>
        </p:nvSpPr>
        <p:spPr>
          <a:xfrm>
            <a:off x="2604289" y="4103296"/>
            <a:ext cx="4001342"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rgbClr val="1B478D"/>
                </a:solidFill>
              </a:rPr>
              <a:t>Communities advocated on behalf of CMAP</a:t>
            </a:r>
          </a:p>
        </p:txBody>
      </p:sp>
      <p:sp>
        <p:nvSpPr>
          <p:cNvPr id="5" name="TextBox 4">
            <a:extLst>
              <a:ext uri="{FF2B5EF4-FFF2-40B4-BE49-F238E27FC236}">
                <a16:creationId xmlns:a16="http://schemas.microsoft.com/office/drawing/2014/main" id="{9F64EB59-323B-B63A-1A32-505916942623}"/>
              </a:ext>
            </a:extLst>
          </p:cNvPr>
          <p:cNvSpPr txBox="1"/>
          <p:nvPr/>
        </p:nvSpPr>
        <p:spPr>
          <a:xfrm>
            <a:off x="2604288" y="5147373"/>
            <a:ext cx="4205715"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ct val="0"/>
              </a:spcBef>
            </a:pPr>
            <a:r>
              <a:rPr lang="en-US" sz="2000" dirty="0">
                <a:solidFill>
                  <a:srgbClr val="1B478D"/>
                </a:solidFill>
              </a:rPr>
              <a:t>IL General Assembly included </a:t>
            </a:r>
            <a:br>
              <a:rPr lang="en-US" sz="2000" dirty="0">
                <a:solidFill>
                  <a:srgbClr val="1B478D"/>
                </a:solidFill>
              </a:rPr>
            </a:br>
            <a:r>
              <a:rPr lang="en-US" sz="2000" b="1" dirty="0">
                <a:solidFill>
                  <a:srgbClr val="1B478D"/>
                </a:solidFill>
              </a:rPr>
              <a:t>$2 million </a:t>
            </a:r>
            <a:r>
              <a:rPr lang="en-US" sz="2000" dirty="0">
                <a:solidFill>
                  <a:srgbClr val="1B478D"/>
                </a:solidFill>
              </a:rPr>
              <a:t>for CMAP in FY27 budget</a:t>
            </a:r>
          </a:p>
        </p:txBody>
      </p:sp>
      <p:sp>
        <p:nvSpPr>
          <p:cNvPr id="8" name="Rectangle 7">
            <a:extLst>
              <a:ext uri="{FF2B5EF4-FFF2-40B4-BE49-F238E27FC236}">
                <a16:creationId xmlns:a16="http://schemas.microsoft.com/office/drawing/2014/main" id="{F4544457-D55C-C966-5BC5-6E6FE37CE304}"/>
              </a:ext>
            </a:extLst>
          </p:cNvPr>
          <p:cNvSpPr/>
          <p:nvPr/>
        </p:nvSpPr>
        <p:spPr>
          <a:xfrm>
            <a:off x="1152031" y="3721123"/>
            <a:ext cx="5676295" cy="2565446"/>
          </a:xfrm>
          <a:prstGeom prst="rect">
            <a:avLst/>
          </a:prstGeom>
          <a:noFill/>
          <a:ln w="38100">
            <a:solidFill>
              <a:srgbClr val="1A48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pic>
        <p:nvPicPr>
          <p:cNvPr id="10" name="Graphic 9" descr="Megaphone with solid fill">
            <a:extLst>
              <a:ext uri="{FF2B5EF4-FFF2-40B4-BE49-F238E27FC236}">
                <a16:creationId xmlns:a16="http://schemas.microsoft.com/office/drawing/2014/main" id="{AE979C15-CA4A-C973-A703-C8C5E3D87615}"/>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1575632" y="4044631"/>
            <a:ext cx="788585" cy="788585"/>
          </a:xfrm>
          <a:prstGeom prst="rect">
            <a:avLst/>
          </a:prstGeom>
        </p:spPr>
      </p:pic>
      <p:pic>
        <p:nvPicPr>
          <p:cNvPr id="11" name="Graphic 10" descr="Greek Pillar with solid fill">
            <a:extLst>
              <a:ext uri="{FF2B5EF4-FFF2-40B4-BE49-F238E27FC236}">
                <a16:creationId xmlns:a16="http://schemas.microsoft.com/office/drawing/2014/main" id="{B68033AF-FA3B-6AE9-7100-057D819B4EEC}"/>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1594374" y="5121001"/>
            <a:ext cx="788585" cy="788585"/>
          </a:xfrm>
          <a:prstGeom prst="rect">
            <a:avLst/>
          </a:prstGeom>
        </p:spPr>
      </p:pic>
      <p:pic>
        <p:nvPicPr>
          <p:cNvPr id="12" name="Picture 11">
            <a:extLst>
              <a:ext uri="{FF2B5EF4-FFF2-40B4-BE49-F238E27FC236}">
                <a16:creationId xmlns:a16="http://schemas.microsoft.com/office/drawing/2014/main" id="{18811DB9-3A3B-2DE3-34FE-75699153D7D3}"/>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rot="296614">
            <a:off x="9826881" y="5382567"/>
            <a:ext cx="866808" cy="866808"/>
          </a:xfrm>
          <a:prstGeom prst="rect">
            <a:avLst/>
          </a:prstGeom>
        </p:spPr>
      </p:pic>
    </p:spTree>
    <p:extLst>
      <p:ext uri="{BB962C8B-B14F-4D97-AF65-F5344CB8AC3E}">
        <p14:creationId xmlns:p14="http://schemas.microsoft.com/office/powerpoint/2010/main" val="15902994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59A03-A3E7-5EF3-4CB0-3A2FFB808A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08FA3E-520B-6C96-BB98-B5BA47736674}"/>
              </a:ext>
            </a:extLst>
          </p:cNvPr>
          <p:cNvSpPr>
            <a:spLocks noGrp="1"/>
          </p:cNvSpPr>
          <p:nvPr>
            <p:ph type="title"/>
          </p:nvPr>
        </p:nvSpPr>
        <p:spPr/>
        <p:txBody>
          <a:bodyPr/>
          <a:lstStyle/>
          <a:p>
            <a:r>
              <a:rPr lang="en-US"/>
              <a:t>LGN success story: Increased local contributions</a:t>
            </a:r>
          </a:p>
        </p:txBody>
      </p:sp>
      <p:sp>
        <p:nvSpPr>
          <p:cNvPr id="6" name="Content Placeholder 5">
            <a:extLst>
              <a:ext uri="{FF2B5EF4-FFF2-40B4-BE49-F238E27FC236}">
                <a16:creationId xmlns:a16="http://schemas.microsoft.com/office/drawing/2014/main" id="{967CF729-15E4-1EE8-9672-36FC9A726C24}"/>
              </a:ext>
            </a:extLst>
          </p:cNvPr>
          <p:cNvSpPr>
            <a:spLocks noGrp="1"/>
          </p:cNvSpPr>
          <p:nvPr>
            <p:ph idx="1"/>
          </p:nvPr>
        </p:nvSpPr>
        <p:spPr>
          <a:xfrm>
            <a:off x="824683" y="2139013"/>
            <a:ext cx="6001287" cy="1106732"/>
          </a:xfrm>
        </p:spPr>
        <p:txBody>
          <a:bodyPr/>
          <a:lstStyle/>
          <a:p>
            <a:pPr>
              <a:lnSpc>
                <a:spcPct val="100000"/>
              </a:lnSpc>
              <a:spcBef>
                <a:spcPct val="0"/>
              </a:spcBef>
            </a:pPr>
            <a:r>
              <a:rPr lang="en-US" sz="2600" b="1" dirty="0"/>
              <a:t>Goal</a:t>
            </a:r>
            <a:r>
              <a:rPr lang="en-US" sz="2600" dirty="0"/>
              <a:t>: Diversify CMAP’s revenue streams, per Federal direction</a:t>
            </a:r>
          </a:p>
        </p:txBody>
      </p:sp>
      <p:pic>
        <p:nvPicPr>
          <p:cNvPr id="3" name="Picture 2">
            <a:extLst>
              <a:ext uri="{FF2B5EF4-FFF2-40B4-BE49-F238E27FC236}">
                <a16:creationId xmlns:a16="http://schemas.microsoft.com/office/drawing/2014/main" id="{5DEC2760-554F-128F-6357-31AAA507CEAF}"/>
              </a:ext>
            </a:extLst>
          </p:cNvPr>
          <p:cNvPicPr>
            <a:picLocks noChangeAspect="1"/>
          </p:cNvPicPr>
          <p:nvPr/>
        </p:nvPicPr>
        <p:blipFill>
          <a:blip r:embed="rId3">
            <a:extLst>
              <a:ext uri="{28A0092B-C50C-407E-A947-70E740481C1C}">
                <a14:useLocalDpi xmlns:a14="http://schemas.microsoft.com/office/drawing/2010/main" val="0"/>
              </a:ext>
            </a:extLst>
          </a:blip>
          <a:srcRect l="24448" r="24448"/>
          <a:stretch/>
        </p:blipFill>
        <p:spPr>
          <a:xfrm>
            <a:off x="7881690" y="2207059"/>
            <a:ext cx="3485626" cy="3485626"/>
          </a:xfrm>
          <a:custGeom>
            <a:avLst/>
            <a:gdLst>
              <a:gd name="connsiteX0" fmla="*/ 896541 w 1793082"/>
              <a:gd name="connsiteY0" fmla="*/ 0 h 1793082"/>
              <a:gd name="connsiteX1" fmla="*/ 1793082 w 1793082"/>
              <a:gd name="connsiteY1" fmla="*/ 896541 h 1793082"/>
              <a:gd name="connsiteX2" fmla="*/ 1793082 w 1793082"/>
              <a:gd name="connsiteY2" fmla="*/ 1793082 h 1793082"/>
              <a:gd name="connsiteX3" fmla="*/ 896541 w 1793082"/>
              <a:gd name="connsiteY3" fmla="*/ 1793082 h 1793082"/>
              <a:gd name="connsiteX4" fmla="*/ 0 w 1793082"/>
              <a:gd name="connsiteY4" fmla="*/ 896541 h 1793082"/>
              <a:gd name="connsiteX5" fmla="*/ 896541 w 1793082"/>
              <a:gd name="connsiteY5" fmla="*/ 0 h 1793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3082" h="1793082">
                <a:moveTo>
                  <a:pt x="896541" y="0"/>
                </a:moveTo>
                <a:cubicBezTo>
                  <a:pt x="1391687" y="0"/>
                  <a:pt x="1793082" y="401395"/>
                  <a:pt x="1793082" y="896541"/>
                </a:cubicBezTo>
                <a:lnTo>
                  <a:pt x="1793082" y="1793082"/>
                </a:lnTo>
                <a:lnTo>
                  <a:pt x="896541" y="1793082"/>
                </a:lnTo>
                <a:cubicBezTo>
                  <a:pt x="401395" y="1793082"/>
                  <a:pt x="0" y="1391687"/>
                  <a:pt x="0" y="896541"/>
                </a:cubicBezTo>
                <a:cubicBezTo>
                  <a:pt x="0" y="401395"/>
                  <a:pt x="401395" y="0"/>
                  <a:pt x="896541" y="0"/>
                </a:cubicBezTo>
                <a:close/>
              </a:path>
            </a:pathLst>
          </a:custGeom>
        </p:spPr>
      </p:pic>
      <p:sp>
        <p:nvSpPr>
          <p:cNvPr id="4" name="TextBox 3">
            <a:extLst>
              <a:ext uri="{FF2B5EF4-FFF2-40B4-BE49-F238E27FC236}">
                <a16:creationId xmlns:a16="http://schemas.microsoft.com/office/drawing/2014/main" id="{79733D0A-107F-1CDF-EDAD-B9A973F521F1}"/>
              </a:ext>
            </a:extLst>
          </p:cNvPr>
          <p:cNvSpPr txBox="1"/>
          <p:nvPr/>
        </p:nvSpPr>
        <p:spPr>
          <a:xfrm>
            <a:off x="2824629" y="4103296"/>
            <a:ext cx="4001342"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ct val="0"/>
              </a:spcBef>
            </a:pPr>
            <a:r>
              <a:rPr lang="en-US" sz="2000" b="1" dirty="0">
                <a:solidFill>
                  <a:srgbClr val="1B478D"/>
                </a:solidFill>
                <a:latin typeface="Aptos"/>
              </a:rPr>
              <a:t>Increased collection rate </a:t>
            </a:r>
            <a:r>
              <a:rPr lang="en-US" sz="2000" dirty="0">
                <a:solidFill>
                  <a:srgbClr val="1B478D"/>
                </a:solidFill>
                <a:latin typeface="Aptos"/>
              </a:rPr>
              <a:t>of local match (20%) for federal funds (PL)</a:t>
            </a:r>
          </a:p>
        </p:txBody>
      </p:sp>
      <p:sp>
        <p:nvSpPr>
          <p:cNvPr id="5" name="TextBox 4">
            <a:extLst>
              <a:ext uri="{FF2B5EF4-FFF2-40B4-BE49-F238E27FC236}">
                <a16:creationId xmlns:a16="http://schemas.microsoft.com/office/drawing/2014/main" id="{5E2AE2A8-B9D2-4A41-BE96-C47526A3C767}"/>
              </a:ext>
            </a:extLst>
          </p:cNvPr>
          <p:cNvSpPr txBox="1"/>
          <p:nvPr/>
        </p:nvSpPr>
        <p:spPr>
          <a:xfrm>
            <a:off x="2824629" y="5103305"/>
            <a:ext cx="4001342"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ct val="0"/>
              </a:spcBef>
            </a:pPr>
            <a:r>
              <a:rPr lang="en-US" sz="2000" dirty="0">
                <a:solidFill>
                  <a:srgbClr val="1B478D"/>
                </a:solidFill>
                <a:latin typeface="Aptos"/>
              </a:rPr>
              <a:t>LGN initiatives increase </a:t>
            </a:r>
            <a:r>
              <a:rPr lang="en-US" sz="2000" b="1" dirty="0">
                <a:solidFill>
                  <a:srgbClr val="1B478D"/>
                </a:solidFill>
                <a:latin typeface="Aptos"/>
              </a:rPr>
              <a:t>trust, credibility, and value </a:t>
            </a:r>
            <a:r>
              <a:rPr lang="en-US" sz="2000" dirty="0">
                <a:solidFill>
                  <a:srgbClr val="1B478D"/>
                </a:solidFill>
                <a:latin typeface="Aptos"/>
              </a:rPr>
              <a:t>with member municipalities</a:t>
            </a:r>
            <a:endParaRPr lang="en-US" sz="2000" b="1" dirty="0">
              <a:solidFill>
                <a:srgbClr val="1B478D"/>
              </a:solidFill>
              <a:latin typeface="Aptos"/>
            </a:endParaRPr>
          </a:p>
        </p:txBody>
      </p:sp>
      <p:pic>
        <p:nvPicPr>
          <p:cNvPr id="7" name="Graphic 6" descr="Chevron arrows with solid fill">
            <a:extLst>
              <a:ext uri="{FF2B5EF4-FFF2-40B4-BE49-F238E27FC236}">
                <a16:creationId xmlns:a16="http://schemas.microsoft.com/office/drawing/2014/main" id="{F75B7757-7E46-2505-B37C-D7424669A6C4}"/>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rot="16200000">
            <a:off x="1641285" y="3978529"/>
            <a:ext cx="923744" cy="923744"/>
          </a:xfrm>
          <a:prstGeom prst="rect">
            <a:avLst/>
          </a:prstGeom>
        </p:spPr>
      </p:pic>
      <p:pic>
        <p:nvPicPr>
          <p:cNvPr id="8" name="Graphic 7" descr="Badge Tick with solid fill">
            <a:extLst>
              <a:ext uri="{FF2B5EF4-FFF2-40B4-BE49-F238E27FC236}">
                <a16:creationId xmlns:a16="http://schemas.microsoft.com/office/drawing/2014/main" id="{A721FB7C-625E-1138-A9CC-185E0849A756}"/>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1716180" y="5065304"/>
            <a:ext cx="793764" cy="793764"/>
          </a:xfrm>
          <a:prstGeom prst="rect">
            <a:avLst/>
          </a:prstGeom>
        </p:spPr>
      </p:pic>
      <p:sp>
        <p:nvSpPr>
          <p:cNvPr id="9" name="Rectangle 8">
            <a:extLst>
              <a:ext uri="{FF2B5EF4-FFF2-40B4-BE49-F238E27FC236}">
                <a16:creationId xmlns:a16="http://schemas.microsoft.com/office/drawing/2014/main" id="{9D7462C1-673A-FFD6-FD24-64EEF7E472DE}"/>
              </a:ext>
            </a:extLst>
          </p:cNvPr>
          <p:cNvSpPr/>
          <p:nvPr/>
        </p:nvSpPr>
        <p:spPr>
          <a:xfrm>
            <a:off x="1152031" y="3721123"/>
            <a:ext cx="5676295" cy="2565446"/>
          </a:xfrm>
          <a:prstGeom prst="rect">
            <a:avLst/>
          </a:prstGeom>
          <a:noFill/>
          <a:ln w="38100">
            <a:solidFill>
              <a:srgbClr val="1A48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Tree>
    <p:extLst>
      <p:ext uri="{BB962C8B-B14F-4D97-AF65-F5344CB8AC3E}">
        <p14:creationId xmlns:p14="http://schemas.microsoft.com/office/powerpoint/2010/main" val="28428840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3DADFB1-0133-DC6F-C50A-76ECBD820103}"/>
              </a:ext>
            </a:extLst>
          </p:cNvPr>
          <p:cNvSpPr/>
          <p:nvPr/>
        </p:nvSpPr>
        <p:spPr>
          <a:xfrm>
            <a:off x="0" y="3470096"/>
            <a:ext cx="12192000" cy="964791"/>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 Placeholder 2">
            <a:extLst>
              <a:ext uri="{FF2B5EF4-FFF2-40B4-BE49-F238E27FC236}">
                <a16:creationId xmlns:a16="http://schemas.microsoft.com/office/drawing/2014/main" id="{25C86861-E51E-A7F7-6455-46B1C299DAB5}"/>
              </a:ext>
            </a:extLst>
          </p:cNvPr>
          <p:cNvSpPr txBox="1">
            <a:spLocks/>
          </p:cNvSpPr>
          <p:nvPr/>
        </p:nvSpPr>
        <p:spPr>
          <a:xfrm>
            <a:off x="6953843" y="2998770"/>
            <a:ext cx="4688665" cy="1923150"/>
          </a:xfrm>
          <a:prstGeom prst="rect">
            <a:avLst/>
          </a:prstGeom>
        </p:spPr>
        <p:style>
          <a:lnRef idx="0">
            <a:schemeClr val="accent6"/>
          </a:lnRef>
          <a:fillRef idx="3">
            <a:schemeClr val="accent6"/>
          </a:fillRef>
          <a:effectRef idx="3">
            <a:schemeClr val="accent6"/>
          </a:effectRef>
          <a:fontRef idx="minor">
            <a:schemeClr val="lt1"/>
          </a:fontRef>
        </p:style>
        <p:txBody>
          <a:bodyPr anchor="ctr" anchorCtr="0"/>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000" b="1" i="0" u="none" strike="noStrike" kern="1200" cap="none" spc="0" normalizeH="0" baseline="0" noProof="0">
                <a:ln>
                  <a:noFill/>
                </a:ln>
                <a:solidFill>
                  <a:prstClr val="white"/>
                </a:solidFill>
                <a:effectLst/>
                <a:uLnTx/>
                <a:uFillTx/>
                <a:latin typeface="+mn-lt"/>
                <a:ea typeface="+mn-ea"/>
                <a:cs typeface="+mn-cs"/>
              </a:rPr>
              <a:t>State</a:t>
            </a:r>
            <a:r>
              <a:rPr kumimoji="0" lang="en-US" sz="4000" b="0" i="0" u="none" strike="noStrike" kern="1200" cap="none" spc="0" normalizeH="0" baseline="0" noProof="0">
                <a:ln>
                  <a:noFill/>
                </a:ln>
                <a:solidFill>
                  <a:prstClr val="white"/>
                </a:solidFill>
                <a:effectLst/>
                <a:uLnTx/>
                <a:uFillTx/>
                <a:latin typeface="+mn-lt"/>
                <a:ea typeface="+mn-ea"/>
                <a:cs typeface="+mn-cs"/>
              </a:rPr>
              <a:t> </a:t>
            </a:r>
            <a:br>
              <a:rPr kumimoji="0" lang="en-US" sz="4000" b="0" i="0" u="none" strike="noStrike" kern="1200" cap="none" spc="0" normalizeH="0" baseline="0" noProof="0">
                <a:ln>
                  <a:noFill/>
                </a:ln>
                <a:solidFill>
                  <a:prstClr val="white"/>
                </a:solidFill>
                <a:effectLst/>
                <a:uLnTx/>
                <a:uFillTx/>
                <a:latin typeface="+mn-lt"/>
                <a:ea typeface="+mn-ea"/>
                <a:cs typeface="+mn-cs"/>
              </a:rPr>
            </a:br>
            <a:r>
              <a:rPr kumimoji="0" lang="en-US" sz="4000" b="0" i="0" u="none" strike="noStrike" kern="1200" cap="none" spc="0" normalizeH="0" baseline="0" noProof="0">
                <a:ln>
                  <a:noFill/>
                </a:ln>
                <a:solidFill>
                  <a:prstClr val="white"/>
                </a:solidFill>
                <a:effectLst/>
                <a:uLnTx/>
                <a:uFillTx/>
                <a:latin typeface="+mn-lt"/>
                <a:ea typeface="+mn-ea"/>
                <a:cs typeface="+mn-cs"/>
              </a:rPr>
              <a:t>regional planning agency </a:t>
            </a:r>
          </a:p>
        </p:txBody>
      </p:sp>
      <p:pic>
        <p:nvPicPr>
          <p:cNvPr id="9" name="Graphic 8" descr="Badge Follow with solid fill">
            <a:extLst>
              <a:ext uri="{FF2B5EF4-FFF2-40B4-BE49-F238E27FC236}">
                <a16:creationId xmlns:a16="http://schemas.microsoft.com/office/drawing/2014/main" id="{4173653A-17C6-193E-13D4-5D54C449C63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480734" y="3345079"/>
            <a:ext cx="1230531" cy="1230531"/>
          </a:xfrm>
          <a:prstGeom prst="rect">
            <a:avLst/>
          </a:prstGeom>
        </p:spPr>
      </p:pic>
      <p:pic>
        <p:nvPicPr>
          <p:cNvPr id="12" name="Picture 11" descr="A picture containing icon&#10;&#10;Description automatically generated">
            <a:extLst>
              <a:ext uri="{FF2B5EF4-FFF2-40B4-BE49-F238E27FC236}">
                <a16:creationId xmlns:a16="http://schemas.microsoft.com/office/drawing/2014/main" id="{E2325B90-AFBE-45DA-5769-92A05119DE6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91499" y="433228"/>
            <a:ext cx="2291294" cy="2321843"/>
          </a:xfrm>
          <a:prstGeom prst="rect">
            <a:avLst/>
          </a:prstGeom>
        </p:spPr>
      </p:pic>
      <p:sp>
        <p:nvSpPr>
          <p:cNvPr id="15" name="TextBox 14">
            <a:extLst>
              <a:ext uri="{FF2B5EF4-FFF2-40B4-BE49-F238E27FC236}">
                <a16:creationId xmlns:a16="http://schemas.microsoft.com/office/drawing/2014/main" id="{1DB0B562-D197-5D8A-390E-826B51217E06}"/>
              </a:ext>
            </a:extLst>
          </p:cNvPr>
          <p:cNvSpPr txBox="1"/>
          <p:nvPr/>
        </p:nvSpPr>
        <p:spPr>
          <a:xfrm>
            <a:off x="6852558" y="5036220"/>
            <a:ext cx="5339442"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black"/>
                </a:solidFill>
                <a:effectLst/>
                <a:uLnTx/>
                <a:uFillTx/>
                <a:ea typeface="+mn-ea"/>
                <a:cs typeface="+mn-cs"/>
              </a:rPr>
              <a:t>Illinois Public Act 095-0677/(70 ILCS 1707/)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black"/>
                </a:solidFill>
                <a:effectLst/>
                <a:uLnTx/>
                <a:uFillTx/>
                <a:ea typeface="+mn-ea"/>
                <a:cs typeface="+mn-cs"/>
              </a:rPr>
              <a:t>Regional Planning Act</a:t>
            </a:r>
          </a:p>
        </p:txBody>
      </p:sp>
      <p:sp>
        <p:nvSpPr>
          <p:cNvPr id="17" name="TextBox 16">
            <a:extLst>
              <a:ext uri="{FF2B5EF4-FFF2-40B4-BE49-F238E27FC236}">
                <a16:creationId xmlns:a16="http://schemas.microsoft.com/office/drawing/2014/main" id="{7A4512DB-3C72-A3A7-5D36-5CFBBE512B1C}"/>
              </a:ext>
            </a:extLst>
          </p:cNvPr>
          <p:cNvSpPr txBox="1"/>
          <p:nvPr/>
        </p:nvSpPr>
        <p:spPr>
          <a:xfrm>
            <a:off x="527203" y="5036220"/>
            <a:ext cx="4819885"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black"/>
                </a:solidFill>
                <a:effectLst/>
                <a:uLnTx/>
                <a:uFillTx/>
                <a:ea typeface="+mn-ea"/>
                <a:cs typeface="+mn-cs"/>
              </a:rPr>
              <a:t>United States Code Titles 23 and 49;</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black"/>
                </a:solidFill>
                <a:effectLst/>
                <a:uLnTx/>
                <a:uFillTx/>
                <a:ea typeface="+mn-ea"/>
                <a:cs typeface="+mn-cs"/>
              </a:rPr>
              <a:t>Section 134 of Title 23 of the Federal-Aid Highway Act and Section 5303 of the Federal Transit Act</a:t>
            </a:r>
          </a:p>
        </p:txBody>
      </p:sp>
      <p:pic>
        <p:nvPicPr>
          <p:cNvPr id="4" name="Picture 3">
            <a:extLst>
              <a:ext uri="{FF2B5EF4-FFF2-40B4-BE49-F238E27FC236}">
                <a16:creationId xmlns:a16="http://schemas.microsoft.com/office/drawing/2014/main" id="{9A7E8E0A-4597-27D5-51EA-943E19FEDEEA}"/>
              </a:ext>
            </a:extLst>
          </p:cNvPr>
          <p:cNvPicPr>
            <a:picLocks noChangeAspect="1"/>
          </p:cNvPicPr>
          <p:nvPr/>
        </p:nvPicPr>
        <p:blipFill>
          <a:blip r:embed="rId6"/>
          <a:stretch>
            <a:fillRect/>
          </a:stretch>
        </p:blipFill>
        <p:spPr>
          <a:xfrm>
            <a:off x="8580483" y="769817"/>
            <a:ext cx="1192283" cy="2016361"/>
          </a:xfrm>
          <a:prstGeom prst="rect">
            <a:avLst/>
          </a:prstGeom>
        </p:spPr>
      </p:pic>
      <p:sp>
        <p:nvSpPr>
          <p:cNvPr id="14" name="Text Placeholder 2">
            <a:extLst>
              <a:ext uri="{FF2B5EF4-FFF2-40B4-BE49-F238E27FC236}">
                <a16:creationId xmlns:a16="http://schemas.microsoft.com/office/drawing/2014/main" id="{D6AA29AE-7D06-7F70-B4A0-EFE0518B1A4C}"/>
              </a:ext>
            </a:extLst>
          </p:cNvPr>
          <p:cNvSpPr txBox="1">
            <a:spLocks/>
          </p:cNvSpPr>
          <p:nvPr/>
        </p:nvSpPr>
        <p:spPr>
          <a:xfrm>
            <a:off x="527204" y="2998770"/>
            <a:ext cx="4819885" cy="1923150"/>
          </a:xfrm>
          <a:prstGeom prst="rect">
            <a:avLst/>
          </a:prstGeom>
        </p:spPr>
        <p:style>
          <a:lnRef idx="0">
            <a:schemeClr val="accent4"/>
          </a:lnRef>
          <a:fillRef idx="3">
            <a:schemeClr val="accent4"/>
          </a:fillRef>
          <a:effectRef idx="3">
            <a:schemeClr val="accent4"/>
          </a:effectRef>
          <a:fontRef idx="minor">
            <a:schemeClr val="lt1"/>
          </a:fontRef>
        </p:style>
        <p:txBody>
          <a:bodyPr anchor="ctr" anchorCtr="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None/>
            </a:pPr>
            <a:r>
              <a:rPr lang="en-US" sz="4000" b="1">
                <a:solidFill>
                  <a:schemeClr val="bg1"/>
                </a:solidFill>
              </a:rPr>
              <a:t>Federal</a:t>
            </a:r>
            <a:r>
              <a:rPr lang="en-US" sz="4000">
                <a:solidFill>
                  <a:schemeClr val="bg1"/>
                </a:solidFill>
              </a:rPr>
              <a:t> </a:t>
            </a:r>
            <a:br>
              <a:rPr lang="en-US" sz="4000">
                <a:solidFill>
                  <a:schemeClr val="bg1"/>
                </a:solidFill>
              </a:rPr>
            </a:br>
            <a:r>
              <a:rPr lang="en-US" sz="4000">
                <a:solidFill>
                  <a:schemeClr val="bg1"/>
                </a:solidFill>
              </a:rPr>
              <a:t>metropolitan planning organization (MPO)</a:t>
            </a:r>
          </a:p>
        </p:txBody>
      </p:sp>
    </p:spTree>
    <p:extLst>
      <p:ext uri="{BB962C8B-B14F-4D97-AF65-F5344CB8AC3E}">
        <p14:creationId xmlns:p14="http://schemas.microsoft.com/office/powerpoint/2010/main" val="309108621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E14AC7-426E-C674-E183-26862A593A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376981-7231-7CC8-6B37-5C899D71D9CB}"/>
              </a:ext>
            </a:extLst>
          </p:cNvPr>
          <p:cNvSpPr>
            <a:spLocks noGrp="1"/>
          </p:cNvSpPr>
          <p:nvPr>
            <p:ph type="title"/>
          </p:nvPr>
        </p:nvSpPr>
        <p:spPr>
          <a:xfrm>
            <a:off x="838200" y="458494"/>
            <a:ext cx="10740528" cy="744415"/>
          </a:xfrm>
        </p:spPr>
        <p:txBody>
          <a:bodyPr/>
          <a:lstStyle/>
          <a:p>
            <a:r>
              <a:rPr lang="en-US" dirty="0"/>
              <a:t>LGN success story: Finding a Godley contact</a:t>
            </a:r>
          </a:p>
        </p:txBody>
      </p:sp>
      <p:sp>
        <p:nvSpPr>
          <p:cNvPr id="7" name="Content Placeholder 6">
            <a:extLst>
              <a:ext uri="{FF2B5EF4-FFF2-40B4-BE49-F238E27FC236}">
                <a16:creationId xmlns:a16="http://schemas.microsoft.com/office/drawing/2014/main" id="{93E186A9-5E1D-FE8D-8107-D250641E8936}"/>
              </a:ext>
            </a:extLst>
          </p:cNvPr>
          <p:cNvSpPr>
            <a:spLocks noGrp="1"/>
          </p:cNvSpPr>
          <p:nvPr>
            <p:ph idx="1"/>
          </p:nvPr>
        </p:nvSpPr>
        <p:spPr>
          <a:xfrm>
            <a:off x="824684" y="1666104"/>
            <a:ext cx="7057006" cy="1881115"/>
          </a:xfrm>
        </p:spPr>
        <p:txBody>
          <a:bodyPr/>
          <a:lstStyle/>
          <a:p>
            <a:pPr marL="457200" indent="-457200">
              <a:lnSpc>
                <a:spcPct val="100000"/>
              </a:lnSpc>
              <a:spcBef>
                <a:spcPct val="0"/>
              </a:spcBef>
              <a:buFont typeface="Arial" panose="020B0604020202020204" pitchFamily="34" charset="0"/>
              <a:buChar char="•"/>
            </a:pPr>
            <a:r>
              <a:rPr lang="en-US" sz="2800" b="1" dirty="0">
                <a:latin typeface="Aptos"/>
              </a:rPr>
              <a:t>Goal</a:t>
            </a:r>
            <a:r>
              <a:rPr lang="en-US" sz="2800" dirty="0">
                <a:latin typeface="Aptos"/>
              </a:rPr>
              <a:t>: Locate missing contact for the village of Godley</a:t>
            </a:r>
            <a:br>
              <a:rPr lang="en-US" sz="2800" dirty="0">
                <a:latin typeface="Aptos"/>
              </a:rPr>
            </a:br>
            <a:endParaRPr lang="en-US" sz="2800" dirty="0">
              <a:latin typeface="Aptos"/>
            </a:endParaRPr>
          </a:p>
          <a:p>
            <a:pPr marL="457200" indent="-457200">
              <a:lnSpc>
                <a:spcPct val="100000"/>
              </a:lnSpc>
              <a:spcBef>
                <a:spcPct val="0"/>
              </a:spcBef>
              <a:buFont typeface="Arial" panose="020B0604020202020204" pitchFamily="34" charset="0"/>
              <a:buChar char="•"/>
            </a:pPr>
            <a:r>
              <a:rPr lang="en-US" sz="2800" dirty="0">
                <a:latin typeface="Aptos"/>
              </a:rPr>
              <a:t>Godley’s LGN liaison went on a hunt</a:t>
            </a:r>
            <a:endParaRPr lang="en-US" sz="2800" dirty="0"/>
          </a:p>
        </p:txBody>
      </p:sp>
      <p:pic>
        <p:nvPicPr>
          <p:cNvPr id="3" name="Picture 2">
            <a:extLst>
              <a:ext uri="{FF2B5EF4-FFF2-40B4-BE49-F238E27FC236}">
                <a16:creationId xmlns:a16="http://schemas.microsoft.com/office/drawing/2014/main" id="{00BCFD9F-25EE-1EA5-5AF4-71D6F73B0FDA}"/>
              </a:ext>
            </a:extLst>
          </p:cNvPr>
          <p:cNvPicPr>
            <a:picLocks noChangeAspect="1"/>
          </p:cNvPicPr>
          <p:nvPr/>
        </p:nvPicPr>
        <p:blipFill>
          <a:blip r:embed="rId4">
            <a:extLst>
              <a:ext uri="{28A0092B-C50C-407E-A947-70E740481C1C}">
                <a14:useLocalDpi xmlns:a14="http://schemas.microsoft.com/office/drawing/2010/main" val="0"/>
              </a:ext>
            </a:extLst>
          </a:blip>
          <a:srcRect l="10333" r="22959"/>
          <a:stretch/>
        </p:blipFill>
        <p:spPr>
          <a:xfrm>
            <a:off x="7881690" y="2207059"/>
            <a:ext cx="3485626" cy="3485626"/>
          </a:xfrm>
          <a:custGeom>
            <a:avLst/>
            <a:gdLst>
              <a:gd name="connsiteX0" fmla="*/ 896541 w 1793082"/>
              <a:gd name="connsiteY0" fmla="*/ 0 h 1793082"/>
              <a:gd name="connsiteX1" fmla="*/ 1793082 w 1793082"/>
              <a:gd name="connsiteY1" fmla="*/ 896541 h 1793082"/>
              <a:gd name="connsiteX2" fmla="*/ 1793082 w 1793082"/>
              <a:gd name="connsiteY2" fmla="*/ 1793082 h 1793082"/>
              <a:gd name="connsiteX3" fmla="*/ 896541 w 1793082"/>
              <a:gd name="connsiteY3" fmla="*/ 1793082 h 1793082"/>
              <a:gd name="connsiteX4" fmla="*/ 0 w 1793082"/>
              <a:gd name="connsiteY4" fmla="*/ 896541 h 1793082"/>
              <a:gd name="connsiteX5" fmla="*/ 896541 w 1793082"/>
              <a:gd name="connsiteY5" fmla="*/ 0 h 1793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3082" h="1793082">
                <a:moveTo>
                  <a:pt x="896541" y="0"/>
                </a:moveTo>
                <a:cubicBezTo>
                  <a:pt x="1391687" y="0"/>
                  <a:pt x="1793082" y="401395"/>
                  <a:pt x="1793082" y="896541"/>
                </a:cubicBezTo>
                <a:lnTo>
                  <a:pt x="1793082" y="1793082"/>
                </a:lnTo>
                <a:lnTo>
                  <a:pt x="896541" y="1793082"/>
                </a:lnTo>
                <a:cubicBezTo>
                  <a:pt x="401395" y="1793082"/>
                  <a:pt x="0" y="1391687"/>
                  <a:pt x="0" y="896541"/>
                </a:cubicBezTo>
                <a:cubicBezTo>
                  <a:pt x="0" y="401395"/>
                  <a:pt x="401395" y="0"/>
                  <a:pt x="896541" y="0"/>
                </a:cubicBezTo>
                <a:close/>
              </a:path>
            </a:pathLst>
          </a:custGeom>
        </p:spPr>
      </p:pic>
      <p:sp>
        <p:nvSpPr>
          <p:cNvPr id="4" name="TextBox 3">
            <a:extLst>
              <a:ext uri="{FF2B5EF4-FFF2-40B4-BE49-F238E27FC236}">
                <a16:creationId xmlns:a16="http://schemas.microsoft.com/office/drawing/2014/main" id="{E5B9518C-1B2D-C1D9-5C74-72A2CE11F357}"/>
              </a:ext>
            </a:extLst>
          </p:cNvPr>
          <p:cNvSpPr txBox="1"/>
          <p:nvPr/>
        </p:nvSpPr>
        <p:spPr>
          <a:xfrm>
            <a:off x="2824629" y="3949058"/>
            <a:ext cx="4001342"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ct val="0"/>
              </a:spcBef>
            </a:pPr>
            <a:r>
              <a:rPr lang="en-US" sz="2000" b="1" dirty="0">
                <a:solidFill>
                  <a:srgbClr val="1B478D"/>
                </a:solidFill>
                <a:latin typeface="Aptos"/>
              </a:rPr>
              <a:t>Godley contact identified</a:t>
            </a:r>
            <a:r>
              <a:rPr lang="en-US" sz="2000" dirty="0">
                <a:solidFill>
                  <a:srgbClr val="1B478D"/>
                </a:solidFill>
                <a:latin typeface="Aptos"/>
              </a:rPr>
              <a:t>; LGN liaison is building a relationship</a:t>
            </a:r>
          </a:p>
        </p:txBody>
      </p:sp>
      <p:sp>
        <p:nvSpPr>
          <p:cNvPr id="5" name="TextBox 4">
            <a:extLst>
              <a:ext uri="{FF2B5EF4-FFF2-40B4-BE49-F238E27FC236}">
                <a16:creationId xmlns:a16="http://schemas.microsoft.com/office/drawing/2014/main" id="{8E1EAF4D-3CB5-A511-77C6-8C4EA77099F1}"/>
              </a:ext>
            </a:extLst>
          </p:cNvPr>
          <p:cNvSpPr txBox="1"/>
          <p:nvPr/>
        </p:nvSpPr>
        <p:spPr>
          <a:xfrm>
            <a:off x="2824629" y="4750761"/>
            <a:ext cx="4001342"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ct val="0"/>
              </a:spcBef>
            </a:pPr>
            <a:r>
              <a:rPr lang="en-US" sz="2000" dirty="0">
                <a:solidFill>
                  <a:srgbClr val="1B478D"/>
                </a:solidFill>
                <a:latin typeface="Aptos"/>
              </a:rPr>
              <a:t>Godley applied for </a:t>
            </a:r>
            <a:r>
              <a:rPr lang="en-US" sz="2000" b="1" dirty="0">
                <a:solidFill>
                  <a:srgbClr val="1B478D"/>
                </a:solidFill>
                <a:latin typeface="Aptos"/>
              </a:rPr>
              <a:t>technical assistance</a:t>
            </a:r>
          </a:p>
        </p:txBody>
      </p:sp>
      <p:sp>
        <p:nvSpPr>
          <p:cNvPr id="6" name="Rectangle 5">
            <a:extLst>
              <a:ext uri="{FF2B5EF4-FFF2-40B4-BE49-F238E27FC236}">
                <a16:creationId xmlns:a16="http://schemas.microsoft.com/office/drawing/2014/main" id="{FC0475EA-89B9-E5D0-3AAC-9377971B982C}"/>
              </a:ext>
            </a:extLst>
          </p:cNvPr>
          <p:cNvSpPr/>
          <p:nvPr/>
        </p:nvSpPr>
        <p:spPr>
          <a:xfrm>
            <a:off x="1152031" y="3721122"/>
            <a:ext cx="5676295" cy="2800863"/>
          </a:xfrm>
          <a:prstGeom prst="rect">
            <a:avLst/>
          </a:prstGeom>
          <a:noFill/>
          <a:ln w="38100">
            <a:solidFill>
              <a:srgbClr val="1A48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pic>
        <p:nvPicPr>
          <p:cNvPr id="8" name="Graphic 7" descr="Ethernet with solid fill">
            <a:extLst>
              <a:ext uri="{FF2B5EF4-FFF2-40B4-BE49-F238E27FC236}">
                <a16:creationId xmlns:a16="http://schemas.microsoft.com/office/drawing/2014/main" id="{15378A81-F163-79F8-A316-43BBC9AEC3FE}"/>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1641285" y="3824291"/>
            <a:ext cx="923744" cy="923744"/>
          </a:xfrm>
          <a:prstGeom prst="rect">
            <a:avLst/>
          </a:prstGeom>
        </p:spPr>
      </p:pic>
      <p:pic>
        <p:nvPicPr>
          <p:cNvPr id="9" name="Graphic 8" descr="Coins with solid fill">
            <a:extLst>
              <a:ext uri="{FF2B5EF4-FFF2-40B4-BE49-F238E27FC236}">
                <a16:creationId xmlns:a16="http://schemas.microsoft.com/office/drawing/2014/main" id="{69DA3B94-7AD7-E240-0606-FECBCC90931A}"/>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1716180" y="4712760"/>
            <a:ext cx="793764" cy="793764"/>
          </a:xfrm>
          <a:prstGeom prst="rect">
            <a:avLst/>
          </a:prstGeom>
        </p:spPr>
      </p:pic>
      <p:pic>
        <p:nvPicPr>
          <p:cNvPr id="10" name="Picture 9" descr="Logo&#10;&#10;AI-generated content may be incorrect.">
            <a:extLst>
              <a:ext uri="{FF2B5EF4-FFF2-40B4-BE49-F238E27FC236}">
                <a16:creationId xmlns:a16="http://schemas.microsoft.com/office/drawing/2014/main" id="{3B9DB88A-9BD6-4823-1446-77BBEDD3E3DF}"/>
              </a:ext>
            </a:extLst>
          </p:cNvPr>
          <p:cNvPicPr>
            <a:picLocks noChangeAspect="1"/>
          </p:cNvPicPr>
          <p:nvPr/>
        </p:nvPicPr>
        <p:blipFill>
          <a:blip r:embed="rId9" cstate="print">
            <a:duotone>
              <a:prstClr val="black"/>
              <a:srgbClr val="1A488C">
                <a:tint val="45000"/>
                <a:satMod val="400000"/>
              </a:srgbClr>
            </a:duotone>
            <a:extLst>
              <a:ext uri="{28A0092B-C50C-407E-A947-70E740481C1C}">
                <a14:useLocalDpi xmlns:a14="http://schemas.microsoft.com/office/drawing/2010/main" val="0"/>
              </a:ext>
            </a:extLst>
          </a:blip>
          <a:stretch>
            <a:fillRect/>
          </a:stretch>
        </p:blipFill>
        <p:spPr>
          <a:xfrm>
            <a:off x="1805793" y="5614630"/>
            <a:ext cx="594727" cy="594727"/>
          </a:xfrm>
          <a:prstGeom prst="rect">
            <a:avLst/>
          </a:prstGeom>
        </p:spPr>
      </p:pic>
      <p:sp>
        <p:nvSpPr>
          <p:cNvPr id="11" name="TextBox 10">
            <a:extLst>
              <a:ext uri="{FF2B5EF4-FFF2-40B4-BE49-F238E27FC236}">
                <a16:creationId xmlns:a16="http://schemas.microsoft.com/office/drawing/2014/main" id="{E09695F0-867F-B133-A0C5-A0C850EBE012}"/>
              </a:ext>
            </a:extLst>
          </p:cNvPr>
          <p:cNvSpPr txBox="1"/>
          <p:nvPr/>
        </p:nvSpPr>
        <p:spPr>
          <a:xfrm>
            <a:off x="2824629" y="5552464"/>
            <a:ext cx="4001342"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ct val="0"/>
              </a:spcBef>
            </a:pPr>
            <a:r>
              <a:rPr lang="en-US" sz="2000" dirty="0">
                <a:solidFill>
                  <a:srgbClr val="1B478D"/>
                </a:solidFill>
                <a:latin typeface="Aptos"/>
              </a:rPr>
              <a:t>Godley’s CMAP liaison received </a:t>
            </a:r>
            <a:r>
              <a:rPr lang="en-US" sz="2000" b="1" dirty="0">
                <a:solidFill>
                  <a:srgbClr val="1B478D"/>
                </a:solidFill>
                <a:latin typeface="Aptos"/>
              </a:rPr>
              <a:t>LGN Limelight Award</a:t>
            </a:r>
          </a:p>
        </p:txBody>
      </p:sp>
    </p:spTree>
    <p:extLst>
      <p:ext uri="{BB962C8B-B14F-4D97-AF65-F5344CB8AC3E}">
        <p14:creationId xmlns:p14="http://schemas.microsoft.com/office/powerpoint/2010/main" val="2222979805"/>
      </p:ext>
    </p:extLst>
  </p:cSld>
  <p:clrMapOvr>
    <a:masterClrMapping/>
  </p:clrMapOvr>
  <p:extLst>
    <p:ext uri="{6950BFC3-D8DA-4A85-94F7-54DA5524770B}">
      <p188:commentRel xmlns:p188="http://schemas.microsoft.com/office/powerpoint/2018/8/main" r:id="rId3"/>
    </p:ext>
  </p:extLs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87271-C7DD-11F4-A960-DF5E0173332E}"/>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92A7A054-288A-2A37-E02C-572C3BE5B09F}"/>
              </a:ext>
            </a:extLst>
          </p:cNvPr>
          <p:cNvPicPr>
            <a:picLocks noChangeAspect="1"/>
          </p:cNvPicPr>
          <p:nvPr/>
        </p:nvPicPr>
        <p:blipFill>
          <a:blip r:embed="rId3">
            <a:extLst>
              <a:ext uri="{28A0092B-C50C-407E-A947-70E740481C1C}">
                <a14:useLocalDpi xmlns:a14="http://schemas.microsoft.com/office/drawing/2010/main" val="0"/>
              </a:ext>
            </a:extLst>
          </a:blip>
          <a:srcRect t="2717" b="2717"/>
          <a:stretch/>
        </p:blipFill>
        <p:spPr>
          <a:xfrm>
            <a:off x="6752985" y="1202909"/>
            <a:ext cx="4983867" cy="5208758"/>
          </a:xfrm>
          <a:prstGeom prst="rect">
            <a:avLst/>
          </a:prstGeo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B650B6D5-8EE3-8DD2-78EF-F3204F50EC58}"/>
              </a:ext>
            </a:extLst>
          </p:cNvPr>
          <p:cNvSpPr>
            <a:spLocks noGrp="1"/>
          </p:cNvSpPr>
          <p:nvPr>
            <p:ph type="title"/>
          </p:nvPr>
        </p:nvSpPr>
        <p:spPr>
          <a:xfrm>
            <a:off x="838200" y="458494"/>
            <a:ext cx="10834688" cy="744415"/>
          </a:xfrm>
        </p:spPr>
        <p:txBody>
          <a:bodyPr/>
          <a:lstStyle/>
          <a:p>
            <a:r>
              <a:rPr lang="en-US"/>
              <a:t>LGN as a communications + engagement tool</a:t>
            </a:r>
          </a:p>
        </p:txBody>
      </p:sp>
      <p:sp>
        <p:nvSpPr>
          <p:cNvPr id="3" name="Content Placeholder 2">
            <a:extLst>
              <a:ext uri="{FF2B5EF4-FFF2-40B4-BE49-F238E27FC236}">
                <a16:creationId xmlns:a16="http://schemas.microsoft.com/office/drawing/2014/main" id="{77FC53E2-D06B-8F05-6546-00D958F47E45}"/>
              </a:ext>
            </a:extLst>
          </p:cNvPr>
          <p:cNvSpPr>
            <a:spLocks noGrp="1"/>
          </p:cNvSpPr>
          <p:nvPr>
            <p:ph idx="1"/>
          </p:nvPr>
        </p:nvSpPr>
        <p:spPr>
          <a:xfrm>
            <a:off x="824684" y="1789472"/>
            <a:ext cx="5747566" cy="4351338"/>
          </a:xfrm>
        </p:spPr>
        <p:txBody>
          <a:bodyPr/>
          <a:lstStyle/>
          <a:p>
            <a:pPr marL="457200" indent="-457200">
              <a:lnSpc>
                <a:spcPts val="3000"/>
              </a:lnSpc>
              <a:spcBef>
                <a:spcPct val="0"/>
              </a:spcBef>
              <a:buFont typeface="Arial" panose="020B0604020202020204" pitchFamily="34" charset="0"/>
              <a:buChar char="•"/>
            </a:pPr>
            <a:r>
              <a:rPr lang="en-US" sz="2800" dirty="0"/>
              <a:t>LGN is an important tool CMAP’s Communications + Engagement team</a:t>
            </a:r>
            <a:br>
              <a:rPr lang="en-US" sz="2800" dirty="0"/>
            </a:br>
            <a:endParaRPr lang="en-US" sz="2800" dirty="0"/>
          </a:p>
          <a:p>
            <a:pPr marL="457200" indent="-457200">
              <a:lnSpc>
                <a:spcPts val="3000"/>
              </a:lnSpc>
              <a:spcBef>
                <a:spcPct val="0"/>
              </a:spcBef>
              <a:buFont typeface="Arial" panose="020B0604020202020204" pitchFamily="34" charset="0"/>
              <a:buChar char="•"/>
            </a:pPr>
            <a:r>
              <a:rPr lang="en-US" sz="2800" dirty="0"/>
              <a:t>C+E plans consider LGN as a go-to for regional engagement</a:t>
            </a:r>
            <a:br>
              <a:rPr lang="en-US" sz="2800" dirty="0"/>
            </a:br>
            <a:endParaRPr lang="en-US" sz="2800" dirty="0"/>
          </a:p>
          <a:p>
            <a:pPr marL="457200" indent="-457200">
              <a:lnSpc>
                <a:spcPts val="3000"/>
              </a:lnSpc>
              <a:spcBef>
                <a:spcPct val="0"/>
              </a:spcBef>
              <a:buFont typeface="Arial" panose="020B0604020202020204" pitchFamily="34" charset="0"/>
              <a:buChar char="•"/>
            </a:pPr>
            <a:r>
              <a:rPr lang="en-US" sz="2800" dirty="0"/>
              <a:t>C+E regularly creates toolkits for LGN initiatives (e.g., shareable flyers, social media graphics, newsletter text)</a:t>
            </a:r>
          </a:p>
          <a:p>
            <a:pPr marL="457200" indent="-457200">
              <a:buFont typeface="Arial" panose="020B0604020202020204" pitchFamily="34" charset="0"/>
              <a:buChar char="•"/>
            </a:pPr>
            <a:endParaRPr lang="en-US" sz="2600" dirty="0"/>
          </a:p>
        </p:txBody>
      </p:sp>
    </p:spTree>
    <p:extLst>
      <p:ext uri="{BB962C8B-B14F-4D97-AF65-F5344CB8AC3E}">
        <p14:creationId xmlns:p14="http://schemas.microsoft.com/office/powerpoint/2010/main" val="21273270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3DA64-49D0-A790-BBA8-B0C0D93AC2AF}"/>
              </a:ext>
            </a:extLst>
          </p:cNvPr>
          <p:cNvSpPr>
            <a:spLocks noGrp="1"/>
          </p:cNvSpPr>
          <p:nvPr>
            <p:ph type="title"/>
          </p:nvPr>
        </p:nvSpPr>
        <p:spPr>
          <a:xfrm>
            <a:off x="838200" y="447626"/>
            <a:ext cx="4991100" cy="878412"/>
          </a:xfrm>
        </p:spPr>
        <p:txBody>
          <a:bodyPr/>
          <a:lstStyle/>
          <a:p>
            <a:r>
              <a:rPr lang="en-US"/>
              <a:t>Let’s keep in touch</a:t>
            </a:r>
          </a:p>
        </p:txBody>
      </p:sp>
      <p:cxnSp>
        <p:nvCxnSpPr>
          <p:cNvPr id="34" name="Google Shape;108;p17">
            <a:extLst>
              <a:ext uri="{FF2B5EF4-FFF2-40B4-BE49-F238E27FC236}">
                <a16:creationId xmlns:a16="http://schemas.microsoft.com/office/drawing/2014/main" id="{1C9B5701-AAE7-41CA-EA97-BDD9783C2A9A}"/>
              </a:ext>
            </a:extLst>
          </p:cNvPr>
          <p:cNvCxnSpPr/>
          <p:nvPr/>
        </p:nvCxnSpPr>
        <p:spPr>
          <a:xfrm rot="10800000" flipH="1">
            <a:off x="897730" y="1206478"/>
            <a:ext cx="10504400" cy="3200"/>
          </a:xfrm>
          <a:prstGeom prst="straightConnector1">
            <a:avLst/>
          </a:prstGeom>
          <a:noFill/>
          <a:ln w="38100" cap="flat" cmpd="sng">
            <a:solidFill>
              <a:schemeClr val="bg1"/>
            </a:solidFill>
            <a:prstDash val="solid"/>
            <a:round/>
            <a:headEnd type="none" w="med" len="med"/>
            <a:tailEnd type="none" w="med" len="med"/>
          </a:ln>
        </p:spPr>
      </p:cxnSp>
      <p:grpSp>
        <p:nvGrpSpPr>
          <p:cNvPr id="12" name="Group 11">
            <a:extLst>
              <a:ext uri="{FF2B5EF4-FFF2-40B4-BE49-F238E27FC236}">
                <a16:creationId xmlns:a16="http://schemas.microsoft.com/office/drawing/2014/main" id="{5093059C-33AA-9E0B-2F42-99D0EEB35622}"/>
              </a:ext>
            </a:extLst>
          </p:cNvPr>
          <p:cNvGrpSpPr/>
          <p:nvPr/>
        </p:nvGrpSpPr>
        <p:grpSpPr>
          <a:xfrm>
            <a:off x="1700304" y="2530612"/>
            <a:ext cx="9005994" cy="3653286"/>
            <a:chOff x="2543267" y="2179239"/>
            <a:chExt cx="7301037" cy="2961669"/>
          </a:xfrm>
        </p:grpSpPr>
        <p:sp>
          <p:nvSpPr>
            <p:cNvPr id="35" name="Google Shape;109;p17">
              <a:extLst>
                <a:ext uri="{FF2B5EF4-FFF2-40B4-BE49-F238E27FC236}">
                  <a16:creationId xmlns:a16="http://schemas.microsoft.com/office/drawing/2014/main" id="{8FC0E2F9-353F-71F9-56D1-7D8F5C369C27}"/>
                </a:ext>
              </a:extLst>
            </p:cNvPr>
            <p:cNvSpPr txBox="1"/>
            <p:nvPr/>
          </p:nvSpPr>
          <p:spPr>
            <a:xfrm>
              <a:off x="5040858" y="4088680"/>
              <a:ext cx="2028785" cy="1051466"/>
            </a:xfrm>
            <a:prstGeom prst="rect">
              <a:avLst/>
            </a:prstGeom>
            <a:noFill/>
            <a:ln>
              <a:noFill/>
            </a:ln>
          </p:spPr>
          <p:txBody>
            <a:bodyPr spcFirstLastPara="1" wrap="square" lIns="121900" tIns="121900" rIns="121900" bIns="121900" anchor="t" anchorCtr="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300" b="1">
                  <a:solidFill>
                    <a:schemeClr val="bg1"/>
                  </a:solidFill>
                  <a:latin typeface="Roboto"/>
                  <a:ea typeface="Roboto"/>
                  <a:sym typeface="Roboto"/>
                </a:rPr>
                <a:t>Patrick Day</a:t>
              </a:r>
              <a:endParaRPr lang="en-US">
                <a:solidFill>
                  <a:schemeClr val="bg1"/>
                </a:solidFill>
              </a:endParaRPr>
            </a:p>
            <a:p>
              <a:pPr algn="ctr"/>
              <a:r>
                <a:rPr lang="en" sz="1300">
                  <a:solidFill>
                    <a:schemeClr val="bg1"/>
                  </a:solidFill>
                  <a:latin typeface="Roboto"/>
                  <a:ea typeface="Roboto"/>
                  <a:cs typeface="Roboto"/>
                  <a:sym typeface="Roboto"/>
                </a:rPr>
                <a:t>Planning Principal</a:t>
              </a:r>
              <a:br>
                <a:rPr lang="en" sz="1300">
                  <a:solidFill>
                    <a:schemeClr val="bg1"/>
                  </a:solidFill>
                  <a:latin typeface="Roboto"/>
                  <a:ea typeface="Roboto"/>
                  <a:cs typeface="Roboto"/>
                  <a:sym typeface="Roboto"/>
                </a:rPr>
              </a:br>
              <a:r>
                <a:rPr lang="en" sz="1300" u="sng">
                  <a:solidFill>
                    <a:schemeClr val="bg1"/>
                  </a:solidFill>
                  <a:latin typeface="Roboto"/>
                  <a:ea typeface="Roboto"/>
                  <a:cs typeface="Roboto"/>
                  <a:sym typeface="Roboto"/>
                </a:rPr>
                <a:t>pday@cmap.illinois.gov</a:t>
              </a:r>
              <a:endParaRPr lang="en" sz="1300" u="sng">
                <a:solidFill>
                  <a:schemeClr val="bg1"/>
                </a:solidFill>
                <a:latin typeface="Roboto"/>
                <a:ea typeface="Roboto"/>
                <a:cs typeface="Roboto"/>
              </a:endParaRPr>
            </a:p>
            <a:p>
              <a:pPr algn="ctr"/>
              <a:endParaRPr sz="1333">
                <a:solidFill>
                  <a:schemeClr val="bg1"/>
                </a:solidFill>
                <a:latin typeface="Roboto"/>
                <a:ea typeface="Roboto"/>
                <a:cs typeface="Roboto"/>
                <a:sym typeface="Roboto"/>
              </a:endParaRPr>
            </a:p>
          </p:txBody>
        </p:sp>
        <p:sp>
          <p:nvSpPr>
            <p:cNvPr id="41" name="Google Shape;136;p17">
              <a:extLst>
                <a:ext uri="{FF2B5EF4-FFF2-40B4-BE49-F238E27FC236}">
                  <a16:creationId xmlns:a16="http://schemas.microsoft.com/office/drawing/2014/main" id="{74D9ADF8-1D0F-6DDC-83B9-D1EA9CCDB4FC}"/>
                </a:ext>
              </a:extLst>
            </p:cNvPr>
            <p:cNvSpPr txBox="1"/>
            <p:nvPr/>
          </p:nvSpPr>
          <p:spPr>
            <a:xfrm>
              <a:off x="7303770" y="4089442"/>
              <a:ext cx="2540534" cy="1051466"/>
            </a:xfrm>
            <a:prstGeom prst="rect">
              <a:avLst/>
            </a:prstGeom>
            <a:noFill/>
            <a:ln>
              <a:noFill/>
            </a:ln>
          </p:spPr>
          <p:txBody>
            <a:bodyPr spcFirstLastPara="1" wrap="square" lIns="121900" tIns="121900" rIns="121900" bIns="121900" anchor="t" anchorCtr="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300" b="1">
                  <a:solidFill>
                    <a:schemeClr val="bg1"/>
                  </a:solidFill>
                  <a:latin typeface="Roboto"/>
                  <a:ea typeface="Roboto"/>
                  <a:cs typeface="Roboto"/>
                  <a:sym typeface="Roboto"/>
                </a:rPr>
                <a:t>Mike Sobczak</a:t>
              </a:r>
              <a:endParaRPr lang="en-US" sz="1333" b="1">
                <a:solidFill>
                  <a:schemeClr val="bg1"/>
                </a:solidFill>
                <a:latin typeface="Roboto"/>
                <a:ea typeface="Roboto"/>
                <a:cs typeface="Roboto"/>
                <a:sym typeface="Roboto"/>
              </a:endParaRPr>
            </a:p>
            <a:p>
              <a:pPr algn="ctr"/>
              <a:r>
                <a:rPr lang="en-US" sz="1300">
                  <a:solidFill>
                    <a:schemeClr val="bg1"/>
                  </a:solidFill>
                  <a:latin typeface="Roboto"/>
                  <a:ea typeface="Roboto"/>
                  <a:cs typeface="Roboto"/>
                  <a:sym typeface="Roboto"/>
                </a:rPr>
                <a:t>Communications Senior</a:t>
              </a:r>
              <a:br>
                <a:rPr lang="en-US" sz="1300">
                  <a:solidFill>
                    <a:schemeClr val="bg1"/>
                  </a:solidFill>
                  <a:latin typeface="Roboto"/>
                  <a:ea typeface="Roboto"/>
                  <a:cs typeface="Roboto"/>
                  <a:sym typeface="Roboto"/>
                </a:rPr>
              </a:br>
              <a:r>
                <a:rPr lang="en-US" sz="1300" u="sng">
                  <a:solidFill>
                    <a:schemeClr val="bg1"/>
                  </a:solidFill>
                  <a:latin typeface="Roboto"/>
                  <a:ea typeface="Roboto"/>
                  <a:cs typeface="Roboto"/>
                  <a:sym typeface="Roboto"/>
                </a:rPr>
                <a:t>msobczak@cmap.Illinois.gov</a:t>
              </a:r>
              <a:endParaRPr lang="en-US" sz="1300" u="sng">
                <a:solidFill>
                  <a:schemeClr val="bg1"/>
                </a:solidFill>
                <a:latin typeface="Roboto"/>
                <a:ea typeface="Roboto"/>
                <a:cs typeface="Roboto"/>
              </a:endParaRPr>
            </a:p>
            <a:p>
              <a:pPr algn="ctr"/>
              <a:endParaRPr lang="en-US" sz="1333">
                <a:solidFill>
                  <a:schemeClr val="bg1"/>
                </a:solidFill>
                <a:latin typeface="Roboto"/>
                <a:ea typeface="Roboto"/>
                <a:cs typeface="Roboto"/>
              </a:endParaRPr>
            </a:p>
          </p:txBody>
        </p:sp>
        <p:sp>
          <p:nvSpPr>
            <p:cNvPr id="48" name="Google Shape;109;p17">
              <a:extLst>
                <a:ext uri="{FF2B5EF4-FFF2-40B4-BE49-F238E27FC236}">
                  <a16:creationId xmlns:a16="http://schemas.microsoft.com/office/drawing/2014/main" id="{F445536A-F4E7-0125-70F5-987B668F53C0}"/>
                </a:ext>
              </a:extLst>
            </p:cNvPr>
            <p:cNvSpPr txBox="1"/>
            <p:nvPr/>
          </p:nvSpPr>
          <p:spPr>
            <a:xfrm>
              <a:off x="2543267" y="4088680"/>
              <a:ext cx="2263464" cy="1051466"/>
            </a:xfrm>
            <a:prstGeom prst="rect">
              <a:avLst/>
            </a:prstGeom>
            <a:noFill/>
            <a:ln>
              <a:noFill/>
            </a:ln>
          </p:spPr>
          <p:txBody>
            <a:bodyPr spcFirstLastPara="1" wrap="square" lIns="121900" tIns="121900" rIns="121900" bIns="121900" anchor="t" anchorCtr="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300" b="1">
                  <a:solidFill>
                    <a:schemeClr val="bg1"/>
                  </a:solidFill>
                  <a:latin typeface="Roboto"/>
                  <a:ea typeface="Roboto"/>
                  <a:cs typeface="Roboto"/>
                  <a:sym typeface="Roboto"/>
                </a:rPr>
                <a:t>Mai Ellen Dang</a:t>
              </a:r>
              <a:endParaRPr lang="en-US">
                <a:solidFill>
                  <a:schemeClr val="bg1"/>
                </a:solidFill>
              </a:endParaRPr>
            </a:p>
            <a:p>
              <a:pPr algn="ctr"/>
              <a:r>
                <a:rPr lang="en" sz="1300">
                  <a:solidFill>
                    <a:schemeClr val="bg1"/>
                  </a:solidFill>
                  <a:latin typeface="Roboto"/>
                  <a:ea typeface="Roboto"/>
                  <a:cs typeface="Roboto"/>
                  <a:sym typeface="Roboto"/>
                </a:rPr>
                <a:t>Planner</a:t>
              </a:r>
              <a:br>
                <a:rPr lang="en" sz="1300">
                  <a:solidFill>
                    <a:schemeClr val="bg1"/>
                  </a:solidFill>
                  <a:latin typeface="Roboto"/>
                  <a:ea typeface="Roboto"/>
                  <a:cs typeface="Roboto"/>
                  <a:sym typeface="Roboto"/>
                </a:rPr>
              </a:br>
              <a:r>
                <a:rPr lang="en" sz="1300" u="sng">
                  <a:solidFill>
                    <a:schemeClr val="bg1"/>
                  </a:solidFill>
                  <a:latin typeface="Roboto"/>
                  <a:ea typeface="Roboto"/>
                  <a:cs typeface="Roboto"/>
                  <a:sym typeface="Roboto"/>
                </a:rPr>
                <a:t>mdang@cmap.illinois.gov</a:t>
              </a:r>
              <a:endParaRPr lang="en" sz="1300" u="sng">
                <a:solidFill>
                  <a:schemeClr val="bg1"/>
                </a:solidFill>
                <a:latin typeface="Roboto"/>
                <a:ea typeface="Roboto"/>
                <a:cs typeface="Roboto"/>
              </a:endParaRPr>
            </a:p>
            <a:p>
              <a:pPr algn="ctr"/>
              <a:endParaRPr sz="1333">
                <a:solidFill>
                  <a:schemeClr val="bg1"/>
                </a:solidFill>
                <a:latin typeface="Roboto"/>
                <a:ea typeface="Roboto"/>
                <a:cs typeface="Roboto"/>
                <a:sym typeface="Roboto"/>
              </a:endParaRPr>
            </a:p>
          </p:txBody>
        </p:sp>
        <p:pic>
          <p:nvPicPr>
            <p:cNvPr id="9" name="Picture 8">
              <a:extLst>
                <a:ext uri="{FF2B5EF4-FFF2-40B4-BE49-F238E27FC236}">
                  <a16:creationId xmlns:a16="http://schemas.microsoft.com/office/drawing/2014/main" id="{5F7A4CAD-0A56-68E0-7559-C5BDD12D02F5}"/>
                </a:ext>
              </a:extLst>
            </p:cNvPr>
            <p:cNvPicPr>
              <a:picLocks noChangeAspect="1"/>
            </p:cNvPicPr>
            <p:nvPr/>
          </p:nvPicPr>
          <p:blipFill>
            <a:blip r:embed="rId3" cstate="print">
              <a:extLst>
                <a:ext uri="{28A0092B-C50C-407E-A947-70E740481C1C}">
                  <a14:useLocalDpi xmlns:a14="http://schemas.microsoft.com/office/drawing/2010/main" val="0"/>
                </a:ext>
              </a:extLst>
            </a:blip>
            <a:srcRect t="2035" b="2035"/>
            <a:stretch/>
          </p:blipFill>
          <p:spPr>
            <a:xfrm>
              <a:off x="5131845" y="2179239"/>
              <a:ext cx="1793082" cy="1793082"/>
            </a:xfrm>
            <a:custGeom>
              <a:avLst/>
              <a:gdLst>
                <a:gd name="connsiteX0" fmla="*/ 896541 w 1793082"/>
                <a:gd name="connsiteY0" fmla="*/ 0 h 1793082"/>
                <a:gd name="connsiteX1" fmla="*/ 1793082 w 1793082"/>
                <a:gd name="connsiteY1" fmla="*/ 896541 h 1793082"/>
                <a:gd name="connsiteX2" fmla="*/ 1793082 w 1793082"/>
                <a:gd name="connsiteY2" fmla="*/ 1793082 h 1793082"/>
                <a:gd name="connsiteX3" fmla="*/ 896541 w 1793082"/>
                <a:gd name="connsiteY3" fmla="*/ 1793082 h 1793082"/>
                <a:gd name="connsiteX4" fmla="*/ 0 w 1793082"/>
                <a:gd name="connsiteY4" fmla="*/ 896541 h 1793082"/>
                <a:gd name="connsiteX5" fmla="*/ 896541 w 1793082"/>
                <a:gd name="connsiteY5" fmla="*/ 0 h 1793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3082" h="1793082">
                  <a:moveTo>
                    <a:pt x="896541" y="0"/>
                  </a:moveTo>
                  <a:cubicBezTo>
                    <a:pt x="1391687" y="0"/>
                    <a:pt x="1793082" y="401395"/>
                    <a:pt x="1793082" y="896541"/>
                  </a:cubicBezTo>
                  <a:lnTo>
                    <a:pt x="1793082" y="1793082"/>
                  </a:lnTo>
                  <a:lnTo>
                    <a:pt x="896541" y="1793082"/>
                  </a:lnTo>
                  <a:cubicBezTo>
                    <a:pt x="401395" y="1793082"/>
                    <a:pt x="0" y="1391687"/>
                    <a:pt x="0" y="896541"/>
                  </a:cubicBezTo>
                  <a:cubicBezTo>
                    <a:pt x="0" y="401395"/>
                    <a:pt x="401395" y="0"/>
                    <a:pt x="896541" y="0"/>
                  </a:cubicBezTo>
                  <a:close/>
                </a:path>
              </a:pathLst>
            </a:custGeom>
          </p:spPr>
        </p:pic>
        <p:pic>
          <p:nvPicPr>
            <p:cNvPr id="10" name="Picture 9" descr="A picture containing person, indoor&#10;&#10;AI-generated content may be incorrect.">
              <a:extLst>
                <a:ext uri="{FF2B5EF4-FFF2-40B4-BE49-F238E27FC236}">
                  <a16:creationId xmlns:a16="http://schemas.microsoft.com/office/drawing/2014/main" id="{46A7561C-5B7B-B925-8D99-6D2B71188D6B}"/>
                </a:ext>
              </a:extLst>
            </p:cNvPr>
            <p:cNvPicPr>
              <a:picLocks noChangeAspect="1"/>
            </p:cNvPicPr>
            <p:nvPr/>
          </p:nvPicPr>
          <p:blipFill>
            <a:blip r:embed="rId4" cstate="print">
              <a:extLst>
                <a:ext uri="{28A0092B-C50C-407E-A947-70E740481C1C}">
                  <a14:useLocalDpi xmlns:a14="http://schemas.microsoft.com/office/drawing/2010/main" val="0"/>
                </a:ext>
              </a:extLst>
            </a:blip>
            <a:srcRect l="1936" t="333" r="1090" b="6897"/>
            <a:stretch>
              <a:fillRect/>
            </a:stretch>
          </p:blipFill>
          <p:spPr>
            <a:xfrm>
              <a:off x="2670749" y="2188417"/>
              <a:ext cx="1793082" cy="1793082"/>
            </a:xfrm>
            <a:custGeom>
              <a:avLst/>
              <a:gdLst>
                <a:gd name="connsiteX0" fmla="*/ 896541 w 1793082"/>
                <a:gd name="connsiteY0" fmla="*/ 0 h 1793082"/>
                <a:gd name="connsiteX1" fmla="*/ 1793082 w 1793082"/>
                <a:gd name="connsiteY1" fmla="*/ 896541 h 1793082"/>
                <a:gd name="connsiteX2" fmla="*/ 1793082 w 1793082"/>
                <a:gd name="connsiteY2" fmla="*/ 1793082 h 1793082"/>
                <a:gd name="connsiteX3" fmla="*/ 896541 w 1793082"/>
                <a:gd name="connsiteY3" fmla="*/ 1793082 h 1793082"/>
                <a:gd name="connsiteX4" fmla="*/ 0 w 1793082"/>
                <a:gd name="connsiteY4" fmla="*/ 896541 h 1793082"/>
                <a:gd name="connsiteX5" fmla="*/ 896541 w 1793082"/>
                <a:gd name="connsiteY5" fmla="*/ 0 h 1793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3082" h="1793082">
                  <a:moveTo>
                    <a:pt x="896541" y="0"/>
                  </a:moveTo>
                  <a:cubicBezTo>
                    <a:pt x="1391687" y="0"/>
                    <a:pt x="1793082" y="401395"/>
                    <a:pt x="1793082" y="896541"/>
                  </a:cubicBezTo>
                  <a:lnTo>
                    <a:pt x="1793082" y="1793082"/>
                  </a:lnTo>
                  <a:lnTo>
                    <a:pt x="896541" y="1793082"/>
                  </a:lnTo>
                  <a:cubicBezTo>
                    <a:pt x="401395" y="1793082"/>
                    <a:pt x="0" y="1391687"/>
                    <a:pt x="0" y="896541"/>
                  </a:cubicBezTo>
                  <a:cubicBezTo>
                    <a:pt x="0" y="401395"/>
                    <a:pt x="401395" y="0"/>
                    <a:pt x="896541" y="0"/>
                  </a:cubicBezTo>
                  <a:close/>
                </a:path>
              </a:pathLst>
            </a:custGeom>
          </p:spPr>
        </p:pic>
        <p:pic>
          <p:nvPicPr>
            <p:cNvPr id="11" name="Picture 10">
              <a:extLst>
                <a:ext uri="{FF2B5EF4-FFF2-40B4-BE49-F238E27FC236}">
                  <a16:creationId xmlns:a16="http://schemas.microsoft.com/office/drawing/2014/main" id="{6D492D89-BAA3-D9D5-4784-FEC43AF9548B}"/>
                </a:ext>
              </a:extLst>
            </p:cNvPr>
            <p:cNvPicPr>
              <a:picLocks noChangeAspect="1"/>
            </p:cNvPicPr>
            <p:nvPr/>
          </p:nvPicPr>
          <p:blipFill>
            <a:blip r:embed="rId5">
              <a:extLst>
                <a:ext uri="{28A0092B-C50C-407E-A947-70E740481C1C}">
                  <a14:useLocalDpi xmlns:a14="http://schemas.microsoft.com/office/drawing/2010/main" val="0"/>
                </a:ext>
              </a:extLst>
            </a:blip>
            <a:srcRect l="16667" r="16667"/>
            <a:stretch/>
          </p:blipFill>
          <p:spPr>
            <a:xfrm>
              <a:off x="7516741" y="2179239"/>
              <a:ext cx="1793082" cy="1793082"/>
            </a:xfrm>
            <a:custGeom>
              <a:avLst/>
              <a:gdLst>
                <a:gd name="connsiteX0" fmla="*/ 896541 w 1793082"/>
                <a:gd name="connsiteY0" fmla="*/ 0 h 1793082"/>
                <a:gd name="connsiteX1" fmla="*/ 1793082 w 1793082"/>
                <a:gd name="connsiteY1" fmla="*/ 896541 h 1793082"/>
                <a:gd name="connsiteX2" fmla="*/ 1793082 w 1793082"/>
                <a:gd name="connsiteY2" fmla="*/ 1793082 h 1793082"/>
                <a:gd name="connsiteX3" fmla="*/ 896541 w 1793082"/>
                <a:gd name="connsiteY3" fmla="*/ 1793082 h 1793082"/>
                <a:gd name="connsiteX4" fmla="*/ 0 w 1793082"/>
                <a:gd name="connsiteY4" fmla="*/ 896541 h 1793082"/>
                <a:gd name="connsiteX5" fmla="*/ 896541 w 1793082"/>
                <a:gd name="connsiteY5" fmla="*/ 0 h 1793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3082" h="1793082">
                  <a:moveTo>
                    <a:pt x="896541" y="0"/>
                  </a:moveTo>
                  <a:cubicBezTo>
                    <a:pt x="1391687" y="0"/>
                    <a:pt x="1793082" y="401395"/>
                    <a:pt x="1793082" y="896541"/>
                  </a:cubicBezTo>
                  <a:lnTo>
                    <a:pt x="1793082" y="1793082"/>
                  </a:lnTo>
                  <a:lnTo>
                    <a:pt x="896541" y="1793082"/>
                  </a:lnTo>
                  <a:cubicBezTo>
                    <a:pt x="401395" y="1793082"/>
                    <a:pt x="0" y="1391687"/>
                    <a:pt x="0" y="896541"/>
                  </a:cubicBezTo>
                  <a:cubicBezTo>
                    <a:pt x="0" y="401395"/>
                    <a:pt x="401395" y="0"/>
                    <a:pt x="896541" y="0"/>
                  </a:cubicBezTo>
                  <a:close/>
                </a:path>
              </a:pathLst>
            </a:custGeom>
          </p:spPr>
        </p:pic>
      </p:grpSp>
      <p:pic>
        <p:nvPicPr>
          <p:cNvPr id="3" name="Picture 2" descr="Text&#10;&#10;AI-generated content may be incorrect.">
            <a:extLst>
              <a:ext uri="{FF2B5EF4-FFF2-40B4-BE49-F238E27FC236}">
                <a16:creationId xmlns:a16="http://schemas.microsoft.com/office/drawing/2014/main" id="{D3B799B8-C4B0-6673-9AB6-47B14A2BB07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61232" y="6117810"/>
            <a:ext cx="2618825" cy="531373"/>
          </a:xfrm>
          <a:prstGeom prst="rect">
            <a:avLst/>
          </a:prstGeom>
        </p:spPr>
      </p:pic>
    </p:spTree>
    <p:extLst>
      <p:ext uri="{BB962C8B-B14F-4D97-AF65-F5344CB8AC3E}">
        <p14:creationId xmlns:p14="http://schemas.microsoft.com/office/powerpoint/2010/main" val="352345423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6219F5F-BE7E-B86F-8298-4D8D92E4130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7F4BE46-5D7B-451F-6F3A-AF18AB1C730A}"/>
              </a:ext>
            </a:extLst>
          </p:cNvPr>
          <p:cNvPicPr>
            <a:picLocks noChangeAspect="1"/>
          </p:cNvPicPr>
          <p:nvPr/>
        </p:nvPicPr>
        <p:blipFill>
          <a:blip r:embed="rId3"/>
          <a:stretch>
            <a:fillRect/>
          </a:stretch>
        </p:blipFill>
        <p:spPr>
          <a:xfrm rot="10800000" flipV="1">
            <a:off x="2908" y="6756407"/>
            <a:ext cx="12189092" cy="101593"/>
          </a:xfrm>
          <a:prstGeom prst="rect">
            <a:avLst/>
          </a:prstGeom>
        </p:spPr>
      </p:pic>
      <p:sp>
        <p:nvSpPr>
          <p:cNvPr id="2" name="Title 1">
            <a:extLst>
              <a:ext uri="{FF2B5EF4-FFF2-40B4-BE49-F238E27FC236}">
                <a16:creationId xmlns:a16="http://schemas.microsoft.com/office/drawing/2014/main" id="{91701946-CB71-78CE-D56B-8A89B3CCDD57}"/>
              </a:ext>
            </a:extLst>
          </p:cNvPr>
          <p:cNvSpPr>
            <a:spLocks noGrp="1"/>
          </p:cNvSpPr>
          <p:nvPr>
            <p:ph type="title"/>
          </p:nvPr>
        </p:nvSpPr>
        <p:spPr/>
        <p:txBody>
          <a:bodyPr/>
          <a:lstStyle/>
          <a:p>
            <a:r>
              <a:rPr lang="en-US"/>
              <a:t>Local units of government</a:t>
            </a:r>
          </a:p>
        </p:txBody>
      </p:sp>
      <p:graphicFrame>
        <p:nvGraphicFramePr>
          <p:cNvPr id="7" name="Chart 6">
            <a:extLst>
              <a:ext uri="{FF2B5EF4-FFF2-40B4-BE49-F238E27FC236}">
                <a16:creationId xmlns:a16="http://schemas.microsoft.com/office/drawing/2014/main" id="{9DC1FAFD-AD17-294F-D4E8-0924F2455176}"/>
              </a:ext>
            </a:extLst>
          </p:cNvPr>
          <p:cNvGraphicFramePr/>
          <p:nvPr>
            <p:extLst>
              <p:ext uri="{D42A27DB-BD31-4B8C-83A1-F6EECF244321}">
                <p14:modId xmlns:p14="http://schemas.microsoft.com/office/powerpoint/2010/main" val="247278903"/>
              </p:ext>
            </p:extLst>
          </p:nvPr>
        </p:nvGraphicFramePr>
        <p:xfrm>
          <a:off x="184712" y="1719916"/>
          <a:ext cx="11822575" cy="4903696"/>
        </p:xfrm>
        <a:graphic>
          <a:graphicData uri="http://schemas.openxmlformats.org/drawingml/2006/chart">
            <c:chart xmlns:c="http://schemas.openxmlformats.org/drawingml/2006/chart" xmlns:r="http://schemas.openxmlformats.org/officeDocument/2006/relationships" r:id="rId4"/>
          </a:graphicData>
        </a:graphic>
      </p:graphicFrame>
      <p:sp>
        <p:nvSpPr>
          <p:cNvPr id="22" name="TextBox 21">
            <a:extLst>
              <a:ext uri="{FF2B5EF4-FFF2-40B4-BE49-F238E27FC236}">
                <a16:creationId xmlns:a16="http://schemas.microsoft.com/office/drawing/2014/main" id="{E646027A-340F-7B8F-4603-BB4E2B319D00}"/>
              </a:ext>
            </a:extLst>
          </p:cNvPr>
          <p:cNvSpPr txBox="1"/>
          <p:nvPr/>
        </p:nvSpPr>
        <p:spPr>
          <a:xfrm>
            <a:off x="3732813" y="1881534"/>
            <a:ext cx="1577676" cy="369332"/>
          </a:xfrm>
          <a:prstGeom prst="rect">
            <a:avLst/>
          </a:prstGeom>
          <a:solidFill>
            <a:schemeClr val="bg1"/>
          </a:solidFill>
        </p:spPr>
        <p:txBody>
          <a:bodyPr wrap="none" rtlCol="0">
            <a:spAutoFit/>
          </a:bodyPr>
          <a:lstStyle/>
          <a:p>
            <a:r>
              <a:rPr lang="en-US" b="1"/>
              <a:t>Illinois: 6,390</a:t>
            </a:r>
          </a:p>
        </p:txBody>
      </p:sp>
      <p:sp>
        <p:nvSpPr>
          <p:cNvPr id="21" name="Star: 5 Points 20">
            <a:extLst>
              <a:ext uri="{FF2B5EF4-FFF2-40B4-BE49-F238E27FC236}">
                <a16:creationId xmlns:a16="http://schemas.microsoft.com/office/drawing/2014/main" id="{36B1FA1C-B3A8-A9AD-2708-250FC28D9D08}"/>
              </a:ext>
            </a:extLst>
          </p:cNvPr>
          <p:cNvSpPr/>
          <p:nvPr/>
        </p:nvSpPr>
        <p:spPr>
          <a:xfrm>
            <a:off x="3466996" y="1913119"/>
            <a:ext cx="273074" cy="277134"/>
          </a:xfrm>
          <a:prstGeom prst="star5">
            <a:avLst/>
          </a:prstGeom>
          <a:solidFill>
            <a:srgbClr val="D2B22B"/>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3803617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E8D1177-3641-074A-1E9D-C90E777530D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20994A9-4C15-87A6-7C25-6167DEA93B6F}"/>
              </a:ext>
            </a:extLst>
          </p:cNvPr>
          <p:cNvPicPr>
            <a:picLocks noChangeAspect="1"/>
          </p:cNvPicPr>
          <p:nvPr/>
        </p:nvPicPr>
        <p:blipFill>
          <a:blip r:embed="rId3"/>
          <a:stretch>
            <a:fillRect/>
          </a:stretch>
        </p:blipFill>
        <p:spPr>
          <a:xfrm rot="10800000" flipV="1">
            <a:off x="7032" y="6759075"/>
            <a:ext cx="12189092" cy="101593"/>
          </a:xfrm>
          <a:prstGeom prst="rect">
            <a:avLst/>
          </a:prstGeom>
        </p:spPr>
      </p:pic>
      <p:grpSp>
        <p:nvGrpSpPr>
          <p:cNvPr id="2" name="Group 1">
            <a:extLst>
              <a:ext uri="{FF2B5EF4-FFF2-40B4-BE49-F238E27FC236}">
                <a16:creationId xmlns:a16="http://schemas.microsoft.com/office/drawing/2014/main" id="{2F165C1C-4361-B5EB-4A49-4610F3A650F4}"/>
              </a:ext>
            </a:extLst>
          </p:cNvPr>
          <p:cNvGrpSpPr/>
          <p:nvPr/>
        </p:nvGrpSpPr>
        <p:grpSpPr>
          <a:xfrm>
            <a:off x="7032" y="2147689"/>
            <a:ext cx="12184968" cy="3955922"/>
            <a:chOff x="514351" y="2236899"/>
            <a:chExt cx="11163298" cy="3624231"/>
          </a:xfrm>
        </p:grpSpPr>
        <p:pic>
          <p:nvPicPr>
            <p:cNvPr id="9" name="Picture 8" descr="Aerial view of a city&#10;&#10;AI-generated content may be incorrect.">
              <a:extLst>
                <a:ext uri="{FF2B5EF4-FFF2-40B4-BE49-F238E27FC236}">
                  <a16:creationId xmlns:a16="http://schemas.microsoft.com/office/drawing/2014/main" id="{05C1244A-78B4-232A-1779-CDE727E9AAC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08323" y="2260406"/>
              <a:ext cx="5375354" cy="3587944"/>
            </a:xfrm>
            <a:prstGeom prst="rect">
              <a:avLst/>
            </a:prstGeom>
          </p:spPr>
        </p:pic>
        <p:pic>
          <p:nvPicPr>
            <p:cNvPr id="13" name="Picture 12" descr="Text&#10;&#10;AI-generated content may be incorrect.">
              <a:extLst>
                <a:ext uri="{FF2B5EF4-FFF2-40B4-BE49-F238E27FC236}">
                  <a16:creationId xmlns:a16="http://schemas.microsoft.com/office/drawing/2014/main" id="{5EB78526-C309-006F-CADA-57B9163CF01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58262" y="2260406"/>
              <a:ext cx="2719387" cy="3600724"/>
            </a:xfrm>
            <a:prstGeom prst="rect">
              <a:avLst/>
            </a:prstGeom>
          </p:spPr>
        </p:pic>
        <p:pic>
          <p:nvPicPr>
            <p:cNvPr id="14" name="Picture 13">
              <a:extLst>
                <a:ext uri="{FF2B5EF4-FFF2-40B4-BE49-F238E27FC236}">
                  <a16:creationId xmlns:a16="http://schemas.microsoft.com/office/drawing/2014/main" id="{61621DD9-8219-3CE3-DF51-C1E0FBE51303}"/>
                </a:ext>
              </a:extLst>
            </p:cNvPr>
            <p:cNvPicPr>
              <a:picLocks noChangeAspect="1"/>
            </p:cNvPicPr>
            <p:nvPr/>
          </p:nvPicPr>
          <p:blipFill>
            <a:blip r:embed="rId6">
              <a:extLst>
                <a:ext uri="{28A0092B-C50C-407E-A947-70E740481C1C}">
                  <a14:useLocalDpi xmlns:a14="http://schemas.microsoft.com/office/drawing/2010/main" val="0"/>
                </a:ext>
              </a:extLst>
            </a:blip>
            <a:srcRect l="25618" r="24393"/>
            <a:stretch/>
          </p:blipFill>
          <p:spPr>
            <a:xfrm>
              <a:off x="514351" y="2236899"/>
              <a:ext cx="2719387" cy="3611451"/>
            </a:xfrm>
            <a:prstGeom prst="rect">
              <a:avLst/>
            </a:prstGeom>
          </p:spPr>
        </p:pic>
      </p:grpSp>
      <p:sp>
        <p:nvSpPr>
          <p:cNvPr id="4" name="Title 3">
            <a:extLst>
              <a:ext uri="{FF2B5EF4-FFF2-40B4-BE49-F238E27FC236}">
                <a16:creationId xmlns:a16="http://schemas.microsoft.com/office/drawing/2014/main" id="{9FC73993-937E-CC19-B37A-1E52FFBC05C3}"/>
              </a:ext>
            </a:extLst>
          </p:cNvPr>
          <p:cNvSpPr>
            <a:spLocks noGrp="1"/>
          </p:cNvSpPr>
          <p:nvPr>
            <p:ph type="title"/>
          </p:nvPr>
        </p:nvSpPr>
        <p:spPr>
          <a:xfrm>
            <a:off x="838200" y="447625"/>
            <a:ext cx="7625576" cy="1258511"/>
          </a:xfrm>
        </p:spPr>
        <p:txBody>
          <a:bodyPr/>
          <a:lstStyle/>
          <a:p>
            <a:r>
              <a:rPr lang="en-US"/>
              <a:t>Housed in a historic building, the Old Post Office</a:t>
            </a:r>
          </a:p>
        </p:txBody>
      </p:sp>
    </p:spTree>
    <p:extLst>
      <p:ext uri="{BB962C8B-B14F-4D97-AF65-F5344CB8AC3E}">
        <p14:creationId xmlns:p14="http://schemas.microsoft.com/office/powerpoint/2010/main" val="155860048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E326D93-4AC6-5683-C693-CC4B09C8F22D}"/>
              </a:ext>
            </a:extLst>
          </p:cNvPr>
          <p:cNvSpPr/>
          <p:nvPr/>
        </p:nvSpPr>
        <p:spPr>
          <a:xfrm>
            <a:off x="5281219" y="4736223"/>
            <a:ext cx="6630524" cy="1854106"/>
          </a:xfrm>
          <a:prstGeom prst="rect">
            <a:avLst/>
          </a:prstGeom>
          <a:solidFill>
            <a:schemeClr val="bg1"/>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A blue outline of a state&#10;&#10;Description automatically generated">
            <a:extLst>
              <a:ext uri="{FF2B5EF4-FFF2-40B4-BE49-F238E27FC236}">
                <a16:creationId xmlns:a16="http://schemas.microsoft.com/office/drawing/2014/main" id="{3846FBC3-58A0-87F4-6677-3B67E76987BE}"/>
              </a:ext>
            </a:extLst>
          </p:cNvPr>
          <p:cNvPicPr>
            <a:picLocks noChangeAspect="1"/>
          </p:cNvPicPr>
          <p:nvPr/>
        </p:nvPicPr>
        <p:blipFill rotWithShape="1">
          <a:blip r:embed="rId3">
            <a:extLst>
              <a:ext uri="{28A0092B-C50C-407E-A947-70E740481C1C}">
                <a14:useLocalDpi xmlns:a14="http://schemas.microsoft.com/office/drawing/2010/main" val="0"/>
              </a:ext>
            </a:extLst>
          </a:blip>
          <a:srcRect l="624" t="4913" r="2254" b="9156"/>
          <a:stretch>
            <a:fillRect/>
          </a:stretch>
        </p:blipFill>
        <p:spPr>
          <a:xfrm>
            <a:off x="8266" y="1250337"/>
            <a:ext cx="12192000" cy="1677427"/>
          </a:xfrm>
          <a:prstGeom prst="rect">
            <a:avLst/>
          </a:prstGeom>
        </p:spPr>
      </p:pic>
      <p:sp>
        <p:nvSpPr>
          <p:cNvPr id="7" name="TextBox 6">
            <a:extLst>
              <a:ext uri="{FF2B5EF4-FFF2-40B4-BE49-F238E27FC236}">
                <a16:creationId xmlns:a16="http://schemas.microsoft.com/office/drawing/2014/main" id="{1307B52A-526F-42A6-BE96-D997C8444080}"/>
              </a:ext>
            </a:extLst>
          </p:cNvPr>
          <p:cNvSpPr txBox="1"/>
          <p:nvPr/>
        </p:nvSpPr>
        <p:spPr>
          <a:xfrm>
            <a:off x="24392" y="2728475"/>
            <a:ext cx="2536007" cy="2443169"/>
          </a:xfrm>
          <a:prstGeom prst="rect">
            <a:avLst/>
          </a:prstGeom>
        </p:spPr>
        <p:txBody>
          <a:bodyPr wrap="square" lIns="91440" tIns="45720" rIns="91440" bIns="45720" rtlCol="0" anchor="t">
            <a:spAutoFit/>
          </a:bodyPr>
          <a:lstStyle/>
          <a:p>
            <a:pPr marL="0" marR="0" lvl="0" indent="0" algn="ctr" defTabSz="914400" rtl="0" eaLnBrk="1" fontAlgn="auto" latinLnBrk="0" hangingPunct="1">
              <a:lnSpc>
                <a:spcPct val="109831"/>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ea typeface="+mn-ea"/>
                <a:cs typeface="+mn-cs"/>
              </a:rPr>
              <a:t>“Federal Mark”</a:t>
            </a:r>
            <a:endParaRPr kumimoji="0" lang="en-US" sz="2800" b="1" i="0" u="none" strike="noStrike" kern="1200" cap="none" spc="0" normalizeH="0" baseline="0" noProof="0">
              <a:ln>
                <a:noFill/>
              </a:ln>
              <a:solidFill>
                <a:prstClr val="black"/>
              </a:solidFill>
              <a:effectLst/>
              <a:uLnTx/>
              <a:uFillTx/>
              <a:ea typeface="+mn-ea"/>
              <a:cs typeface="Calibri"/>
            </a:endParaRPr>
          </a:p>
          <a:p>
            <a:pPr marL="0" marR="0" lvl="0" indent="0" algn="ctr" defTabSz="914400" rtl="0" eaLnBrk="1" fontAlgn="auto" latinLnBrk="0" hangingPunct="1">
              <a:lnSpc>
                <a:spcPct val="109831"/>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ea typeface="+mn-ea"/>
                <a:cs typeface="+mn-cs"/>
              </a:rPr>
              <a:t>Metropolitan </a:t>
            </a:r>
            <a:br>
              <a:rPr kumimoji="0" lang="en-US" sz="2800" b="1" i="0" u="none" strike="noStrike" kern="1200" cap="none" spc="0" normalizeH="0" baseline="0" noProof="0">
                <a:ln>
                  <a:noFill/>
                </a:ln>
                <a:solidFill>
                  <a:prstClr val="black"/>
                </a:solidFill>
                <a:effectLst/>
                <a:uLnTx/>
                <a:uFillTx/>
                <a:ea typeface="+mn-ea"/>
                <a:cs typeface="+mn-cs"/>
              </a:rPr>
            </a:br>
            <a:r>
              <a:rPr kumimoji="0" lang="en-US" sz="2800" b="1" i="0" u="none" strike="noStrike" kern="1200" cap="none" spc="0" normalizeH="0" baseline="0" noProof="0">
                <a:ln>
                  <a:noFill/>
                </a:ln>
                <a:solidFill>
                  <a:prstClr val="black"/>
                </a:solidFill>
                <a:effectLst/>
                <a:uLnTx/>
                <a:uFillTx/>
                <a:ea typeface="+mn-ea"/>
                <a:cs typeface="+mn-cs"/>
              </a:rPr>
              <a:t>planning</a:t>
            </a:r>
            <a:br>
              <a:rPr kumimoji="0" lang="en-US" sz="2800" b="1" i="0" u="none" strike="noStrike" kern="1200" cap="none" spc="0" normalizeH="0" baseline="0" noProof="0">
                <a:ln>
                  <a:noFill/>
                </a:ln>
                <a:solidFill>
                  <a:prstClr val="black"/>
                </a:solidFill>
                <a:effectLst/>
                <a:uLnTx/>
                <a:uFillTx/>
                <a:ea typeface="+mn-ea"/>
                <a:cs typeface="+mn-cs"/>
              </a:rPr>
            </a:br>
            <a:r>
              <a:rPr kumimoji="0" lang="en-US" sz="2800" b="1" i="0" u="none" strike="noStrike" kern="1200" cap="none" spc="0" normalizeH="0" baseline="0" noProof="0">
                <a:ln>
                  <a:noFill/>
                </a:ln>
                <a:solidFill>
                  <a:prstClr val="black"/>
                </a:solidFill>
                <a:effectLst/>
                <a:uLnTx/>
                <a:uFillTx/>
                <a:ea typeface="+mn-ea"/>
                <a:cs typeface="+mn-cs"/>
              </a:rPr>
              <a:t>(PL) funds</a:t>
            </a:r>
            <a:endParaRPr kumimoji="0" lang="en-US" sz="2800" b="1" i="0" u="none" strike="noStrike" kern="1200" cap="none" spc="0" normalizeH="0" baseline="0" noProof="0">
              <a:ln>
                <a:noFill/>
              </a:ln>
              <a:solidFill>
                <a:prstClr val="black"/>
              </a:solidFill>
              <a:effectLst/>
              <a:uLnTx/>
              <a:uFillTx/>
              <a:ea typeface="+mn-ea"/>
              <a:cs typeface="Calibri" panose="020F0502020204030204"/>
            </a:endParaRPr>
          </a:p>
        </p:txBody>
      </p:sp>
      <p:sp>
        <p:nvSpPr>
          <p:cNvPr id="22" name="TextBox 21">
            <a:extLst>
              <a:ext uri="{FF2B5EF4-FFF2-40B4-BE49-F238E27FC236}">
                <a16:creationId xmlns:a16="http://schemas.microsoft.com/office/drawing/2014/main" id="{95EB6739-C79E-3046-16D5-9340C974FF06}"/>
              </a:ext>
            </a:extLst>
          </p:cNvPr>
          <p:cNvSpPr txBox="1"/>
          <p:nvPr/>
        </p:nvSpPr>
        <p:spPr>
          <a:xfrm>
            <a:off x="7787091" y="2728475"/>
            <a:ext cx="147002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ea typeface="+mn-ea"/>
                <a:cs typeface="+mn-cs"/>
              </a:rPr>
              <a:t>CMAP</a:t>
            </a:r>
            <a:endParaRPr kumimoji="0" lang="en-US" sz="2800" b="0" i="0" u="none" strike="noStrike" kern="1200" cap="none" spc="0" normalizeH="0" baseline="0" noProof="0">
              <a:ln>
                <a:noFill/>
              </a:ln>
              <a:solidFill>
                <a:prstClr val="black"/>
              </a:solidFill>
              <a:effectLst/>
              <a:uLnTx/>
              <a:uFillTx/>
              <a:ea typeface="+mn-ea"/>
              <a:cs typeface="+mn-cs"/>
            </a:endParaRPr>
          </a:p>
        </p:txBody>
      </p:sp>
      <p:sp>
        <p:nvSpPr>
          <p:cNvPr id="2" name="TextBox 1">
            <a:extLst>
              <a:ext uri="{FF2B5EF4-FFF2-40B4-BE49-F238E27FC236}">
                <a16:creationId xmlns:a16="http://schemas.microsoft.com/office/drawing/2014/main" id="{87178955-44FC-1668-8B33-1D3CED4015BC}"/>
              </a:ext>
            </a:extLst>
          </p:cNvPr>
          <p:cNvSpPr txBox="1"/>
          <p:nvPr/>
        </p:nvSpPr>
        <p:spPr>
          <a:xfrm>
            <a:off x="4927800" y="2728475"/>
            <a:ext cx="2458805"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ea typeface="+mn-ea"/>
                <a:cs typeface="+mn-cs"/>
              </a:rPr>
              <a:t>Allocated to </a:t>
            </a:r>
            <a:br>
              <a:rPr kumimoji="0" lang="en-US" sz="2800" b="1" i="0" u="none" strike="noStrike" kern="1200" cap="none" spc="0" normalizeH="0" baseline="0" noProof="0">
                <a:ln>
                  <a:noFill/>
                </a:ln>
                <a:solidFill>
                  <a:prstClr val="black"/>
                </a:solidFill>
                <a:effectLst/>
                <a:uLnTx/>
                <a:uFillTx/>
                <a:ea typeface="+mn-ea"/>
                <a:cs typeface="+mn-cs"/>
              </a:rPr>
            </a:br>
            <a:r>
              <a:rPr kumimoji="0" lang="en-US" sz="2800" b="1" i="0" u="none" strike="noStrike" kern="1200" cap="none" spc="0" normalizeH="0" baseline="0" noProof="0">
                <a:ln>
                  <a:noFill/>
                </a:ln>
                <a:solidFill>
                  <a:prstClr val="black"/>
                </a:solidFill>
                <a:effectLst/>
                <a:uLnTx/>
                <a:uFillTx/>
                <a:ea typeface="+mn-ea"/>
                <a:cs typeface="+mn-cs"/>
              </a:rPr>
              <a:t>16 MPOs</a:t>
            </a:r>
            <a:endParaRPr kumimoji="0" lang="en-US" sz="2800" b="0" i="0" u="none" strike="noStrike" kern="1200" cap="none" spc="0" normalizeH="0" baseline="0" noProof="0">
              <a:ln>
                <a:noFill/>
              </a:ln>
              <a:solidFill>
                <a:prstClr val="black"/>
              </a:solidFill>
              <a:effectLst/>
              <a:uLnTx/>
              <a:uFillTx/>
              <a:ea typeface="+mn-ea"/>
              <a:cs typeface="+mn-cs"/>
            </a:endParaRPr>
          </a:p>
        </p:txBody>
      </p:sp>
      <p:sp>
        <p:nvSpPr>
          <p:cNvPr id="63" name="TextBox 62">
            <a:extLst>
              <a:ext uri="{FF2B5EF4-FFF2-40B4-BE49-F238E27FC236}">
                <a16:creationId xmlns:a16="http://schemas.microsoft.com/office/drawing/2014/main" id="{87DDD3AF-B0FD-441B-12D8-4F16E93DF0BA}"/>
              </a:ext>
            </a:extLst>
          </p:cNvPr>
          <p:cNvSpPr txBox="1"/>
          <p:nvPr/>
        </p:nvSpPr>
        <p:spPr>
          <a:xfrm>
            <a:off x="9719422" y="2728475"/>
            <a:ext cx="2399518" cy="18158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ea typeface="+mn-ea"/>
                <a:cs typeface="+mn-cs"/>
              </a:rPr>
              <a:t>Northeastern Illinois Unified Work Plan </a:t>
            </a:r>
            <a:endParaRPr kumimoji="0" lang="en-US" sz="2800" b="0" i="0" u="none" strike="noStrike" kern="1200" cap="none" spc="0" normalizeH="0" baseline="0" noProof="0">
              <a:ln>
                <a:noFill/>
              </a:ln>
              <a:solidFill>
                <a:prstClr val="black"/>
              </a:solidFill>
              <a:effectLst/>
              <a:uLnTx/>
              <a:uFillTx/>
              <a:ea typeface="+mn-ea"/>
              <a:cs typeface="+mn-cs"/>
            </a:endParaRPr>
          </a:p>
        </p:txBody>
      </p:sp>
      <p:sp>
        <p:nvSpPr>
          <p:cNvPr id="41" name="TextBox 40">
            <a:extLst>
              <a:ext uri="{FF2B5EF4-FFF2-40B4-BE49-F238E27FC236}">
                <a16:creationId xmlns:a16="http://schemas.microsoft.com/office/drawing/2014/main" id="{2B50CD4E-3839-BB45-B4E2-82550EEBE13B}"/>
              </a:ext>
            </a:extLst>
          </p:cNvPr>
          <p:cNvSpPr txBox="1"/>
          <p:nvPr/>
        </p:nvSpPr>
        <p:spPr>
          <a:xfrm>
            <a:off x="135282" y="5202858"/>
            <a:ext cx="2314225" cy="1016560"/>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9831"/>
              </a:lnSpc>
              <a:spcBef>
                <a:spcPts val="0"/>
              </a:spcBef>
              <a:spcAft>
                <a:spcPts val="0"/>
              </a:spcAft>
              <a:buClrTx/>
              <a:buSzTx/>
              <a:buFontTx/>
              <a:buNone/>
              <a:tabLst/>
              <a:defRPr/>
            </a:pPr>
            <a:r>
              <a:rPr kumimoji="0" lang="en-US" sz="2800" b="0" i="0" u="none" strike="noStrike" kern="1200" cap="none" spc="0" normalizeH="0" baseline="0" noProof="0">
                <a:ln>
                  <a:noFill/>
                </a:ln>
                <a:solidFill>
                  <a:srgbClr val="E7E6E6">
                    <a:lumMod val="50000"/>
                  </a:srgbClr>
                </a:solidFill>
                <a:effectLst/>
                <a:uLnTx/>
                <a:uFillTx/>
                <a:ea typeface="+mn-ea"/>
                <a:cs typeface="+mn-cs"/>
              </a:rPr>
              <a:t>(80% of</a:t>
            </a:r>
            <a:br>
              <a:rPr kumimoji="0" lang="en-US" sz="2800" b="0" i="0" u="none" strike="noStrike" kern="1200" cap="none" spc="0" normalizeH="0" baseline="0" noProof="0">
                <a:ln>
                  <a:noFill/>
                </a:ln>
                <a:solidFill>
                  <a:srgbClr val="E7E6E6">
                    <a:lumMod val="50000"/>
                  </a:srgbClr>
                </a:solidFill>
                <a:effectLst/>
                <a:uLnTx/>
                <a:uFillTx/>
                <a:ea typeface="+mn-ea"/>
                <a:cs typeface="+mn-cs"/>
              </a:rPr>
            </a:br>
            <a:r>
              <a:rPr kumimoji="0" lang="en-US" sz="2800" b="0" i="0" u="none" strike="noStrike" kern="1200" cap="none" spc="0" normalizeH="0" baseline="0" noProof="0">
                <a:ln>
                  <a:noFill/>
                </a:ln>
                <a:solidFill>
                  <a:srgbClr val="E7E6E6">
                    <a:lumMod val="50000"/>
                  </a:srgbClr>
                </a:solidFill>
                <a:effectLst/>
                <a:uLnTx/>
                <a:uFillTx/>
                <a:ea typeface="+mn-ea"/>
                <a:cs typeface="+mn-cs"/>
              </a:rPr>
              <a:t>funding)</a:t>
            </a:r>
            <a:endParaRPr kumimoji="0" lang="en-US" sz="1800" b="0" i="0" u="none" strike="noStrike" kern="1200" cap="none" spc="0" normalizeH="0" baseline="0" noProof="0">
              <a:ln>
                <a:noFill/>
              </a:ln>
              <a:solidFill>
                <a:srgbClr val="E7E6E6">
                  <a:lumMod val="50000"/>
                </a:srgbClr>
              </a:solidFill>
              <a:effectLst/>
              <a:uLnTx/>
              <a:uFillTx/>
              <a:ea typeface="+mn-ea"/>
              <a:cs typeface="+mn-cs"/>
            </a:endParaRPr>
          </a:p>
        </p:txBody>
      </p:sp>
      <p:sp>
        <p:nvSpPr>
          <p:cNvPr id="15" name="TextBox 14">
            <a:extLst>
              <a:ext uri="{FF2B5EF4-FFF2-40B4-BE49-F238E27FC236}">
                <a16:creationId xmlns:a16="http://schemas.microsoft.com/office/drawing/2014/main" id="{8B08F0E3-92DC-CA1F-C59F-394726157DFA}"/>
              </a:ext>
            </a:extLst>
          </p:cNvPr>
          <p:cNvSpPr txBox="1"/>
          <p:nvPr/>
        </p:nvSpPr>
        <p:spPr>
          <a:xfrm>
            <a:off x="2520757" y="4219011"/>
            <a:ext cx="2474006" cy="477054"/>
          </a:xfrm>
          <a:prstGeom prst="rect">
            <a:avLst/>
          </a:prstGeom>
        </p:spPr>
        <p:txBody>
          <a:bodyPr wrap="square" lIns="91440" tIns="45720" rIns="91440" bIns="45720" rtlCol="0" anchor="t">
            <a:spAutoFit/>
          </a:bodyPr>
          <a:lstStyle/>
          <a:p>
            <a:pPr marL="0" marR="0" lvl="0" indent="0" algn="ctr" defTabSz="914400" rtl="0" eaLnBrk="1" fontAlgn="auto" latinLnBrk="0" hangingPunct="1">
              <a:lnSpc>
                <a:spcPts val="3000"/>
              </a:lnSpc>
              <a:spcBef>
                <a:spcPts val="0"/>
              </a:spcBef>
              <a:spcAft>
                <a:spcPts val="1200"/>
              </a:spcAft>
              <a:buClrTx/>
              <a:buSzTx/>
              <a:buFontTx/>
              <a:buNone/>
              <a:tabLst/>
              <a:defRPr/>
            </a:pPr>
            <a:r>
              <a:rPr kumimoji="0" lang="en-US" sz="2800" b="0" i="0" u="none" strike="noStrike" kern="1200" cap="none" spc="0" normalizeH="0" baseline="0" noProof="0">
                <a:ln>
                  <a:noFill/>
                </a:ln>
                <a:solidFill>
                  <a:srgbClr val="E7E6E6">
                    <a:lumMod val="50000"/>
                  </a:srgbClr>
                </a:solidFill>
                <a:effectLst/>
                <a:uLnTx/>
                <a:uFillTx/>
                <a:ea typeface="+mn-ea"/>
                <a:cs typeface="+mn-cs"/>
              </a:rPr>
              <a:t>(pass-thru) </a:t>
            </a:r>
          </a:p>
        </p:txBody>
      </p:sp>
      <p:sp>
        <p:nvSpPr>
          <p:cNvPr id="11" name="TextBox 10">
            <a:extLst>
              <a:ext uri="{FF2B5EF4-FFF2-40B4-BE49-F238E27FC236}">
                <a16:creationId xmlns:a16="http://schemas.microsoft.com/office/drawing/2014/main" id="{2644D743-D73C-D754-6873-1F00DA6CAD72}"/>
              </a:ext>
            </a:extLst>
          </p:cNvPr>
          <p:cNvSpPr txBox="1"/>
          <p:nvPr/>
        </p:nvSpPr>
        <p:spPr>
          <a:xfrm>
            <a:off x="2415518" y="2728475"/>
            <a:ext cx="2586442" cy="1495218"/>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9831"/>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ea typeface="+mn-ea"/>
                <a:cs typeface="+mn-cs"/>
              </a:rPr>
              <a:t>Illinois Department of Transportation</a:t>
            </a:r>
            <a:endParaRPr kumimoji="0" lang="en-US" sz="2800" b="0" i="0" u="none" strike="noStrike" kern="1200" cap="none" spc="0" normalizeH="0" baseline="0" noProof="0">
              <a:ln>
                <a:noFill/>
              </a:ln>
              <a:solidFill>
                <a:prstClr val="black"/>
              </a:solidFill>
              <a:effectLst/>
              <a:uLnTx/>
              <a:uFillTx/>
              <a:ea typeface="+mn-ea"/>
              <a:cs typeface="Calibri" panose="020F0502020204030204"/>
            </a:endParaRPr>
          </a:p>
        </p:txBody>
      </p:sp>
      <p:pic>
        <p:nvPicPr>
          <p:cNvPr id="17" name="Picture 16">
            <a:extLst>
              <a:ext uri="{FF2B5EF4-FFF2-40B4-BE49-F238E27FC236}">
                <a16:creationId xmlns:a16="http://schemas.microsoft.com/office/drawing/2014/main" id="{26B06AF5-6FC6-E145-A198-DE9E10B1835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86706" y="7088758"/>
            <a:ext cx="1646602" cy="274320"/>
          </a:xfrm>
          <a:prstGeom prst="rect">
            <a:avLst/>
          </a:prstGeom>
        </p:spPr>
      </p:pic>
      <p:pic>
        <p:nvPicPr>
          <p:cNvPr id="4" name="Picture 3" descr="A green and blue outline of a building with a dollar sign&#10;&#10;Description automatically generated">
            <a:extLst>
              <a:ext uri="{FF2B5EF4-FFF2-40B4-BE49-F238E27FC236}">
                <a16:creationId xmlns:a16="http://schemas.microsoft.com/office/drawing/2014/main" id="{71CB3153-84BA-7D02-6E1C-F21B85702FD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08768" y="4890974"/>
            <a:ext cx="1470021" cy="1470021"/>
          </a:xfrm>
          <a:prstGeom prst="rect">
            <a:avLst/>
          </a:prstGeom>
        </p:spPr>
      </p:pic>
      <p:pic>
        <p:nvPicPr>
          <p:cNvPr id="6" name="Picture 5" descr="A blue and black logo&#10;&#10;Description automatically generated">
            <a:extLst>
              <a:ext uri="{FF2B5EF4-FFF2-40B4-BE49-F238E27FC236}">
                <a16:creationId xmlns:a16="http://schemas.microsoft.com/office/drawing/2014/main" id="{1D32AC2F-392D-16C2-95D8-490BF7E3FA3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03055" y="5028738"/>
            <a:ext cx="1190370" cy="1194491"/>
          </a:xfrm>
          <a:prstGeom prst="rect">
            <a:avLst/>
          </a:prstGeom>
        </p:spPr>
      </p:pic>
      <p:sp>
        <p:nvSpPr>
          <p:cNvPr id="9" name="TextBox 8">
            <a:extLst>
              <a:ext uri="{FF2B5EF4-FFF2-40B4-BE49-F238E27FC236}">
                <a16:creationId xmlns:a16="http://schemas.microsoft.com/office/drawing/2014/main" id="{6F771B1B-1E8D-18D6-DDE8-55EAC922A482}"/>
              </a:ext>
            </a:extLst>
          </p:cNvPr>
          <p:cNvSpPr txBox="1"/>
          <p:nvPr/>
        </p:nvSpPr>
        <p:spPr>
          <a:xfrm>
            <a:off x="8950925" y="5036273"/>
            <a:ext cx="3249341"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ea typeface="+mn-ea"/>
                <a:cs typeface="+mn-cs"/>
              </a:rPr>
              <a:t>20%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ea typeface="+mn-ea"/>
                <a:cs typeface="+mn-cs"/>
              </a:rPr>
              <a:t>Local match for federal funds</a:t>
            </a:r>
            <a:endParaRPr kumimoji="0" lang="en-US" sz="2400" b="0" i="0" u="none" strike="noStrike" kern="1200" cap="none" spc="0" normalizeH="0" baseline="0" noProof="0">
              <a:ln>
                <a:noFill/>
              </a:ln>
              <a:solidFill>
                <a:prstClr val="black"/>
              </a:solidFill>
              <a:effectLst/>
              <a:uLnTx/>
              <a:uFillTx/>
              <a:ea typeface="+mn-ea"/>
              <a:cs typeface="+mn-cs"/>
            </a:endParaRPr>
          </a:p>
        </p:txBody>
      </p:sp>
      <p:pic>
        <p:nvPicPr>
          <p:cNvPr id="12" name="Graphic 11" descr="Add with solid fill">
            <a:extLst>
              <a:ext uri="{FF2B5EF4-FFF2-40B4-BE49-F238E27FC236}">
                <a16:creationId xmlns:a16="http://schemas.microsoft.com/office/drawing/2014/main" id="{FFA03201-D73E-F9F0-33E4-A9F5251CE69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761026" y="5321861"/>
            <a:ext cx="649437" cy="649437"/>
          </a:xfrm>
          <a:prstGeom prst="rect">
            <a:avLst/>
          </a:prstGeom>
        </p:spPr>
      </p:pic>
      <p:pic>
        <p:nvPicPr>
          <p:cNvPr id="16" name="Graphic 15" descr="Add with solid fill">
            <a:extLst>
              <a:ext uri="{FF2B5EF4-FFF2-40B4-BE49-F238E27FC236}">
                <a16:creationId xmlns:a16="http://schemas.microsoft.com/office/drawing/2014/main" id="{8F5F66FB-49D8-1B9C-EC7C-3A75128984F3}"/>
              </a:ext>
            </a:extLst>
          </p:cNvPr>
          <p:cNvPicPr>
            <a:picLocks noChangeAspect="1"/>
          </p:cNvPicPr>
          <p:nvPr/>
        </p:nvPicPr>
        <p:blipFill>
          <a:blip r:embed="rId7">
            <a:extLst>
              <a:ext uri="{96DAC541-7B7A-43D3-8B79-37D633B846F1}">
                <asvg:svgBlip xmlns:asvg="http://schemas.microsoft.com/office/drawing/2016/SVG/main" r:embed="rId8"/>
              </a:ext>
            </a:extLst>
          </a:blip>
          <a:srcRect l="-5675" t="191465" r="5675" b="-147936"/>
          <a:stretch/>
        </p:blipFill>
        <p:spPr>
          <a:xfrm rot="5400000">
            <a:off x="7313810" y="3864284"/>
            <a:ext cx="1065467" cy="896739"/>
          </a:xfrm>
          <a:prstGeom prst="mathEqual">
            <a:avLst>
              <a:gd name="adj1" fmla="val 23520"/>
              <a:gd name="adj2" fmla="val 14455"/>
            </a:avLst>
          </a:prstGeom>
        </p:spPr>
      </p:pic>
      <p:cxnSp>
        <p:nvCxnSpPr>
          <p:cNvPr id="19" name="Straight Connector 18">
            <a:extLst>
              <a:ext uri="{FF2B5EF4-FFF2-40B4-BE49-F238E27FC236}">
                <a16:creationId xmlns:a16="http://schemas.microsoft.com/office/drawing/2014/main" id="{FFBC8A58-E20E-E572-A72F-2CFE99E4CA94}"/>
              </a:ext>
            </a:extLst>
          </p:cNvPr>
          <p:cNvCxnSpPr>
            <a:cxnSpLocks/>
          </p:cNvCxnSpPr>
          <p:nvPr/>
        </p:nvCxnSpPr>
        <p:spPr>
          <a:xfrm>
            <a:off x="8619572" y="5655454"/>
            <a:ext cx="572874" cy="0"/>
          </a:xfrm>
          <a:prstGeom prst="line">
            <a:avLst/>
          </a:prstGeom>
          <a:ln w="76200">
            <a:solidFill>
              <a:srgbClr val="159D9A"/>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F16897DD-1B2F-EE06-40A5-EB69C9EF39B0}"/>
              </a:ext>
            </a:extLst>
          </p:cNvPr>
          <p:cNvCxnSpPr>
            <a:cxnSpLocks/>
          </p:cNvCxnSpPr>
          <p:nvPr/>
        </p:nvCxnSpPr>
        <p:spPr>
          <a:xfrm>
            <a:off x="8619572" y="5481282"/>
            <a:ext cx="572874" cy="0"/>
          </a:xfrm>
          <a:prstGeom prst="line">
            <a:avLst/>
          </a:prstGeom>
          <a:ln w="76200">
            <a:solidFill>
              <a:srgbClr val="159D9A"/>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7D3C3093-6440-68B6-ECF8-42297FE223E2}"/>
              </a:ext>
            </a:extLst>
          </p:cNvPr>
          <p:cNvSpPr>
            <a:spLocks noGrp="1"/>
          </p:cNvSpPr>
          <p:nvPr>
            <p:ph type="title"/>
          </p:nvPr>
        </p:nvSpPr>
        <p:spPr/>
        <p:txBody>
          <a:bodyPr/>
          <a:lstStyle/>
          <a:p>
            <a:r>
              <a:rPr lang="en-US"/>
              <a:t>Funding CMAP’s $43M FY26 budget</a:t>
            </a:r>
          </a:p>
        </p:txBody>
      </p:sp>
    </p:spTree>
    <p:extLst>
      <p:ext uri="{BB962C8B-B14F-4D97-AF65-F5344CB8AC3E}">
        <p14:creationId xmlns:p14="http://schemas.microsoft.com/office/powerpoint/2010/main" val="33284717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5DF692D4-51CC-F31D-3249-54E11AE65B64}"/>
              </a:ext>
            </a:extLst>
          </p:cNvPr>
          <p:cNvSpPr txBox="1">
            <a:spLocks/>
          </p:cNvSpPr>
          <p:nvPr/>
        </p:nvSpPr>
        <p:spPr>
          <a:xfrm>
            <a:off x="302453" y="405003"/>
            <a:ext cx="12664478" cy="3095212"/>
          </a:xfrm>
          <a:prstGeom prst="rect">
            <a:avLst/>
          </a:prstGeom>
        </p:spPr>
        <p:txBody>
          <a:bodyPr lIns="91440" tIns="45720" rIns="91440" bIns="45720" anchor="t">
            <a:noAutofit/>
          </a:bodyPr>
          <a:lstStyle>
            <a:lvl1pPr marL="0" indent="0" algn="l" rtl="0" eaLnBrk="1" fontAlgn="base" hangingPunct="1">
              <a:spcBef>
                <a:spcPct val="20000"/>
              </a:spcBef>
              <a:spcAft>
                <a:spcPct val="0"/>
              </a:spcAft>
              <a:buClr>
                <a:srgbClr val="007FD0"/>
              </a:buClr>
              <a:buNone/>
              <a:defRPr sz="2800">
                <a:solidFill>
                  <a:schemeClr val="bg1"/>
                </a:solidFill>
                <a:latin typeface="Arial" panose="020B0604020202020204" pitchFamily="34" charset="0"/>
                <a:ea typeface="+mn-ea"/>
                <a:cs typeface="Arial" panose="020B0604020202020204" pitchFamily="34" charset="0"/>
              </a:defRPr>
            </a:lvl1pPr>
            <a:lvl2pPr marL="679450" indent="-285750" algn="l" rtl="0" eaLnBrk="1" fontAlgn="base" hangingPunct="1">
              <a:spcBef>
                <a:spcPct val="20000"/>
              </a:spcBef>
              <a:spcAft>
                <a:spcPct val="0"/>
              </a:spcAft>
              <a:buClr>
                <a:srgbClr val="007FD0"/>
              </a:buClr>
              <a:buChar char="–"/>
              <a:defRPr sz="2000">
                <a:solidFill>
                  <a:schemeClr val="tx1"/>
                </a:solidFill>
                <a:latin typeface="+mn-lt"/>
              </a:defRPr>
            </a:lvl2pPr>
            <a:lvl3pPr marL="1079500" indent="-228600" algn="l" rtl="0" eaLnBrk="1" fontAlgn="base" hangingPunct="1">
              <a:spcBef>
                <a:spcPct val="20000"/>
              </a:spcBef>
              <a:spcAft>
                <a:spcPct val="0"/>
              </a:spcAft>
              <a:buClr>
                <a:srgbClr val="007FD0"/>
              </a:buClr>
              <a:buChar char="•"/>
              <a:defRPr sz="2400">
                <a:solidFill>
                  <a:schemeClr val="tx1"/>
                </a:solidFill>
                <a:latin typeface="+mn-lt"/>
              </a:defRPr>
            </a:lvl3pPr>
            <a:lvl4pPr marL="1487488" indent="-228600" algn="l" rtl="0" eaLnBrk="1" fontAlgn="base" hangingPunct="1">
              <a:spcBef>
                <a:spcPct val="20000"/>
              </a:spcBef>
              <a:spcAft>
                <a:spcPct val="0"/>
              </a:spcAft>
              <a:buClr>
                <a:srgbClr val="007FD0"/>
              </a:buClr>
              <a:buChar char="–"/>
              <a:defRPr sz="1600">
                <a:solidFill>
                  <a:schemeClr val="tx1"/>
                </a:solidFill>
                <a:latin typeface="+mn-lt"/>
              </a:defRPr>
            </a:lvl4pPr>
            <a:lvl5pPr marL="1833563" indent="-228600" algn="l" rtl="0" eaLnBrk="1" fontAlgn="base" hangingPunct="1">
              <a:spcBef>
                <a:spcPct val="20000"/>
              </a:spcBef>
              <a:spcAft>
                <a:spcPct val="0"/>
              </a:spcAft>
              <a:buClr>
                <a:srgbClr val="007FD0"/>
              </a:buClr>
              <a:buChar char="»"/>
              <a:defRPr sz="1400" b="1">
                <a:solidFill>
                  <a:schemeClr val="tx1"/>
                </a:solidFill>
                <a:latin typeface="Arial" panose="020B0604020202020204" pitchFamily="34" charset="0"/>
                <a:cs typeface="Arial" panose="020B0604020202020204" pitchFamily="34" charset="0"/>
              </a:defRPr>
            </a:lvl5pPr>
            <a:lvl6pPr marL="2290763" indent="-228600" algn="l" rtl="0" eaLnBrk="1" fontAlgn="base" hangingPunct="1">
              <a:spcBef>
                <a:spcPct val="20000"/>
              </a:spcBef>
              <a:spcAft>
                <a:spcPct val="0"/>
              </a:spcAft>
              <a:buClr>
                <a:srgbClr val="007FD0"/>
              </a:buClr>
              <a:buChar char="»"/>
              <a:defRPr sz="1400">
                <a:solidFill>
                  <a:schemeClr val="tx1"/>
                </a:solidFill>
                <a:latin typeface="+mn-lt"/>
              </a:defRPr>
            </a:lvl6pPr>
            <a:lvl7pPr marL="2747963" indent="-228600" algn="l" rtl="0" eaLnBrk="1" fontAlgn="base" hangingPunct="1">
              <a:spcBef>
                <a:spcPct val="20000"/>
              </a:spcBef>
              <a:spcAft>
                <a:spcPct val="0"/>
              </a:spcAft>
              <a:buClr>
                <a:srgbClr val="007FD0"/>
              </a:buClr>
              <a:buChar char="»"/>
              <a:defRPr sz="1400">
                <a:solidFill>
                  <a:schemeClr val="tx1"/>
                </a:solidFill>
                <a:latin typeface="+mn-lt"/>
              </a:defRPr>
            </a:lvl7pPr>
            <a:lvl8pPr marL="3205163" indent="-228600" algn="l" rtl="0" eaLnBrk="1" fontAlgn="base" hangingPunct="1">
              <a:spcBef>
                <a:spcPct val="20000"/>
              </a:spcBef>
              <a:spcAft>
                <a:spcPct val="0"/>
              </a:spcAft>
              <a:buClr>
                <a:srgbClr val="007FD0"/>
              </a:buClr>
              <a:buChar char="»"/>
              <a:defRPr sz="1400">
                <a:solidFill>
                  <a:schemeClr val="tx1"/>
                </a:solidFill>
                <a:latin typeface="+mn-lt"/>
              </a:defRPr>
            </a:lvl8pPr>
            <a:lvl9pPr marL="3662363" indent="-228600" algn="l" rtl="0" eaLnBrk="1" fontAlgn="base" hangingPunct="1">
              <a:spcBef>
                <a:spcPct val="20000"/>
              </a:spcBef>
              <a:spcAft>
                <a:spcPct val="0"/>
              </a:spcAft>
              <a:buClr>
                <a:srgbClr val="007FD0"/>
              </a:buClr>
              <a:buChar char="»"/>
              <a:defRPr sz="1400">
                <a:solidFill>
                  <a:schemeClr val="tx1"/>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7FD0"/>
              </a:buClr>
              <a:buSzTx/>
              <a:buFontTx/>
              <a:buNone/>
              <a:tabLst/>
              <a:defRPr/>
            </a:pPr>
            <a:r>
              <a:rPr kumimoji="0" lang="en-US" sz="5000" b="1" i="0" u="none" strike="noStrike" kern="0" cap="none" spc="0" normalizeH="0" baseline="0" noProof="0">
                <a:ln>
                  <a:noFill/>
                </a:ln>
                <a:solidFill>
                  <a:srgbClr val="1F4992"/>
                </a:solidFill>
                <a:effectLst/>
                <a:uLnTx/>
                <a:uFillTx/>
                <a:latin typeface="Aptos"/>
                <a:cs typeface="Arial"/>
              </a:rPr>
              <a:t>What </a:t>
            </a:r>
            <a:r>
              <a:rPr lang="en-US" sz="5000" b="1" kern="0">
                <a:solidFill>
                  <a:srgbClr val="1F4992"/>
                </a:solidFill>
                <a:latin typeface="Aptos"/>
                <a:cs typeface="Arial"/>
              </a:rPr>
              <a:t>guides</a:t>
            </a:r>
            <a:r>
              <a:rPr kumimoji="0" lang="en-US" sz="5000" b="1" i="0" u="none" strike="noStrike" kern="0" cap="none" spc="0" normalizeH="0" baseline="0" noProof="0">
                <a:ln>
                  <a:noFill/>
                </a:ln>
                <a:solidFill>
                  <a:srgbClr val="1F4992"/>
                </a:solidFill>
                <a:effectLst/>
                <a:uLnTx/>
                <a:uFillTx/>
                <a:latin typeface="Aptos"/>
                <a:cs typeface="Arial"/>
              </a:rPr>
              <a:t> our work? </a:t>
            </a:r>
          </a:p>
        </p:txBody>
      </p:sp>
      <p:sp>
        <p:nvSpPr>
          <p:cNvPr id="4" name="Rectangle 3">
            <a:extLst>
              <a:ext uri="{FF2B5EF4-FFF2-40B4-BE49-F238E27FC236}">
                <a16:creationId xmlns:a16="http://schemas.microsoft.com/office/drawing/2014/main" id="{75F94A28-1EB6-6518-014F-A92E18D1707D}"/>
              </a:ext>
            </a:extLst>
          </p:cNvPr>
          <p:cNvSpPr/>
          <p:nvPr/>
        </p:nvSpPr>
        <p:spPr>
          <a:xfrm>
            <a:off x="0" y="2588420"/>
            <a:ext cx="12192000" cy="2073349"/>
          </a:xfrm>
          <a:prstGeom prst="rect">
            <a:avLst/>
          </a:prstGeom>
          <a:solidFill>
            <a:srgbClr val="1A488C">
              <a:alpha val="2832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C9E857B7-8AEB-ECE0-3D93-04A7F4ADE43C}"/>
              </a:ext>
            </a:extLst>
          </p:cNvPr>
          <p:cNvPicPr>
            <a:picLocks noChangeAspect="1"/>
          </p:cNvPicPr>
          <p:nvPr/>
        </p:nvPicPr>
        <p:blipFill>
          <a:blip r:embed="rId3"/>
          <a:stretch>
            <a:fillRect/>
          </a:stretch>
        </p:blipFill>
        <p:spPr>
          <a:xfrm>
            <a:off x="9666512" y="2127630"/>
            <a:ext cx="2109248" cy="2745170"/>
          </a:xfrm>
          <a:prstGeom prst="rect">
            <a:avLst/>
          </a:prstGeom>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F3A7B484-743A-8014-83F7-31328B6363FF}"/>
              </a:ext>
            </a:extLst>
          </p:cNvPr>
          <p:cNvPicPr>
            <a:picLocks noChangeAspect="1"/>
          </p:cNvPicPr>
          <p:nvPr/>
        </p:nvPicPr>
        <p:blipFill>
          <a:blip r:embed="rId4"/>
          <a:stretch>
            <a:fillRect/>
          </a:stretch>
        </p:blipFill>
        <p:spPr>
          <a:xfrm>
            <a:off x="6809350" y="1976527"/>
            <a:ext cx="2413352" cy="3155618"/>
          </a:xfrm>
          <a:prstGeom prst="rect">
            <a:avLst/>
          </a:prstGeom>
          <a:ln>
            <a:noFill/>
          </a:ln>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6AEAE3F3-7831-3A6E-8270-8BCCD2FA86F7}"/>
              </a:ext>
            </a:extLst>
          </p:cNvPr>
          <p:cNvPicPr>
            <a:picLocks noChangeAspect="1"/>
          </p:cNvPicPr>
          <p:nvPr/>
        </p:nvPicPr>
        <p:blipFill>
          <a:blip r:embed="rId5"/>
          <a:stretch>
            <a:fillRect/>
          </a:stretch>
        </p:blipFill>
        <p:spPr>
          <a:xfrm>
            <a:off x="302453" y="1576945"/>
            <a:ext cx="2973823" cy="3954782"/>
          </a:xfrm>
          <a:prstGeom prst="rect">
            <a:avLst/>
          </a:prstGeom>
          <a:effectLst>
            <a:outerShdw blurRad="50800" dist="38100" dir="8100000" algn="tr" rotWithShape="0">
              <a:prstClr val="black">
                <a:alpha val="40000"/>
              </a:prstClr>
            </a:outerShdw>
          </a:effectLst>
        </p:spPr>
      </p:pic>
      <p:pic>
        <p:nvPicPr>
          <p:cNvPr id="12" name="Picture 11" descr="A picture containing graphical user interface&#10;&#10;Description automatically generated">
            <a:extLst>
              <a:ext uri="{FF2B5EF4-FFF2-40B4-BE49-F238E27FC236}">
                <a16:creationId xmlns:a16="http://schemas.microsoft.com/office/drawing/2014/main" id="{4C150817-B729-8E0E-A4F8-30942BC70E4A}"/>
              </a:ext>
            </a:extLst>
          </p:cNvPr>
          <p:cNvPicPr>
            <a:picLocks noChangeAspect="1"/>
          </p:cNvPicPr>
          <p:nvPr/>
        </p:nvPicPr>
        <p:blipFill rotWithShape="1">
          <a:blip r:embed="rId6"/>
          <a:srcRect l="30147" t="38307" r="48952" b="5407"/>
          <a:stretch/>
        </p:blipFill>
        <p:spPr bwMode="auto">
          <a:xfrm>
            <a:off x="3644135" y="1828800"/>
            <a:ext cx="2695824" cy="3524035"/>
          </a:xfrm>
          <a:prstGeom prst="rect">
            <a:avLst/>
          </a:prstGeom>
          <a:ln>
            <a:noFill/>
          </a:ln>
          <a:effectLst>
            <a:outerShdw blurRad="50800" dist="38100" dir="2700000" algn="tl" rotWithShape="0">
              <a:prstClr val="black">
                <a:alpha val="40000"/>
              </a:prstClr>
            </a:outerShdw>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406676325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1AAA4A5-8425-9384-651C-F30C48FC5C2C}"/>
              </a:ext>
            </a:extLst>
          </p:cNvPr>
          <p:cNvSpPr/>
          <p:nvPr/>
        </p:nvSpPr>
        <p:spPr>
          <a:xfrm>
            <a:off x="0" y="0"/>
            <a:ext cx="12192000" cy="988313"/>
          </a:xfrm>
          <a:prstGeom prst="rect">
            <a:avLst/>
          </a:prstGeom>
          <a:solidFill>
            <a:schemeClr val="bg1">
              <a:lumMod val="95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0860152-224D-D1D1-01CE-FE0CCDA69B23}"/>
              </a:ext>
            </a:extLst>
          </p:cNvPr>
          <p:cNvSpPr txBox="1"/>
          <p:nvPr/>
        </p:nvSpPr>
        <p:spPr>
          <a:xfrm>
            <a:off x="315019" y="246188"/>
            <a:ext cx="11395170" cy="695640"/>
          </a:xfrm>
          <a:prstGeom prst="rect">
            <a:avLst/>
          </a:prstGeom>
          <a:noFill/>
        </p:spPr>
        <p:txBody>
          <a:bodyPr wrap="square" lIns="91440" tIns="45720" rIns="91440" bIns="45720" rtlCol="0" anchor="t">
            <a:spAutoFit/>
          </a:bodyPr>
          <a:lstStyle/>
          <a:p>
            <a:pPr marL="0" marR="0" lvl="0" indent="0" defTabSz="914400" rtl="0" eaLnBrk="1" fontAlgn="auto" latinLnBrk="0" hangingPunct="1">
              <a:lnSpc>
                <a:spcPts val="4500"/>
              </a:lnSpc>
              <a:spcBef>
                <a:spcPts val="0"/>
              </a:spcBef>
              <a:spcAft>
                <a:spcPts val="0"/>
              </a:spcAft>
              <a:buClrTx/>
              <a:buSzTx/>
              <a:buFontTx/>
              <a:buNone/>
              <a:tabLst/>
              <a:defRPr/>
            </a:pPr>
            <a:r>
              <a:rPr lang="en-US" sz="4800" b="1" dirty="0">
                <a:solidFill>
                  <a:srgbClr val="1E478E"/>
                </a:solidFill>
                <a:cs typeface="Calibri"/>
              </a:rPr>
              <a:t>How CMAP serves the region (our levers)</a:t>
            </a:r>
            <a:endParaRPr kumimoji="0" lang="en-US" sz="4800" b="1" i="0" u="none" strike="noStrike" kern="1200" cap="none" spc="0" normalizeH="0" baseline="0" noProof="0" dirty="0">
              <a:ln>
                <a:noFill/>
              </a:ln>
              <a:solidFill>
                <a:srgbClr val="1E478E"/>
              </a:solidFill>
              <a:effectLst/>
              <a:uLnTx/>
              <a:uFillTx/>
              <a:cs typeface="Calibri"/>
            </a:endParaRPr>
          </a:p>
        </p:txBody>
      </p:sp>
      <p:grpSp>
        <p:nvGrpSpPr>
          <p:cNvPr id="20" name="Group 19">
            <a:extLst>
              <a:ext uri="{FF2B5EF4-FFF2-40B4-BE49-F238E27FC236}">
                <a16:creationId xmlns:a16="http://schemas.microsoft.com/office/drawing/2014/main" id="{05CC2B0C-A44F-5DBB-9A2E-0C943A94D86B}"/>
              </a:ext>
            </a:extLst>
          </p:cNvPr>
          <p:cNvGrpSpPr/>
          <p:nvPr/>
        </p:nvGrpSpPr>
        <p:grpSpPr>
          <a:xfrm>
            <a:off x="381902" y="1582733"/>
            <a:ext cx="1663296" cy="1663296"/>
            <a:chOff x="475576" y="1043384"/>
            <a:chExt cx="1239374" cy="1239374"/>
          </a:xfrm>
        </p:grpSpPr>
        <p:pic>
          <p:nvPicPr>
            <p:cNvPr id="9" name="Picture 8" descr="A white circle with black background&#10;&#10;Description automatically generated">
              <a:extLst>
                <a:ext uri="{FF2B5EF4-FFF2-40B4-BE49-F238E27FC236}">
                  <a16:creationId xmlns:a16="http://schemas.microsoft.com/office/drawing/2014/main" id="{791EC8B7-C2EC-31B6-3AAD-FEAB41E9ED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5576" y="1043384"/>
              <a:ext cx="1239374" cy="1239374"/>
            </a:xfrm>
            <a:prstGeom prst="rect">
              <a:avLst/>
            </a:prstGeom>
            <a:effectLst>
              <a:outerShdw blurRad="50800" dist="38100" dir="8100000" algn="tr" rotWithShape="0">
                <a:prstClr val="black">
                  <a:alpha val="40000"/>
                </a:prstClr>
              </a:outerShdw>
            </a:effectLst>
          </p:spPr>
        </p:pic>
        <p:pic>
          <p:nvPicPr>
            <p:cNvPr id="13" name="Picture 12">
              <a:extLst>
                <a:ext uri="{FF2B5EF4-FFF2-40B4-BE49-F238E27FC236}">
                  <a16:creationId xmlns:a16="http://schemas.microsoft.com/office/drawing/2014/main" id="{2C339AA9-133F-C05E-72BF-52D208FB0E48}"/>
                </a:ext>
              </a:extLst>
            </p:cNvPr>
            <p:cNvPicPr>
              <a:picLocks noChangeAspect="1"/>
            </p:cNvPicPr>
            <p:nvPr/>
          </p:nvPicPr>
          <p:blipFill>
            <a:blip r:embed="rId4"/>
            <a:stretch>
              <a:fillRect/>
            </a:stretch>
          </p:blipFill>
          <p:spPr>
            <a:xfrm>
              <a:off x="775501" y="1241090"/>
              <a:ext cx="615020" cy="880769"/>
            </a:xfrm>
            <a:prstGeom prst="rect">
              <a:avLst/>
            </a:prstGeom>
          </p:spPr>
        </p:pic>
      </p:grpSp>
      <p:sp>
        <p:nvSpPr>
          <p:cNvPr id="22" name="TextBox 21">
            <a:extLst>
              <a:ext uri="{FF2B5EF4-FFF2-40B4-BE49-F238E27FC236}">
                <a16:creationId xmlns:a16="http://schemas.microsoft.com/office/drawing/2014/main" id="{6B9D1D67-3F98-E124-8E2D-EA2616FD2458}"/>
              </a:ext>
            </a:extLst>
          </p:cNvPr>
          <p:cNvSpPr txBox="1"/>
          <p:nvPr/>
        </p:nvSpPr>
        <p:spPr>
          <a:xfrm>
            <a:off x="2255903" y="1637548"/>
            <a:ext cx="9015214" cy="1533625"/>
          </a:xfrm>
          <a:prstGeom prst="rect">
            <a:avLst/>
          </a:prstGeom>
          <a:noFill/>
        </p:spPr>
        <p:txBody>
          <a:bodyPr wrap="square">
            <a:spAutoFit/>
          </a:bodyPr>
          <a:lstStyle/>
          <a:p>
            <a:pPr>
              <a:lnSpc>
                <a:spcPts val="2800"/>
              </a:lnSpc>
            </a:pPr>
            <a:r>
              <a:rPr lang="en-US" sz="2800" b="1">
                <a:effectLst/>
              </a:rPr>
              <a:t>Plan regionally and locally </a:t>
            </a:r>
          </a:p>
          <a:p>
            <a:pPr>
              <a:lnSpc>
                <a:spcPts val="2800"/>
              </a:lnSpc>
            </a:pPr>
            <a:r>
              <a:rPr lang="en-US" sz="2800">
                <a:effectLst/>
              </a:rPr>
              <a:t>• Develop ON TO 2050 and coordinate implementation </a:t>
            </a:r>
          </a:p>
          <a:p>
            <a:pPr>
              <a:lnSpc>
                <a:spcPts val="2800"/>
              </a:lnSpc>
            </a:pPr>
            <a:r>
              <a:rPr lang="en-US" sz="2800">
                <a:effectLst/>
              </a:rPr>
              <a:t>• Strengthen communities through direct assistance, training, and resources </a:t>
            </a:r>
          </a:p>
        </p:txBody>
      </p:sp>
      <p:pic>
        <p:nvPicPr>
          <p:cNvPr id="6" name="Picture 5" descr="A white circle with black background&#10;&#10;Description automatically generated">
            <a:extLst>
              <a:ext uri="{FF2B5EF4-FFF2-40B4-BE49-F238E27FC236}">
                <a16:creationId xmlns:a16="http://schemas.microsoft.com/office/drawing/2014/main" id="{A1747545-B709-D7D6-0A5F-17C0AF679D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2834" y="3626059"/>
            <a:ext cx="1663296" cy="1663296"/>
          </a:xfrm>
          <a:prstGeom prst="rect">
            <a:avLst/>
          </a:prstGeom>
          <a:effectLst>
            <a:outerShdw blurRad="50800" dist="38100" dir="8100000" algn="tr" rotWithShape="0">
              <a:prstClr val="black">
                <a:alpha val="40000"/>
              </a:prstClr>
            </a:outerShdw>
          </a:effectLst>
        </p:spPr>
      </p:pic>
      <p:sp>
        <p:nvSpPr>
          <p:cNvPr id="11" name="TextBox 10">
            <a:extLst>
              <a:ext uri="{FF2B5EF4-FFF2-40B4-BE49-F238E27FC236}">
                <a16:creationId xmlns:a16="http://schemas.microsoft.com/office/drawing/2014/main" id="{3C133748-FED4-6971-FEE5-2167732A1770}"/>
              </a:ext>
            </a:extLst>
          </p:cNvPr>
          <p:cNvSpPr txBox="1"/>
          <p:nvPr/>
        </p:nvSpPr>
        <p:spPr>
          <a:xfrm>
            <a:off x="2255903" y="3862097"/>
            <a:ext cx="9573263" cy="1246495"/>
          </a:xfrm>
          <a:prstGeom prst="rect">
            <a:avLst/>
          </a:prstGeom>
          <a:noFill/>
        </p:spPr>
        <p:txBody>
          <a:bodyPr wrap="square">
            <a:spAutoFit/>
          </a:bodyPr>
          <a:lstStyle/>
          <a:p>
            <a:pPr>
              <a:lnSpc>
                <a:spcPts val="3000"/>
              </a:lnSpc>
            </a:pPr>
            <a:r>
              <a:rPr lang="en-US" sz="2800" b="1">
                <a:effectLst/>
              </a:rPr>
              <a:t>Prioritize and program</a:t>
            </a:r>
          </a:p>
          <a:p>
            <a:pPr>
              <a:lnSpc>
                <a:spcPts val="3000"/>
              </a:lnSpc>
            </a:pPr>
            <a:r>
              <a:rPr lang="en-US" sz="2800">
                <a:effectLst/>
              </a:rPr>
              <a:t>• Evaluate, manage, and distribute federal transportation funds</a:t>
            </a:r>
          </a:p>
          <a:p>
            <a:pPr>
              <a:lnSpc>
                <a:spcPts val="3000"/>
              </a:lnSpc>
            </a:pPr>
            <a:r>
              <a:rPr lang="en-US" sz="2800">
                <a:effectLst/>
              </a:rPr>
              <a:t>• Manage Transportation Improvement Program (or TIP)</a:t>
            </a:r>
          </a:p>
        </p:txBody>
      </p:sp>
      <p:pic>
        <p:nvPicPr>
          <p:cNvPr id="2" name="Picture 1">
            <a:extLst>
              <a:ext uri="{FF2B5EF4-FFF2-40B4-BE49-F238E27FC236}">
                <a16:creationId xmlns:a16="http://schemas.microsoft.com/office/drawing/2014/main" id="{D05B22F7-417A-D864-524F-9B6F4FDDFCD7}"/>
              </a:ext>
            </a:extLst>
          </p:cNvPr>
          <p:cNvPicPr>
            <a:picLocks noChangeAspect="1"/>
          </p:cNvPicPr>
          <p:nvPr/>
        </p:nvPicPr>
        <p:blipFill>
          <a:blip r:embed="rId5"/>
          <a:stretch>
            <a:fillRect/>
          </a:stretch>
        </p:blipFill>
        <p:spPr>
          <a:xfrm>
            <a:off x="731489" y="3974944"/>
            <a:ext cx="940740" cy="1020803"/>
          </a:xfrm>
          <a:prstGeom prst="rect">
            <a:avLst/>
          </a:prstGeom>
        </p:spPr>
      </p:pic>
    </p:spTree>
    <p:extLst>
      <p:ext uri="{BB962C8B-B14F-4D97-AF65-F5344CB8AC3E}">
        <p14:creationId xmlns:p14="http://schemas.microsoft.com/office/powerpoint/2010/main" val="131409466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3B35D06-5659-D049-3029-823A01FEB7ED}"/>
            </a:ext>
          </a:extLst>
        </p:cNvPr>
        <p:cNvGrpSpPr/>
        <p:nvPr/>
      </p:nvGrpSpPr>
      <p:grpSpPr>
        <a:xfrm>
          <a:off x="0" y="0"/>
          <a:ext cx="0" cy="0"/>
          <a:chOff x="0" y="0"/>
          <a:chExt cx="0" cy="0"/>
        </a:xfrm>
      </p:grpSpPr>
      <p:grpSp>
        <p:nvGrpSpPr>
          <p:cNvPr id="36" name="Group 35">
            <a:extLst>
              <a:ext uri="{FF2B5EF4-FFF2-40B4-BE49-F238E27FC236}">
                <a16:creationId xmlns:a16="http://schemas.microsoft.com/office/drawing/2014/main" id="{213C6952-E843-931F-A747-A046C450D63F}"/>
              </a:ext>
            </a:extLst>
          </p:cNvPr>
          <p:cNvGrpSpPr/>
          <p:nvPr/>
        </p:nvGrpSpPr>
        <p:grpSpPr>
          <a:xfrm>
            <a:off x="538910" y="406416"/>
            <a:ext cx="11114180" cy="6045168"/>
            <a:chOff x="901156" y="756236"/>
            <a:chExt cx="10194310" cy="5425040"/>
          </a:xfrm>
        </p:grpSpPr>
        <p:sp>
          <p:nvSpPr>
            <p:cNvPr id="10" name="Rounded Rectangle 9">
              <a:extLst>
                <a:ext uri="{FF2B5EF4-FFF2-40B4-BE49-F238E27FC236}">
                  <a16:creationId xmlns:a16="http://schemas.microsoft.com/office/drawing/2014/main" id="{62257E77-7692-A818-3654-904CD04F3BBE}"/>
                </a:ext>
              </a:extLst>
            </p:cNvPr>
            <p:cNvSpPr/>
            <p:nvPr/>
          </p:nvSpPr>
          <p:spPr>
            <a:xfrm>
              <a:off x="901156" y="4932339"/>
              <a:ext cx="1900678" cy="1248937"/>
            </a:xfrm>
            <a:prstGeom prst="roundRect">
              <a:avLst/>
            </a:prstGeom>
            <a:solidFill>
              <a:srgbClr val="0093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Finance and Administration</a:t>
              </a:r>
            </a:p>
          </p:txBody>
        </p:sp>
        <p:sp>
          <p:nvSpPr>
            <p:cNvPr id="11" name="Rounded Rectangle 10">
              <a:extLst>
                <a:ext uri="{FF2B5EF4-FFF2-40B4-BE49-F238E27FC236}">
                  <a16:creationId xmlns:a16="http://schemas.microsoft.com/office/drawing/2014/main" id="{112E9D25-6614-2018-5296-9C9CB35416D3}"/>
                </a:ext>
              </a:extLst>
            </p:cNvPr>
            <p:cNvSpPr/>
            <p:nvPr/>
          </p:nvSpPr>
          <p:spPr>
            <a:xfrm>
              <a:off x="2974564" y="4932339"/>
              <a:ext cx="1900678" cy="1248937"/>
            </a:xfrm>
            <a:prstGeom prst="roundRect">
              <a:avLst/>
            </a:prstGeom>
            <a:solidFill>
              <a:srgbClr val="0093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Transportation: Research, Analysis, and Programming</a:t>
              </a:r>
            </a:p>
          </p:txBody>
        </p:sp>
        <p:sp>
          <p:nvSpPr>
            <p:cNvPr id="12" name="Rounded Rectangle 11">
              <a:extLst>
                <a:ext uri="{FF2B5EF4-FFF2-40B4-BE49-F238E27FC236}">
                  <a16:creationId xmlns:a16="http://schemas.microsoft.com/office/drawing/2014/main" id="{C9F1B26F-3960-8A31-1A10-B85C3FCDF191}"/>
                </a:ext>
              </a:extLst>
            </p:cNvPr>
            <p:cNvSpPr/>
            <p:nvPr/>
          </p:nvSpPr>
          <p:spPr>
            <a:xfrm>
              <a:off x="5032288" y="4913548"/>
              <a:ext cx="1900678" cy="1248937"/>
            </a:xfrm>
            <a:prstGeom prst="roundRect">
              <a:avLst/>
            </a:prstGeom>
            <a:solidFill>
              <a:srgbClr val="0093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Communications and Engagement</a:t>
              </a:r>
            </a:p>
          </p:txBody>
        </p:sp>
        <p:sp>
          <p:nvSpPr>
            <p:cNvPr id="13" name="Rounded Rectangle 12">
              <a:extLst>
                <a:ext uri="{FF2B5EF4-FFF2-40B4-BE49-F238E27FC236}">
                  <a16:creationId xmlns:a16="http://schemas.microsoft.com/office/drawing/2014/main" id="{1B9DE8BF-876A-C26E-5C22-A7A20B472258}"/>
                </a:ext>
              </a:extLst>
            </p:cNvPr>
            <p:cNvSpPr/>
            <p:nvPr/>
          </p:nvSpPr>
          <p:spPr>
            <a:xfrm>
              <a:off x="7121380" y="4932339"/>
              <a:ext cx="1900678" cy="1248937"/>
            </a:xfrm>
            <a:prstGeom prst="roundRect">
              <a:avLst/>
            </a:prstGeom>
            <a:solidFill>
              <a:srgbClr val="0093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Planning</a:t>
              </a:r>
            </a:p>
          </p:txBody>
        </p:sp>
        <p:sp>
          <p:nvSpPr>
            <p:cNvPr id="14" name="Rounded Rectangle 13">
              <a:extLst>
                <a:ext uri="{FF2B5EF4-FFF2-40B4-BE49-F238E27FC236}">
                  <a16:creationId xmlns:a16="http://schemas.microsoft.com/office/drawing/2014/main" id="{A94298C8-05E3-E36A-C7E6-34DB042F188A}"/>
                </a:ext>
              </a:extLst>
            </p:cNvPr>
            <p:cNvSpPr/>
            <p:nvPr/>
          </p:nvSpPr>
          <p:spPr>
            <a:xfrm>
              <a:off x="9194788" y="4932339"/>
              <a:ext cx="1900678" cy="1248937"/>
            </a:xfrm>
            <a:prstGeom prst="roundRect">
              <a:avLst/>
            </a:prstGeom>
            <a:solidFill>
              <a:srgbClr val="0093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Regional Policy and Implementation</a:t>
              </a:r>
            </a:p>
          </p:txBody>
        </p:sp>
        <p:cxnSp>
          <p:nvCxnSpPr>
            <p:cNvPr id="16" name="Straight Connector 15">
              <a:extLst>
                <a:ext uri="{FF2B5EF4-FFF2-40B4-BE49-F238E27FC236}">
                  <a16:creationId xmlns:a16="http://schemas.microsoft.com/office/drawing/2014/main" id="{428936EA-1A78-81D4-E2E5-0D98246D3872}"/>
                </a:ext>
              </a:extLst>
            </p:cNvPr>
            <p:cNvCxnSpPr/>
            <p:nvPr/>
          </p:nvCxnSpPr>
          <p:spPr>
            <a:xfrm>
              <a:off x="5982628" y="2676293"/>
              <a:ext cx="0" cy="2029522"/>
            </a:xfrm>
            <a:prstGeom prst="line">
              <a:avLst/>
            </a:prstGeom>
            <a:ln w="38100"/>
          </p:spPr>
          <p:style>
            <a:lnRef idx="1">
              <a:schemeClr val="accent6"/>
            </a:lnRef>
            <a:fillRef idx="0">
              <a:schemeClr val="accent6"/>
            </a:fillRef>
            <a:effectRef idx="0">
              <a:schemeClr val="accent6"/>
            </a:effectRef>
            <a:fontRef idx="minor">
              <a:schemeClr val="tx1"/>
            </a:fontRef>
          </p:style>
        </p:cxnSp>
        <p:sp>
          <p:nvSpPr>
            <p:cNvPr id="8" name="Rounded Rectangle 7">
              <a:extLst>
                <a:ext uri="{FF2B5EF4-FFF2-40B4-BE49-F238E27FC236}">
                  <a16:creationId xmlns:a16="http://schemas.microsoft.com/office/drawing/2014/main" id="{C2A43BE6-07EB-320A-789A-9AB146FED1B1}"/>
                </a:ext>
              </a:extLst>
            </p:cNvPr>
            <p:cNvSpPr/>
            <p:nvPr/>
          </p:nvSpPr>
          <p:spPr>
            <a:xfrm>
              <a:off x="4728116" y="2046249"/>
              <a:ext cx="2509025" cy="1040564"/>
            </a:xfrm>
            <a:prstGeom prst="roundRect">
              <a:avLst/>
            </a:prstGeom>
            <a:solidFill>
              <a:srgbClr val="6CAE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a:t>Executive</a:t>
              </a:r>
            </a:p>
            <a:p>
              <a:pPr algn="ctr"/>
              <a:r>
                <a:rPr lang="en-US" sz="2200" b="1"/>
                <a:t>director</a:t>
              </a:r>
            </a:p>
          </p:txBody>
        </p:sp>
        <p:sp>
          <p:nvSpPr>
            <p:cNvPr id="9" name="Rounded Rectangle 8">
              <a:extLst>
                <a:ext uri="{FF2B5EF4-FFF2-40B4-BE49-F238E27FC236}">
                  <a16:creationId xmlns:a16="http://schemas.microsoft.com/office/drawing/2014/main" id="{3B660DC8-52E7-AB41-F6E9-DF7BB9AFEFA9}"/>
                </a:ext>
              </a:extLst>
            </p:cNvPr>
            <p:cNvSpPr/>
            <p:nvPr/>
          </p:nvSpPr>
          <p:spPr>
            <a:xfrm>
              <a:off x="4728116" y="3429000"/>
              <a:ext cx="2509025" cy="1040564"/>
            </a:xfrm>
            <a:prstGeom prst="roundRect">
              <a:avLst/>
            </a:prstGeom>
            <a:solidFill>
              <a:srgbClr val="48A3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a:t>Deputy executive director</a:t>
              </a:r>
            </a:p>
          </p:txBody>
        </p:sp>
        <p:pic>
          <p:nvPicPr>
            <p:cNvPr id="25" name="Picture 24" descr="A person smiling at the camera&#10;&#10;AI-generated content may be incorrect.">
              <a:extLst>
                <a:ext uri="{FF2B5EF4-FFF2-40B4-BE49-F238E27FC236}">
                  <a16:creationId xmlns:a16="http://schemas.microsoft.com/office/drawing/2014/main" id="{C3DD98AE-9AE1-0AA7-8FA5-6C32DDA9380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70759" y="756236"/>
              <a:ext cx="1423738" cy="1424427"/>
            </a:xfrm>
            <a:prstGeom prst="ellipse">
              <a:avLst/>
            </a:prstGeom>
          </p:spPr>
        </p:pic>
        <p:grpSp>
          <p:nvGrpSpPr>
            <p:cNvPr id="35" name="Group 34">
              <a:extLst>
                <a:ext uri="{FF2B5EF4-FFF2-40B4-BE49-F238E27FC236}">
                  <a16:creationId xmlns:a16="http://schemas.microsoft.com/office/drawing/2014/main" id="{182906FE-F12D-E6E0-6798-55E2861F1744}"/>
                </a:ext>
              </a:extLst>
            </p:cNvPr>
            <p:cNvGrpSpPr/>
            <p:nvPr/>
          </p:nvGrpSpPr>
          <p:grpSpPr>
            <a:xfrm>
              <a:off x="1851494" y="4583151"/>
              <a:ext cx="8293633" cy="349189"/>
              <a:chOff x="1851494" y="4583151"/>
              <a:chExt cx="8293633" cy="349189"/>
            </a:xfrm>
          </p:grpSpPr>
          <p:cxnSp>
            <p:nvCxnSpPr>
              <p:cNvPr id="20" name="Elbow Connector 19">
                <a:extLst>
                  <a:ext uri="{FF2B5EF4-FFF2-40B4-BE49-F238E27FC236}">
                    <a16:creationId xmlns:a16="http://schemas.microsoft.com/office/drawing/2014/main" id="{DAC99886-9FC7-7584-BEE3-F6149CAD659C}"/>
                  </a:ext>
                </a:extLst>
              </p:cNvPr>
              <p:cNvCxnSpPr>
                <a:cxnSpLocks/>
                <a:stCxn id="10" idx="0"/>
              </p:cNvCxnSpPr>
              <p:nvPr/>
            </p:nvCxnSpPr>
            <p:spPr>
              <a:xfrm rot="5400000" flipH="1" flipV="1">
                <a:off x="3803799" y="2753511"/>
                <a:ext cx="226524" cy="4131133"/>
              </a:xfrm>
              <a:prstGeom prst="bentConnector2">
                <a:avLst/>
              </a:prstGeom>
              <a:ln w="38100">
                <a:solidFill>
                  <a:srgbClr val="0093BE"/>
                </a:solidFill>
              </a:ln>
            </p:spPr>
            <p:style>
              <a:lnRef idx="1">
                <a:schemeClr val="accent6"/>
              </a:lnRef>
              <a:fillRef idx="0">
                <a:schemeClr val="accent6"/>
              </a:fillRef>
              <a:effectRef idx="0">
                <a:schemeClr val="accent6"/>
              </a:effectRef>
              <a:fontRef idx="minor">
                <a:schemeClr val="tx1"/>
              </a:fontRef>
            </p:style>
          </p:cxnSp>
          <p:cxnSp>
            <p:nvCxnSpPr>
              <p:cNvPr id="23" name="Elbow Connector 22">
                <a:extLst>
                  <a:ext uri="{FF2B5EF4-FFF2-40B4-BE49-F238E27FC236}">
                    <a16:creationId xmlns:a16="http://schemas.microsoft.com/office/drawing/2014/main" id="{DC249A3A-F996-FE19-1879-28B2BCFC8F89}"/>
                  </a:ext>
                </a:extLst>
              </p:cNvPr>
              <p:cNvCxnSpPr>
                <a:cxnSpLocks/>
                <a:stCxn id="11" idx="0"/>
              </p:cNvCxnSpPr>
              <p:nvPr/>
            </p:nvCxnSpPr>
            <p:spPr>
              <a:xfrm rot="5400000" flipH="1" flipV="1">
                <a:off x="4840503" y="3790215"/>
                <a:ext cx="226525" cy="2057725"/>
              </a:xfrm>
              <a:prstGeom prst="bentConnector2">
                <a:avLst/>
              </a:prstGeom>
              <a:ln w="38100">
                <a:solidFill>
                  <a:srgbClr val="0093BE"/>
                </a:solidFill>
              </a:ln>
            </p:spPr>
            <p:style>
              <a:lnRef idx="1">
                <a:schemeClr val="accent6"/>
              </a:lnRef>
              <a:fillRef idx="0">
                <a:schemeClr val="accent6"/>
              </a:fillRef>
              <a:effectRef idx="0">
                <a:schemeClr val="accent6"/>
              </a:effectRef>
              <a:fontRef idx="minor">
                <a:schemeClr val="tx1"/>
              </a:fontRef>
            </p:style>
          </p:cxnSp>
          <p:cxnSp>
            <p:nvCxnSpPr>
              <p:cNvPr id="27" name="Elbow Connector 26">
                <a:extLst>
                  <a:ext uri="{FF2B5EF4-FFF2-40B4-BE49-F238E27FC236}">
                    <a16:creationId xmlns:a16="http://schemas.microsoft.com/office/drawing/2014/main" id="{56F9CA96-4351-10FD-3C61-6696B2C4CC86}"/>
                  </a:ext>
                </a:extLst>
              </p:cNvPr>
              <p:cNvCxnSpPr>
                <a:cxnSpLocks/>
                <a:stCxn id="14" idx="0"/>
              </p:cNvCxnSpPr>
              <p:nvPr/>
            </p:nvCxnSpPr>
            <p:spPr>
              <a:xfrm rot="16200000" flipV="1">
                <a:off x="7950616" y="2737827"/>
                <a:ext cx="226524" cy="4162499"/>
              </a:xfrm>
              <a:prstGeom prst="bentConnector2">
                <a:avLst/>
              </a:prstGeom>
              <a:ln w="38100">
                <a:solidFill>
                  <a:srgbClr val="0093BE"/>
                </a:solidFill>
              </a:ln>
            </p:spPr>
            <p:style>
              <a:lnRef idx="1">
                <a:schemeClr val="accent6"/>
              </a:lnRef>
              <a:fillRef idx="0">
                <a:schemeClr val="accent6"/>
              </a:fillRef>
              <a:effectRef idx="0">
                <a:schemeClr val="accent6"/>
              </a:effectRef>
              <a:fontRef idx="minor">
                <a:schemeClr val="tx1"/>
              </a:fontRef>
            </p:style>
          </p:cxnSp>
          <p:cxnSp>
            <p:nvCxnSpPr>
              <p:cNvPr id="30" name="Elbow Connector 29">
                <a:extLst>
                  <a:ext uri="{FF2B5EF4-FFF2-40B4-BE49-F238E27FC236}">
                    <a16:creationId xmlns:a16="http://schemas.microsoft.com/office/drawing/2014/main" id="{B4699F60-0C52-58AD-896E-CF5B1ECAE01E}"/>
                  </a:ext>
                </a:extLst>
              </p:cNvPr>
              <p:cNvCxnSpPr>
                <a:cxnSpLocks/>
                <a:stCxn id="13" idx="0"/>
              </p:cNvCxnSpPr>
              <p:nvPr/>
            </p:nvCxnSpPr>
            <p:spPr>
              <a:xfrm rot="16200000" flipV="1">
                <a:off x="6913912" y="3774531"/>
                <a:ext cx="226524" cy="2089091"/>
              </a:xfrm>
              <a:prstGeom prst="bentConnector2">
                <a:avLst/>
              </a:prstGeom>
              <a:ln w="38100">
                <a:solidFill>
                  <a:srgbClr val="0093BE"/>
                </a:solidFill>
              </a:ln>
            </p:spPr>
            <p:style>
              <a:lnRef idx="1">
                <a:schemeClr val="accent6"/>
              </a:lnRef>
              <a:fillRef idx="0">
                <a:schemeClr val="accent6"/>
              </a:fillRef>
              <a:effectRef idx="0">
                <a:schemeClr val="accent6"/>
              </a:effectRef>
              <a:fontRef idx="minor">
                <a:schemeClr val="tx1"/>
              </a:fontRef>
            </p:style>
          </p:cxnSp>
          <p:cxnSp>
            <p:nvCxnSpPr>
              <p:cNvPr id="34" name="Straight Connector 33">
                <a:extLst>
                  <a:ext uri="{FF2B5EF4-FFF2-40B4-BE49-F238E27FC236}">
                    <a16:creationId xmlns:a16="http://schemas.microsoft.com/office/drawing/2014/main" id="{AE5F1709-68E0-1EE9-FF92-086324A3DC34}"/>
                  </a:ext>
                </a:extLst>
              </p:cNvPr>
              <p:cNvCxnSpPr>
                <a:cxnSpLocks/>
                <a:stCxn id="12" idx="0"/>
              </p:cNvCxnSpPr>
              <p:nvPr/>
            </p:nvCxnSpPr>
            <p:spPr>
              <a:xfrm flipV="1">
                <a:off x="5982627" y="4583151"/>
                <a:ext cx="1" cy="330397"/>
              </a:xfrm>
              <a:prstGeom prst="line">
                <a:avLst/>
              </a:prstGeom>
              <a:ln w="38100">
                <a:solidFill>
                  <a:srgbClr val="0093BE"/>
                </a:solidFill>
              </a:ln>
            </p:spPr>
            <p:style>
              <a:lnRef idx="1">
                <a:schemeClr val="accent6"/>
              </a:lnRef>
              <a:fillRef idx="0">
                <a:schemeClr val="accent6"/>
              </a:fillRef>
              <a:effectRef idx="0">
                <a:schemeClr val="accent6"/>
              </a:effectRef>
              <a:fontRef idx="minor">
                <a:schemeClr val="tx1"/>
              </a:fontRef>
            </p:style>
          </p:cxnSp>
        </p:grpSp>
      </p:grpSp>
    </p:spTree>
    <p:extLst>
      <p:ext uri="{BB962C8B-B14F-4D97-AF65-F5344CB8AC3E}">
        <p14:creationId xmlns:p14="http://schemas.microsoft.com/office/powerpoint/2010/main" val="100462751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C864E6A1-3CFD-1FF4-0A32-7B57A231F66B}"/>
              </a:ext>
            </a:extLst>
          </p:cNvPr>
          <p:cNvPicPr>
            <a:picLocks noChangeAspect="1"/>
          </p:cNvPicPr>
          <p:nvPr/>
        </p:nvPicPr>
        <p:blipFill>
          <a:blip r:embed="rId2"/>
          <a:stretch>
            <a:fillRect/>
          </a:stretch>
        </p:blipFill>
        <p:spPr>
          <a:xfrm rot="10800000" flipV="1">
            <a:off x="7032" y="6759075"/>
            <a:ext cx="12189092" cy="101593"/>
          </a:xfrm>
          <a:prstGeom prst="rect">
            <a:avLst/>
          </a:prstGeom>
        </p:spPr>
      </p:pic>
      <p:sp>
        <p:nvSpPr>
          <p:cNvPr id="5" name="Content Placeholder 4">
            <a:extLst>
              <a:ext uri="{FF2B5EF4-FFF2-40B4-BE49-F238E27FC236}">
                <a16:creationId xmlns:a16="http://schemas.microsoft.com/office/drawing/2014/main" id="{FDAA9AFB-82B0-FA99-EB90-1EE5E27BA3EA}"/>
              </a:ext>
            </a:extLst>
          </p:cNvPr>
          <p:cNvSpPr>
            <a:spLocks noGrp="1"/>
          </p:cNvSpPr>
          <p:nvPr>
            <p:ph idx="1"/>
          </p:nvPr>
        </p:nvSpPr>
        <p:spPr>
          <a:xfrm>
            <a:off x="5898036" y="1376286"/>
            <a:ext cx="5027630" cy="4351338"/>
          </a:xfrm>
        </p:spPr>
        <p:txBody>
          <a:bodyPr/>
          <a:lstStyle/>
          <a:p>
            <a:r>
              <a:rPr lang="en-US">
                <a:ea typeface="+mn-lt"/>
                <a:cs typeface="+mn-lt"/>
              </a:rPr>
              <a:t>In 2020, CMAP launched </a:t>
            </a:r>
            <a:r>
              <a:rPr lang="en-US" b="1">
                <a:ea typeface="+mn-lt"/>
                <a:cs typeface="+mn-lt"/>
              </a:rPr>
              <a:t>LGN</a:t>
            </a:r>
            <a:r>
              <a:rPr lang="en-US">
                <a:ea typeface="+mn-lt"/>
                <a:cs typeface="+mn-lt"/>
              </a:rPr>
              <a:t> to</a:t>
            </a:r>
            <a:r>
              <a:rPr lang="en-US" b="1">
                <a:ea typeface="+mn-lt"/>
                <a:cs typeface="+mn-lt"/>
              </a:rPr>
              <a:t> </a:t>
            </a:r>
            <a:r>
              <a:rPr lang="en-US">
                <a:ea typeface="+mn-lt"/>
                <a:cs typeface="+mn-lt"/>
              </a:rPr>
              <a:t>better understand how we can assist communities</a:t>
            </a:r>
            <a:endParaRPr lang="en-US"/>
          </a:p>
          <a:p>
            <a:endParaRPr lang="en-US">
              <a:ea typeface="+mn-lt"/>
              <a:cs typeface="+mn-lt"/>
            </a:endParaRPr>
          </a:p>
          <a:p>
            <a:r>
              <a:rPr lang="en-US">
                <a:ea typeface="+mn-lt"/>
                <a:cs typeface="+mn-lt"/>
              </a:rPr>
              <a:t>Establishes an </a:t>
            </a:r>
            <a:r>
              <a:rPr lang="en-US" b="1">
                <a:ea typeface="+mn-lt"/>
                <a:cs typeface="+mn-lt"/>
              </a:rPr>
              <a:t>active connection </a:t>
            </a:r>
            <a:r>
              <a:rPr lang="en-US">
                <a:ea typeface="+mn-lt"/>
                <a:cs typeface="+mn-lt"/>
              </a:rPr>
              <a:t>between CMAP staff and each of the region's 284 municipalities</a:t>
            </a:r>
            <a:endParaRPr lang="en-US"/>
          </a:p>
          <a:p>
            <a:pPr marL="914400" lvl="1" indent="-457200">
              <a:buFont typeface="Arial"/>
              <a:buChar char="•"/>
            </a:pPr>
            <a:endParaRPr lang="en-US" sz="3600"/>
          </a:p>
          <a:p>
            <a:endParaRPr lang="en-US"/>
          </a:p>
        </p:txBody>
      </p:sp>
      <p:pic>
        <p:nvPicPr>
          <p:cNvPr id="14" name="Picture 13" descr="A group of people sitting at a table with laptops&#10;&#10;AI-generated content may be incorrect.">
            <a:extLst>
              <a:ext uri="{FF2B5EF4-FFF2-40B4-BE49-F238E27FC236}">
                <a16:creationId xmlns:a16="http://schemas.microsoft.com/office/drawing/2014/main" id="{78339C7A-FFD5-B5AF-D1EB-45879BE9D8C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7012" y="1069046"/>
            <a:ext cx="4528138" cy="4535623"/>
          </a:xfrm>
          <a:prstGeom prst="rect">
            <a:avLst/>
          </a:prstGeom>
        </p:spPr>
      </p:pic>
    </p:spTree>
    <p:extLst>
      <p:ext uri="{BB962C8B-B14F-4D97-AF65-F5344CB8AC3E}">
        <p14:creationId xmlns:p14="http://schemas.microsoft.com/office/powerpoint/2010/main" val="22620986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7E9358F-8969-5B65-E007-BB3B5A95861F}"/>
              </a:ext>
            </a:extLst>
          </p:cNvPr>
          <p:cNvSpPr txBox="1"/>
          <p:nvPr/>
        </p:nvSpPr>
        <p:spPr>
          <a:xfrm>
            <a:off x="294562" y="3180828"/>
            <a:ext cx="3536650" cy="1661334"/>
          </a:xfrm>
          <a:prstGeom prst="rect">
            <a:avLst/>
          </a:prstGeom>
          <a:noFill/>
        </p:spPr>
        <p:txBody>
          <a:bodyPr wrap="square" lIns="91440" tIns="45720" rIns="91440" bIns="45720" anchor="t">
            <a:spAutoFit/>
          </a:bodyPr>
          <a:lstStyle/>
          <a:p>
            <a:pPr marL="182880" marR="0" lvl="0" indent="0" algn="l" defTabSz="914400" rtl="0" eaLnBrk="1" fontAlgn="auto" latinLnBrk="0" hangingPunct="1">
              <a:lnSpc>
                <a:spcPct val="80321"/>
              </a:lnSpc>
              <a:spcBef>
                <a:spcPts val="0"/>
              </a:spcBef>
              <a:spcAft>
                <a:spcPts val="1800"/>
              </a:spcAft>
              <a:buClrTx/>
              <a:buSzTx/>
              <a:buFontTx/>
              <a:buNone/>
              <a:tabLst/>
              <a:defRPr/>
            </a:pPr>
            <a:r>
              <a:rPr kumimoji="0" lang="en-US" sz="2500" b="0" i="0" u="none" strike="noStrike" kern="1200" cap="none" spc="0" normalizeH="0" baseline="0" noProof="0">
                <a:ln>
                  <a:noFill/>
                </a:ln>
                <a:solidFill>
                  <a:srgbClr val="1C4490"/>
                </a:solidFill>
                <a:effectLst/>
                <a:uLnTx/>
                <a:uFillTx/>
                <a:latin typeface="Aptos" panose="020B0004020202020204" pitchFamily="34" charset="0"/>
                <a:ea typeface="+mn-ea"/>
                <a:cs typeface="Calibri" panose="020F0502020204030204"/>
              </a:rPr>
              <a:t>Long-range regional comprehensive plan</a:t>
            </a:r>
            <a:br>
              <a:rPr kumimoji="0" lang="en-US" sz="2500" b="0" i="0" u="none" strike="noStrike" kern="1200" cap="none" spc="0" normalizeH="0" baseline="0" noProof="0">
                <a:ln>
                  <a:noFill/>
                </a:ln>
                <a:solidFill>
                  <a:srgbClr val="1C4490"/>
                </a:solidFill>
                <a:effectLst/>
                <a:uLnTx/>
                <a:uFillTx/>
                <a:latin typeface="Aptos" panose="020B0004020202020204" pitchFamily="34" charset="0"/>
                <a:ea typeface="+mn-ea"/>
                <a:cs typeface="Calibri" panose="020F0502020204030204"/>
              </a:rPr>
            </a:br>
            <a:br>
              <a:rPr kumimoji="0" lang="en-US" sz="2500" b="0" i="0" u="none" strike="noStrike" kern="1200" cap="none" spc="0" normalizeH="0" baseline="0" noProof="0">
                <a:ln>
                  <a:noFill/>
                </a:ln>
                <a:solidFill>
                  <a:srgbClr val="1C4490"/>
                </a:solidFill>
                <a:effectLst/>
                <a:uLnTx/>
                <a:uFillTx/>
                <a:latin typeface="Aptos" panose="020B0004020202020204" pitchFamily="34" charset="0"/>
                <a:ea typeface="+mn-ea"/>
                <a:cs typeface="Calibri" panose="020F0502020204030204"/>
              </a:rPr>
            </a:br>
            <a:r>
              <a:rPr kumimoji="0" lang="en-US" sz="2500" b="0" i="0" u="none" strike="noStrike" kern="1200" cap="none" spc="0" normalizeH="0" baseline="0" noProof="0">
                <a:ln>
                  <a:noFill/>
                </a:ln>
                <a:solidFill>
                  <a:srgbClr val="1C4490"/>
                </a:solidFill>
                <a:effectLst/>
                <a:uLnTx/>
                <a:uFillTx/>
                <a:latin typeface="Aptos" panose="020B0004020202020204" pitchFamily="34" charset="0"/>
                <a:ea typeface="+mn-ea"/>
                <a:cs typeface="Calibri" panose="020F0502020204030204"/>
              </a:rPr>
              <a:t>T</a:t>
            </a:r>
            <a:r>
              <a:rPr kumimoji="0" lang="en-US" sz="2500" b="0" i="0" u="none" strike="noStrike" kern="1200" cap="none" spc="0" normalizeH="0" baseline="0" noProof="0">
                <a:ln>
                  <a:noFill/>
                </a:ln>
                <a:solidFill>
                  <a:srgbClr val="1C4490"/>
                </a:solidFill>
                <a:effectLst/>
                <a:uLnTx/>
                <a:uFillTx/>
                <a:latin typeface="Aptos" panose="020B0004020202020204" pitchFamily="34" charset="0"/>
                <a:ea typeface="+mn-ea"/>
                <a:cs typeface="+mn-cs"/>
              </a:rPr>
              <a:t>echnical assistance, training and resources </a:t>
            </a:r>
          </a:p>
        </p:txBody>
      </p:sp>
      <p:sp>
        <p:nvSpPr>
          <p:cNvPr id="5" name="TextBox 4">
            <a:extLst>
              <a:ext uri="{FF2B5EF4-FFF2-40B4-BE49-F238E27FC236}">
                <a16:creationId xmlns:a16="http://schemas.microsoft.com/office/drawing/2014/main" id="{BE0182AB-9B4B-4420-5BF9-953F09DEA63B}"/>
              </a:ext>
            </a:extLst>
          </p:cNvPr>
          <p:cNvSpPr txBox="1"/>
          <p:nvPr/>
        </p:nvSpPr>
        <p:spPr>
          <a:xfrm>
            <a:off x="4196176" y="3180828"/>
            <a:ext cx="3536650" cy="2643288"/>
          </a:xfrm>
          <a:prstGeom prst="rect">
            <a:avLst/>
          </a:prstGeom>
          <a:noFill/>
        </p:spPr>
        <p:txBody>
          <a:bodyPr wrap="square" lIns="91440" tIns="45720" rIns="91440" bIns="45720" anchor="t">
            <a:spAutoFit/>
          </a:bodyPr>
          <a:lstStyle/>
          <a:p>
            <a:pPr marL="182880" marR="0" lvl="0" indent="0" algn="l" defTabSz="914400" rtl="0" eaLnBrk="1" fontAlgn="auto" latinLnBrk="0" hangingPunct="1">
              <a:lnSpc>
                <a:spcPct val="80321"/>
              </a:lnSpc>
              <a:spcBef>
                <a:spcPts val="0"/>
              </a:spcBef>
              <a:spcAft>
                <a:spcPts val="1800"/>
              </a:spcAft>
              <a:buClrTx/>
              <a:buSzTx/>
              <a:buFontTx/>
              <a:buNone/>
              <a:tabLst/>
              <a:defRPr/>
            </a:pPr>
            <a:r>
              <a:rPr kumimoji="0" lang="en-US" sz="2500" b="0" i="0" u="none" strike="noStrike" kern="1200" cap="none" spc="0" normalizeH="0" baseline="0" noProof="0">
                <a:ln>
                  <a:noFill/>
                </a:ln>
                <a:solidFill>
                  <a:srgbClr val="008ED8"/>
                </a:solidFill>
                <a:effectLst/>
                <a:uLnTx/>
                <a:uFillTx/>
                <a:latin typeface="Aptos" panose="020B0004020202020204" pitchFamily="34" charset="0"/>
                <a:ea typeface="+mn-ea"/>
                <a:cs typeface="+mn-cs"/>
              </a:rPr>
              <a:t>Research and analysis </a:t>
            </a:r>
          </a:p>
          <a:p>
            <a:pPr marL="182880" marR="0" lvl="0" indent="0" algn="l" defTabSz="914400" rtl="0" eaLnBrk="1" fontAlgn="auto" latinLnBrk="0" hangingPunct="1">
              <a:lnSpc>
                <a:spcPct val="80321"/>
              </a:lnSpc>
              <a:spcBef>
                <a:spcPts val="0"/>
              </a:spcBef>
              <a:spcAft>
                <a:spcPts val="1800"/>
              </a:spcAft>
              <a:buClrTx/>
              <a:buSzTx/>
              <a:buFontTx/>
              <a:buNone/>
              <a:tabLst/>
              <a:defRPr/>
            </a:pPr>
            <a:r>
              <a:rPr kumimoji="0" lang="en-US" sz="2500" b="0" i="0" u="none" strike="noStrike" kern="1200" cap="none" spc="0" normalizeH="0" baseline="0" noProof="0">
                <a:ln>
                  <a:noFill/>
                </a:ln>
                <a:solidFill>
                  <a:srgbClr val="008ED8"/>
                </a:solidFill>
                <a:effectLst/>
                <a:uLnTx/>
                <a:uFillTx/>
                <a:latin typeface="Aptos" panose="020B0004020202020204" pitchFamily="34" charset="0"/>
                <a:ea typeface="+mn-ea"/>
                <a:cs typeface="+mn-cs"/>
              </a:rPr>
              <a:t>Data science </a:t>
            </a:r>
          </a:p>
          <a:p>
            <a:pPr marL="182880" marR="0" lvl="0" indent="0" algn="l" defTabSz="914400" rtl="0" eaLnBrk="1" fontAlgn="auto" latinLnBrk="0" hangingPunct="1">
              <a:lnSpc>
                <a:spcPct val="80321"/>
              </a:lnSpc>
              <a:spcBef>
                <a:spcPts val="0"/>
              </a:spcBef>
              <a:spcAft>
                <a:spcPts val="1800"/>
              </a:spcAft>
              <a:buClrTx/>
              <a:buSzTx/>
              <a:buFontTx/>
              <a:buNone/>
              <a:tabLst/>
              <a:defRPr/>
            </a:pPr>
            <a:r>
              <a:rPr kumimoji="0" lang="en-US" sz="2500" b="0" i="0" u="none" strike="noStrike" kern="1200" cap="none" spc="0" normalizeH="0" baseline="0" noProof="0">
                <a:ln>
                  <a:noFill/>
                </a:ln>
                <a:solidFill>
                  <a:srgbClr val="008ED8"/>
                </a:solidFill>
                <a:effectLst/>
                <a:uLnTx/>
                <a:uFillTx/>
                <a:latin typeface="Aptos" panose="020B0004020202020204" pitchFamily="34" charset="0"/>
                <a:ea typeface="+mn-ea"/>
                <a:cs typeface="+mn-cs"/>
              </a:rPr>
              <a:t>Authoritative data source</a:t>
            </a:r>
          </a:p>
          <a:p>
            <a:pPr marL="182880" marR="0" lvl="0" indent="0" algn="l" defTabSz="914400" rtl="0" eaLnBrk="1" fontAlgn="auto" latinLnBrk="0" hangingPunct="1">
              <a:lnSpc>
                <a:spcPct val="80321"/>
              </a:lnSpc>
              <a:spcBef>
                <a:spcPts val="0"/>
              </a:spcBef>
              <a:spcAft>
                <a:spcPts val="1800"/>
              </a:spcAft>
              <a:buClrTx/>
              <a:buSzTx/>
              <a:buFontTx/>
              <a:buNone/>
              <a:tabLst/>
              <a:defRPr/>
            </a:pPr>
            <a:r>
              <a:rPr kumimoji="0" lang="en-US" sz="2500" b="0" i="0" u="none" strike="noStrike" kern="1200" cap="none" spc="0" normalizeH="0" baseline="0" noProof="0">
                <a:ln>
                  <a:noFill/>
                </a:ln>
                <a:solidFill>
                  <a:srgbClr val="008ED8"/>
                </a:solidFill>
                <a:effectLst/>
                <a:uLnTx/>
                <a:uFillTx/>
                <a:latin typeface="Aptos" panose="020B0004020202020204" pitchFamily="34" charset="0"/>
                <a:ea typeface="+mn-ea"/>
                <a:cs typeface="+mn-cs"/>
              </a:rPr>
              <a:t>Inform and shape policy</a:t>
            </a:r>
          </a:p>
        </p:txBody>
      </p:sp>
      <p:sp>
        <p:nvSpPr>
          <p:cNvPr id="6" name="TextBox 5">
            <a:extLst>
              <a:ext uri="{FF2B5EF4-FFF2-40B4-BE49-F238E27FC236}">
                <a16:creationId xmlns:a16="http://schemas.microsoft.com/office/drawing/2014/main" id="{45B348F3-D7FE-BC4A-37F7-394C7F91D007}"/>
              </a:ext>
            </a:extLst>
          </p:cNvPr>
          <p:cNvSpPr txBox="1"/>
          <p:nvPr/>
        </p:nvSpPr>
        <p:spPr>
          <a:xfrm>
            <a:off x="8141009" y="3180828"/>
            <a:ext cx="3455774" cy="3229547"/>
          </a:xfrm>
          <a:prstGeom prst="rect">
            <a:avLst/>
          </a:prstGeom>
          <a:noFill/>
        </p:spPr>
        <p:txBody>
          <a:bodyPr wrap="square" lIns="91440" tIns="45720" rIns="91440" bIns="45720" anchor="t">
            <a:spAutoFit/>
          </a:bodyPr>
          <a:lstStyle/>
          <a:p>
            <a:pPr marL="182880" marR="0" lvl="0" indent="0" algn="l" defTabSz="914400" rtl="0" eaLnBrk="1" fontAlgn="auto" latinLnBrk="0" hangingPunct="1">
              <a:lnSpc>
                <a:spcPct val="80321"/>
              </a:lnSpc>
              <a:spcBef>
                <a:spcPts val="0"/>
              </a:spcBef>
              <a:spcAft>
                <a:spcPts val="1800"/>
              </a:spcAft>
              <a:buClrTx/>
              <a:buSzTx/>
              <a:buFontTx/>
              <a:buNone/>
              <a:tabLst/>
              <a:defRPr/>
            </a:pPr>
            <a:r>
              <a:rPr kumimoji="0" lang="en-US" sz="2500" b="0" i="0" u="none" strike="noStrike" kern="1200" cap="none" spc="0" normalizeH="0" baseline="0" noProof="0">
                <a:ln>
                  <a:noFill/>
                </a:ln>
                <a:solidFill>
                  <a:srgbClr val="000000"/>
                </a:solidFill>
                <a:effectLst/>
                <a:uLnTx/>
                <a:uFillTx/>
                <a:latin typeface="Aptos" panose="020B0004020202020204" pitchFamily="34" charset="0"/>
                <a:ea typeface="+mn-ea"/>
                <a:cs typeface="+mn-cs"/>
              </a:rPr>
              <a:t>Program federal transportation funds</a:t>
            </a:r>
            <a:endParaRPr kumimoji="0" lang="en-US" sz="2500" b="0" i="0" u="none" strike="noStrike" kern="1200" cap="none" spc="0" normalizeH="0" baseline="0" noProof="0">
              <a:ln>
                <a:noFill/>
              </a:ln>
              <a:solidFill>
                <a:srgbClr val="000000"/>
              </a:solidFill>
              <a:effectLst/>
              <a:uLnTx/>
              <a:uFillTx/>
              <a:latin typeface="Aptos" panose="020B0004020202020204" pitchFamily="34" charset="0"/>
              <a:ea typeface="+mn-ea"/>
              <a:cs typeface="Calibri" panose="020F0502020204030204"/>
            </a:endParaRPr>
          </a:p>
          <a:p>
            <a:pPr marL="182880" marR="0" lvl="0" indent="0" algn="l" defTabSz="914400" rtl="0" eaLnBrk="1" fontAlgn="auto" latinLnBrk="0" hangingPunct="1">
              <a:lnSpc>
                <a:spcPct val="80321"/>
              </a:lnSpc>
              <a:spcBef>
                <a:spcPts val="0"/>
              </a:spcBef>
              <a:spcAft>
                <a:spcPts val="1800"/>
              </a:spcAft>
              <a:buClrTx/>
              <a:buSzTx/>
              <a:buFontTx/>
              <a:buNone/>
              <a:tabLst/>
              <a:defRPr/>
            </a:pPr>
            <a:r>
              <a:rPr kumimoji="0" lang="en-US" sz="2500" b="0" i="0" u="none" strike="noStrike" kern="1200" cap="none" spc="0" normalizeH="0" baseline="0" noProof="0">
                <a:ln>
                  <a:noFill/>
                </a:ln>
                <a:solidFill>
                  <a:srgbClr val="000000"/>
                </a:solidFill>
                <a:effectLst/>
                <a:uLnTx/>
                <a:uFillTx/>
                <a:latin typeface="Aptos" panose="020B0004020202020204" pitchFamily="34" charset="0"/>
                <a:ea typeface="+mn-ea"/>
                <a:cs typeface="+mn-cs"/>
              </a:rPr>
              <a:t>Transportation Improvement Program </a:t>
            </a:r>
          </a:p>
          <a:p>
            <a:pPr marL="182880" marR="0" lvl="0" indent="0" algn="l" defTabSz="914400" rtl="0" eaLnBrk="1" fontAlgn="auto" latinLnBrk="0" hangingPunct="1">
              <a:lnSpc>
                <a:spcPct val="80321"/>
              </a:lnSpc>
              <a:spcBef>
                <a:spcPts val="0"/>
              </a:spcBef>
              <a:spcAft>
                <a:spcPts val="1800"/>
              </a:spcAft>
              <a:buClrTx/>
              <a:buSzTx/>
              <a:buFontTx/>
              <a:buNone/>
              <a:tabLst/>
              <a:defRPr/>
            </a:pPr>
            <a:r>
              <a:rPr kumimoji="0" lang="en-US" sz="2500" b="0" i="0" u="none" strike="noStrike" kern="1200" cap="none" spc="0" normalizeH="0" baseline="0" noProof="0">
                <a:ln>
                  <a:noFill/>
                </a:ln>
                <a:solidFill>
                  <a:prstClr val="black"/>
                </a:solidFill>
                <a:effectLst/>
                <a:uLnTx/>
                <a:uFillTx/>
                <a:latin typeface="Aptos" panose="020B0004020202020204" pitchFamily="34" charset="0"/>
                <a:ea typeface="+mn-ea"/>
                <a:cs typeface="+mn-cs"/>
              </a:rPr>
              <a:t>Collaborate and convene</a:t>
            </a:r>
          </a:p>
          <a:p>
            <a:pPr marL="182880" marR="0" lvl="0" indent="0" algn="l" defTabSz="914400" rtl="0" eaLnBrk="1" fontAlgn="auto" latinLnBrk="0" hangingPunct="1">
              <a:lnSpc>
                <a:spcPct val="80321"/>
              </a:lnSpc>
              <a:spcBef>
                <a:spcPts val="0"/>
              </a:spcBef>
              <a:spcAft>
                <a:spcPts val="1800"/>
              </a:spcAft>
              <a:buClrTx/>
              <a:buSzTx/>
              <a:buFontTx/>
              <a:buNone/>
              <a:tabLst/>
              <a:defRPr/>
            </a:pPr>
            <a:r>
              <a:rPr kumimoji="0" lang="en-US" sz="2500" b="0" i="0" u="none" strike="noStrike" kern="1200" cap="none" spc="0" normalizeH="0" baseline="0" noProof="0">
                <a:ln>
                  <a:noFill/>
                </a:ln>
                <a:solidFill>
                  <a:prstClr val="black"/>
                </a:solidFill>
                <a:effectLst/>
                <a:uLnTx/>
                <a:uFillTx/>
                <a:latin typeface="Aptos" panose="020B0004020202020204" pitchFamily="34" charset="0"/>
                <a:ea typeface="+mn-ea"/>
                <a:cs typeface="+mn-cs"/>
              </a:rPr>
              <a:t>Foster dialogue and participation</a:t>
            </a:r>
            <a:endParaRPr kumimoji="0" lang="en-US" sz="2500" b="0" i="0" u="none" strike="noStrike" kern="1200" cap="none" spc="0" normalizeH="0" baseline="0" noProof="0">
              <a:ln>
                <a:noFill/>
              </a:ln>
              <a:solidFill>
                <a:srgbClr val="000000"/>
              </a:solidFill>
              <a:effectLst/>
              <a:uLnTx/>
              <a:uFillTx/>
              <a:latin typeface="Aptos" panose="020B0004020202020204" pitchFamily="34" charset="0"/>
              <a:ea typeface="+mn-ea"/>
              <a:cs typeface="Calibri" panose="020F0502020204030204"/>
            </a:endParaRPr>
          </a:p>
        </p:txBody>
      </p:sp>
      <p:pic>
        <p:nvPicPr>
          <p:cNvPr id="8" name="Picture 7" descr="Icon&#10;&#10;Description automatically generated">
            <a:extLst>
              <a:ext uri="{FF2B5EF4-FFF2-40B4-BE49-F238E27FC236}">
                <a16:creationId xmlns:a16="http://schemas.microsoft.com/office/drawing/2014/main" id="{8F503286-15DF-F5DF-16DA-E67D65FDE2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094" y="1326039"/>
            <a:ext cx="3455774" cy="1694975"/>
          </a:xfrm>
          <a:prstGeom prst="rect">
            <a:avLst/>
          </a:prstGeom>
        </p:spPr>
      </p:pic>
      <p:pic>
        <p:nvPicPr>
          <p:cNvPr id="10" name="Picture 9" descr="Icon&#10;&#10;Description automatically generated">
            <a:extLst>
              <a:ext uri="{FF2B5EF4-FFF2-40B4-BE49-F238E27FC236}">
                <a16:creationId xmlns:a16="http://schemas.microsoft.com/office/drawing/2014/main" id="{85F1087A-3C4C-5453-91D9-2454DDBCD1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34594" y="1357031"/>
            <a:ext cx="3455774" cy="1694975"/>
          </a:xfrm>
          <a:prstGeom prst="rect">
            <a:avLst/>
          </a:prstGeom>
        </p:spPr>
      </p:pic>
      <p:pic>
        <p:nvPicPr>
          <p:cNvPr id="13" name="Picture 12" descr="Icon&#10;&#10;Description automatically generated">
            <a:extLst>
              <a:ext uri="{FF2B5EF4-FFF2-40B4-BE49-F238E27FC236}">
                <a16:creationId xmlns:a16="http://schemas.microsoft.com/office/drawing/2014/main" id="{4F74FF80-9817-6DDB-96D4-F1CC1C4820A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59343" y="1364091"/>
            <a:ext cx="3455774" cy="1694975"/>
          </a:xfrm>
          <a:prstGeom prst="rect">
            <a:avLst/>
          </a:prstGeom>
        </p:spPr>
      </p:pic>
      <p:sp>
        <p:nvSpPr>
          <p:cNvPr id="14" name="TextBox 13">
            <a:extLst>
              <a:ext uri="{FF2B5EF4-FFF2-40B4-BE49-F238E27FC236}">
                <a16:creationId xmlns:a16="http://schemas.microsoft.com/office/drawing/2014/main" id="{8ED70970-12E8-89F4-169C-7A1D1319E896}"/>
              </a:ext>
            </a:extLst>
          </p:cNvPr>
          <p:cNvSpPr txBox="1"/>
          <p:nvPr/>
        </p:nvSpPr>
        <p:spPr>
          <a:xfrm>
            <a:off x="398416" y="2348682"/>
            <a:ext cx="3474108" cy="761042"/>
          </a:xfrm>
          <a:prstGeom prst="rect">
            <a:avLst/>
          </a:prstGeom>
          <a:noFill/>
        </p:spPr>
        <p:txBody>
          <a:bodyPr wrap="square" rtlCol="0">
            <a:spAutoFit/>
          </a:bodyPr>
          <a:lstStyle/>
          <a:p>
            <a:pPr marL="0" marR="0" lvl="0" indent="0" algn="ctr" defTabSz="914400" rtl="0" eaLnBrk="1" fontAlgn="auto" latinLnBrk="0" hangingPunct="1">
              <a:lnSpc>
                <a:spcPts val="26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Aptos" panose="020B0004020202020204" pitchFamily="34" charset="0"/>
                <a:ea typeface="+mn-ea"/>
                <a:cs typeface="+mn-cs"/>
              </a:rPr>
              <a:t>Plan regionally and locally</a:t>
            </a:r>
          </a:p>
        </p:txBody>
      </p:sp>
      <p:sp>
        <p:nvSpPr>
          <p:cNvPr id="15" name="TextBox 14">
            <a:extLst>
              <a:ext uri="{FF2B5EF4-FFF2-40B4-BE49-F238E27FC236}">
                <a16:creationId xmlns:a16="http://schemas.microsoft.com/office/drawing/2014/main" id="{7D8E9C56-B105-CDC6-D900-8C9030ECE118}"/>
              </a:ext>
            </a:extLst>
          </p:cNvPr>
          <p:cNvSpPr txBox="1"/>
          <p:nvPr/>
        </p:nvSpPr>
        <p:spPr>
          <a:xfrm>
            <a:off x="4316260" y="2536468"/>
            <a:ext cx="3474108" cy="41930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Aptos" panose="020B0004020202020204" pitchFamily="34" charset="0"/>
                <a:ea typeface="+mn-ea"/>
                <a:cs typeface="+mn-cs"/>
              </a:rPr>
              <a:t>Influence change</a:t>
            </a:r>
          </a:p>
        </p:txBody>
      </p:sp>
      <p:sp>
        <p:nvSpPr>
          <p:cNvPr id="16" name="TextBox 15">
            <a:extLst>
              <a:ext uri="{FF2B5EF4-FFF2-40B4-BE49-F238E27FC236}">
                <a16:creationId xmlns:a16="http://schemas.microsoft.com/office/drawing/2014/main" id="{9057E23B-C37D-6631-2A5B-E16D78F04752}"/>
              </a:ext>
            </a:extLst>
          </p:cNvPr>
          <p:cNvSpPr txBox="1"/>
          <p:nvPr/>
        </p:nvSpPr>
        <p:spPr>
          <a:xfrm>
            <a:off x="8141009" y="2536468"/>
            <a:ext cx="3474108" cy="41930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Aptos" panose="020B0004020202020204" pitchFamily="34" charset="0"/>
                <a:ea typeface="+mn-ea"/>
                <a:cs typeface="+mn-cs"/>
              </a:rPr>
              <a:t>Invest strategically</a:t>
            </a:r>
          </a:p>
        </p:txBody>
      </p:sp>
      <p:sp>
        <p:nvSpPr>
          <p:cNvPr id="2" name="Title 1">
            <a:extLst>
              <a:ext uri="{FF2B5EF4-FFF2-40B4-BE49-F238E27FC236}">
                <a16:creationId xmlns:a16="http://schemas.microsoft.com/office/drawing/2014/main" id="{39C8B7E0-DB27-F922-A25E-BC1B1A9394FF}"/>
              </a:ext>
            </a:extLst>
          </p:cNvPr>
          <p:cNvSpPr>
            <a:spLocks noGrp="1"/>
          </p:cNvSpPr>
          <p:nvPr>
            <p:ph type="title"/>
          </p:nvPr>
        </p:nvSpPr>
        <p:spPr>
          <a:xfrm>
            <a:off x="838200" y="447626"/>
            <a:ext cx="9247094" cy="878412"/>
          </a:xfrm>
        </p:spPr>
        <p:txBody>
          <a:bodyPr/>
          <a:lstStyle/>
          <a:p>
            <a:r>
              <a:rPr lang="en-US"/>
              <a:t>How does CMAP serve the region?</a:t>
            </a:r>
          </a:p>
        </p:txBody>
      </p:sp>
    </p:spTree>
    <p:extLst>
      <p:ext uri="{BB962C8B-B14F-4D97-AF65-F5344CB8AC3E}">
        <p14:creationId xmlns:p14="http://schemas.microsoft.com/office/powerpoint/2010/main" val="5924725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E7B674C-AF41-229C-A6F6-4C7AC537B48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F064BBC-15BD-7081-7171-5AAD0292ED02}"/>
              </a:ext>
            </a:extLst>
          </p:cNvPr>
          <p:cNvSpPr>
            <a:spLocks noGrp="1"/>
          </p:cNvSpPr>
          <p:nvPr>
            <p:ph type="title"/>
          </p:nvPr>
        </p:nvSpPr>
        <p:spPr/>
        <p:txBody>
          <a:bodyPr/>
          <a:lstStyle/>
          <a:p>
            <a:r>
              <a:rPr lang="en-US"/>
              <a:t>How did it start?</a:t>
            </a:r>
          </a:p>
        </p:txBody>
      </p:sp>
      <p:sp>
        <p:nvSpPr>
          <p:cNvPr id="8" name="Content Placeholder 7">
            <a:extLst>
              <a:ext uri="{FF2B5EF4-FFF2-40B4-BE49-F238E27FC236}">
                <a16:creationId xmlns:a16="http://schemas.microsoft.com/office/drawing/2014/main" id="{DE3BE6F7-4DA6-7860-A90C-2E7002133027}"/>
              </a:ext>
            </a:extLst>
          </p:cNvPr>
          <p:cNvSpPr>
            <a:spLocks noGrp="1"/>
          </p:cNvSpPr>
          <p:nvPr>
            <p:ph idx="1"/>
          </p:nvPr>
        </p:nvSpPr>
        <p:spPr>
          <a:xfrm>
            <a:off x="428759" y="1629967"/>
            <a:ext cx="9082888" cy="4351338"/>
          </a:xfrm>
        </p:spPr>
        <p:txBody>
          <a:bodyPr vert="horz" lIns="91440" tIns="45720" rIns="91440" bIns="45720" rtlCol="0" anchor="t">
            <a:noAutofit/>
          </a:bodyPr>
          <a:lstStyle/>
          <a:p>
            <a:pPr lvl="1">
              <a:lnSpc>
                <a:spcPct val="100000"/>
              </a:lnSpc>
              <a:spcBef>
                <a:spcPts val="0"/>
              </a:spcBef>
            </a:pPr>
            <a:r>
              <a:rPr lang="en-US" sz="3200"/>
              <a:t>ED request in 2020, to meet emergent need</a:t>
            </a:r>
            <a:endParaRPr lang="en-US"/>
          </a:p>
          <a:p>
            <a:pPr lvl="1">
              <a:lnSpc>
                <a:spcPct val="100000"/>
              </a:lnSpc>
              <a:spcBef>
                <a:spcPts val="0"/>
              </a:spcBef>
            </a:pPr>
            <a:endParaRPr lang="en-US" sz="3200"/>
          </a:p>
          <a:p>
            <a:pPr lvl="1">
              <a:lnSpc>
                <a:spcPct val="100000"/>
              </a:lnSpc>
              <a:spcBef>
                <a:spcPts val="0"/>
              </a:spcBef>
            </a:pPr>
            <a:r>
              <a:rPr lang="en-US" sz="3200"/>
              <a:t>Forced to reconsider how we connect with one another, and with an entire region</a:t>
            </a:r>
            <a:endParaRPr lang="en-US"/>
          </a:p>
          <a:p>
            <a:pPr lvl="1">
              <a:lnSpc>
                <a:spcPct val="100000"/>
              </a:lnSpc>
              <a:spcBef>
                <a:spcPts val="0"/>
              </a:spcBef>
            </a:pPr>
            <a:endParaRPr lang="en-US" sz="3200"/>
          </a:p>
          <a:p>
            <a:pPr lvl="1">
              <a:lnSpc>
                <a:spcPct val="100000"/>
              </a:lnSpc>
              <a:spcBef>
                <a:spcPts val="0"/>
              </a:spcBef>
            </a:pPr>
            <a:r>
              <a:rPr lang="en-US" sz="3200"/>
              <a:t>Pulled together a framework, informed by a variety of lessons learned</a:t>
            </a:r>
            <a:endParaRPr lang="en-US"/>
          </a:p>
          <a:p>
            <a:pPr lvl="1">
              <a:lnSpc>
                <a:spcPct val="100000"/>
              </a:lnSpc>
              <a:spcBef>
                <a:spcPts val="0"/>
              </a:spcBef>
            </a:pPr>
            <a:endParaRPr lang="en-US" sz="3200"/>
          </a:p>
          <a:p>
            <a:pPr lvl="1">
              <a:lnSpc>
                <a:spcPct val="100000"/>
              </a:lnSpc>
              <a:spcBef>
                <a:spcPts val="0"/>
              </a:spcBef>
            </a:pPr>
            <a:r>
              <a:rPr lang="en-US" sz="3200">
                <a:latin typeface="Aptos"/>
              </a:rPr>
              <a:t>It worked really well, so we kept it</a:t>
            </a:r>
            <a:endParaRPr lang="en-US">
              <a:latin typeface="Aptos"/>
            </a:endParaRPr>
          </a:p>
        </p:txBody>
      </p:sp>
      <p:pic>
        <p:nvPicPr>
          <p:cNvPr id="9" name="Picture 8" descr="Logo&#10;&#10;AI-generated content may be incorrect.">
            <a:extLst>
              <a:ext uri="{FF2B5EF4-FFF2-40B4-BE49-F238E27FC236}">
                <a16:creationId xmlns:a16="http://schemas.microsoft.com/office/drawing/2014/main" id="{DF63CEDA-A2E2-33B9-A8BB-92E249F29A9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3409" y="247766"/>
            <a:ext cx="2014667" cy="2014667"/>
          </a:xfrm>
          <a:prstGeom prst="rect">
            <a:avLst/>
          </a:prstGeom>
        </p:spPr>
      </p:pic>
    </p:spTree>
    <p:extLst>
      <p:ext uri="{BB962C8B-B14F-4D97-AF65-F5344CB8AC3E}">
        <p14:creationId xmlns:p14="http://schemas.microsoft.com/office/powerpoint/2010/main" val="180915980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83032-3EAE-9CA4-E53C-05520E31857C}"/>
              </a:ext>
            </a:extLst>
          </p:cNvPr>
          <p:cNvSpPr>
            <a:spLocks noGrp="1"/>
          </p:cNvSpPr>
          <p:nvPr>
            <p:ph type="title"/>
          </p:nvPr>
        </p:nvSpPr>
        <p:spPr/>
        <p:txBody>
          <a:bodyPr/>
          <a:lstStyle/>
          <a:p>
            <a:r>
              <a:rPr lang="en-US"/>
              <a:t>Description of efforts to ensure engaged contacts: CMAP and partner reliably overtime</a:t>
            </a:r>
          </a:p>
        </p:txBody>
      </p:sp>
      <p:sp>
        <p:nvSpPr>
          <p:cNvPr id="3" name="Content Placeholder 2">
            <a:extLst>
              <a:ext uri="{FF2B5EF4-FFF2-40B4-BE49-F238E27FC236}">
                <a16:creationId xmlns:a16="http://schemas.microsoft.com/office/drawing/2014/main" id="{34AB9906-0CFD-E5B3-90DC-E49BDF4E4CC7}"/>
              </a:ext>
            </a:extLst>
          </p:cNvPr>
          <p:cNvSpPr>
            <a:spLocks noGrp="1"/>
          </p:cNvSpPr>
          <p:nvPr>
            <p:ph idx="1"/>
          </p:nvPr>
        </p:nvSpPr>
        <p:spPr/>
        <p:txBody>
          <a:bodyPr vert="horz" lIns="91440" tIns="45720" rIns="91440" bIns="45720" rtlCol="0" anchor="t">
            <a:normAutofit/>
          </a:bodyPr>
          <a:lstStyle/>
          <a:p>
            <a:r>
              <a:rPr lang="en-US"/>
              <a:t>Initial match</a:t>
            </a:r>
          </a:p>
          <a:p>
            <a:r>
              <a:rPr lang="en-US"/>
              <a:t>Ongoing new liaison orientation</a:t>
            </a:r>
          </a:p>
          <a:p>
            <a:r>
              <a:rPr lang="en-US"/>
              <a:t>New mayors introduction</a:t>
            </a:r>
          </a:p>
          <a:p>
            <a:endParaRPr lang="en-US"/>
          </a:p>
          <a:p>
            <a:endParaRPr lang="en-US"/>
          </a:p>
          <a:p>
            <a:r>
              <a:rPr lang="en-US"/>
              <a:t>Graphic with two people and arrows in between</a:t>
            </a:r>
          </a:p>
        </p:txBody>
      </p:sp>
    </p:spTree>
    <p:extLst>
      <p:ext uri="{BB962C8B-B14F-4D97-AF65-F5344CB8AC3E}">
        <p14:creationId xmlns:p14="http://schemas.microsoft.com/office/powerpoint/2010/main" val="385756479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1AE3045-4B70-AF45-DDD6-0D83D292EF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13D80B-6EA8-422A-0047-7B53574C9F2D}"/>
              </a:ext>
            </a:extLst>
          </p:cNvPr>
          <p:cNvSpPr>
            <a:spLocks noGrp="1"/>
          </p:cNvSpPr>
          <p:nvPr>
            <p:ph type="title"/>
          </p:nvPr>
        </p:nvSpPr>
        <p:spPr>
          <a:xfrm>
            <a:off x="838200" y="458494"/>
            <a:ext cx="10515600" cy="1271452"/>
          </a:xfrm>
        </p:spPr>
        <p:txBody>
          <a:bodyPr vert="horz" lIns="91440" tIns="45720" rIns="91440" bIns="45720" rtlCol="0" anchor="t">
            <a:noAutofit/>
          </a:bodyPr>
          <a:lstStyle/>
          <a:p>
            <a:r>
              <a:rPr lang="en-US"/>
              <a:t>What makes it effective?</a:t>
            </a:r>
          </a:p>
        </p:txBody>
      </p:sp>
      <p:sp>
        <p:nvSpPr>
          <p:cNvPr id="7" name="Content Placeholder 6">
            <a:extLst>
              <a:ext uri="{FF2B5EF4-FFF2-40B4-BE49-F238E27FC236}">
                <a16:creationId xmlns:a16="http://schemas.microsoft.com/office/drawing/2014/main" id="{DC5EA4D6-7E80-E07B-8E14-A19CDA37F772}"/>
              </a:ext>
            </a:extLst>
          </p:cNvPr>
          <p:cNvSpPr>
            <a:spLocks noGrp="1"/>
          </p:cNvSpPr>
          <p:nvPr>
            <p:ph idx="1"/>
          </p:nvPr>
        </p:nvSpPr>
        <p:spPr>
          <a:xfrm>
            <a:off x="1884576" y="1845884"/>
            <a:ext cx="6033940" cy="4652124"/>
          </a:xfrm>
        </p:spPr>
        <p:txBody>
          <a:bodyPr/>
          <a:lstStyle/>
          <a:p>
            <a:pPr>
              <a:lnSpc>
                <a:spcPct val="100000"/>
              </a:lnSpc>
              <a:spcBef>
                <a:spcPts val="0"/>
              </a:spcBef>
            </a:pPr>
            <a:r>
              <a:rPr lang="en-US"/>
              <a:t>Identify reliable contacts from CMAP and municipalities</a:t>
            </a:r>
          </a:p>
          <a:p>
            <a:pPr marL="457200" indent="-457200">
              <a:lnSpc>
                <a:spcPct val="100000"/>
              </a:lnSpc>
              <a:spcBef>
                <a:spcPts val="0"/>
              </a:spcBef>
              <a:buAutoNum type="arabicPeriod"/>
            </a:pPr>
            <a:endParaRPr lang="en-US"/>
          </a:p>
          <a:p>
            <a:pPr>
              <a:lnSpc>
                <a:spcPct val="100000"/>
              </a:lnSpc>
              <a:spcBef>
                <a:spcPts val="0"/>
              </a:spcBef>
            </a:pPr>
            <a:r>
              <a:rPr lang="en-US"/>
              <a:t>Develop an LGN team </a:t>
            </a:r>
          </a:p>
          <a:p>
            <a:pPr marL="457200" indent="-457200">
              <a:lnSpc>
                <a:spcPct val="100000"/>
              </a:lnSpc>
              <a:spcBef>
                <a:spcPts val="0"/>
              </a:spcBef>
              <a:buAutoNum type="arabicPeriod"/>
            </a:pPr>
            <a:endParaRPr lang="en-US"/>
          </a:p>
          <a:p>
            <a:pPr>
              <a:lnSpc>
                <a:spcPct val="100000"/>
              </a:lnSpc>
              <a:spcBef>
                <a:spcPts val="0"/>
              </a:spcBef>
            </a:pPr>
            <a:r>
              <a:rPr lang="en-US"/>
              <a:t>Build basic database and template documents</a:t>
            </a:r>
          </a:p>
          <a:p>
            <a:pPr>
              <a:lnSpc>
                <a:spcPct val="100000"/>
              </a:lnSpc>
              <a:spcBef>
                <a:spcPts val="0"/>
              </a:spcBef>
            </a:pPr>
            <a:endParaRPr lang="en-US"/>
          </a:p>
        </p:txBody>
      </p:sp>
      <p:pic>
        <p:nvPicPr>
          <p:cNvPr id="5" name="Picture 4">
            <a:extLst>
              <a:ext uri="{FF2B5EF4-FFF2-40B4-BE49-F238E27FC236}">
                <a16:creationId xmlns:a16="http://schemas.microsoft.com/office/drawing/2014/main" id="{C4C93547-6108-887E-0AF0-4FA7905D39B4}"/>
              </a:ext>
            </a:extLst>
          </p:cNvPr>
          <p:cNvPicPr>
            <a:picLocks noChangeAspect="1"/>
          </p:cNvPicPr>
          <p:nvPr/>
        </p:nvPicPr>
        <p:blipFill>
          <a:blip r:embed="rId3"/>
          <a:stretch>
            <a:fillRect/>
          </a:stretch>
        </p:blipFill>
        <p:spPr>
          <a:xfrm rot="10800000" flipV="1">
            <a:off x="7032" y="6759075"/>
            <a:ext cx="12189092" cy="101593"/>
          </a:xfrm>
          <a:prstGeom prst="rect">
            <a:avLst/>
          </a:prstGeom>
        </p:spPr>
      </p:pic>
      <p:grpSp>
        <p:nvGrpSpPr>
          <p:cNvPr id="8" name="Group 7">
            <a:extLst>
              <a:ext uri="{FF2B5EF4-FFF2-40B4-BE49-F238E27FC236}">
                <a16:creationId xmlns:a16="http://schemas.microsoft.com/office/drawing/2014/main" id="{FBB8F34C-C2E1-6166-843B-533777916F3E}"/>
              </a:ext>
            </a:extLst>
          </p:cNvPr>
          <p:cNvGrpSpPr/>
          <p:nvPr/>
        </p:nvGrpSpPr>
        <p:grpSpPr>
          <a:xfrm>
            <a:off x="893859" y="1778725"/>
            <a:ext cx="696402" cy="696402"/>
            <a:chOff x="1363668" y="1837374"/>
            <a:chExt cx="855734" cy="855734"/>
          </a:xfrm>
        </p:grpSpPr>
        <p:pic>
          <p:nvPicPr>
            <p:cNvPr id="10" name="Picture 9" descr="Shape, circle&#10;&#10;AI-generated content may be incorrect.">
              <a:extLst>
                <a:ext uri="{FF2B5EF4-FFF2-40B4-BE49-F238E27FC236}">
                  <a16:creationId xmlns:a16="http://schemas.microsoft.com/office/drawing/2014/main" id="{8431FF34-FD6B-CEC2-3925-095BE0224B4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63668" y="1837374"/>
              <a:ext cx="855734" cy="855734"/>
            </a:xfrm>
            <a:prstGeom prst="rect">
              <a:avLst/>
            </a:prstGeom>
          </p:spPr>
        </p:pic>
        <p:sp>
          <p:nvSpPr>
            <p:cNvPr id="11" name="TextBox 10">
              <a:extLst>
                <a:ext uri="{FF2B5EF4-FFF2-40B4-BE49-F238E27FC236}">
                  <a16:creationId xmlns:a16="http://schemas.microsoft.com/office/drawing/2014/main" id="{1800BBB4-724E-3EFA-832B-0C78AC5F21EA}"/>
                </a:ext>
              </a:extLst>
            </p:cNvPr>
            <p:cNvSpPr txBox="1"/>
            <p:nvPr/>
          </p:nvSpPr>
          <p:spPr>
            <a:xfrm>
              <a:off x="1410197" y="1923512"/>
              <a:ext cx="760652" cy="584775"/>
            </a:xfrm>
            <a:prstGeom prst="rect">
              <a:avLst/>
            </a:prstGeom>
            <a:noFill/>
          </p:spPr>
          <p:txBody>
            <a:bodyPr wrap="square" rtlCol="0">
              <a:spAutoFit/>
            </a:bodyPr>
            <a:lstStyle/>
            <a:p>
              <a:pPr algn="ctr"/>
              <a:r>
                <a:rPr lang="en-US" sz="3200" b="1">
                  <a:solidFill>
                    <a:schemeClr val="bg1"/>
                  </a:solidFill>
                  <a:latin typeface="Aptos Black" panose="020B0004020202020204" pitchFamily="34" charset="0"/>
                </a:rPr>
                <a:t>1</a:t>
              </a:r>
            </a:p>
          </p:txBody>
        </p:sp>
      </p:grpSp>
      <p:grpSp>
        <p:nvGrpSpPr>
          <p:cNvPr id="15" name="Group 14">
            <a:extLst>
              <a:ext uri="{FF2B5EF4-FFF2-40B4-BE49-F238E27FC236}">
                <a16:creationId xmlns:a16="http://schemas.microsoft.com/office/drawing/2014/main" id="{D184F135-D07D-FDE0-8F08-5BAE9889A598}"/>
              </a:ext>
            </a:extLst>
          </p:cNvPr>
          <p:cNvGrpSpPr/>
          <p:nvPr/>
        </p:nvGrpSpPr>
        <p:grpSpPr>
          <a:xfrm>
            <a:off x="931725" y="3195167"/>
            <a:ext cx="696402" cy="696402"/>
            <a:chOff x="1363668" y="2926205"/>
            <a:chExt cx="855734" cy="855734"/>
          </a:xfrm>
        </p:grpSpPr>
        <p:pic>
          <p:nvPicPr>
            <p:cNvPr id="16" name="Picture 15" descr="Shape, circle&#10;&#10;AI-generated content may be incorrect.">
              <a:extLst>
                <a:ext uri="{FF2B5EF4-FFF2-40B4-BE49-F238E27FC236}">
                  <a16:creationId xmlns:a16="http://schemas.microsoft.com/office/drawing/2014/main" id="{A2D49023-8EDC-C576-69DA-72228C49BFC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63668" y="2926205"/>
              <a:ext cx="855734" cy="855734"/>
            </a:xfrm>
            <a:prstGeom prst="rect">
              <a:avLst/>
            </a:prstGeom>
          </p:spPr>
        </p:pic>
        <p:sp>
          <p:nvSpPr>
            <p:cNvPr id="17" name="TextBox 16">
              <a:extLst>
                <a:ext uri="{FF2B5EF4-FFF2-40B4-BE49-F238E27FC236}">
                  <a16:creationId xmlns:a16="http://schemas.microsoft.com/office/drawing/2014/main" id="{63BF0141-494F-40A6-E833-18A14EC41A60}"/>
                </a:ext>
              </a:extLst>
            </p:cNvPr>
            <p:cNvSpPr txBox="1"/>
            <p:nvPr/>
          </p:nvSpPr>
          <p:spPr>
            <a:xfrm>
              <a:off x="1429738" y="2991502"/>
              <a:ext cx="760652" cy="584775"/>
            </a:xfrm>
            <a:prstGeom prst="rect">
              <a:avLst/>
            </a:prstGeom>
            <a:noFill/>
          </p:spPr>
          <p:txBody>
            <a:bodyPr wrap="square" rtlCol="0">
              <a:spAutoFit/>
            </a:bodyPr>
            <a:lstStyle/>
            <a:p>
              <a:pPr algn="ctr"/>
              <a:r>
                <a:rPr lang="en-US" sz="3200" b="1">
                  <a:solidFill>
                    <a:schemeClr val="bg1"/>
                  </a:solidFill>
                  <a:latin typeface="Aptos Black" panose="020B0004020202020204" pitchFamily="34" charset="0"/>
                </a:rPr>
                <a:t>2</a:t>
              </a:r>
            </a:p>
          </p:txBody>
        </p:sp>
      </p:grpSp>
      <p:grpSp>
        <p:nvGrpSpPr>
          <p:cNvPr id="18" name="Group 17">
            <a:extLst>
              <a:ext uri="{FF2B5EF4-FFF2-40B4-BE49-F238E27FC236}">
                <a16:creationId xmlns:a16="http://schemas.microsoft.com/office/drawing/2014/main" id="{EDB44924-079D-F9A3-367A-AF0B30838DE6}"/>
              </a:ext>
            </a:extLst>
          </p:cNvPr>
          <p:cNvGrpSpPr/>
          <p:nvPr/>
        </p:nvGrpSpPr>
        <p:grpSpPr>
          <a:xfrm>
            <a:off x="931725" y="4268900"/>
            <a:ext cx="696402" cy="696402"/>
            <a:chOff x="1363668" y="4015036"/>
            <a:chExt cx="855734" cy="855734"/>
          </a:xfrm>
        </p:grpSpPr>
        <p:pic>
          <p:nvPicPr>
            <p:cNvPr id="19" name="Picture 18" descr="Shape, circle&#10;&#10;AI-generated content may be incorrect.">
              <a:extLst>
                <a:ext uri="{FF2B5EF4-FFF2-40B4-BE49-F238E27FC236}">
                  <a16:creationId xmlns:a16="http://schemas.microsoft.com/office/drawing/2014/main" id="{478425B9-4B4D-CF9C-5371-257C61F4711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63668" y="4015036"/>
              <a:ext cx="855734" cy="855734"/>
            </a:xfrm>
            <a:prstGeom prst="rect">
              <a:avLst/>
            </a:prstGeom>
          </p:spPr>
        </p:pic>
        <p:sp>
          <p:nvSpPr>
            <p:cNvPr id="20" name="TextBox 19">
              <a:extLst>
                <a:ext uri="{FF2B5EF4-FFF2-40B4-BE49-F238E27FC236}">
                  <a16:creationId xmlns:a16="http://schemas.microsoft.com/office/drawing/2014/main" id="{309DEF50-D606-EA70-86F5-4F4EDE4CA4F0}"/>
                </a:ext>
              </a:extLst>
            </p:cNvPr>
            <p:cNvSpPr txBox="1"/>
            <p:nvPr/>
          </p:nvSpPr>
          <p:spPr>
            <a:xfrm>
              <a:off x="1419968" y="4086627"/>
              <a:ext cx="760652" cy="584775"/>
            </a:xfrm>
            <a:prstGeom prst="rect">
              <a:avLst/>
            </a:prstGeom>
            <a:noFill/>
          </p:spPr>
          <p:txBody>
            <a:bodyPr wrap="square" rtlCol="0">
              <a:spAutoFit/>
            </a:bodyPr>
            <a:lstStyle/>
            <a:p>
              <a:pPr algn="ctr"/>
              <a:r>
                <a:rPr lang="en-US" sz="3200" b="1">
                  <a:solidFill>
                    <a:schemeClr val="bg1"/>
                  </a:solidFill>
                  <a:latin typeface="Aptos Black" panose="020B0004020202020204" pitchFamily="34" charset="0"/>
                </a:rPr>
                <a:t>3</a:t>
              </a:r>
            </a:p>
          </p:txBody>
        </p:sp>
      </p:grpSp>
    </p:spTree>
    <p:extLst>
      <p:ext uri="{BB962C8B-B14F-4D97-AF65-F5344CB8AC3E}">
        <p14:creationId xmlns:p14="http://schemas.microsoft.com/office/powerpoint/2010/main" val="262209626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A50248E-5D9A-FCAC-509D-546610FBEB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39DE3C-86FD-9D43-89B4-525D508E2FC7}"/>
              </a:ext>
            </a:extLst>
          </p:cNvPr>
          <p:cNvSpPr>
            <a:spLocks noGrp="1"/>
          </p:cNvSpPr>
          <p:nvPr>
            <p:ph type="title"/>
          </p:nvPr>
        </p:nvSpPr>
        <p:spPr>
          <a:xfrm>
            <a:off x="838200" y="867119"/>
            <a:ext cx="5522259" cy="5990881"/>
          </a:xfrm>
        </p:spPr>
        <p:txBody>
          <a:bodyPr/>
          <a:lstStyle/>
          <a:p>
            <a:r>
              <a:rPr lang="en-US"/>
              <a:t>How does CMAP forge stronger relationships with communities?</a:t>
            </a:r>
          </a:p>
        </p:txBody>
      </p:sp>
      <p:grpSp>
        <p:nvGrpSpPr>
          <p:cNvPr id="7" name="Group 6">
            <a:extLst>
              <a:ext uri="{FF2B5EF4-FFF2-40B4-BE49-F238E27FC236}">
                <a16:creationId xmlns:a16="http://schemas.microsoft.com/office/drawing/2014/main" id="{70CCEF39-562C-8A54-53C0-D42BC6C746D4}"/>
              </a:ext>
            </a:extLst>
          </p:cNvPr>
          <p:cNvGrpSpPr/>
          <p:nvPr/>
        </p:nvGrpSpPr>
        <p:grpSpPr>
          <a:xfrm>
            <a:off x="838199" y="1480436"/>
            <a:ext cx="1140644" cy="1146735"/>
            <a:chOff x="-959138" y="919578"/>
            <a:chExt cx="1140644" cy="1099562"/>
          </a:xfrm>
        </p:grpSpPr>
        <p:pic>
          <p:nvPicPr>
            <p:cNvPr id="8" name="Graphic 7" descr="Group brainstorm with solid fill">
              <a:extLst>
                <a:ext uri="{FF2B5EF4-FFF2-40B4-BE49-F238E27FC236}">
                  <a16:creationId xmlns:a16="http://schemas.microsoft.com/office/drawing/2014/main" id="{20044FE5-8BA6-CBBB-0E00-E0ED8D89B5FF}"/>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835117" y="974235"/>
              <a:ext cx="930308" cy="930308"/>
            </a:xfrm>
            <a:prstGeom prst="rect">
              <a:avLst/>
            </a:prstGeom>
          </p:spPr>
        </p:pic>
        <p:sp>
          <p:nvSpPr>
            <p:cNvPr id="6" name="Teardrop 5">
              <a:extLst>
                <a:ext uri="{FF2B5EF4-FFF2-40B4-BE49-F238E27FC236}">
                  <a16:creationId xmlns:a16="http://schemas.microsoft.com/office/drawing/2014/main" id="{6C0C2272-E003-0A7E-CA9B-7C1B28602FD2}"/>
                </a:ext>
              </a:extLst>
            </p:cNvPr>
            <p:cNvSpPr/>
            <p:nvPr/>
          </p:nvSpPr>
          <p:spPr>
            <a:xfrm rot="5400000">
              <a:off x="-938597" y="899037"/>
              <a:ext cx="1099562" cy="1140644"/>
            </a:xfrm>
            <a:prstGeom prst="teardrop">
              <a:avLst/>
            </a:pr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 name="Picture 2" descr="Text&#10;&#10;AI-generated content may be incorrect.">
            <a:extLst>
              <a:ext uri="{FF2B5EF4-FFF2-40B4-BE49-F238E27FC236}">
                <a16:creationId xmlns:a16="http://schemas.microsoft.com/office/drawing/2014/main" id="{2BDA6DF0-DD1F-7A05-A322-22739E50A62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4287" y="6106227"/>
            <a:ext cx="2069114" cy="419834"/>
          </a:xfrm>
          <a:prstGeom prst="rect">
            <a:avLst/>
          </a:prstGeom>
        </p:spPr>
      </p:pic>
    </p:spTree>
    <p:extLst>
      <p:ext uri="{BB962C8B-B14F-4D97-AF65-F5344CB8AC3E}">
        <p14:creationId xmlns:p14="http://schemas.microsoft.com/office/powerpoint/2010/main" val="291948842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08835A3-5C4B-5E89-4A75-DF044B24543C}"/>
              </a:ext>
            </a:extLst>
          </p:cNvPr>
          <p:cNvSpPr>
            <a:spLocks noGrp="1"/>
          </p:cNvSpPr>
          <p:nvPr>
            <p:ph type="title"/>
          </p:nvPr>
        </p:nvSpPr>
        <p:spPr/>
        <p:txBody>
          <a:bodyPr/>
          <a:lstStyle/>
          <a:p>
            <a:r>
              <a:rPr lang="en-US" dirty="0">
                <a:latin typeface="Aptos"/>
              </a:rPr>
              <a:t>Evaluating LGN initiative success</a:t>
            </a:r>
            <a:endParaRPr lang="en-US">
              <a:latin typeface="Aptos"/>
            </a:endParaRPr>
          </a:p>
        </p:txBody>
      </p:sp>
      <p:sp>
        <p:nvSpPr>
          <p:cNvPr id="2" name="Text Placeholder 1">
            <a:extLst>
              <a:ext uri="{FF2B5EF4-FFF2-40B4-BE49-F238E27FC236}">
                <a16:creationId xmlns:a16="http://schemas.microsoft.com/office/drawing/2014/main" id="{B93EBC4D-DD66-26EB-8D48-7D8B89BCD4F7}"/>
              </a:ext>
            </a:extLst>
          </p:cNvPr>
          <p:cNvSpPr>
            <a:spLocks noGrp="1"/>
          </p:cNvSpPr>
          <p:nvPr>
            <p:ph idx="1"/>
          </p:nvPr>
        </p:nvSpPr>
        <p:spPr>
          <a:xfrm>
            <a:off x="838200" y="1977341"/>
            <a:ext cx="5281865" cy="1243180"/>
          </a:xfrm>
        </p:spPr>
        <p:txBody>
          <a:bodyPr lIns="91440" tIns="45720" rIns="91440" bIns="45720" anchor="t"/>
          <a:lstStyle/>
          <a:p>
            <a:r>
              <a:rPr lang="en-US" dirty="0">
                <a:latin typeface="Aptos"/>
                <a:ea typeface="Calibri"/>
                <a:cs typeface="Calibri"/>
              </a:rPr>
              <a:t>Success looks different for every </a:t>
            </a:r>
            <a:r>
              <a:rPr lang="en-US">
                <a:latin typeface="Aptos"/>
                <a:ea typeface="Calibri"/>
                <a:cs typeface="Calibri"/>
              </a:rPr>
              <a:t>initiative</a:t>
            </a:r>
            <a:endParaRPr lang="en-US" dirty="0">
              <a:latin typeface="Aptos"/>
              <a:ea typeface="Calibri"/>
              <a:cs typeface="Calibri"/>
            </a:endParaRPr>
          </a:p>
          <a:p>
            <a:pPr lvl="1" indent="0">
              <a:buNone/>
            </a:pPr>
            <a:endParaRPr lang="en-US" sz="2800" dirty="0">
              <a:latin typeface="Aptos"/>
              <a:ea typeface="Calibri"/>
              <a:cs typeface="Calibri"/>
            </a:endParaRPr>
          </a:p>
          <a:p>
            <a:pPr lvl="1"/>
            <a:endParaRPr lang="en-US" b="1" dirty="0">
              <a:ea typeface="Calibri"/>
              <a:cs typeface="Calibri"/>
            </a:endParaRPr>
          </a:p>
          <a:p>
            <a:pPr lvl="1" indent="0">
              <a:buNone/>
            </a:pPr>
            <a:endParaRPr lang="en-US" b="1">
              <a:ea typeface="Calibri"/>
              <a:cs typeface="Calibri"/>
            </a:endParaRPr>
          </a:p>
          <a:p>
            <a:pPr indent="-685800">
              <a:buFont typeface="Calibri" panose="020B0604020202020204" pitchFamily="34" charset="0"/>
              <a:buChar char="-"/>
            </a:pPr>
            <a:endParaRPr lang="en-US">
              <a:ea typeface="Calibri"/>
              <a:cs typeface="Calibri"/>
            </a:endParaRPr>
          </a:p>
        </p:txBody>
      </p:sp>
      <p:pic>
        <p:nvPicPr>
          <p:cNvPr id="8" name="Graphic 7" descr="Cursor with solid fill">
            <a:extLst>
              <a:ext uri="{FF2B5EF4-FFF2-40B4-BE49-F238E27FC236}">
                <a16:creationId xmlns:a16="http://schemas.microsoft.com/office/drawing/2014/main" id="{569EB846-B65E-A437-1BF6-665073A35E2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98397" y="3555041"/>
            <a:ext cx="546308" cy="546308"/>
          </a:xfrm>
          <a:prstGeom prst="rect">
            <a:avLst/>
          </a:prstGeom>
        </p:spPr>
      </p:pic>
      <p:sp>
        <p:nvSpPr>
          <p:cNvPr id="11" name="TextBox 10">
            <a:extLst>
              <a:ext uri="{FF2B5EF4-FFF2-40B4-BE49-F238E27FC236}">
                <a16:creationId xmlns:a16="http://schemas.microsoft.com/office/drawing/2014/main" id="{72D5CCC6-B3C8-653C-C91D-6CAF2E607B3C}"/>
              </a:ext>
            </a:extLst>
          </p:cNvPr>
          <p:cNvSpPr txBox="1"/>
          <p:nvPr/>
        </p:nvSpPr>
        <p:spPr>
          <a:xfrm>
            <a:off x="2123754" y="3638628"/>
            <a:ext cx="3755564"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solidFill>
                  <a:sysClr val="windowText" lastClr="000000"/>
                </a:solidFill>
                <a:ea typeface="+mn-lt"/>
                <a:cs typeface="+mn-lt"/>
              </a:rPr>
              <a:t>Clicks</a:t>
            </a:r>
            <a:r>
              <a:rPr lang="en-US" sz="2000" dirty="0">
                <a:solidFill>
                  <a:sysClr val="windowText" lastClr="000000"/>
                </a:solidFill>
                <a:ea typeface="+mn-lt"/>
                <a:cs typeface="+mn-lt"/>
              </a:rPr>
              <a:t> on a resource webpage </a:t>
            </a:r>
            <a:endParaRPr lang="en-US" dirty="0">
              <a:solidFill>
                <a:sysClr val="windowText" lastClr="000000"/>
              </a:solidFill>
              <a:ea typeface="+mn-lt"/>
              <a:cs typeface="+mn-lt"/>
            </a:endParaRPr>
          </a:p>
          <a:p>
            <a:endParaRPr lang="en-US" sz="2000" dirty="0">
              <a:solidFill>
                <a:sysClr val="windowText" lastClr="000000"/>
              </a:solidFill>
              <a:ea typeface="Calibri"/>
              <a:cs typeface="Calibri"/>
            </a:endParaRPr>
          </a:p>
          <a:p>
            <a:endParaRPr lang="en-US" sz="2000" b="1">
              <a:solidFill>
                <a:sysClr val="windowText" lastClr="000000"/>
              </a:solidFill>
              <a:ea typeface="Calibri"/>
              <a:cs typeface="Calibri"/>
            </a:endParaRPr>
          </a:p>
          <a:p>
            <a:r>
              <a:rPr lang="en-US" sz="2000" dirty="0">
                <a:solidFill>
                  <a:sysClr val="windowText" lastClr="000000"/>
                </a:solidFill>
                <a:ea typeface="Calibri"/>
                <a:cs typeface="Calibri"/>
              </a:rPr>
              <a:t>% of</a:t>
            </a:r>
            <a:r>
              <a:rPr lang="en-US" sz="2000" b="1" dirty="0">
                <a:solidFill>
                  <a:sysClr val="windowText" lastClr="000000"/>
                </a:solidFill>
                <a:ea typeface="Calibri"/>
                <a:cs typeface="Calibri"/>
              </a:rPr>
              <a:t> survey responses</a:t>
            </a:r>
          </a:p>
          <a:p>
            <a:endParaRPr lang="en-US" sz="2000" b="1" dirty="0">
              <a:solidFill>
                <a:sysClr val="windowText" lastClr="000000"/>
              </a:solidFill>
              <a:ea typeface="Calibri"/>
              <a:cs typeface="Calibri"/>
            </a:endParaRPr>
          </a:p>
          <a:p>
            <a:endParaRPr lang="en-US" sz="2000" b="1" dirty="0">
              <a:solidFill>
                <a:sysClr val="windowText" lastClr="000000"/>
              </a:solidFill>
              <a:ea typeface="Calibri"/>
              <a:cs typeface="Calibri"/>
            </a:endParaRPr>
          </a:p>
          <a:p>
            <a:r>
              <a:rPr lang="en-US" sz="2000" b="1" dirty="0">
                <a:solidFill>
                  <a:sysClr val="windowText" lastClr="000000"/>
                </a:solidFill>
                <a:ea typeface="Calibri"/>
                <a:cs typeface="Calibri"/>
              </a:rPr>
              <a:t>Thank you </a:t>
            </a:r>
            <a:r>
              <a:rPr lang="en-US" sz="2000" dirty="0">
                <a:solidFill>
                  <a:sysClr val="windowText" lastClr="000000"/>
                </a:solidFill>
                <a:ea typeface="Calibri"/>
                <a:cs typeface="Calibri"/>
              </a:rPr>
              <a:t>email replies</a:t>
            </a:r>
          </a:p>
        </p:txBody>
      </p:sp>
      <p:sp>
        <p:nvSpPr>
          <p:cNvPr id="13" name="Rectangle 12">
            <a:extLst>
              <a:ext uri="{FF2B5EF4-FFF2-40B4-BE49-F238E27FC236}">
                <a16:creationId xmlns:a16="http://schemas.microsoft.com/office/drawing/2014/main" id="{AC3CD24A-DC10-C32A-1C80-6FD9E78F893C}"/>
              </a:ext>
            </a:extLst>
          </p:cNvPr>
          <p:cNvSpPr/>
          <p:nvPr/>
        </p:nvSpPr>
        <p:spPr>
          <a:xfrm>
            <a:off x="967544" y="3236420"/>
            <a:ext cx="4917030" cy="2949267"/>
          </a:xfrm>
          <a:prstGeom prst="rect">
            <a:avLst/>
          </a:prstGeom>
          <a:noFill/>
          <a:ln w="38100">
            <a:solidFill>
              <a:srgbClr val="1A48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pic>
        <p:nvPicPr>
          <p:cNvPr id="18" name="Graphic 17" descr="Clipboard with solid fill">
            <a:extLst>
              <a:ext uri="{FF2B5EF4-FFF2-40B4-BE49-F238E27FC236}">
                <a16:creationId xmlns:a16="http://schemas.microsoft.com/office/drawing/2014/main" id="{09716575-6660-A30D-966F-4F344914408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97405" y="4425615"/>
            <a:ext cx="553455" cy="573505"/>
          </a:xfrm>
          <a:prstGeom prst="rect">
            <a:avLst/>
          </a:prstGeom>
        </p:spPr>
      </p:pic>
      <p:pic>
        <p:nvPicPr>
          <p:cNvPr id="20" name="Graphic 19" descr="Handshake with solid fill">
            <a:extLst>
              <a:ext uri="{FF2B5EF4-FFF2-40B4-BE49-F238E27FC236}">
                <a16:creationId xmlns:a16="http://schemas.microsoft.com/office/drawing/2014/main" id="{8DA3B07A-917C-D54B-32E1-6BCC365DDB9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219372" y="5264410"/>
            <a:ext cx="703166" cy="783376"/>
          </a:xfrm>
          <a:prstGeom prst="rect">
            <a:avLst/>
          </a:prstGeom>
        </p:spPr>
      </p:pic>
      <p:pic>
        <p:nvPicPr>
          <p:cNvPr id="21" name="Picture 20">
            <a:extLst>
              <a:ext uri="{FF2B5EF4-FFF2-40B4-BE49-F238E27FC236}">
                <a16:creationId xmlns:a16="http://schemas.microsoft.com/office/drawing/2014/main" id="{766B2BAB-7F4D-311B-C0E1-3F76A248D7BA}"/>
              </a:ext>
            </a:extLst>
          </p:cNvPr>
          <p:cNvPicPr>
            <a:picLocks noChangeAspect="1"/>
          </p:cNvPicPr>
          <p:nvPr/>
        </p:nvPicPr>
        <p:blipFill>
          <a:blip r:embed="rId8"/>
          <a:stretch>
            <a:fillRect/>
          </a:stretch>
        </p:blipFill>
        <p:spPr>
          <a:xfrm>
            <a:off x="6326605" y="2112043"/>
            <a:ext cx="5454317" cy="407770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418127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165454-6485-E6FD-7483-CDF6B3244085}"/>
            </a:ext>
          </a:extLst>
        </p:cNvPr>
        <p:cNvGrpSpPr/>
        <p:nvPr/>
      </p:nvGrpSpPr>
      <p:grpSpPr>
        <a:xfrm>
          <a:off x="0" y="0"/>
          <a:ext cx="0" cy="0"/>
          <a:chOff x="0" y="0"/>
          <a:chExt cx="0" cy="0"/>
        </a:xfrm>
      </p:grpSpPr>
      <p:grpSp>
        <p:nvGrpSpPr>
          <p:cNvPr id="10" name="Group 9">
            <a:extLst>
              <a:ext uri="{FF2B5EF4-FFF2-40B4-BE49-F238E27FC236}">
                <a16:creationId xmlns:a16="http://schemas.microsoft.com/office/drawing/2014/main" id="{A69B5469-19A3-B0E0-0E88-F29E8403894E}"/>
              </a:ext>
            </a:extLst>
          </p:cNvPr>
          <p:cNvGrpSpPr/>
          <p:nvPr/>
        </p:nvGrpSpPr>
        <p:grpSpPr>
          <a:xfrm>
            <a:off x="0" y="1862254"/>
            <a:ext cx="12192000" cy="4683512"/>
            <a:chOff x="0" y="1862254"/>
            <a:chExt cx="11721863" cy="4283812"/>
          </a:xfrm>
        </p:grpSpPr>
        <p:pic>
          <p:nvPicPr>
            <p:cNvPr id="4" name="Picture 3" descr="A picture containing text, person, people, group&#10;&#10;AI-generated content may be incorrect.">
              <a:extLst>
                <a:ext uri="{FF2B5EF4-FFF2-40B4-BE49-F238E27FC236}">
                  <a16:creationId xmlns:a16="http://schemas.microsoft.com/office/drawing/2014/main" id="{1451CD5B-BD1A-724C-FFC4-D0075B2CFE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71200"/>
              <a:ext cx="3313425" cy="2269549"/>
            </a:xfrm>
            <a:prstGeom prst="rect">
              <a:avLst/>
            </a:prstGeom>
          </p:spPr>
        </p:pic>
        <p:pic>
          <p:nvPicPr>
            <p:cNvPr id="6" name="Picture 5">
              <a:extLst>
                <a:ext uri="{FF2B5EF4-FFF2-40B4-BE49-F238E27FC236}">
                  <a16:creationId xmlns:a16="http://schemas.microsoft.com/office/drawing/2014/main" id="{566C1853-4E15-3345-6B3A-5A866E0E90A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391949" y="3873733"/>
              <a:ext cx="3075048" cy="2269549"/>
            </a:xfrm>
            <a:prstGeom prst="rect">
              <a:avLst/>
            </a:prstGeom>
          </p:spPr>
        </p:pic>
        <p:pic>
          <p:nvPicPr>
            <p:cNvPr id="7" name="Picture 6">
              <a:extLst>
                <a:ext uri="{FF2B5EF4-FFF2-40B4-BE49-F238E27FC236}">
                  <a16:creationId xmlns:a16="http://schemas.microsoft.com/office/drawing/2014/main" id="{DB773A37-DADE-7BE0-5C7F-5DAE40BD0889}"/>
                </a:ext>
              </a:extLst>
            </p:cNvPr>
            <p:cNvPicPr>
              <a:picLocks noChangeAspect="1"/>
            </p:cNvPicPr>
            <p:nvPr/>
          </p:nvPicPr>
          <p:blipFill>
            <a:blip r:embed="rId5"/>
            <a:stretch>
              <a:fillRect/>
            </a:stretch>
          </p:blipFill>
          <p:spPr>
            <a:xfrm>
              <a:off x="6545521" y="3871199"/>
              <a:ext cx="3405156" cy="2269550"/>
            </a:xfrm>
            <a:prstGeom prst="rect">
              <a:avLst/>
            </a:prstGeom>
          </p:spPr>
        </p:pic>
        <p:pic>
          <p:nvPicPr>
            <p:cNvPr id="8" name="Picture 7" descr="A person standing in front of a map&#10;&#10;Description automatically generated">
              <a:extLst>
                <a:ext uri="{FF2B5EF4-FFF2-40B4-BE49-F238E27FC236}">
                  <a16:creationId xmlns:a16="http://schemas.microsoft.com/office/drawing/2014/main" id="{F09C09D5-D378-9FA5-5439-31F1D7BE8FE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019700" y="3876517"/>
              <a:ext cx="1702162" cy="2269549"/>
            </a:xfrm>
            <a:prstGeom prst="rect">
              <a:avLst/>
            </a:prstGeom>
          </p:spPr>
        </p:pic>
        <p:pic>
          <p:nvPicPr>
            <p:cNvPr id="14" name="Picture 13" descr="A group of people in a classroom&#10;&#10;AI-generated content may be incorrect.">
              <a:extLst>
                <a:ext uri="{FF2B5EF4-FFF2-40B4-BE49-F238E27FC236}">
                  <a16:creationId xmlns:a16="http://schemas.microsoft.com/office/drawing/2014/main" id="{40EE48B0-AE0A-4EAF-DADE-85689E8B9BA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1862256"/>
              <a:ext cx="2939013" cy="1960568"/>
            </a:xfrm>
            <a:prstGeom prst="rect">
              <a:avLst/>
            </a:prstGeom>
          </p:spPr>
        </p:pic>
        <p:pic>
          <p:nvPicPr>
            <p:cNvPr id="15" name="Picture 14">
              <a:extLst>
                <a:ext uri="{FF2B5EF4-FFF2-40B4-BE49-F238E27FC236}">
                  <a16:creationId xmlns:a16="http://schemas.microsoft.com/office/drawing/2014/main" id="{8ED56F6B-58E6-0B28-683B-09376FEC2A8D}"/>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3011787" y="1862254"/>
              <a:ext cx="2939013" cy="1960567"/>
            </a:xfrm>
            <a:prstGeom prst="rect">
              <a:avLst/>
            </a:prstGeom>
          </p:spPr>
        </p:pic>
        <p:pic>
          <p:nvPicPr>
            <p:cNvPr id="16" name="Picture 15">
              <a:extLst>
                <a:ext uri="{FF2B5EF4-FFF2-40B4-BE49-F238E27FC236}">
                  <a16:creationId xmlns:a16="http://schemas.microsoft.com/office/drawing/2014/main" id="{94677CB7-D545-DEAD-14C9-2742819458E8}"/>
                </a:ext>
              </a:extLst>
            </p:cNvPr>
            <p:cNvPicPr>
              <a:picLocks noChangeAspect="1"/>
            </p:cNvPicPr>
            <p:nvPr/>
          </p:nvPicPr>
          <p:blipFill>
            <a:blip r:embed="rId9" cstate="print">
              <a:extLst>
                <a:ext uri="{28A0092B-C50C-407E-A947-70E740481C1C}">
                  <a14:useLocalDpi xmlns:a14="http://schemas.microsoft.com/office/drawing/2010/main" val="0"/>
                </a:ext>
              </a:extLst>
            </a:blip>
            <a:srcRect l="3039" t="1234" r="2466" b="1234"/>
            <a:stretch/>
          </p:blipFill>
          <p:spPr>
            <a:xfrm>
              <a:off x="6014049" y="1862255"/>
              <a:ext cx="2777201" cy="1936380"/>
            </a:xfrm>
            <a:prstGeom prst="rect">
              <a:avLst/>
            </a:prstGeom>
          </p:spPr>
        </p:pic>
        <p:pic>
          <p:nvPicPr>
            <p:cNvPr id="17" name="Picture 16">
              <a:extLst>
                <a:ext uri="{FF2B5EF4-FFF2-40B4-BE49-F238E27FC236}">
                  <a16:creationId xmlns:a16="http://schemas.microsoft.com/office/drawing/2014/main" id="{5A749BB2-6120-DB48-5BB3-5652F5D3C072}"/>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8856711" y="1862255"/>
              <a:ext cx="2865152" cy="1935879"/>
            </a:xfrm>
            <a:prstGeom prst="rect">
              <a:avLst/>
            </a:prstGeom>
          </p:spPr>
        </p:pic>
      </p:grpSp>
      <p:sp>
        <p:nvSpPr>
          <p:cNvPr id="2" name="Title 1">
            <a:extLst>
              <a:ext uri="{FF2B5EF4-FFF2-40B4-BE49-F238E27FC236}">
                <a16:creationId xmlns:a16="http://schemas.microsoft.com/office/drawing/2014/main" id="{B4C14136-961D-9839-DE78-C415E397D80B}"/>
              </a:ext>
            </a:extLst>
          </p:cNvPr>
          <p:cNvSpPr>
            <a:spLocks noGrp="1"/>
          </p:cNvSpPr>
          <p:nvPr>
            <p:ph type="title"/>
          </p:nvPr>
        </p:nvSpPr>
        <p:spPr>
          <a:xfrm>
            <a:off x="838200" y="447626"/>
            <a:ext cx="7402551" cy="1236208"/>
          </a:xfrm>
        </p:spPr>
        <p:txBody>
          <a:bodyPr/>
          <a:lstStyle/>
          <a:p>
            <a:r>
              <a:rPr lang="en-US"/>
              <a:t>130 employees who serve with passion and excellence</a:t>
            </a:r>
          </a:p>
        </p:txBody>
      </p:sp>
    </p:spTree>
    <p:extLst>
      <p:ext uri="{BB962C8B-B14F-4D97-AF65-F5344CB8AC3E}">
        <p14:creationId xmlns:p14="http://schemas.microsoft.com/office/powerpoint/2010/main" val="12008243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8341471-50E2-5BBD-3DD4-8AE7CCBA6025}"/>
              </a:ext>
            </a:extLst>
          </p:cNvPr>
          <p:cNvSpPr>
            <a:spLocks noGrp="1"/>
          </p:cNvSpPr>
          <p:nvPr>
            <p:ph type="title"/>
          </p:nvPr>
        </p:nvSpPr>
        <p:spPr>
          <a:xfrm>
            <a:off x="838201" y="1554701"/>
            <a:ext cx="5257800" cy="4487444"/>
          </a:xfrm>
        </p:spPr>
        <p:txBody>
          <a:bodyPr/>
          <a:lstStyle/>
          <a:p>
            <a:r>
              <a:rPr lang="en-US" sz="4500">
                <a:latin typeface="Aptos"/>
              </a:rPr>
              <a:t>Establishing and maintaining connections with municipal partners is tough</a:t>
            </a:r>
          </a:p>
        </p:txBody>
      </p:sp>
      <p:sp>
        <p:nvSpPr>
          <p:cNvPr id="6" name="Teardrop 5">
            <a:extLst>
              <a:ext uri="{FF2B5EF4-FFF2-40B4-BE49-F238E27FC236}">
                <a16:creationId xmlns:a16="http://schemas.microsoft.com/office/drawing/2014/main" id="{4636A5D2-18FE-D9DD-0081-A542D785ADEC}"/>
              </a:ext>
            </a:extLst>
          </p:cNvPr>
          <p:cNvSpPr/>
          <p:nvPr/>
        </p:nvSpPr>
        <p:spPr>
          <a:xfrm rot="5400000">
            <a:off x="835154" y="466433"/>
            <a:ext cx="1146735" cy="1140644"/>
          </a:xfrm>
          <a:prstGeom prst="teardrop">
            <a:avLst/>
          </a:pr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descr="Handshake with solid fill">
            <a:extLst>
              <a:ext uri="{FF2B5EF4-FFF2-40B4-BE49-F238E27FC236}">
                <a16:creationId xmlns:a16="http://schemas.microsoft.com/office/drawing/2014/main" id="{98F23015-3DDC-81A2-3706-788E7ACB00A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79897" y="640301"/>
            <a:ext cx="914400" cy="914400"/>
          </a:xfrm>
          <a:prstGeom prst="rect">
            <a:avLst/>
          </a:prstGeom>
        </p:spPr>
      </p:pic>
      <p:pic>
        <p:nvPicPr>
          <p:cNvPr id="9" name="Picture 8" descr="Text&#10;&#10;AI-generated content may be incorrect.">
            <a:extLst>
              <a:ext uri="{FF2B5EF4-FFF2-40B4-BE49-F238E27FC236}">
                <a16:creationId xmlns:a16="http://schemas.microsoft.com/office/drawing/2014/main" id="{054F7BA7-DEE9-7493-4EEC-4D0D805DAB6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4287" y="6106227"/>
            <a:ext cx="2069114" cy="419834"/>
          </a:xfrm>
          <a:prstGeom prst="rect">
            <a:avLst/>
          </a:prstGeom>
        </p:spPr>
      </p:pic>
    </p:spTree>
    <p:extLst>
      <p:ext uri="{BB962C8B-B14F-4D97-AF65-F5344CB8AC3E}">
        <p14:creationId xmlns:p14="http://schemas.microsoft.com/office/powerpoint/2010/main" val="6860299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9C4D4-90C2-2A04-8DC3-0BCBE01FBB3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74E0F95-6FB8-D026-A0F4-740D93BB3115}"/>
              </a:ext>
            </a:extLst>
          </p:cNvPr>
          <p:cNvSpPr txBox="1"/>
          <p:nvPr/>
        </p:nvSpPr>
        <p:spPr>
          <a:xfrm>
            <a:off x="547624" y="2215451"/>
            <a:ext cx="11096752" cy="445333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914400" lvl="1" indent="-457200">
              <a:lnSpc>
                <a:spcPct val="150000"/>
              </a:lnSpc>
              <a:buFont typeface="Arial,Sans-Serif"/>
              <a:buChar char="•"/>
            </a:pPr>
            <a:r>
              <a:rPr lang="en-US" sz="3200" dirty="0"/>
              <a:t>Partners may be unaware you exist</a:t>
            </a:r>
          </a:p>
          <a:p>
            <a:pPr marL="914400" lvl="1" indent="-457200">
              <a:lnSpc>
                <a:spcPct val="150000"/>
              </a:lnSpc>
              <a:buFont typeface="Arial,Sans-Serif"/>
              <a:buChar char="•"/>
            </a:pPr>
            <a:r>
              <a:rPr lang="en-US" sz="3200" dirty="0"/>
              <a:t>Partners might be unsure </a:t>
            </a:r>
            <a:r>
              <a:rPr lang="en-US" sz="3200" i="1" dirty="0"/>
              <a:t>why</a:t>
            </a:r>
            <a:r>
              <a:rPr lang="en-US" sz="3200" dirty="0"/>
              <a:t> you exist</a:t>
            </a:r>
          </a:p>
          <a:p>
            <a:pPr marL="914400" lvl="1" indent="-457200">
              <a:lnSpc>
                <a:spcPct val="150000"/>
              </a:lnSpc>
              <a:buFont typeface="Arial,Sans-Serif"/>
              <a:buChar char="•"/>
            </a:pPr>
            <a:r>
              <a:rPr lang="en-US" sz="3200" dirty="0"/>
              <a:t>Municipal staff move around</a:t>
            </a:r>
          </a:p>
          <a:p>
            <a:pPr marL="914400" lvl="1" indent="-457200">
              <a:lnSpc>
                <a:spcPct val="150000"/>
              </a:lnSpc>
              <a:buFont typeface="Arial,Sans-Serif"/>
              <a:buChar char="•"/>
            </a:pPr>
            <a:r>
              <a:rPr lang="en-US" sz="3200" dirty="0"/>
              <a:t>Elections happen regularly</a:t>
            </a:r>
          </a:p>
          <a:p>
            <a:pPr marL="914400" lvl="1" indent="-457200">
              <a:lnSpc>
                <a:spcPct val="150000"/>
              </a:lnSpc>
              <a:buFont typeface="Arial,Sans-Serif"/>
              <a:buChar char="•"/>
            </a:pPr>
            <a:endParaRPr lang="en-US" sz="3200" dirty="0"/>
          </a:p>
          <a:p>
            <a:pPr lvl="1">
              <a:lnSpc>
                <a:spcPct val="150000"/>
              </a:lnSpc>
            </a:pPr>
            <a:endParaRPr lang="en-US" sz="3200" dirty="0"/>
          </a:p>
        </p:txBody>
      </p:sp>
      <p:sp>
        <p:nvSpPr>
          <p:cNvPr id="10" name="Title 9">
            <a:extLst>
              <a:ext uri="{FF2B5EF4-FFF2-40B4-BE49-F238E27FC236}">
                <a16:creationId xmlns:a16="http://schemas.microsoft.com/office/drawing/2014/main" id="{0221B22F-F82A-7788-0AB1-EFCE3E1424E1}"/>
              </a:ext>
            </a:extLst>
          </p:cNvPr>
          <p:cNvSpPr>
            <a:spLocks noGrp="1"/>
          </p:cNvSpPr>
          <p:nvPr>
            <p:ph type="title"/>
          </p:nvPr>
        </p:nvSpPr>
        <p:spPr>
          <a:xfrm>
            <a:off x="838200" y="458788"/>
            <a:ext cx="11840110" cy="1271587"/>
          </a:xfrm>
        </p:spPr>
        <p:txBody>
          <a:bodyPr/>
          <a:lstStyle/>
          <a:p>
            <a:r>
              <a:rPr lang="en-US" sz="3800">
                <a:latin typeface="Aptos"/>
              </a:rPr>
              <a:t>Many challenges exist in establishing and maintaining connections with municipal partners</a:t>
            </a:r>
          </a:p>
        </p:txBody>
      </p:sp>
      <p:pic>
        <p:nvPicPr>
          <p:cNvPr id="18" name="Picture 17" descr="Icon&#10;&#10;AI-generated content may be incorrect.">
            <a:extLst>
              <a:ext uri="{FF2B5EF4-FFF2-40B4-BE49-F238E27FC236}">
                <a16:creationId xmlns:a16="http://schemas.microsoft.com/office/drawing/2014/main" id="{00290CEE-1AFA-9441-3DCB-29A71DDB58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93122" y="4021821"/>
            <a:ext cx="1391009" cy="2374443"/>
          </a:xfrm>
          <a:prstGeom prst="rect">
            <a:avLst/>
          </a:prstGeom>
        </p:spPr>
      </p:pic>
    </p:spTree>
    <p:extLst>
      <p:ext uri="{BB962C8B-B14F-4D97-AF65-F5344CB8AC3E}">
        <p14:creationId xmlns:p14="http://schemas.microsoft.com/office/powerpoint/2010/main" val="8022319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E8CB46EF1E0094E977F869DD157A1DE" ma:contentTypeVersion="20" ma:contentTypeDescription="Create a new document." ma:contentTypeScope="" ma:versionID="1e3f02e2b7466fe4d3e102699fe9ba62">
  <xsd:schema xmlns:xsd="http://www.w3.org/2001/XMLSchema" xmlns:xs="http://www.w3.org/2001/XMLSchema" xmlns:p="http://schemas.microsoft.com/office/2006/metadata/properties" xmlns:ns2="2cbd2c6a-a94f-4612-b706-a6fa77778cdf" xmlns:ns3="308311e2-d142-423e-bbac-6522d79a82a6" targetNamespace="http://schemas.microsoft.com/office/2006/metadata/properties" ma:root="true" ma:fieldsID="4794001ecddf4203192c297cb987d109" ns2:_="" ns3:_="">
    <xsd:import namespace="2cbd2c6a-a94f-4612-b706-a6fa77778cdf"/>
    <xsd:import namespace="308311e2-d142-423e-bbac-6522d79a82a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_Flow_SignoffStatu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bd2c6a-a94f-4612-b706-a6fa77778c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1cdc29a-e4bf-4132-ae37-dd80c9c4ca6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_Flow_SignoffStatus" ma:index="25" nillable="true" ma:displayName="Sign-off status" ma:internalName="Sign_x002d_off_x0020_status">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08311e2-d142-423e-bbac-6522d79a82a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c4cad7d-0387-4437-a45b-bbfe99457b76}" ma:internalName="TaxCatchAll" ma:showField="CatchAllData" ma:web="308311e2-d142-423e-bbac-6522d79a82a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cbd2c6a-a94f-4612-b706-a6fa77778cdf">
      <Terms xmlns="http://schemas.microsoft.com/office/infopath/2007/PartnerControls"/>
    </lcf76f155ced4ddcb4097134ff3c332f>
    <TaxCatchAll xmlns="308311e2-d142-423e-bbac-6522d79a82a6" xsi:nil="true"/>
    <_Flow_SignoffStatus xmlns="2cbd2c6a-a94f-4612-b706-a6fa77778cdf"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5FBFAA7-6E99-460A-810F-60289F1BB68A}"/>
</file>

<file path=customXml/itemProps2.xml><?xml version="1.0" encoding="utf-8"?>
<ds:datastoreItem xmlns:ds="http://schemas.openxmlformats.org/officeDocument/2006/customXml" ds:itemID="{6A286369-C241-44E8-A613-66D975004258}">
  <ds:schemaRefs>
    <ds:schemaRef ds:uri="http://schemas.microsoft.com/office/2006/documentManagement/types"/>
    <ds:schemaRef ds:uri="http://purl.org/dc/dcmitype/"/>
    <ds:schemaRef ds:uri="http://purl.org/dc/elements/1.1/"/>
    <ds:schemaRef ds:uri="97d43b54-6732-4e60-aed8-137e251e286a"/>
    <ds:schemaRef ds:uri="http://purl.org/dc/terms/"/>
    <ds:schemaRef ds:uri="http://schemas.microsoft.com/office/infopath/2007/PartnerControls"/>
    <ds:schemaRef ds:uri="http://schemas.openxmlformats.org/package/2006/metadata/core-properties"/>
    <ds:schemaRef ds:uri="be6e9c0f-8e20-4de8-9476-2c79052af7a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994942C3-1E32-44AD-BA2D-BE69FC433FE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84</TotalTime>
  <Words>5669</Words>
  <Application>Microsoft Office PowerPoint</Application>
  <PresentationFormat>Widescreen</PresentationFormat>
  <Paragraphs>581</Paragraphs>
  <Slides>64</Slides>
  <Notes>55</Notes>
  <HiddenSlides>12</HiddenSlides>
  <MMClips>0</MMClips>
  <ScaleCrop>false</ScaleCrop>
  <HeadingPairs>
    <vt:vector size="4" baseType="variant">
      <vt:variant>
        <vt:lpstr>Theme</vt:lpstr>
      </vt:variant>
      <vt:variant>
        <vt:i4>1</vt:i4>
      </vt:variant>
      <vt:variant>
        <vt:lpstr>Slide Titles</vt:lpstr>
      </vt:variant>
      <vt:variant>
        <vt:i4>64</vt:i4>
      </vt:variant>
    </vt:vector>
  </HeadingPairs>
  <TitlesOfParts>
    <vt:vector size="65" baseType="lpstr">
      <vt:lpstr>office theme</vt:lpstr>
      <vt:lpstr>PowerPoint Presentation</vt:lpstr>
      <vt:lpstr>Our agenda for this session</vt:lpstr>
      <vt:lpstr>CMAP serves</vt:lpstr>
      <vt:lpstr>Our region:</vt:lpstr>
      <vt:lpstr>PowerPoint Presentation</vt:lpstr>
      <vt:lpstr>How does CMAP serve the region?</vt:lpstr>
      <vt:lpstr>130 employees who serve with passion and excellence</vt:lpstr>
      <vt:lpstr>Establishing and maintaining connections with municipal partners is tough</vt:lpstr>
      <vt:lpstr>Many challenges exist in establishing and maintaining connections with municipal partners</vt:lpstr>
      <vt:lpstr>Not addressing these challenges has costs</vt:lpstr>
      <vt:lpstr>In 2020, things changed</vt:lpstr>
      <vt:lpstr>So, what is the Local Government Network?</vt:lpstr>
      <vt:lpstr>PowerPoint Presentation</vt:lpstr>
      <vt:lpstr>PowerPoint Presentation</vt:lpstr>
      <vt:lpstr>PowerPoint Presentation</vt:lpstr>
      <vt:lpstr>PowerPoint Presentation</vt:lpstr>
      <vt:lpstr>What are key strengths of the model?</vt:lpstr>
      <vt:lpstr>What makes it a viable model for you?</vt:lpstr>
      <vt:lpstr>What do we use the network for?</vt:lpstr>
      <vt:lpstr>35+ initiatives to leverage the network, to date</vt:lpstr>
      <vt:lpstr>Claiming American Rescue Plan (ARPA) funds</vt:lpstr>
      <vt:lpstr>Obtaining data for the Northeastern Development Database (NDD)</vt:lpstr>
      <vt:lpstr>Community Data Snapshots</vt:lpstr>
      <vt:lpstr>So, how does LGN  work exactly? </vt:lpstr>
      <vt:lpstr>Key components of an LGN initiative</vt:lpstr>
      <vt:lpstr>LGN initiative requests</vt:lpstr>
      <vt:lpstr>Considerations for proposed LGN initiatives</vt:lpstr>
      <vt:lpstr>Considerations for proposed LGN initiatives</vt:lpstr>
      <vt:lpstr>Considerations for proposed LGN initiatives</vt:lpstr>
      <vt:lpstr>Considerations for proposed LGN initiatives</vt:lpstr>
      <vt:lpstr>Considerations for proposed LGN initiatives</vt:lpstr>
      <vt:lpstr>Considerations for proposed LGN initiatives</vt:lpstr>
      <vt:lpstr>Considerations for proposed LGN initiatives</vt:lpstr>
      <vt:lpstr>Deploying an LGN initiative</vt:lpstr>
      <vt:lpstr>Deploying an LGN initiative</vt:lpstr>
      <vt:lpstr>Optional "Office hours" calendar invitation</vt:lpstr>
      <vt:lpstr>Deploying an LGN initiative</vt:lpstr>
      <vt:lpstr>Initiative announcement email</vt:lpstr>
      <vt:lpstr>Community contact database</vt:lpstr>
      <vt:lpstr>Deploying an LGN initiative</vt:lpstr>
      <vt:lpstr>Outreach email template</vt:lpstr>
      <vt:lpstr>Deploying an LGN initiative</vt:lpstr>
      <vt:lpstr>Documenting outreach dates and notes</vt:lpstr>
      <vt:lpstr>The LGN benefits are numerous </vt:lpstr>
      <vt:lpstr>LGN success story: 2026 RTP survey</vt:lpstr>
      <vt:lpstr>LGN success story: Technical assistance</vt:lpstr>
      <vt:lpstr>LGN success story: Two-way outreach</vt:lpstr>
      <vt:lpstr>LGN success stories: $2M state funding</vt:lpstr>
      <vt:lpstr>LGN success story: Increased local contributions</vt:lpstr>
      <vt:lpstr>LGN success story: Finding a Godley contact</vt:lpstr>
      <vt:lpstr>LGN as a communications + engagement tool</vt:lpstr>
      <vt:lpstr>Let’s keep in touch</vt:lpstr>
      <vt:lpstr>Local units of government</vt:lpstr>
      <vt:lpstr>Housed in a historic building, the Old Post Office</vt:lpstr>
      <vt:lpstr>Funding CMAP’s $43M FY26 budget</vt:lpstr>
      <vt:lpstr>PowerPoint Presentation</vt:lpstr>
      <vt:lpstr>PowerPoint Presentation</vt:lpstr>
      <vt:lpstr>PowerPoint Presentation</vt:lpstr>
      <vt:lpstr>PowerPoint Presentation</vt:lpstr>
      <vt:lpstr>How did it start?</vt:lpstr>
      <vt:lpstr>Description of efforts to ensure engaged contacts: CMAP and partner reliably overtime</vt:lpstr>
      <vt:lpstr>What makes it effective?</vt:lpstr>
      <vt:lpstr>How does CMAP forge stronger relationships with communities?</vt:lpstr>
      <vt:lpstr>Evaluating LGN initiative success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Mike Sobczak</dc:creator>
  <cp:lastModifiedBy>Mike Sobczak</cp:lastModifiedBy>
  <cp:revision>3</cp:revision>
  <dcterms:created xsi:type="dcterms:W3CDTF">2025-05-20T18:47:17Z</dcterms:created>
  <dcterms:modified xsi:type="dcterms:W3CDTF">2025-06-08T16:31:04Z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0x0101000E8CB46EF1E0094E977F869DD157A1DE</vt:lpwstr>
  </property>
  <property fmtid="{D5CDD505-2E9C-101B-9397-08002B2CF9AE}" pid="3" name="MediaServiceImageTags">
    <vt:lpwstr/>
  </property>
  <property fmtid="{D5CDD505-2E9C-101B-9397-08002B2CF9AE}" pid="4" name="MSIP_Label_70499eb2-e279-4942-bd63-d5ebf8ec43c8_Enabled">
    <vt:lpwstr>true</vt:lpwstr>
  </property>
  <property fmtid="{D5CDD505-2E9C-101B-9397-08002B2CF9AE}" pid="5" name="MSIP_Label_70499eb2-e279-4942-bd63-d5ebf8ec43c8_SetDate">
    <vt:lpwstr>2025-06-04T18:55:33Z</vt:lpwstr>
  </property>
  <property fmtid="{D5CDD505-2E9C-101B-9397-08002B2CF9AE}" pid="6" name="MSIP_Label_70499eb2-e279-4942-bd63-d5ebf8ec43c8_Method">
    <vt:lpwstr>Standard</vt:lpwstr>
  </property>
  <property fmtid="{D5CDD505-2E9C-101B-9397-08002B2CF9AE}" pid="7" name="MSIP_Label_70499eb2-e279-4942-bd63-d5ebf8ec43c8_Name">
    <vt:lpwstr>defa4170-0d19-0005-0004-bc88714345d2</vt:lpwstr>
  </property>
  <property fmtid="{D5CDD505-2E9C-101B-9397-08002B2CF9AE}" pid="8" name="MSIP_Label_70499eb2-e279-4942-bd63-d5ebf8ec43c8_SiteId">
    <vt:lpwstr>43b185b9-e6d9-45a5-8e36-4c08dc0ab1a2</vt:lpwstr>
  </property>
  <property fmtid="{D5CDD505-2E9C-101B-9397-08002B2CF9AE}" pid="9" name="MSIP_Label_70499eb2-e279-4942-bd63-d5ebf8ec43c8_ActionId">
    <vt:lpwstr>1f728b25-759f-4aef-b494-fedde411acb0</vt:lpwstr>
  </property>
  <property fmtid="{D5CDD505-2E9C-101B-9397-08002B2CF9AE}" pid="10" name="MSIP_Label_70499eb2-e279-4942-bd63-d5ebf8ec43c8_ContentBits">
    <vt:lpwstr>0</vt:lpwstr>
  </property>
  <property fmtid="{D5CDD505-2E9C-101B-9397-08002B2CF9AE}" pid="11" name="MSIP_Label_70499eb2-e279-4942-bd63-d5ebf8ec43c8_Tag">
    <vt:lpwstr>10, 3, 0, 1</vt:lpwstr>
  </property>
</Properties>
</file>