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1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D1B29-6989-2878-F5B0-6B4935A80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58E4AF-B511-681D-ACB1-64C31CD99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F187AD-9634-E8AC-6148-2C718092C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40ED7-1604-8A3A-E59E-848CA08C8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282B4-D38F-1EAE-9B45-58DB4CA0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5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7E634-1445-C8B0-3D51-D26F15A47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FE76F3-EB0B-043F-3D7E-150BBDEBF4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0F8BC-4902-62EF-0B7D-04815A6D7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A30A0-0602-DAD3-EAB1-6945BF3DE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A6128E-1C03-A82B-F7DC-DA756DBFC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384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052D7E-CC38-E737-1122-200DB5A57B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5A82D1-665D-5A82-D6BB-E2EE220045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2651D-CB02-C54A-91B7-27DF57715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9A129-2383-EAF8-FC4B-C58EE853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35497-2DE4-3C2D-CE09-B152E61FD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5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71EC2-9699-DCDD-F5C5-E9BD1D5A9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03365-B224-5D68-C423-068CF8FCF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3775D-1089-D7E9-433E-CADE2E972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7F1EC-B10D-A3C1-44B1-3012A0088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3AFA3-8750-2462-41F2-68BF9759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8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6F77D-EE66-BFC7-3EBC-9311E464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A01411-5998-7CD8-A44D-9D28418DA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0C369-1651-77DC-E76F-9161F8737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86CC5A-B1BF-7A8E-B2B0-D72E124E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E52164-E745-10D6-16BF-693FC8E7C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10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EC205-844E-6E1D-0025-0E70752C4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3C7C0-20B2-3458-1F64-4C2E156D24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52D4BA-0F3F-4EE9-478B-CD91326BF9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EB6F3-E488-6B3B-99A8-00B9EBAF1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5B1094-3360-FF41-0D5C-E501C882D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E2AAE-7AEC-F848-EB92-4A5E9FC0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58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C05B1-B433-138A-5FFC-F4EAA7A3D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70E4F-EC2A-C1CB-2967-D656E1D85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0C193-FE06-F37F-BF82-E2564CC19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2B5D25-F536-BD59-65EE-822B76A9BA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50127F-0B2E-CD48-E77C-ED7AA73105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70BFB77-88FB-3249-22FD-B67CDCB16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66E661-5941-06CD-A8E0-BCA236BBD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73974B-44AF-19CC-24F0-956E8E92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1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54CA3-1A8F-DC8F-7F59-A0C69AFFD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ACAFF3-DCB1-CDF5-EAC7-D87364671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B3631B-2452-9BD9-5B75-DF4DD51A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2A640A-CEF9-FFF1-650B-A0B0DDCED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5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20DCDE-7B81-59D1-E399-28F436A9D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0F20D-FF80-BE42-2CBB-BA3DF0CBD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B2059-F7FF-0F74-5D0E-6B06F4E2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325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378AB-012F-9680-AE73-8F23E6165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42398-8AC5-A1D6-66D7-E17A9971C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E0B0EA-5011-3488-62BE-6C902B3FC3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05A618-A2CE-F86B-7611-F6B8C6BB8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820981-AFBB-B72B-97ED-47FCC976A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4058E-86D7-B347-B92F-A9F735A3C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80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8F183-02B9-EB39-56CE-B8D006012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3418A1-4CE4-4421-5933-97EBFC8A8F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BAFC7F-A2F2-4218-C2EE-8FF8144DAB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95176-CCC7-4B5C-0153-94BF1E0CE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3CE37B-BC13-627A-22C9-8F3952E01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AD6CB-77AE-4D2E-2941-5B268275D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21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0B9088-6916-F8AC-0E4D-1B43D4712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530FA-A4F9-88E6-DC8C-EE13EDE045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33588D-1709-C681-DEC7-CED6768022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A4144E-3289-4281-89F3-09F1ECA6D805}" type="datetimeFigureOut">
              <a:rPr lang="en-US" smtClean="0"/>
              <a:t>6/6/2025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EC6A6-5AB1-FCA1-57B9-839B85F86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59FA9-4B88-9E0C-C0D9-69D250E55D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AC2A52-8F26-4B96-A9C5-1CAD1921C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4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un and city skyline with a bird flying over it&#10;&#10;AI-generated content may be incorrect.">
            <a:extLst>
              <a:ext uri="{FF2B5EF4-FFF2-40B4-BE49-F238E27FC236}">
                <a16:creationId xmlns:a16="http://schemas.microsoft.com/office/drawing/2014/main" id="{AC420124-9480-2F35-99EC-8CE362BA72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616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09228-265F-BD44-7369-ECA0F5BF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website&#10;&#10;AI-generated content may be incorrect.">
            <a:extLst>
              <a:ext uri="{FF2B5EF4-FFF2-40B4-BE49-F238E27FC236}">
                <a16:creationId xmlns:a16="http://schemas.microsoft.com/office/drawing/2014/main" id="{F619203A-B6F6-428C-1B95-985EDA7536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A statue of a cowboy holding a guitar and a sign&#10;&#10;AI-generated content may be incorrect.">
            <a:extLst>
              <a:ext uri="{FF2B5EF4-FFF2-40B4-BE49-F238E27FC236}">
                <a16:creationId xmlns:a16="http://schemas.microsoft.com/office/drawing/2014/main" id="{24141180-A162-1210-FB08-52030806F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" t="27501" r="3608" b="4860"/>
          <a:stretch>
            <a:fillRect/>
          </a:stretch>
        </p:blipFill>
        <p:spPr>
          <a:xfrm>
            <a:off x="905393" y="3175725"/>
            <a:ext cx="5421998" cy="305429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9" descr="A blue whale shaped playground&#10;&#10;AI-generated content may be incorrect.">
            <a:extLst>
              <a:ext uri="{FF2B5EF4-FFF2-40B4-BE49-F238E27FC236}">
                <a16:creationId xmlns:a16="http://schemas.microsoft.com/office/drawing/2014/main" id="{77AB54CD-01D9-B822-C805-2E4970EEB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" t="27916" r="3315" b="15218"/>
          <a:stretch>
            <a:fillRect/>
          </a:stretch>
        </p:blipFill>
        <p:spPr>
          <a:xfrm>
            <a:off x="6088191" y="1387059"/>
            <a:ext cx="5511046" cy="260551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98" name="Picture 2" descr="A Route 66 Journey Through Green Country | Green Country Oklahoma">
            <a:extLst>
              <a:ext uri="{FF2B5EF4-FFF2-40B4-BE49-F238E27FC236}">
                <a16:creationId xmlns:a16="http://schemas.microsoft.com/office/drawing/2014/main" id="{E505CF2B-0566-54FB-141C-41D7FB144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091" y="3636828"/>
            <a:ext cx="3115912" cy="233126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istorical Transportation Museum | Route 66 Historical Village | United  States">
            <a:extLst>
              <a:ext uri="{FF2B5EF4-FFF2-40B4-BE49-F238E27FC236}">
                <a16:creationId xmlns:a16="http://schemas.microsoft.com/office/drawing/2014/main" id="{434FCB3D-2948-4B1E-FE6A-06025BB97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392" y="1195812"/>
            <a:ext cx="2233188" cy="223318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419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953EE4-AA45-1C02-ECB6-E8FCE91E9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website&#10;&#10;AI-generated content may be incorrect.">
            <a:extLst>
              <a:ext uri="{FF2B5EF4-FFF2-40B4-BE49-F238E27FC236}">
                <a16:creationId xmlns:a16="http://schemas.microsoft.com/office/drawing/2014/main" id="{501F0AEE-D778-D2B6-2160-5805A1944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Statues of horses and a carriage&#10;&#10;AI-generated content may be incorrect.">
            <a:extLst>
              <a:ext uri="{FF2B5EF4-FFF2-40B4-BE49-F238E27FC236}">
                <a16:creationId xmlns:a16="http://schemas.microsoft.com/office/drawing/2014/main" id="{6009CED8-8AAB-C924-482F-69D354312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5" t="27916" r="3959" b="4028"/>
          <a:stretch>
            <a:fillRect/>
          </a:stretch>
        </p:blipFill>
        <p:spPr>
          <a:xfrm>
            <a:off x="5902272" y="1305640"/>
            <a:ext cx="5332586" cy="304897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sign with a sign and a sign in the middle of a field&#10;&#10;AI-generated content may be incorrect.">
            <a:extLst>
              <a:ext uri="{FF2B5EF4-FFF2-40B4-BE49-F238E27FC236}">
                <a16:creationId xmlns:a16="http://schemas.microsoft.com/office/drawing/2014/main" id="{E93107AA-7442-28F0-2C0C-2559720F3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1" t="28056" r="3314" b="5138"/>
          <a:stretch>
            <a:fillRect/>
          </a:stretch>
        </p:blipFill>
        <p:spPr>
          <a:xfrm>
            <a:off x="3002363" y="4015259"/>
            <a:ext cx="4122714" cy="230316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A collage of a statue of a person&#10;&#10;AI-generated content may be incorrect.">
            <a:extLst>
              <a:ext uri="{FF2B5EF4-FFF2-40B4-BE49-F238E27FC236}">
                <a16:creationId xmlns:a16="http://schemas.microsoft.com/office/drawing/2014/main" id="{E1FB6B05-75A6-2967-36E7-70893F22B9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4" t="8845" r="2388" b="3103"/>
          <a:stretch>
            <a:fillRect/>
          </a:stretch>
        </p:blipFill>
        <p:spPr>
          <a:xfrm>
            <a:off x="1193409" y="1644991"/>
            <a:ext cx="2513366" cy="352185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1103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656F9-399F-7720-97CD-369103839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website&#10;&#10;AI-generated content may be incorrect.">
            <a:extLst>
              <a:ext uri="{FF2B5EF4-FFF2-40B4-BE49-F238E27FC236}">
                <a16:creationId xmlns:a16="http://schemas.microsoft.com/office/drawing/2014/main" id="{659C53B7-218B-8D0E-B38B-BE7B28900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8" name="Picture 6" descr="Tulsa Art Deco &amp; Streamline Moderne Buildings | RoadsideArchitecture.com">
            <a:extLst>
              <a:ext uri="{FF2B5EF4-FFF2-40B4-BE49-F238E27FC236}">
                <a16:creationId xmlns:a16="http://schemas.microsoft.com/office/drawing/2014/main" id="{FEE27C15-43CD-5993-99CD-E480617B14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837" y="3352791"/>
            <a:ext cx="4375518" cy="3026898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Art Deco Architecture - Downtown Tulsa, Oklahoma | Victor Hamberlin | Flickr">
            <a:extLst>
              <a:ext uri="{FF2B5EF4-FFF2-40B4-BE49-F238E27FC236}">
                <a16:creationId xmlns:a16="http://schemas.microsoft.com/office/drawing/2014/main" id="{11E98C59-FBEA-8928-EDC1-18B69FE41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247" y="1181119"/>
            <a:ext cx="3754170" cy="250400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News | Frank Lloyd Wright-designed tower in Oklahoma heads to bankruptcy  auction">
            <a:extLst>
              <a:ext uri="{FF2B5EF4-FFF2-40B4-BE49-F238E27FC236}">
                <a16:creationId xmlns:a16="http://schemas.microsoft.com/office/drawing/2014/main" id="{17B7B0D3-956A-141A-1998-26E57468D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3708568"/>
            <a:ext cx="3475694" cy="231534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city at night with many tall buildings&#10;&#10;AI-generated content may be incorrect.">
            <a:extLst>
              <a:ext uri="{FF2B5EF4-FFF2-40B4-BE49-F238E27FC236}">
                <a16:creationId xmlns:a16="http://schemas.microsoft.com/office/drawing/2014/main" id="{8C0DC25C-FE25-FBD5-D78B-EF763DE095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57"/>
          <a:stretch>
            <a:fillRect/>
          </a:stretch>
        </p:blipFill>
        <p:spPr>
          <a:xfrm>
            <a:off x="1664249" y="1242230"/>
            <a:ext cx="4357734" cy="279867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5111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8BC82-B042-E033-1DA1-D547D045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website&#10;&#10;AI-generated content may be incorrect.">
            <a:extLst>
              <a:ext uri="{FF2B5EF4-FFF2-40B4-BE49-F238E27FC236}">
                <a16:creationId xmlns:a16="http://schemas.microsoft.com/office/drawing/2014/main" id="{83570CD0-E1AD-03B4-3842-377FCDF461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30" name="Picture 6" descr="Oklahoma Today | Oklahomatoday.com - A space intended to connect people  from all across Tulsa—and the state—Gathering Place inspires joy, wonder,  exploration, and more.">
            <a:extLst>
              <a:ext uri="{FF2B5EF4-FFF2-40B4-BE49-F238E27FC236}">
                <a16:creationId xmlns:a16="http://schemas.microsoft.com/office/drawing/2014/main" id="{C2DF6A26-FEA7-9AE7-51C6-189859F2E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724" y="1256528"/>
            <a:ext cx="4670506" cy="311367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ark Attractions">
            <a:extLst>
              <a:ext uri="{FF2B5EF4-FFF2-40B4-BE49-F238E27FC236}">
                <a16:creationId xmlns:a16="http://schemas.microsoft.com/office/drawing/2014/main" id="{4D843B33-1F97-E83D-35A5-1B4FE0251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089" y="3227353"/>
            <a:ext cx="5651972" cy="3172610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Things to Do">
            <a:extLst>
              <a:ext uri="{FF2B5EF4-FFF2-40B4-BE49-F238E27FC236}">
                <a16:creationId xmlns:a16="http://schemas.microsoft.com/office/drawing/2014/main" id="{CC6F291B-754F-44D2-DCA8-F9891ACE4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735" y="1352441"/>
            <a:ext cx="2810172" cy="187491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632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D1BC7-39EC-004E-6329-987F2C3D0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website&#10;&#10;AI-generated content may be incorrect.">
            <a:extLst>
              <a:ext uri="{FF2B5EF4-FFF2-40B4-BE49-F238E27FC236}">
                <a16:creationId xmlns:a16="http://schemas.microsoft.com/office/drawing/2014/main" id="{B23A9169-9183-C7A3-C5B1-1914FD75A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The Center – Woody Guthrie Center">
            <a:extLst>
              <a:ext uri="{FF2B5EF4-FFF2-40B4-BE49-F238E27FC236}">
                <a16:creationId xmlns:a16="http://schemas.microsoft.com/office/drawing/2014/main" id="{C38C9196-FE80-3C92-76FB-9AA42F5BD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2406" y="1299175"/>
            <a:ext cx="4160250" cy="277488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in's Ballroom | Green Country Oklahoma | Official Site">
            <a:extLst>
              <a:ext uri="{FF2B5EF4-FFF2-40B4-BE49-F238E27FC236}">
                <a16:creationId xmlns:a16="http://schemas.microsoft.com/office/drawing/2014/main" id="{A9303CD7-7EF2-5BC6-5C8A-F3145D4C5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31" y="3465516"/>
            <a:ext cx="4134416" cy="2754554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ob Dylan Center in Tulsa to Open to the Public in May 2022">
            <a:extLst>
              <a:ext uri="{FF2B5EF4-FFF2-40B4-BE49-F238E27FC236}">
                <a16:creationId xmlns:a16="http://schemas.microsoft.com/office/drawing/2014/main" id="{6FB90298-8ADA-10E2-86F8-CD9B894A6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153" y="3276788"/>
            <a:ext cx="3904308" cy="2602872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owntown Tulsa Hotel near BOK Center – Hyatt Regency®">
            <a:extLst>
              <a:ext uri="{FF2B5EF4-FFF2-40B4-BE49-F238E27FC236}">
                <a16:creationId xmlns:a16="http://schemas.microsoft.com/office/drawing/2014/main" id="{C2503C41-9450-AEAE-BFFF-F74FF9424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950" y="1731759"/>
            <a:ext cx="3395050" cy="1909716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278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779A8-A623-1F24-A5A6-4A0EE7F01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ilhouette of a city with a qr code&#10;&#10;AI-generated content may be incorrect.">
            <a:extLst>
              <a:ext uri="{FF2B5EF4-FFF2-40B4-BE49-F238E27FC236}">
                <a16:creationId xmlns:a16="http://schemas.microsoft.com/office/drawing/2014/main" id="{05466096-AD4C-C246-6BAC-677DD53266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854BE7-68E9-BBF0-4EF1-EE550551C09E}"/>
              </a:ext>
            </a:extLst>
          </p:cNvPr>
          <p:cNvSpPr txBox="1"/>
          <p:nvPr/>
        </p:nvSpPr>
        <p:spPr>
          <a:xfrm>
            <a:off x="0" y="4535786"/>
            <a:ext cx="12192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Century Gothic" panose="020B0502020202020204" pitchFamily="34" charset="0"/>
              </a:rPr>
              <a:t>Scan this QR code to plan your visit to </a:t>
            </a:r>
            <a:br>
              <a:rPr lang="en-US" sz="30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3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Tulsa 2026: The NARC Annual Conference and Exhibition</a:t>
            </a:r>
            <a:br>
              <a:rPr lang="en-US" sz="30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5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June 7-10, 2026</a:t>
            </a:r>
          </a:p>
        </p:txBody>
      </p:sp>
    </p:spTree>
    <p:extLst>
      <p:ext uri="{BB962C8B-B14F-4D97-AF65-F5344CB8AC3E}">
        <p14:creationId xmlns:p14="http://schemas.microsoft.com/office/powerpoint/2010/main" val="3233412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CB46EF1E0094E977F869DD157A1DE" ma:contentTypeVersion="20" ma:contentTypeDescription="Create a new document." ma:contentTypeScope="" ma:versionID="1e3f02e2b7466fe4d3e102699fe9ba62">
  <xsd:schema xmlns:xsd="http://www.w3.org/2001/XMLSchema" xmlns:xs="http://www.w3.org/2001/XMLSchema" xmlns:p="http://schemas.microsoft.com/office/2006/metadata/properties" xmlns:ns2="2cbd2c6a-a94f-4612-b706-a6fa77778cdf" xmlns:ns3="308311e2-d142-423e-bbac-6522d79a82a6" targetNamespace="http://schemas.microsoft.com/office/2006/metadata/properties" ma:root="true" ma:fieldsID="4794001ecddf4203192c297cb987d109" ns2:_="" ns3:_="">
    <xsd:import namespace="2cbd2c6a-a94f-4612-b706-a6fa77778cdf"/>
    <xsd:import namespace="308311e2-d142-423e-bbac-6522d79a82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_Flow_SignoffStatu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d2c6a-a94f-4612-b706-a6fa77778c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1cdc29a-e4bf-4132-ae37-dd80c9c4ca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8311e2-d142-423e-bbac-6522d79a82a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c4cad7d-0387-4437-a45b-bbfe99457b76}" ma:internalName="TaxCatchAll" ma:showField="CatchAllData" ma:web="308311e2-d142-423e-bbac-6522d79a82a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08311e2-d142-423e-bbac-6522d79a82a6" xsi:nil="true"/>
    <_Flow_SignoffStatus xmlns="2cbd2c6a-a94f-4612-b706-a6fa77778cdf" xsi:nil="true"/>
    <lcf76f155ced4ddcb4097134ff3c332f xmlns="2cbd2c6a-a94f-4612-b706-a6fa77778cd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B36D4D-66A1-4FBD-88BE-AD41A16B10CC}"/>
</file>

<file path=customXml/itemProps2.xml><?xml version="1.0" encoding="utf-8"?>
<ds:datastoreItem xmlns:ds="http://schemas.openxmlformats.org/officeDocument/2006/customXml" ds:itemID="{AB3AF709-FB74-4D83-BEDA-BCCBBE2AF1C8}"/>
</file>

<file path=customXml/itemProps3.xml><?xml version="1.0" encoding="utf-8"?>
<ds:datastoreItem xmlns:ds="http://schemas.openxmlformats.org/officeDocument/2006/customXml" ds:itemID="{2685EE08-0CDB-4979-A20B-B2CDE9DDCBB5}"/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24</Words>
  <Application>Microsoft Office PowerPoint</Application>
  <PresentationFormat>Widescreen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Aptos Display</vt:lpstr>
      <vt:lpstr>Arial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Gemeinhart, Brad</dc:creator>
  <cp:lastModifiedBy>Gemeinhart, Brad</cp:lastModifiedBy>
  <cp:revision>4</cp:revision>
  <dcterms:created xsi:type="dcterms:W3CDTF">2025-06-03T20:18:14Z</dcterms:created>
  <dcterms:modified xsi:type="dcterms:W3CDTF">2025-06-06T17:08:09Z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0x0101000E8CB46EF1E0094E977F869DD157A1DE</vt:lpwstr>
  </property>
  <property fmtid="{D5CDD505-2E9C-101B-9397-08002B2CF9AE}" pid="3" name="_SourceUrl">
    <vt:lpwstr/>
  </property>
  <property fmtid="{D5CDD505-2E9C-101B-9397-08002B2CF9AE}" pid="4" name="_SharedFileIndex">
    <vt:lpwstr/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