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5" r:id="rId5"/>
    <p:sldMasterId id="2147483693" r:id="rId6"/>
    <p:sldMasterId id="2147483705" r:id="rId7"/>
  </p:sldMasterIdLst>
  <p:notesMasterIdLst>
    <p:notesMasterId r:id="rId15"/>
  </p:notesMasterIdLst>
  <p:handoutMasterIdLst>
    <p:handoutMasterId r:id="rId16"/>
  </p:handoutMasterIdLst>
  <p:sldIdLst>
    <p:sldId id="256" r:id="rId8"/>
    <p:sldId id="262" r:id="rId9"/>
    <p:sldId id="263" r:id="rId10"/>
    <p:sldId id="272" r:id="rId11"/>
    <p:sldId id="4776" r:id="rId12"/>
    <p:sldId id="306" r:id="rId13"/>
    <p:sldId id="290" r:id="rId1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776E16-DAF6-3A70-D08F-5693947B5E24}" name="Maria Schaper" initials="MS" userId="S::mschaper@morpc.org::3db3116d-4637-4ab6-9e70-4369a81a0445" providerId="AD"/>
  <p188:author id="{AE02EB16-06AE-4271-20DE-655754A098FD}" name="Shelby Oldroyd" initials="SO" userId="S::soldroyd@morpc.org::cd6ce341-6986-4ece-b185-fc29c57948e9" providerId="AD"/>
  <p188:author id="{F055C138-D14B-CA3A-5A56-73F080907A6F}" name="John Gardocki" initials="JG" userId="S::jgardocki@morpc.org::0b434b32-3320-44dc-900d-9c6565b411f5" providerId="AD"/>
  <p188:author id="{0D965464-AB24-AC84-AB4C-EBF0098BDAC7}" name="Puranik, Devayani" initials="PD" userId="S::puranikd@cota.com::717b211e-2082-434e-96d2-cadbb4615c37" providerId="AD"/>
  <p188:author id="{907A38A2-1461-67AD-0321-9B183DDC2353}" name="Elliott Lewis" initials="EL" userId="S::elewis@morpc.org::1d991ffe-02c8-45fa-9713-eed50c179a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CB68"/>
    <a:srgbClr val="245EA1"/>
    <a:srgbClr val="101D3D"/>
    <a:srgbClr val="ECDDD9"/>
    <a:srgbClr val="E9D2D8"/>
    <a:srgbClr val="D3DDE3"/>
    <a:srgbClr val="E3DBF0"/>
    <a:srgbClr val="688CB6"/>
    <a:srgbClr val="E5814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75D9DB-9B2F-486E-A693-2FAB6DC9406F}" v="1" dt="2025-05-29T19:52:03.158"/>
    <p1510:client id="{9104C0E4-1358-B515-D8EA-3130581E9F02}" v="6" dt="2025-05-29T19:50:30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080EB1-8BE1-5297-3DAC-CB7FF82343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2ABD2-6AF0-E83E-45EC-414909EDB8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06307A5-E206-3646-B56B-B87B0FDC727D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387F5-381F-CB24-86F3-493E154619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C413D-D680-2BB8-2C5B-0F8311C72E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DF3E7B8-A6AD-E248-A859-8EF75772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64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116A55D-B032-4892-A19B-0DB38BFF1DE8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B22794D-B333-43EE-B36B-A70B8244A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07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5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276cf99ae3a_1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3" name="Google Shape;853;g276cf99ae3a_1_3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 b="1">
                <a:solidFill>
                  <a:schemeClr val="dk1"/>
                </a:solidFill>
                <a:highlight>
                  <a:schemeClr val="lt1"/>
                </a:highlight>
              </a:rPr>
              <a:t>Central Ohio’s comprehensive transit plan helps address our growth, brings more COTA service to the community  and creates expanded opportunities for all. It is how we implement the LInkUS plan.</a:t>
            </a:r>
            <a:endParaRPr sz="1000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>
                <a:solidFill>
                  <a:schemeClr val="dk1"/>
                </a:solidFill>
              </a:rPr>
              <a:t>Central Ohio is one of the fastest growing regions in the country and is on track to increase by</a:t>
            </a:r>
            <a:r>
              <a:rPr lang="en" sz="1000" b="1">
                <a:solidFill>
                  <a:schemeClr val="dk1"/>
                </a:solidFill>
              </a:rPr>
              <a:t> nearly 1 million people over the next 25 years. </a:t>
            </a:r>
            <a:endParaRPr sz="1000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>
                <a:solidFill>
                  <a:schemeClr val="dk1"/>
                </a:solidFill>
              </a:rPr>
              <a:t>That means we are expected to have 3.15 million residents in Central Ohio by 2050.  </a:t>
            </a:r>
            <a:endParaRPr sz="1000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>
                <a:solidFill>
                  <a:schemeClr val="dk1"/>
                </a:solidFill>
              </a:rPr>
              <a:t>Growth is already here and it is accelerating.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 b="1">
                <a:solidFill>
                  <a:schemeClr val="dk1"/>
                </a:solidFill>
              </a:rPr>
              <a:t>means More COTA Services</a:t>
            </a:r>
            <a:endParaRPr sz="1000" b="1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900" b="1">
                <a:solidFill>
                  <a:srgbClr val="0C1C3E"/>
                </a:solidFill>
                <a:latin typeface="Montserrat"/>
                <a:ea typeface="Montserrat"/>
                <a:cs typeface="Montserrat"/>
                <a:sym typeface="Montserrat"/>
              </a:rPr>
              <a:t>Increasing COTA service by 45% means faster more reliable transit, improved connections to work, home, healthcare and entertainment and more walkable communities</a:t>
            </a:r>
            <a:endParaRPr sz="1000" b="1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 b="1">
                <a:solidFill>
                  <a:schemeClr val="dk1"/>
                </a:solidFill>
              </a:rPr>
              <a:t>will create Safer and Expanded sidewalks, bikeways and trails</a:t>
            </a:r>
            <a:endParaRPr sz="1000" b="1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900" b="1">
                <a:solidFill>
                  <a:srgbClr val="0C1C3E"/>
                </a:solidFill>
                <a:latin typeface="Montserrat"/>
                <a:ea typeface="Montserrat"/>
                <a:cs typeface="Montserrat"/>
                <a:sym typeface="Montserrat"/>
              </a:rPr>
              <a:t>Creating 500+ miles and $60M annually for sidewalks, bikeways and trails, improving pedestrian safety and quality of life to benefit every community.</a:t>
            </a:r>
            <a:endParaRPr sz="1000" b="1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 b="1">
                <a:solidFill>
                  <a:schemeClr val="dk1"/>
                </a:solidFill>
              </a:rPr>
              <a:t>will drive More opportunity</a:t>
            </a:r>
            <a:endParaRPr sz="1000" b="1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900" b="1">
                <a:solidFill>
                  <a:srgbClr val="0C1C3E"/>
                </a:solidFill>
                <a:latin typeface="Montserrat"/>
                <a:ea typeface="Montserrat"/>
                <a:cs typeface="Montserrat"/>
                <a:sym typeface="Montserrat"/>
              </a:rPr>
              <a:t>Creating historic investments in communities that will help move people to and from work faster, more reliably and with dignity and improving transit systems to help grow our economy</a:t>
            </a:r>
            <a:r>
              <a:rPr lang="en" sz="900">
                <a:solidFill>
                  <a:srgbClr val="0C1C3E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b="1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</a:rPr>
              <a:t>If needed and when appropriate</a:t>
            </a:r>
            <a:endParaRPr sz="1000" b="1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</a:rPr>
              <a:t>the Average Franklin County household spends more than $12,700 a year on transportation.  </a:t>
            </a:r>
            <a:r>
              <a:rPr lang="en" sz="1000">
                <a:solidFill>
                  <a:schemeClr val="dk1"/>
                </a:solidFill>
              </a:rPr>
              <a:t>Areas like Minneapolis that have invested more on transit, bike, and sidewalks  have lower costs than our region. </a:t>
            </a:r>
            <a:endParaRPr sz="1000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 b="1">
                <a:solidFill>
                  <a:schemeClr val="dk1"/>
                </a:solidFill>
              </a:rPr>
              <a:t>Also, the median home sale price in Central Ohio has increased 45% since 2020</a:t>
            </a:r>
            <a:endParaRPr sz="1000">
              <a:solidFill>
                <a:schemeClr val="dk1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 b="1">
                <a:solidFill>
                  <a:schemeClr val="dk1"/>
                </a:solidFill>
              </a:rPr>
              <a:t>40,000 Franklin County households lack access to a personal vehicle in a transportation system largely built for cars.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 b="1">
                <a:solidFill>
                  <a:schemeClr val="dk1"/>
                </a:solidFill>
              </a:rPr>
              <a:t>Most significantly, ⅓ of Franklin County residents live in areas where opportunity has been disrupted by past policies and practices, creating significant opportunity gaps</a:t>
            </a:r>
            <a:endParaRPr sz="10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854" name="Google Shape;854;g276cf99ae3a_1_3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8" name="Google Shape;758;p12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t" anchorCtr="0">
            <a:noAutofit/>
          </a:bodyPr>
          <a:lstStyle/>
          <a:p>
            <a:pPr marL="465887" lvl="0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THIS PLAN will fund 45% more transit service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What you see in the grey is existing COTA service, along with the existing 3 COTA//Plus service areas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COTA//Plus is an App based program that allows resident to request affordable, on-demand rides in Grove City, Westerville, and the South Side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The levy funds will allow 8 additional COTA//Plus zones by 2030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Next the dark gray lines are 14 new or improved transit lines that represent new service, 24 hour service, or improved frequency 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The lines in dark blue are the 3 bus rapid transit or BRT corridors are currently in design - West Broad, East Main, and Northwest 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The 3 LinkUS corridors in design will have dedicated lanes for transit with newly designed stations in the center lane where possible.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BRT will operate on 15 minute or less intervals and function similar to light rail but can be built quicker and at one-sixth of the cost.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The light blue lines will study potential future transit investments that are needed  to connect to job centers in the Northeast, Southeast and an East-West route in the northern portion of Franklin County.  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The lines in green are the lines that have been considered for future study</a:t>
            </a:r>
            <a:endParaRPr/>
          </a:p>
          <a:p>
            <a:pPr marL="1397660" lvl="1" indent="-310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>
                <a:solidFill>
                  <a:schemeClr val="dk1"/>
                </a:solidFill>
              </a:rPr>
              <a:t>This does not mean all these lines will be created and new lines may emerge that are not on this map</a:t>
            </a:r>
            <a:endParaRPr/>
          </a:p>
        </p:txBody>
      </p:sp>
      <p:sp>
        <p:nvSpPr>
          <p:cNvPr id="759" name="Google Shape;759;p1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1" name="Google Shape;851;p1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Rory</a:t>
            </a:r>
            <a:endParaRPr/>
          </a:p>
        </p:txBody>
      </p:sp>
      <p:sp>
        <p:nvSpPr>
          <p:cNvPr id="852" name="Google Shape;852;p1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ec7e0c57d0_4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Impact of 2026-2030 CIP: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[read from slide]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887" name="Google Shape;887;g2ec7e0c57d0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42435-2A6B-5EF2-2142-A8841BCD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1631F-E357-1219-B81E-8384765EA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316A3F-12FC-B534-371E-06D30F50E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This slide is for engaging the audience with one direct message. Do not add photos, or any other elements. A short phrase that the audience should focus on is the focus.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93598-54EA-DD39-C2F6-21D2FD0A1E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557FE-047A-4985-B7D4-076A435AA766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93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9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emf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29DE51-3B15-5715-E86A-1FD837928A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0445" y="-162232"/>
            <a:ext cx="12438191" cy="7020232"/>
          </a:xfrm>
          <a:prstGeom prst="rect">
            <a:avLst/>
          </a:prstGeom>
        </p:spPr>
      </p:pic>
      <p:pic>
        <p:nvPicPr>
          <p:cNvPr id="17" name="Picture 16" descr="A white circle with green and grey circles&#10;&#10;Description automatically generated with low confidence">
            <a:extLst>
              <a:ext uri="{FF2B5EF4-FFF2-40B4-BE49-F238E27FC236}">
                <a16:creationId xmlns:a16="http://schemas.microsoft.com/office/drawing/2014/main" id="{280ABF2B-3BD9-AFEA-59F9-65683D00D4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213" y="776282"/>
            <a:ext cx="5361910" cy="3618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96A9-B940-18F1-C4FE-AB8D7C0D8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587" y="2428745"/>
            <a:ext cx="7868696" cy="103505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92B1-C309-6A9D-9ADF-310AEC2AF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587" y="4686124"/>
            <a:ext cx="6577013" cy="484187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3E52-165D-EB5A-2569-0EA559C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4485C9-A1B9-EE0E-D143-67ED28F5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8224183-E21B-06B4-C396-994D532B72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61924" y="999926"/>
            <a:ext cx="1559845" cy="1308836"/>
          </a:xfrm>
          <a:prstGeom prst="rect">
            <a:avLst/>
          </a:prstGeom>
        </p:spPr>
      </p:pic>
      <p:pic>
        <p:nvPicPr>
          <p:cNvPr id="21" name="Picture 20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51CAADBC-9AD4-AD49-31DC-999371B7AD4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8093" y="2428745"/>
            <a:ext cx="1306530" cy="1380659"/>
          </a:xfrm>
          <a:prstGeom prst="rect">
            <a:avLst/>
          </a:prstGeom>
        </p:spPr>
      </p:pic>
      <p:pic>
        <p:nvPicPr>
          <p:cNvPr id="4" name="Picture 3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81385A77-586A-CE63-E69D-96546060449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7896155" y="3542072"/>
            <a:ext cx="4012255" cy="27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7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C1C7EB-1B52-B108-D1BA-A11824984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-2" r="-10" b="-278514"/>
          <a:stretch/>
        </p:blipFill>
        <p:spPr>
          <a:xfrm>
            <a:off x="0" y="0"/>
            <a:ext cx="12263021" cy="6858000"/>
          </a:xfrm>
          <a:prstGeom prst="rect">
            <a:avLst/>
          </a:prstGeom>
        </p:spPr>
      </p:pic>
      <p:pic>
        <p:nvPicPr>
          <p:cNvPr id="18" name="Picture 17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DD7DD695-359C-3FB2-C3A2-FC691A57C2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78669" y="-7391"/>
            <a:ext cx="2667875" cy="1852691"/>
          </a:xfrm>
          <a:prstGeom prst="rect">
            <a:avLst/>
          </a:prstGeom>
        </p:spPr>
      </p:pic>
      <p:pic>
        <p:nvPicPr>
          <p:cNvPr id="17" name="Picture 16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89D8CFF4-581D-5E1E-8ACF-8D71013D02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6240153" y="-7391"/>
            <a:ext cx="2667875" cy="1852691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15EC2BCB-A08D-FAE8-BEC8-F5E4D41A4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B5549-5598-D5E5-AC06-08674808A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DB1B65-52B0-5946-97D8-90F3EC9AD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64345"/>
            <a:ext cx="9572238" cy="1113908"/>
          </a:xfrm>
          <a:noFill/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pic>
        <p:nvPicPr>
          <p:cNvPr id="20" name="Picture 19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D52C960E-A120-C9C0-9FC6-5C60FB7EED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615" y="1229758"/>
            <a:ext cx="1054101" cy="1113908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B47DC6-6984-6AD0-0723-2713425F79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51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5F2D1AA6-2D7E-E949-8C3B-05B3C8D8BA1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76350" y="2660650"/>
            <a:ext cx="10477450" cy="34286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6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74A98325-DB7B-5447-2CF1-D16100503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6749" y="295132"/>
            <a:ext cx="1054101" cy="11139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0A4D8-AD1C-C333-1C90-8CC464D34D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42516" y="1543028"/>
            <a:ext cx="5712871" cy="4256272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</a:defRPr>
            </a:lvl1pPr>
            <a:lvl2pPr>
              <a:defRPr sz="1800">
                <a:solidFill>
                  <a:schemeClr val="accent5"/>
                </a:solidFill>
              </a:defRPr>
            </a:lvl2pPr>
            <a:lvl3pPr>
              <a:defRPr sz="1800">
                <a:solidFill>
                  <a:schemeClr val="accent5"/>
                </a:solidFill>
              </a:defRPr>
            </a:lvl3pPr>
            <a:lvl4pPr>
              <a:defRPr sz="1600">
                <a:solidFill>
                  <a:schemeClr val="accent5"/>
                </a:solidFill>
              </a:defRPr>
            </a:lvl4pPr>
            <a:lvl5pPr>
              <a:defRPr sz="1600">
                <a:solidFill>
                  <a:schemeClr val="accent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7B28F-A582-2E9F-4A99-FA38F3BEF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08302"/>
            <a:ext cx="4434739" cy="35527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 b="0" i="0">
                <a:solidFill>
                  <a:schemeClr val="accent5"/>
                </a:solidFill>
                <a:latin typeface="Avenir Next" panose="020B0503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C8E7A-EB82-EDBA-0587-15B2A915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490AAB4D-6433-CF1B-C16C-B36AB3B0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B9B3C9E-E65B-547B-A8C7-6F178CC4E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946744"/>
            <a:ext cx="4434739" cy="1113908"/>
          </a:xfrm>
          <a:noFill/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pic>
        <p:nvPicPr>
          <p:cNvPr id="21" name="Picture 20" descr="A green and black chevron&#10;&#10;Description automatically generated with medium confidence">
            <a:extLst>
              <a:ext uri="{FF2B5EF4-FFF2-40B4-BE49-F238E27FC236}">
                <a16:creationId xmlns:a16="http://schemas.microsoft.com/office/drawing/2014/main" id="{2BECDF4C-7A14-BDEE-687A-B51CE4B72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03" y="0"/>
            <a:ext cx="2034414" cy="76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93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FBC3B6-178C-987F-EE16-5F2568EBEA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15"/>
            <a:ext cx="12243620" cy="6849085"/>
          </a:xfrm>
          <a:prstGeom prst="rect">
            <a:avLst/>
          </a:prstGeom>
        </p:spPr>
      </p:pic>
      <p:pic>
        <p:nvPicPr>
          <p:cNvPr id="21" name="Picture 20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C62A6A7-86FC-46E3-AB7D-A87070702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3193" y="695462"/>
            <a:ext cx="1153898" cy="1219367"/>
          </a:xfrm>
          <a:prstGeom prst="rect">
            <a:avLst/>
          </a:prstGeom>
        </p:spPr>
      </p:pic>
      <p:pic>
        <p:nvPicPr>
          <p:cNvPr id="17" name="Picture 16" descr="A white circle with green and grey circles&#10;&#10;Description automatically generated with low confidence">
            <a:extLst>
              <a:ext uri="{FF2B5EF4-FFF2-40B4-BE49-F238E27FC236}">
                <a16:creationId xmlns:a16="http://schemas.microsoft.com/office/drawing/2014/main" id="{C90730C2-F809-AEBD-4CD6-568B0A1C0A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5212" y="776282"/>
            <a:ext cx="4460715" cy="3010524"/>
          </a:xfrm>
          <a:prstGeom prst="rect">
            <a:avLst/>
          </a:prstGeom>
        </p:spPr>
      </p:pic>
      <p:pic>
        <p:nvPicPr>
          <p:cNvPr id="23" name="Picture 22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EDCD61CA-B662-D6E0-5BB4-D8CB344D2C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5383694" y="4554173"/>
            <a:ext cx="3317511" cy="2303827"/>
          </a:xfrm>
          <a:prstGeom prst="rect">
            <a:avLst/>
          </a:prstGeom>
        </p:spPr>
      </p:pic>
      <p:pic>
        <p:nvPicPr>
          <p:cNvPr id="25" name="Picture 24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CC60110F-C134-7B76-8922-51CC8270F3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8038406" y="4554173"/>
            <a:ext cx="3317511" cy="23038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25FCB73-C548-4C13-344C-623D18944CC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95011" y="1179368"/>
            <a:ext cx="1998419" cy="16768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96A9-B940-18F1-C4FE-AB8D7C0D8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3135929"/>
            <a:ext cx="7668492" cy="811631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 FOR VIEWING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3E52-165D-EB5A-2569-0EA559C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4485C9-A1B9-EE0E-D143-67ED28F5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92B1-C309-6A9D-9ADF-310AEC2AF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189892"/>
            <a:ext cx="6577013" cy="484187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08231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r="54487"/>
          <a:stretch/>
        </p:blipFill>
        <p:spPr>
          <a:xfrm>
            <a:off x="-19550" y="0"/>
            <a:ext cx="559262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096000" y="1027113"/>
            <a:ext cx="5257800" cy="5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 i="0">
                <a:solidFill>
                  <a:schemeClr val="accent1"/>
                </a:solidFill>
              </a:defRPr>
            </a:lvl1pPr>
            <a:lvl2pPr marL="914400" lvl="1" indent="-355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 sz="2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•"/>
              <a:defRPr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•"/>
              <a:defRPr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595758" y="1597942"/>
            <a:ext cx="4362000" cy="17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Arial Black"/>
              <a:buNone/>
              <a:defRPr sz="4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3" descr="A blue dots on a black background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075" y="300049"/>
            <a:ext cx="1117700" cy="1181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 descr="A green and black arrows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102" y="3487725"/>
            <a:ext cx="5099502" cy="3370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6811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Title and Content 4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g2eb754cae20_1_23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0"/>
            <a:ext cx="12185644" cy="6861571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g2eb754cae20_1_2318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4698000" cy="27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g2eb754cae20_1_2318"/>
          <p:cNvSpPr txBox="1">
            <a:spLocks noGrp="1"/>
          </p:cNvSpPr>
          <p:nvPr>
            <p:ph type="body" idx="1"/>
          </p:nvPr>
        </p:nvSpPr>
        <p:spPr>
          <a:xfrm>
            <a:off x="6368124" y="2576513"/>
            <a:ext cx="49857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•"/>
              <a:defRPr/>
            </a:lvl1pPr>
            <a:lvl2pPr marL="91440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2pPr>
            <a:lvl3pPr marL="1371600" lvl="2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52" name="Google Shape;452;g2eb754cae20_1_23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3" name="Google Shape;453;g2eb754cae20_1_2318"/>
          <p:cNvSpPr>
            <a:spLocks noGrp="1"/>
          </p:cNvSpPr>
          <p:nvPr>
            <p:ph type="pic" idx="2"/>
          </p:nvPr>
        </p:nvSpPr>
        <p:spPr>
          <a:xfrm>
            <a:off x="838200" y="3489129"/>
            <a:ext cx="4698000" cy="3392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54" name="Google Shape;454;g2eb754cae20_1_2318"/>
          <p:cNvSpPr txBox="1">
            <a:spLocks noGrp="1"/>
          </p:cNvSpPr>
          <p:nvPr>
            <p:ph type="body" idx="3"/>
          </p:nvPr>
        </p:nvSpPr>
        <p:spPr>
          <a:xfrm>
            <a:off x="6368124" y="398463"/>
            <a:ext cx="4985700" cy="17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1684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1">
  <p:cSld name="Title Slid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78" descr="A person getting off a bu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4222" b="17659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78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78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78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8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21" name="Google Shape;21;p178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383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2_Blank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249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1">
  <p:cSld name="Title Slide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 descr="A person getting off a bu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4222" b="17659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2395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8407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with Content">
  <p:cSld name="Photo with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>
            <a:spLocks noGrp="1"/>
          </p:cNvSpPr>
          <p:nvPr>
            <p:ph type="pic" idx="2"/>
          </p:nvPr>
        </p:nvSpPr>
        <p:spPr>
          <a:xfrm>
            <a:off x="0" y="0"/>
            <a:ext cx="67056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67" name="Google Shape;67;p16"/>
          <p:cNvSpPr txBox="1">
            <a:spLocks noGrp="1"/>
          </p:cNvSpPr>
          <p:nvPr>
            <p:ph type="subTitle" idx="1"/>
          </p:nvPr>
        </p:nvSpPr>
        <p:spPr>
          <a:xfrm>
            <a:off x="7235688" y="1122363"/>
            <a:ext cx="4118113" cy="4543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52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2F34D6-95BA-3631-28C0-806B23F2FA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64648" y="-83976"/>
            <a:ext cx="12438191" cy="6941976"/>
          </a:xfrm>
          <a:prstGeom prst="rect">
            <a:avLst/>
          </a:prstGeom>
        </p:spPr>
      </p:pic>
      <p:pic>
        <p:nvPicPr>
          <p:cNvPr id="17" name="Picture 16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2DE9B78F-08B7-80D8-1209-617371C6E5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340816"/>
            <a:ext cx="1306530" cy="1380659"/>
          </a:xfrm>
          <a:prstGeom prst="rect">
            <a:avLst/>
          </a:prstGeom>
        </p:spPr>
      </p:pic>
      <p:pic>
        <p:nvPicPr>
          <p:cNvPr id="21" name="Picture 20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B7FE2DDD-84D4-69D8-46FF-6F95749D8A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4975647" y="0"/>
            <a:ext cx="4012255" cy="2786288"/>
          </a:xfrm>
          <a:prstGeom prst="rect">
            <a:avLst/>
          </a:prstGeom>
        </p:spPr>
      </p:pic>
      <p:pic>
        <p:nvPicPr>
          <p:cNvPr id="22" name="Picture 21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F66F5E79-80B1-519E-F6DE-60E4D8B5E2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261288" y="0"/>
            <a:ext cx="4012255" cy="27862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96A9-B940-18F1-C4FE-AB8D7C0D8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011944"/>
            <a:ext cx="9137073" cy="834111"/>
          </a:xfrm>
          <a:noFill/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3E52-165D-EB5A-2569-0EA559C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4485C9-A1B9-EE0E-D143-67ED28F5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05756" y="6356350"/>
            <a:ext cx="4114800" cy="365125"/>
          </a:xfrm>
        </p:spPr>
        <p:txBody>
          <a:bodyPr/>
          <a:lstStyle>
            <a:lvl1pPr algn="l"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92B1-C309-6A9D-9ADF-310AEC2AF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38955"/>
            <a:ext cx="6577013" cy="484187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6367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9841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66806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Title and Content 4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1"/>
            <a:ext cx="12185647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838201" y="681037"/>
            <a:ext cx="4698076" cy="2747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6368124" y="2576514"/>
            <a:ext cx="4985675" cy="360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0" name="Google Shape;80;p19"/>
          <p:cNvSpPr>
            <a:spLocks noGrp="1"/>
          </p:cNvSpPr>
          <p:nvPr>
            <p:ph type="pic" idx="2"/>
          </p:nvPr>
        </p:nvSpPr>
        <p:spPr>
          <a:xfrm>
            <a:off x="838201" y="3489129"/>
            <a:ext cx="4698076" cy="33924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81" name="Google Shape;81;p19"/>
          <p:cNvSpPr txBox="1">
            <a:spLocks noGrp="1"/>
          </p:cNvSpPr>
          <p:nvPr>
            <p:ph type="body" idx="3"/>
          </p:nvPr>
        </p:nvSpPr>
        <p:spPr>
          <a:xfrm>
            <a:off x="6368125" y="398463"/>
            <a:ext cx="4985676" cy="177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571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9598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0" descr="A blue square with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1"/>
            <a:ext cx="12185651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838201" y="681037"/>
            <a:ext cx="4698076" cy="2747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6368124" y="2576514"/>
            <a:ext cx="4985675" cy="360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>
            <a:spLocks noGrp="1"/>
          </p:cNvSpPr>
          <p:nvPr>
            <p:ph type="pic" idx="2"/>
          </p:nvPr>
        </p:nvSpPr>
        <p:spPr>
          <a:xfrm>
            <a:off x="838201" y="3489129"/>
            <a:ext cx="4698076" cy="33924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88" name="Google Shape;88;p20"/>
          <p:cNvSpPr txBox="1">
            <a:spLocks noGrp="1"/>
          </p:cNvSpPr>
          <p:nvPr>
            <p:ph type="body" idx="3"/>
          </p:nvPr>
        </p:nvSpPr>
        <p:spPr>
          <a:xfrm>
            <a:off x="6368125" y="398463"/>
            <a:ext cx="4985676" cy="177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571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31430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2">
  <p:cSld name="Title Slide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2"/>
          <p:cNvPicPr preferRelativeResize="0"/>
          <p:nvPr/>
        </p:nvPicPr>
        <p:blipFill rotWithShape="1">
          <a:blip r:embed="rId2">
            <a:alphaModFix/>
          </a:blip>
          <a:srcRect l="17377" r="17376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2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2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102" name="Google Shape;102;p22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8218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3">
  <p:cSld name="Title Slide_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 rotWithShape="1">
          <a:blip r:embed="rId2">
            <a:alphaModFix/>
          </a:blip>
          <a:srcRect t="16910" b="16909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3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3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3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109" name="Google Shape;109;p23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490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_3">
  <p:cSld name="1_Title Slide_3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4"/>
          <p:cNvPicPr preferRelativeResize="0"/>
          <p:nvPr/>
        </p:nvPicPr>
        <p:blipFill rotWithShape="1">
          <a:blip r:embed="rId2">
            <a:alphaModFix/>
          </a:blip>
          <a:srcRect t="16910" b="16909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4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4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4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270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1">
  <p:cSld name="Divider Slide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5"/>
          <p:cNvPicPr preferRelativeResize="0"/>
          <p:nvPr/>
        </p:nvPicPr>
        <p:blipFill rotWithShape="1">
          <a:blip r:embed="rId2">
            <a:alphaModFix/>
          </a:blip>
          <a:srcRect l="17377" r="17376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5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5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5"/>
          <p:cNvSpPr txBox="1">
            <a:spLocks noGrp="1"/>
          </p:cNvSpPr>
          <p:nvPr>
            <p:ph type="ctrTitle"/>
          </p:nvPr>
        </p:nvSpPr>
        <p:spPr>
          <a:xfrm>
            <a:off x="7235687" y="2811375"/>
            <a:ext cx="475126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subTitle" idx="1"/>
          </p:nvPr>
        </p:nvSpPr>
        <p:spPr>
          <a:xfrm>
            <a:off x="7235688" y="1122363"/>
            <a:ext cx="4118113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122" name="Google Shape;122;p25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9734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2">
  <p:cSld name="Divider Slide_2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6"/>
          <p:cNvPicPr preferRelativeResize="0"/>
          <p:nvPr/>
        </p:nvPicPr>
        <p:blipFill rotWithShape="1">
          <a:blip r:embed="rId2">
            <a:alphaModFix/>
          </a:blip>
          <a:srcRect l="17377" r="17376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6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6"/>
          <p:cNvSpPr txBox="1">
            <a:spLocks noGrp="1"/>
          </p:cNvSpPr>
          <p:nvPr>
            <p:ph type="ctrTitle"/>
          </p:nvPr>
        </p:nvSpPr>
        <p:spPr>
          <a:xfrm>
            <a:off x="7235687" y="2811375"/>
            <a:ext cx="475126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subTitle" idx="1"/>
          </p:nvPr>
        </p:nvSpPr>
        <p:spPr>
          <a:xfrm>
            <a:off x="7235688" y="1122363"/>
            <a:ext cx="4118113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129" name="Google Shape;129;p26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098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Title and Content 3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/>
          <p:nvPr/>
        </p:nvSpPr>
        <p:spPr>
          <a:xfrm>
            <a:off x="548640" y="3429001"/>
            <a:ext cx="11643361" cy="2927351"/>
          </a:xfrm>
          <a:prstGeom prst="rect">
            <a:avLst/>
          </a:prstGeom>
          <a:solidFill>
            <a:schemeClr val="lt2">
              <a:alpha val="72941"/>
            </a:scheme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1"/>
            <a:ext cx="12185647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7"/>
          <p:cNvSpPr txBox="1">
            <a:spLocks noGrp="1"/>
          </p:cNvSpPr>
          <p:nvPr>
            <p:ph type="title"/>
          </p:nvPr>
        </p:nvSpPr>
        <p:spPr>
          <a:xfrm>
            <a:off x="838201" y="681037"/>
            <a:ext cx="4698076" cy="2747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>
            <a:off x="838200" y="4023359"/>
            <a:ext cx="10515600" cy="215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36" name="Google Shape;136;p27"/>
          <p:cNvSpPr>
            <a:spLocks noGrp="1"/>
          </p:cNvSpPr>
          <p:nvPr>
            <p:ph type="pic" idx="2"/>
          </p:nvPr>
        </p:nvSpPr>
        <p:spPr>
          <a:xfrm>
            <a:off x="6368127" y="365125"/>
            <a:ext cx="4985675" cy="33924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1749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42D6AF-4E9D-721E-4EE0-545FBE6CA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529792" cy="6858000"/>
          </a:xfrm>
          <a:prstGeom prst="rect">
            <a:avLst/>
          </a:prstGeom>
        </p:spPr>
      </p:pic>
      <p:pic>
        <p:nvPicPr>
          <p:cNvPr id="25" name="Picture 24" descr="A picture containing circle, colorfulness, green&#10;&#10;Description automatically generated">
            <a:extLst>
              <a:ext uri="{FF2B5EF4-FFF2-40B4-BE49-F238E27FC236}">
                <a16:creationId xmlns:a16="http://schemas.microsoft.com/office/drawing/2014/main" id="{2147D076-BC9C-F5F0-B4BA-71EE9C5CA0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80" y="300038"/>
            <a:ext cx="1117685" cy="1181100"/>
          </a:xfrm>
          <a:prstGeom prst="rect">
            <a:avLst/>
          </a:prstGeom>
        </p:spPr>
      </p:pic>
      <p:pic>
        <p:nvPicPr>
          <p:cNvPr id="22" name="Picture 21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0EDE5ACB-78E3-7DB2-E767-D61A5913D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95024" y="3488936"/>
            <a:ext cx="4853179" cy="3370263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0E3A934-40D0-DB4A-276F-19395911D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83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59F0B-D88A-9C23-856F-CA4BAB6E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5C0753A-F3B9-DA21-3737-A0CC9B84624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6000" y="1027113"/>
            <a:ext cx="5257800" cy="5026025"/>
          </a:xfrm>
        </p:spPr>
        <p:txBody>
          <a:bodyPr/>
          <a:lstStyle>
            <a:lvl1pPr>
              <a:lnSpc>
                <a:spcPct val="150000"/>
              </a:lnSpc>
              <a:defRPr sz="2000" b="1" i="0">
                <a:solidFill>
                  <a:schemeClr val="accent2"/>
                </a:solidFill>
                <a:latin typeface="Avenir Next" panose="020B0503020202020204" pitchFamily="34" charset="0"/>
                <a:cs typeface="Arial Black" panose="020B0604020202020204" pitchFamily="34" charset="0"/>
              </a:defRPr>
            </a:lvl1pPr>
            <a:lvl2pPr>
              <a:lnSpc>
                <a:spcPct val="150000"/>
              </a:lnSpc>
              <a:defRPr sz="2000">
                <a:solidFill>
                  <a:schemeClr val="accent1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CE1A35F-0E80-6C00-5755-981D64F3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745" y="1579417"/>
            <a:ext cx="4362137" cy="1772993"/>
          </a:xfrm>
          <a:noFill/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895600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5" type="objTx">
  <p:cSld name="Title and Content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/>
          <p:nvPr/>
        </p:nvSpPr>
        <p:spPr>
          <a:xfrm>
            <a:off x="6629399" y="0"/>
            <a:ext cx="4925291" cy="6858000"/>
          </a:xfrm>
          <a:prstGeom prst="rect">
            <a:avLst/>
          </a:prstGeom>
          <a:solidFill>
            <a:schemeClr val="lt2">
              <a:alpha val="72941"/>
            </a:scheme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839789" y="798023"/>
            <a:ext cx="5256212" cy="206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Montserrat Black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>
            <a:off x="6780212" y="987426"/>
            <a:ext cx="45720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507987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400"/>
              <a:buChar char="•"/>
              <a:defRPr sz="3200" b="1" i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1219170" lvl="1" indent="-48258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2100"/>
              <a:buChar char="•"/>
              <a:defRPr sz="2800" b="1" i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1828754" lvl="2" indent="-457189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 sz="2400" b="1" i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2438339" lvl="3" indent="-431789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sz="2000" b="1" i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3047924" lvl="4" indent="-431789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sz="2000" b="1" i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3657509" lvl="5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body" idx="2"/>
          </p:nvPr>
        </p:nvSpPr>
        <p:spPr>
          <a:xfrm>
            <a:off x="839789" y="3042458"/>
            <a:ext cx="5256212" cy="3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None/>
              <a:defRPr sz="1467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800"/>
              <a:buNone/>
              <a:defRPr sz="1067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800"/>
              <a:buNone/>
              <a:defRPr sz="1067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7442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1" type="twoObj">
  <p:cSld name="Two Column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187406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2" type="twoTxTwoObj">
  <p:cSld name="Two Column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accent2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accent2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53" name="Google Shape;153;p30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59727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a square and a blue square with a blue triangle in the middle&#10;&#10;AI-generated content may be incorrect.">
            <a:extLst>
              <a:ext uri="{FF2B5EF4-FFF2-40B4-BE49-F238E27FC236}">
                <a16:creationId xmlns:a16="http://schemas.microsoft.com/office/drawing/2014/main" id="{F92A2C7F-6B63-3826-E07B-83DB1D453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6" t="6915" r="22869" b="37648"/>
          <a:stretch/>
        </p:blipFill>
        <p:spPr>
          <a:xfrm>
            <a:off x="10760363" y="6493162"/>
            <a:ext cx="276422" cy="27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86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59D249E-5375-4B86-B91D-3909858306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847640"/>
            <a:ext cx="4303590" cy="2192655"/>
          </a:xfrm>
          <a:custGeom>
            <a:avLst/>
            <a:gdLst>
              <a:gd name="connsiteX0" fmla="*/ 154429 w 4303590"/>
              <a:gd name="connsiteY0" fmla="*/ 0 h 2192655"/>
              <a:gd name="connsiteX1" fmla="*/ 4149161 w 4303590"/>
              <a:gd name="connsiteY1" fmla="*/ 0 h 2192655"/>
              <a:gd name="connsiteX2" fmla="*/ 4303590 w 4303590"/>
              <a:gd name="connsiteY2" fmla="*/ 154429 h 2192655"/>
              <a:gd name="connsiteX3" fmla="*/ 4303590 w 4303590"/>
              <a:gd name="connsiteY3" fmla="*/ 2038226 h 2192655"/>
              <a:gd name="connsiteX4" fmla="*/ 4149161 w 4303590"/>
              <a:gd name="connsiteY4" fmla="*/ 2192655 h 2192655"/>
              <a:gd name="connsiteX5" fmla="*/ 154429 w 4303590"/>
              <a:gd name="connsiteY5" fmla="*/ 2192655 h 2192655"/>
              <a:gd name="connsiteX6" fmla="*/ 0 w 4303590"/>
              <a:gd name="connsiteY6" fmla="*/ 2038226 h 2192655"/>
              <a:gd name="connsiteX7" fmla="*/ 0 w 4303590"/>
              <a:gd name="connsiteY7" fmla="*/ 154429 h 2192655"/>
              <a:gd name="connsiteX8" fmla="*/ 154429 w 4303590"/>
              <a:gd name="connsiteY8" fmla="*/ 0 h 2192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03590" h="2192655">
                <a:moveTo>
                  <a:pt x="154429" y="0"/>
                </a:moveTo>
                <a:lnTo>
                  <a:pt x="4149161" y="0"/>
                </a:lnTo>
                <a:cubicBezTo>
                  <a:pt x="4234450" y="0"/>
                  <a:pt x="4303590" y="69140"/>
                  <a:pt x="4303590" y="154429"/>
                </a:cubicBezTo>
                <a:lnTo>
                  <a:pt x="4303590" y="2038226"/>
                </a:lnTo>
                <a:cubicBezTo>
                  <a:pt x="4303590" y="2123515"/>
                  <a:pt x="4234450" y="2192655"/>
                  <a:pt x="4149161" y="2192655"/>
                </a:cubicBezTo>
                <a:lnTo>
                  <a:pt x="154429" y="2192655"/>
                </a:lnTo>
                <a:cubicBezTo>
                  <a:pt x="69140" y="2192655"/>
                  <a:pt x="0" y="2123515"/>
                  <a:pt x="0" y="2038226"/>
                </a:cubicBezTo>
                <a:lnTo>
                  <a:pt x="0" y="154429"/>
                </a:lnTo>
                <a:cubicBezTo>
                  <a:pt x="0" y="69140"/>
                  <a:pt x="69140" y="0"/>
                  <a:pt x="1544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7211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E30299D-ADD7-4D61-BB15-C11790DB4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39337" y="2550211"/>
            <a:ext cx="2859225" cy="2176028"/>
          </a:xfrm>
          <a:custGeom>
            <a:avLst/>
            <a:gdLst>
              <a:gd name="connsiteX0" fmla="*/ 0 w 2859225"/>
              <a:gd name="connsiteY0" fmla="*/ 0 h 2176028"/>
              <a:gd name="connsiteX1" fmla="*/ 2859225 w 2859225"/>
              <a:gd name="connsiteY1" fmla="*/ 0 h 2176028"/>
              <a:gd name="connsiteX2" fmla="*/ 2859225 w 2859225"/>
              <a:gd name="connsiteY2" fmla="*/ 2176028 h 2176028"/>
              <a:gd name="connsiteX3" fmla="*/ 0 w 2859225"/>
              <a:gd name="connsiteY3" fmla="*/ 2176028 h 217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9225" h="2176028">
                <a:moveTo>
                  <a:pt x="0" y="0"/>
                </a:moveTo>
                <a:lnTo>
                  <a:pt x="2859225" y="0"/>
                </a:lnTo>
                <a:lnTo>
                  <a:pt x="2859225" y="2176028"/>
                </a:lnTo>
                <a:lnTo>
                  <a:pt x="0" y="2176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656F73-59B2-43F0-96C8-0E697DC67F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89872" y="2550211"/>
            <a:ext cx="2859225" cy="2176028"/>
          </a:xfrm>
          <a:custGeom>
            <a:avLst/>
            <a:gdLst>
              <a:gd name="connsiteX0" fmla="*/ 0 w 2859225"/>
              <a:gd name="connsiteY0" fmla="*/ 0 h 2176028"/>
              <a:gd name="connsiteX1" fmla="*/ 2859225 w 2859225"/>
              <a:gd name="connsiteY1" fmla="*/ 0 h 2176028"/>
              <a:gd name="connsiteX2" fmla="*/ 2859225 w 2859225"/>
              <a:gd name="connsiteY2" fmla="*/ 2176028 h 2176028"/>
              <a:gd name="connsiteX3" fmla="*/ 0 w 2859225"/>
              <a:gd name="connsiteY3" fmla="*/ 2176028 h 217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9225" h="2176028">
                <a:moveTo>
                  <a:pt x="0" y="0"/>
                </a:moveTo>
                <a:lnTo>
                  <a:pt x="2859225" y="0"/>
                </a:lnTo>
                <a:lnTo>
                  <a:pt x="2859225" y="2176028"/>
                </a:lnTo>
                <a:lnTo>
                  <a:pt x="0" y="2176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F1F175-D527-40F5-89E7-84D9BD92DA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33030" y="2550211"/>
            <a:ext cx="2859225" cy="2176028"/>
          </a:xfrm>
          <a:custGeom>
            <a:avLst/>
            <a:gdLst>
              <a:gd name="connsiteX0" fmla="*/ 0 w 2859225"/>
              <a:gd name="connsiteY0" fmla="*/ 0 h 2176028"/>
              <a:gd name="connsiteX1" fmla="*/ 2859225 w 2859225"/>
              <a:gd name="connsiteY1" fmla="*/ 0 h 2176028"/>
              <a:gd name="connsiteX2" fmla="*/ 2859225 w 2859225"/>
              <a:gd name="connsiteY2" fmla="*/ 2176028 h 2176028"/>
              <a:gd name="connsiteX3" fmla="*/ 0 w 2859225"/>
              <a:gd name="connsiteY3" fmla="*/ 2176028 h 217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9225" h="2176028">
                <a:moveTo>
                  <a:pt x="0" y="0"/>
                </a:moveTo>
                <a:lnTo>
                  <a:pt x="2859225" y="0"/>
                </a:lnTo>
                <a:lnTo>
                  <a:pt x="2859225" y="2176028"/>
                </a:lnTo>
                <a:lnTo>
                  <a:pt x="0" y="2176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3260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EB98BD7-FEDC-496C-B06D-0392984760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53396" y="2241160"/>
            <a:ext cx="3005798" cy="2846668"/>
          </a:xfrm>
          <a:custGeom>
            <a:avLst/>
            <a:gdLst>
              <a:gd name="connsiteX0" fmla="*/ 0 w 3005798"/>
              <a:gd name="connsiteY0" fmla="*/ 0 h 2846668"/>
              <a:gd name="connsiteX1" fmla="*/ 3005798 w 3005798"/>
              <a:gd name="connsiteY1" fmla="*/ 0 h 2846668"/>
              <a:gd name="connsiteX2" fmla="*/ 3005798 w 3005798"/>
              <a:gd name="connsiteY2" fmla="*/ 2846668 h 2846668"/>
              <a:gd name="connsiteX3" fmla="*/ 0 w 3005798"/>
              <a:gd name="connsiteY3" fmla="*/ 2846668 h 284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5798" h="2846668">
                <a:moveTo>
                  <a:pt x="0" y="0"/>
                </a:moveTo>
                <a:lnTo>
                  <a:pt x="3005798" y="0"/>
                </a:lnTo>
                <a:lnTo>
                  <a:pt x="3005798" y="2846668"/>
                </a:lnTo>
                <a:lnTo>
                  <a:pt x="0" y="28466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3F41F61-1BBF-4E09-9C8C-3A6FEAB083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84418" y="2822446"/>
            <a:ext cx="3005798" cy="2846668"/>
          </a:xfrm>
          <a:custGeom>
            <a:avLst/>
            <a:gdLst>
              <a:gd name="connsiteX0" fmla="*/ 0 w 3005798"/>
              <a:gd name="connsiteY0" fmla="*/ 0 h 2846668"/>
              <a:gd name="connsiteX1" fmla="*/ 3005798 w 3005798"/>
              <a:gd name="connsiteY1" fmla="*/ 0 h 2846668"/>
              <a:gd name="connsiteX2" fmla="*/ 3005798 w 3005798"/>
              <a:gd name="connsiteY2" fmla="*/ 2846668 h 2846668"/>
              <a:gd name="connsiteX3" fmla="*/ 0 w 3005798"/>
              <a:gd name="connsiteY3" fmla="*/ 2846668 h 284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5798" h="2846668">
                <a:moveTo>
                  <a:pt x="0" y="0"/>
                </a:moveTo>
                <a:lnTo>
                  <a:pt x="3005798" y="0"/>
                </a:lnTo>
                <a:lnTo>
                  <a:pt x="3005798" y="2846668"/>
                </a:lnTo>
                <a:lnTo>
                  <a:pt x="0" y="28466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01F5865-9705-4E08-94D7-749FB82BCC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15440" y="2822446"/>
            <a:ext cx="3005798" cy="2846668"/>
          </a:xfrm>
          <a:custGeom>
            <a:avLst/>
            <a:gdLst>
              <a:gd name="connsiteX0" fmla="*/ 0 w 3005798"/>
              <a:gd name="connsiteY0" fmla="*/ 0 h 2846668"/>
              <a:gd name="connsiteX1" fmla="*/ 3005798 w 3005798"/>
              <a:gd name="connsiteY1" fmla="*/ 0 h 2846668"/>
              <a:gd name="connsiteX2" fmla="*/ 3005798 w 3005798"/>
              <a:gd name="connsiteY2" fmla="*/ 2846668 h 2846668"/>
              <a:gd name="connsiteX3" fmla="*/ 0 w 3005798"/>
              <a:gd name="connsiteY3" fmla="*/ 2846668 h 284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5798" h="2846668">
                <a:moveTo>
                  <a:pt x="0" y="0"/>
                </a:moveTo>
                <a:lnTo>
                  <a:pt x="3005798" y="0"/>
                </a:lnTo>
                <a:lnTo>
                  <a:pt x="3005798" y="2846668"/>
                </a:lnTo>
                <a:lnTo>
                  <a:pt x="0" y="28466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0797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7344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formation Slide (Image) 4">
    <p:bg>
      <p:bgPr>
        <a:solidFill>
          <a:srgbClr val="0375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0C60FB2-9291-4CFB-B994-3821EC1851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319" y="89478"/>
            <a:ext cx="2692894" cy="3131242"/>
          </a:xfrm>
          <a:blipFill dpi="0" rotWithShape="1">
            <a:blip r:embed="rId2"/>
            <a:srcRect/>
            <a:stretch>
              <a:fillRect l="-45731" r="-1342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7EE5566-1655-F45E-5D62-E3D19638175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17198" y="71058"/>
            <a:ext cx="3361682" cy="6677269"/>
          </a:xfrm>
          <a:blipFill dpi="0" rotWithShape="1">
            <a:blip r:embed="rId3"/>
            <a:srcRect/>
            <a:stretch>
              <a:fillRect l="-122813" t="-536" r="-32369" b="-5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EE6F277-4B7C-72BE-8156-989E3B532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5864" y="71058"/>
            <a:ext cx="2878937" cy="2706487"/>
          </a:xfrm>
          <a:blipFill>
            <a:blip r:embed="rId4"/>
            <a:stretch>
              <a:fillRect l="-46904" t="-1449" r="-53365" b="-336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451E311-7CFA-66B7-06B1-0B21B58B11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91787" y="71057"/>
            <a:ext cx="2692894" cy="2706487"/>
          </a:xfrm>
          <a:blipFill>
            <a:blip r:embed="rId5"/>
            <a:stretch>
              <a:fillRect l="-30190" r="-108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0586185-1854-C31E-0674-20AB5AF20B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7319" y="3332480"/>
            <a:ext cx="2692894" cy="3415847"/>
          </a:xfrm>
          <a:blipFill>
            <a:blip r:embed="rId6"/>
            <a:stretch>
              <a:fillRect l="-3298" r="-2913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1C5C7ABF-AE20-4B73-77A9-0FCD03FDCF8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95864" y="2885564"/>
            <a:ext cx="5688817" cy="3862763"/>
          </a:xfrm>
          <a:blipFill>
            <a:blip r:embed="rId7"/>
            <a:stretch>
              <a:fillRect l="-28869" t="-65316" r="-38297" b="-1797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4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  <p:bldP spid="7" grpId="0" animBg="1"/>
      <p:bldP spid="8" grpId="0" animBg="1"/>
      <p:bldP spid="10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formation Slide (Image) 4">
    <p:bg>
      <p:bgPr>
        <a:solidFill>
          <a:srgbClr val="0375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62E290B7-8D12-F684-12D4-6E2FBB54A1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7360" y="71057"/>
            <a:ext cx="3657600" cy="6677269"/>
          </a:xfrm>
          <a:blipFill dpi="0" rotWithShape="1">
            <a:blip r:embed="rId2"/>
            <a:srcRect/>
            <a:stretch>
              <a:fillRect l="-10091" t="-536" r="-145091" b="-5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1985132D-D0F2-0D7C-C91A-490E7D8037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71057"/>
            <a:ext cx="4042402" cy="6677269"/>
          </a:xfrm>
          <a:blipFill dpi="0" rotWithShape="1">
            <a:blip r:embed="rId3"/>
            <a:srcRect/>
            <a:stretch>
              <a:fillRect l="-87984" t="-536" r="-87984" b="-5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24EB613-B1A1-BF14-B775-32465BDA53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878" y="90365"/>
            <a:ext cx="4042402" cy="6677269"/>
          </a:xfrm>
          <a:blipFill dpi="0" rotWithShape="1">
            <a:blip r:embed="rId4"/>
            <a:srcRect/>
            <a:stretch>
              <a:fillRect l="-122813" t="-536" r="-32369" b="-53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3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F4326EC-6261-C93C-CB9E-87BE9B950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328"/>
          <a:stretch/>
        </p:blipFill>
        <p:spPr>
          <a:xfrm>
            <a:off x="0" y="-87827"/>
            <a:ext cx="12192000" cy="1899693"/>
          </a:xfrm>
          <a:prstGeom prst="rect">
            <a:avLst/>
          </a:prstGeom>
        </p:spPr>
      </p:pic>
      <p:pic>
        <p:nvPicPr>
          <p:cNvPr id="28" name="Picture 27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898F05F0-F332-8377-0A1A-4B9A6A80A9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6583" y="-87828"/>
            <a:ext cx="2735558" cy="1899693"/>
          </a:xfrm>
          <a:prstGeom prst="rect">
            <a:avLst/>
          </a:prstGeom>
        </p:spPr>
      </p:pic>
      <p:pic>
        <p:nvPicPr>
          <p:cNvPr id="29" name="Picture 28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DCD03C5E-38CC-B818-8394-C66A3AED8C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4092" y="-87828"/>
            <a:ext cx="2735558" cy="1899693"/>
          </a:xfrm>
          <a:prstGeom prst="rect">
            <a:avLst/>
          </a:prstGeom>
        </p:spPr>
      </p:pic>
      <p:pic>
        <p:nvPicPr>
          <p:cNvPr id="32" name="Picture 31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2518CC9E-C937-F0D4-DA3E-35F9CEF487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81226" y="1234112"/>
            <a:ext cx="1054100" cy="1113907"/>
          </a:xfrm>
          <a:prstGeom prst="rect">
            <a:avLst/>
          </a:prstGeom>
        </p:spPr>
      </p:pic>
      <p:pic>
        <p:nvPicPr>
          <p:cNvPr id="35" name="Picture 34" descr="A picture containing graphics, symbol, design&#10;&#10;Description automatically generated">
            <a:extLst>
              <a:ext uri="{FF2B5EF4-FFF2-40B4-BE49-F238E27FC236}">
                <a16:creationId xmlns:a16="http://schemas.microsoft.com/office/drawing/2014/main" id="{D36FDD97-B82B-7058-6E16-BF3D1B31FB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987825">
            <a:off x="137623" y="1402456"/>
            <a:ext cx="1073037" cy="86668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3B143F5-B244-468E-0F66-AA948BD7FE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5137"/>
            <a:ext cx="7778750" cy="882866"/>
          </a:xfrm>
          <a:noFill/>
          <a:ln>
            <a:solidFill>
              <a:schemeClr val="accent1"/>
            </a:solidFill>
          </a:ln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3CAD1-E924-EE55-C10F-95E5DB4DA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874" y="2579941"/>
            <a:ext cx="10252576" cy="350970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solidFill>
                  <a:schemeClr val="accent5"/>
                </a:solidFill>
                <a:latin typeface="Avenir Next Medium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1FE1-30E7-7A11-F5C6-CDE4845B1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EC54BA2-43B5-9CE5-2CDE-CB35B15D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F65DCD-F9B7-BE27-30A3-122D6C3649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4874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</p:spTree>
    <p:extLst>
      <p:ext uri="{BB962C8B-B14F-4D97-AF65-F5344CB8AC3E}">
        <p14:creationId xmlns:p14="http://schemas.microsoft.com/office/powerpoint/2010/main" val="42201524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formation Slide (Image) 4">
    <p:bg>
      <p:bgPr>
        <a:blipFill dpi="0" rotWithShape="1">
          <a:blip r:embed="rId2">
            <a:alphaModFix amt="2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62E290B7-8D12-F684-12D4-6E2FBB54A1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7360" y="1961613"/>
            <a:ext cx="3657600" cy="2934774"/>
          </a:xfrm>
          <a:blipFill dpi="0" rotWithShape="1">
            <a:blip r:embed="rId3"/>
            <a:srcRect/>
            <a:stretch>
              <a:fillRect l="-2500" t="-536" r="-47500" b="-5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1985132D-D0F2-0D7C-C91A-490E7D8037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1961614"/>
            <a:ext cx="4042402" cy="2934774"/>
          </a:xfrm>
          <a:blipFill dpi="0" rotWithShape="1">
            <a:blip r:embed="rId4"/>
            <a:srcRect/>
            <a:stretch>
              <a:fillRect l="-24647" t="-10757" r="-38219" b="-107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24EB613-B1A1-BF14-B775-32465BDA53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878" y="1961613"/>
            <a:ext cx="4042402" cy="2934774"/>
          </a:xfrm>
          <a:blipFill dpi="0" rotWithShape="1">
            <a:blip r:embed="rId5"/>
            <a:srcRect/>
            <a:stretch>
              <a:fillRect l="-24646" t="-6084" r="-6550" b="-6084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1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4C4BAA-1261-CAEC-2038-758AED4BBF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63403" y="1153150"/>
            <a:ext cx="2633272" cy="3301115"/>
          </a:xfrm>
          <a:custGeom>
            <a:avLst/>
            <a:gdLst>
              <a:gd name="connsiteX0" fmla="*/ 0 w 2633272"/>
              <a:gd name="connsiteY0" fmla="*/ 0 h 3301115"/>
              <a:gd name="connsiteX1" fmla="*/ 2633272 w 2633272"/>
              <a:gd name="connsiteY1" fmla="*/ 0 h 3301115"/>
              <a:gd name="connsiteX2" fmla="*/ 2633272 w 2633272"/>
              <a:gd name="connsiteY2" fmla="*/ 3301115 h 3301115"/>
              <a:gd name="connsiteX3" fmla="*/ 0 w 2633272"/>
              <a:gd name="connsiteY3" fmla="*/ 3301115 h 330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3272" h="3301115">
                <a:moveTo>
                  <a:pt x="0" y="0"/>
                </a:moveTo>
                <a:lnTo>
                  <a:pt x="2633272" y="0"/>
                </a:lnTo>
                <a:lnTo>
                  <a:pt x="2633272" y="3301115"/>
                </a:lnTo>
                <a:lnTo>
                  <a:pt x="0" y="33011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0307C6-D682-9DAC-BC35-86AD961279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153150"/>
            <a:ext cx="2633272" cy="3301115"/>
          </a:xfrm>
          <a:custGeom>
            <a:avLst/>
            <a:gdLst>
              <a:gd name="connsiteX0" fmla="*/ 0 w 2633272"/>
              <a:gd name="connsiteY0" fmla="*/ 0 h 3301115"/>
              <a:gd name="connsiteX1" fmla="*/ 2633272 w 2633272"/>
              <a:gd name="connsiteY1" fmla="*/ 0 h 3301115"/>
              <a:gd name="connsiteX2" fmla="*/ 2633272 w 2633272"/>
              <a:gd name="connsiteY2" fmla="*/ 3301115 h 3301115"/>
              <a:gd name="connsiteX3" fmla="*/ 0 w 2633272"/>
              <a:gd name="connsiteY3" fmla="*/ 3301115 h 330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3272" h="3301115">
                <a:moveTo>
                  <a:pt x="0" y="0"/>
                </a:moveTo>
                <a:lnTo>
                  <a:pt x="2633272" y="0"/>
                </a:lnTo>
                <a:lnTo>
                  <a:pt x="2633272" y="3301115"/>
                </a:lnTo>
                <a:lnTo>
                  <a:pt x="0" y="33011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F8AD14-802C-BE8F-AA03-E18705FF64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3429001"/>
            <a:ext cx="5576343" cy="2204271"/>
          </a:xfrm>
          <a:custGeom>
            <a:avLst/>
            <a:gdLst>
              <a:gd name="connsiteX0" fmla="*/ 0 w 5576343"/>
              <a:gd name="connsiteY0" fmla="*/ 0 h 2204271"/>
              <a:gd name="connsiteX1" fmla="*/ 5576343 w 5576343"/>
              <a:gd name="connsiteY1" fmla="*/ 0 h 2204271"/>
              <a:gd name="connsiteX2" fmla="*/ 5576343 w 5576343"/>
              <a:gd name="connsiteY2" fmla="*/ 2204271 h 2204271"/>
              <a:gd name="connsiteX3" fmla="*/ 0 w 5576343"/>
              <a:gd name="connsiteY3" fmla="*/ 2204271 h 220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76343" h="2204271">
                <a:moveTo>
                  <a:pt x="0" y="0"/>
                </a:moveTo>
                <a:lnTo>
                  <a:pt x="5576343" y="0"/>
                </a:lnTo>
                <a:lnTo>
                  <a:pt x="5576343" y="2204271"/>
                </a:lnTo>
                <a:lnTo>
                  <a:pt x="0" y="2204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9791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AA311-0422-0E61-A328-C88C96BD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182C4-B309-6D14-6C1C-EE0EE94B1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B7368-80F4-A983-0E31-3CFC6440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29A6-B6EB-4C5E-A646-C9A566E07868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990EF-9C70-898F-787C-15FBF7CDF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A92C-A9A9-2B7E-3BEA-764B43AD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07C85-1FF1-4525-B616-88C595CFC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097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BF820-DA98-BA47-3841-36AC79AE0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0F6A15-1740-B89E-0264-97D324E62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C844E-BF8F-F213-5924-080E029B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C8A1-AD38-4CCF-833C-2094C066048D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2C4C0-33D3-F4FB-8D80-2661BB468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1C917-1F7A-B0D9-AD94-3394A3493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87D4-A121-4ADB-BBA6-44AA356D3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639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29DE51-3B15-5715-E86A-1FD837928A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0445" y="-162232"/>
            <a:ext cx="12438191" cy="7020232"/>
          </a:xfrm>
          <a:prstGeom prst="rect">
            <a:avLst/>
          </a:prstGeom>
        </p:spPr>
      </p:pic>
      <p:pic>
        <p:nvPicPr>
          <p:cNvPr id="17" name="Picture 16" descr="A white circle with green and grey circles&#10;&#10;Description automatically generated with low confidence">
            <a:extLst>
              <a:ext uri="{FF2B5EF4-FFF2-40B4-BE49-F238E27FC236}">
                <a16:creationId xmlns:a16="http://schemas.microsoft.com/office/drawing/2014/main" id="{280ABF2B-3BD9-AFEA-59F9-65683D00D4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213" y="776282"/>
            <a:ext cx="5361910" cy="3618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96A9-B940-18F1-C4FE-AB8D7C0D8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587" y="2428745"/>
            <a:ext cx="7868696" cy="103505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92B1-C309-6A9D-9ADF-310AEC2AF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587" y="4686124"/>
            <a:ext cx="6577013" cy="484187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3E52-165D-EB5A-2569-0EA559C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4485C9-A1B9-EE0E-D143-67ED28F5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8224183-E21B-06B4-C396-994D532B72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61924" y="999926"/>
            <a:ext cx="1559845" cy="1308836"/>
          </a:xfrm>
          <a:prstGeom prst="rect">
            <a:avLst/>
          </a:prstGeom>
        </p:spPr>
      </p:pic>
      <p:pic>
        <p:nvPicPr>
          <p:cNvPr id="21" name="Picture 20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51CAADBC-9AD4-AD49-31DC-999371B7AD4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8093" y="2428745"/>
            <a:ext cx="1306530" cy="1380659"/>
          </a:xfrm>
          <a:prstGeom prst="rect">
            <a:avLst/>
          </a:prstGeom>
        </p:spPr>
      </p:pic>
      <p:pic>
        <p:nvPicPr>
          <p:cNvPr id="4" name="Picture 3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81385A77-586A-CE63-E69D-96546060449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7896155" y="3542072"/>
            <a:ext cx="4012255" cy="27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946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2F34D6-95BA-3631-28C0-806B23F2FA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64648" y="-83976"/>
            <a:ext cx="12438191" cy="6941976"/>
          </a:xfrm>
          <a:prstGeom prst="rect">
            <a:avLst/>
          </a:prstGeom>
        </p:spPr>
      </p:pic>
      <p:pic>
        <p:nvPicPr>
          <p:cNvPr id="17" name="Picture 16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2DE9B78F-08B7-80D8-1209-617371C6E5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340816"/>
            <a:ext cx="1306530" cy="1380659"/>
          </a:xfrm>
          <a:prstGeom prst="rect">
            <a:avLst/>
          </a:prstGeom>
        </p:spPr>
      </p:pic>
      <p:pic>
        <p:nvPicPr>
          <p:cNvPr id="21" name="Picture 20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B7FE2DDD-84D4-69D8-46FF-6F95749D8A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4975647" y="0"/>
            <a:ext cx="4012255" cy="2786288"/>
          </a:xfrm>
          <a:prstGeom prst="rect">
            <a:avLst/>
          </a:prstGeom>
        </p:spPr>
      </p:pic>
      <p:pic>
        <p:nvPicPr>
          <p:cNvPr id="22" name="Picture 21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F66F5E79-80B1-519E-F6DE-60E4D8B5E2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261288" y="0"/>
            <a:ext cx="4012255" cy="27862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96A9-B940-18F1-C4FE-AB8D7C0D8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011944"/>
            <a:ext cx="9137073" cy="834111"/>
          </a:xfrm>
          <a:noFill/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3E52-165D-EB5A-2569-0EA559C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4485C9-A1B9-EE0E-D143-67ED28F5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05756" y="6356350"/>
            <a:ext cx="4114800" cy="365125"/>
          </a:xfrm>
        </p:spPr>
        <p:txBody>
          <a:bodyPr/>
          <a:lstStyle>
            <a:lvl1pPr algn="l"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92B1-C309-6A9D-9ADF-310AEC2AF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38955"/>
            <a:ext cx="6577013" cy="484187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579072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42D6AF-4E9D-721E-4EE0-545FBE6CA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529792" cy="6858000"/>
          </a:xfrm>
          <a:prstGeom prst="rect">
            <a:avLst/>
          </a:prstGeom>
        </p:spPr>
      </p:pic>
      <p:pic>
        <p:nvPicPr>
          <p:cNvPr id="25" name="Picture 24" descr="A picture containing circle, colorfulness, green&#10;&#10;Description automatically generated">
            <a:extLst>
              <a:ext uri="{FF2B5EF4-FFF2-40B4-BE49-F238E27FC236}">
                <a16:creationId xmlns:a16="http://schemas.microsoft.com/office/drawing/2014/main" id="{2147D076-BC9C-F5F0-B4BA-71EE9C5CA0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80" y="300038"/>
            <a:ext cx="1117685" cy="1181100"/>
          </a:xfrm>
          <a:prstGeom prst="rect">
            <a:avLst/>
          </a:prstGeom>
        </p:spPr>
      </p:pic>
      <p:pic>
        <p:nvPicPr>
          <p:cNvPr id="22" name="Picture 21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0EDE5ACB-78E3-7DB2-E767-D61A5913D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95024" y="3488936"/>
            <a:ext cx="4853179" cy="3370263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0E3A934-40D0-DB4A-276F-19395911D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83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59F0B-D88A-9C23-856F-CA4BAB6E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5C0753A-F3B9-DA21-3737-A0CC9B84624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6000" y="1027113"/>
            <a:ext cx="5257800" cy="5026025"/>
          </a:xfrm>
        </p:spPr>
        <p:txBody>
          <a:bodyPr/>
          <a:lstStyle>
            <a:lvl1pPr>
              <a:lnSpc>
                <a:spcPct val="150000"/>
              </a:lnSpc>
              <a:defRPr sz="2000" b="1" i="0">
                <a:solidFill>
                  <a:schemeClr val="accent2"/>
                </a:solidFill>
                <a:latin typeface="Avenir Next" panose="020B0503020202020204" pitchFamily="34" charset="0"/>
                <a:cs typeface="Arial Black" panose="020B0604020202020204" pitchFamily="34" charset="0"/>
              </a:defRPr>
            </a:lvl1pPr>
            <a:lvl2pPr>
              <a:lnSpc>
                <a:spcPct val="150000"/>
              </a:lnSpc>
              <a:defRPr sz="2000">
                <a:solidFill>
                  <a:schemeClr val="accent1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CE1A35F-0E80-6C00-5755-981D64F3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745" y="1579417"/>
            <a:ext cx="4362137" cy="1772993"/>
          </a:xfrm>
          <a:noFill/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2765028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F4326EC-6261-C93C-CB9E-87BE9B950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328"/>
          <a:stretch/>
        </p:blipFill>
        <p:spPr>
          <a:xfrm>
            <a:off x="0" y="-87827"/>
            <a:ext cx="12192000" cy="1899693"/>
          </a:xfrm>
          <a:prstGeom prst="rect">
            <a:avLst/>
          </a:prstGeom>
        </p:spPr>
      </p:pic>
      <p:pic>
        <p:nvPicPr>
          <p:cNvPr id="28" name="Picture 27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898F05F0-F332-8377-0A1A-4B9A6A80A9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6583" y="-87828"/>
            <a:ext cx="2735558" cy="1899693"/>
          </a:xfrm>
          <a:prstGeom prst="rect">
            <a:avLst/>
          </a:prstGeom>
        </p:spPr>
      </p:pic>
      <p:pic>
        <p:nvPicPr>
          <p:cNvPr id="29" name="Picture 28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DCD03C5E-38CC-B818-8394-C66A3AED8C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4092" y="-87828"/>
            <a:ext cx="2735558" cy="1899693"/>
          </a:xfrm>
          <a:prstGeom prst="rect">
            <a:avLst/>
          </a:prstGeom>
        </p:spPr>
      </p:pic>
      <p:pic>
        <p:nvPicPr>
          <p:cNvPr id="32" name="Picture 31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2518CC9E-C937-F0D4-DA3E-35F9CEF487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81226" y="1234112"/>
            <a:ext cx="1054100" cy="1113907"/>
          </a:xfrm>
          <a:prstGeom prst="rect">
            <a:avLst/>
          </a:prstGeom>
        </p:spPr>
      </p:pic>
      <p:pic>
        <p:nvPicPr>
          <p:cNvPr id="35" name="Picture 34" descr="A picture containing graphics, symbol, design&#10;&#10;Description automatically generated">
            <a:extLst>
              <a:ext uri="{FF2B5EF4-FFF2-40B4-BE49-F238E27FC236}">
                <a16:creationId xmlns:a16="http://schemas.microsoft.com/office/drawing/2014/main" id="{D36FDD97-B82B-7058-6E16-BF3D1B31FB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987825">
            <a:off x="137623" y="1402456"/>
            <a:ext cx="1073037" cy="86668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3B143F5-B244-468E-0F66-AA948BD7FE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5137"/>
            <a:ext cx="7778750" cy="882866"/>
          </a:xfrm>
          <a:noFill/>
          <a:ln>
            <a:solidFill>
              <a:schemeClr val="accent1"/>
            </a:solidFill>
          </a:ln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3CAD1-E924-EE55-C10F-95E5DB4DA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874" y="2579941"/>
            <a:ext cx="10252576" cy="350970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solidFill>
                  <a:schemeClr val="accent5"/>
                </a:solidFill>
                <a:latin typeface="Avenir Next Medium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1FE1-30E7-7A11-F5C6-CDE4845B1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EC54BA2-43B5-9CE5-2CDE-CB35B15D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F65DCD-F9B7-BE27-30A3-122D6C3649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4874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</p:spTree>
    <p:extLst>
      <p:ext uri="{BB962C8B-B14F-4D97-AF65-F5344CB8AC3E}">
        <p14:creationId xmlns:p14="http://schemas.microsoft.com/office/powerpoint/2010/main" val="15529874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F4326EC-6261-C93C-CB9E-87BE9B950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328"/>
          <a:stretch/>
        </p:blipFill>
        <p:spPr>
          <a:xfrm>
            <a:off x="0" y="-87827"/>
            <a:ext cx="12192000" cy="1899693"/>
          </a:xfrm>
          <a:prstGeom prst="rect">
            <a:avLst/>
          </a:prstGeom>
        </p:spPr>
      </p:pic>
      <p:pic>
        <p:nvPicPr>
          <p:cNvPr id="28" name="Picture 27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898F05F0-F332-8377-0A1A-4B9A6A80A9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6583" y="-87828"/>
            <a:ext cx="2735558" cy="1899693"/>
          </a:xfrm>
          <a:prstGeom prst="rect">
            <a:avLst/>
          </a:prstGeom>
        </p:spPr>
      </p:pic>
      <p:pic>
        <p:nvPicPr>
          <p:cNvPr id="29" name="Picture 28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DCD03C5E-38CC-B818-8394-C66A3AED8C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4092" y="-87828"/>
            <a:ext cx="2735558" cy="1899693"/>
          </a:xfrm>
          <a:prstGeom prst="rect">
            <a:avLst/>
          </a:prstGeom>
        </p:spPr>
      </p:pic>
      <p:pic>
        <p:nvPicPr>
          <p:cNvPr id="32" name="Picture 31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2518CC9E-C937-F0D4-DA3E-35F9CEF487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81226" y="1234112"/>
            <a:ext cx="1054100" cy="1113907"/>
          </a:xfrm>
          <a:prstGeom prst="rect">
            <a:avLst/>
          </a:prstGeom>
        </p:spPr>
      </p:pic>
      <p:pic>
        <p:nvPicPr>
          <p:cNvPr id="35" name="Picture 34" descr="A picture containing graphics, symbol, design&#10;&#10;Description automatically generated">
            <a:extLst>
              <a:ext uri="{FF2B5EF4-FFF2-40B4-BE49-F238E27FC236}">
                <a16:creationId xmlns:a16="http://schemas.microsoft.com/office/drawing/2014/main" id="{D36FDD97-B82B-7058-6E16-BF3D1B31FB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987825">
            <a:off x="137623" y="1402456"/>
            <a:ext cx="1073037" cy="86668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3B143F5-B244-468E-0F66-AA948BD7FE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5137"/>
            <a:ext cx="7778750" cy="882866"/>
          </a:xfrm>
          <a:noFill/>
          <a:ln>
            <a:solidFill>
              <a:schemeClr val="accent1"/>
            </a:solidFill>
          </a:ln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3CAD1-E924-EE55-C10F-95E5DB4DA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873" y="2591600"/>
            <a:ext cx="4460799" cy="348233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solidFill>
                  <a:schemeClr val="accent5"/>
                </a:solidFill>
                <a:latin typeface="Avenir Next Medium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1FE1-30E7-7A11-F5C6-CDE4845B1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EC54BA2-43B5-9CE5-2CDE-CB35B15D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148035D-503E-294D-0CD6-E17D211B4AC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21055" y="2591600"/>
            <a:ext cx="4460799" cy="348233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solidFill>
                  <a:schemeClr val="accent5"/>
                </a:solidFill>
                <a:latin typeface="Avenir Next Medium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F9AECAC-A59B-8091-A142-04386989A9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4874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</p:spTree>
    <p:extLst>
      <p:ext uri="{BB962C8B-B14F-4D97-AF65-F5344CB8AC3E}">
        <p14:creationId xmlns:p14="http://schemas.microsoft.com/office/powerpoint/2010/main" val="31440585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31DC86D-434D-E481-BF2B-605AC66FBB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2335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0E7030-8F23-0CAD-DA78-220E04206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9527"/>
            <a:ext cx="4906532" cy="1025451"/>
          </a:xfrm>
          <a:noFill/>
        </p:spPr>
        <p:txBody>
          <a:bodyPr anchor="b">
            <a:norm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28BF5-A41A-7699-5EFB-CFEBBBDDE57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71295" y="1825625"/>
            <a:ext cx="4982736" cy="4351338"/>
          </a:xfrm>
        </p:spPr>
        <p:txBody>
          <a:bodyPr/>
          <a:lstStyle>
            <a:lvl1pPr>
              <a:defRPr sz="2000">
                <a:solidFill>
                  <a:schemeClr val="accent5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accent6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038BC-2FC8-E585-DD90-51F45C72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E372AE8-7F50-32D3-3890-2C5ED03269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71733" y="1825625"/>
            <a:ext cx="4682067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6F9BCA12-E43D-AD1E-B07B-A11CDD15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9F9BA9-0700-786F-75A3-2C76A7B3BF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5000" y="241526"/>
            <a:ext cx="1117600" cy="1181100"/>
          </a:xfrm>
          <a:prstGeom prst="rect">
            <a:avLst/>
          </a:prstGeom>
        </p:spPr>
      </p:pic>
      <p:pic>
        <p:nvPicPr>
          <p:cNvPr id="23" name="Picture 22" descr="A picture containing design&#10;&#10;Description automatically generated with low confidence">
            <a:extLst>
              <a:ext uri="{FF2B5EF4-FFF2-40B4-BE49-F238E27FC236}">
                <a16:creationId xmlns:a16="http://schemas.microsoft.com/office/drawing/2014/main" id="{350313E3-2343-D14F-69BB-5D4F7E0987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8803459">
            <a:off x="135978" y="1333022"/>
            <a:ext cx="800167" cy="64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1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F4326EC-6261-C93C-CB9E-87BE9B950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328"/>
          <a:stretch/>
        </p:blipFill>
        <p:spPr>
          <a:xfrm>
            <a:off x="0" y="-87827"/>
            <a:ext cx="12192000" cy="1899693"/>
          </a:xfrm>
          <a:prstGeom prst="rect">
            <a:avLst/>
          </a:prstGeom>
        </p:spPr>
      </p:pic>
      <p:pic>
        <p:nvPicPr>
          <p:cNvPr id="28" name="Picture 27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898F05F0-F332-8377-0A1A-4B9A6A80A9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6583" y="-87828"/>
            <a:ext cx="2735558" cy="1899693"/>
          </a:xfrm>
          <a:prstGeom prst="rect">
            <a:avLst/>
          </a:prstGeom>
        </p:spPr>
      </p:pic>
      <p:pic>
        <p:nvPicPr>
          <p:cNvPr id="29" name="Picture 28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DCD03C5E-38CC-B818-8394-C66A3AED8C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4092" y="-87828"/>
            <a:ext cx="2735558" cy="1899693"/>
          </a:xfrm>
          <a:prstGeom prst="rect">
            <a:avLst/>
          </a:prstGeom>
        </p:spPr>
      </p:pic>
      <p:pic>
        <p:nvPicPr>
          <p:cNvPr id="32" name="Picture 31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2518CC9E-C937-F0D4-DA3E-35F9CEF487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81226" y="1234112"/>
            <a:ext cx="1054100" cy="1113907"/>
          </a:xfrm>
          <a:prstGeom prst="rect">
            <a:avLst/>
          </a:prstGeom>
        </p:spPr>
      </p:pic>
      <p:pic>
        <p:nvPicPr>
          <p:cNvPr id="35" name="Picture 34" descr="A picture containing graphics, symbol, design&#10;&#10;Description automatically generated">
            <a:extLst>
              <a:ext uri="{FF2B5EF4-FFF2-40B4-BE49-F238E27FC236}">
                <a16:creationId xmlns:a16="http://schemas.microsoft.com/office/drawing/2014/main" id="{D36FDD97-B82B-7058-6E16-BF3D1B31FB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987825">
            <a:off x="137623" y="1402456"/>
            <a:ext cx="1073037" cy="86668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3B143F5-B244-468E-0F66-AA948BD7FE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5137"/>
            <a:ext cx="7778750" cy="882866"/>
          </a:xfrm>
          <a:noFill/>
          <a:ln>
            <a:solidFill>
              <a:schemeClr val="accent1"/>
            </a:solidFill>
          </a:ln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3CAD1-E924-EE55-C10F-95E5DB4DA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873" y="2591600"/>
            <a:ext cx="4460799" cy="348233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solidFill>
                  <a:schemeClr val="accent5"/>
                </a:solidFill>
                <a:latin typeface="Avenir Next Medium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1FE1-30E7-7A11-F5C6-CDE4845B1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EC54BA2-43B5-9CE5-2CDE-CB35B15D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148035D-503E-294D-0CD6-E17D211B4AC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21055" y="2591600"/>
            <a:ext cx="4460799" cy="348233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solidFill>
                  <a:schemeClr val="accent5"/>
                </a:solidFill>
                <a:latin typeface="Avenir Next Medium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F9AECAC-A59B-8091-A142-04386989A9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4874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</p:spTree>
    <p:extLst>
      <p:ext uri="{BB962C8B-B14F-4D97-AF65-F5344CB8AC3E}">
        <p14:creationId xmlns:p14="http://schemas.microsoft.com/office/powerpoint/2010/main" val="4258069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C1C7EB-1B52-B108-D1BA-A11824984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-2" r="-10" b="-278514"/>
          <a:stretch/>
        </p:blipFill>
        <p:spPr>
          <a:xfrm>
            <a:off x="0" y="0"/>
            <a:ext cx="12263021" cy="6858000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15EC2BCB-A08D-FAE8-BEC8-F5E4D41A4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B5549-5598-D5E5-AC06-08674808A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DB1B65-52B0-5946-97D8-90F3EC9AD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1117"/>
            <a:ext cx="8537599" cy="1113908"/>
          </a:xfrm>
          <a:noFill/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HEADER</a:t>
            </a:r>
          </a:p>
        </p:txBody>
      </p:sp>
      <p:pic>
        <p:nvPicPr>
          <p:cNvPr id="20" name="Picture 19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D52C960E-A120-C9C0-9FC6-5C60FB7EED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-557784"/>
            <a:ext cx="1055672" cy="1115568"/>
          </a:xfrm>
          <a:prstGeom prst="rect">
            <a:avLst/>
          </a:prstGeom>
        </p:spPr>
      </p:pic>
      <p:pic>
        <p:nvPicPr>
          <p:cNvPr id="2" name="Picture 1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7B12512D-1A6B-6682-9DC1-D6118B81F9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14349" y="1320160"/>
            <a:ext cx="1407506" cy="977435"/>
          </a:xfrm>
          <a:prstGeom prst="rect">
            <a:avLst/>
          </a:prstGeom>
        </p:spPr>
      </p:pic>
      <p:pic>
        <p:nvPicPr>
          <p:cNvPr id="3" name="Picture 2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3DED626D-28D5-DE8D-65FD-1D5278892E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91985" y="1320160"/>
            <a:ext cx="1407506" cy="977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3B18CA-71C2-6ABE-43D9-B0DD2FBA69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0138" y="2611426"/>
            <a:ext cx="10515600" cy="335083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latin typeface="Avenir Next Medium" panose="020B0503020202020204" pitchFamily="34" charset="0"/>
              </a:defRPr>
            </a:lvl1pPr>
            <a:lvl2pPr>
              <a:defRPr sz="2000" b="0" i="0">
                <a:latin typeface="Avenir Next Medium" panose="020B0503020202020204" pitchFamily="34" charset="0"/>
              </a:defRPr>
            </a:lvl2pPr>
            <a:lvl3pPr>
              <a:defRPr sz="2000" b="0" i="0">
                <a:latin typeface="Avenir Next Medium" panose="020B0503020202020204" pitchFamily="34" charset="0"/>
              </a:defRPr>
            </a:lvl3pPr>
            <a:lvl4pPr>
              <a:defRPr sz="2000" b="0" i="0">
                <a:latin typeface="Avenir Next Medium" panose="020B0503020202020204" pitchFamily="34" charset="0"/>
              </a:defRPr>
            </a:lvl4pPr>
            <a:lvl5pPr>
              <a:defRPr sz="2000" b="0" i="0">
                <a:latin typeface="Avenir Next Medium" panose="020B0503020202020204" pitchFamily="34" charset="0"/>
              </a:defRPr>
            </a:lvl5pPr>
          </a:lstStyle>
          <a:p>
            <a:r>
              <a:rPr lang="en-US"/>
              <a:t>Body copy goes here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686EA26-F058-80C4-144A-7ECB71DCE8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51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</p:spTree>
    <p:extLst>
      <p:ext uri="{BB962C8B-B14F-4D97-AF65-F5344CB8AC3E}">
        <p14:creationId xmlns:p14="http://schemas.microsoft.com/office/powerpoint/2010/main" val="22291543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D25F5B8-38EC-F617-F7F5-B7D941D83F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400" y="276226"/>
            <a:ext cx="1117685" cy="1181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64B153-7340-C95F-756A-683CB9A22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7085" y="509588"/>
            <a:ext cx="8427139" cy="1004888"/>
          </a:xfrm>
          <a:noFill/>
          <a:ln>
            <a:noFill/>
          </a:ln>
        </p:spPr>
        <p:txBody>
          <a:bodyPr anchor="b">
            <a:norm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FBAC6-679B-C5BE-395D-F11FE83B277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18830-2B10-0651-1357-45153B886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ct val="150000"/>
              </a:lnSpc>
              <a:defRPr sz="20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accent1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accent6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579920-C3C2-0F28-39DA-FAB23C1599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DF28FF-955B-B89B-C0E9-F420C0421C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lnSpc>
                <a:spcPct val="150000"/>
              </a:lnSpc>
              <a:defRPr sz="20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accent1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accent6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A38DB8-52D0-DED3-FBFE-D9D4E228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D167866-BF2D-69CD-6BDC-E252E1955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pic>
        <p:nvPicPr>
          <p:cNvPr id="18" name="Picture 17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E146A95F-0950-C3AD-B5C1-5F692413B4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9805" y="1"/>
            <a:ext cx="2422795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598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5504DE5-999B-966C-4B54-96B7202704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917"/>
          <a:stretch/>
        </p:blipFill>
        <p:spPr>
          <a:xfrm>
            <a:off x="1" y="0"/>
            <a:ext cx="65278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078365-4F5B-4E05-E23A-1A325C57C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01286"/>
            <a:ext cx="5257799" cy="1141531"/>
          </a:xfrm>
          <a:noFill/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EC1E8-181B-63EB-83C3-7CF2C50A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0060FDB-7AF4-83DA-D83E-EFC54AFF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C471C1-D874-96D9-BB51-76C94D27B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1947863"/>
            <a:ext cx="5257799" cy="4148137"/>
          </a:xfrm>
        </p:spPr>
        <p:txBody>
          <a:bodyPr/>
          <a:lstStyle>
            <a:lvl1pPr>
              <a:lnSpc>
                <a:spcPct val="150000"/>
              </a:lnSpc>
              <a:defRPr sz="2000">
                <a:solidFill>
                  <a:schemeClr val="accent4"/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accent3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5F6603EF-7A5C-CFA7-08CF-DBCA6769361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094539" y="1083733"/>
            <a:ext cx="4538662" cy="5012267"/>
          </a:xfrm>
        </p:spPr>
        <p:txBody>
          <a:bodyPr/>
          <a:lstStyle/>
          <a:p>
            <a:endParaRPr lang="en-US"/>
          </a:p>
        </p:txBody>
      </p:sp>
      <p:pic>
        <p:nvPicPr>
          <p:cNvPr id="17" name="Picture 16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25FDCB37-BD38-EE7B-313E-AF436B2998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67411" y="5539046"/>
            <a:ext cx="1054101" cy="11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758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C1C7EB-1B52-B108-D1BA-A11824984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-2" r="-10" b="-278514"/>
          <a:stretch/>
        </p:blipFill>
        <p:spPr>
          <a:xfrm>
            <a:off x="0" y="0"/>
            <a:ext cx="12263021" cy="6858000"/>
          </a:xfrm>
          <a:prstGeom prst="rect">
            <a:avLst/>
          </a:prstGeom>
        </p:spPr>
      </p:pic>
      <p:pic>
        <p:nvPicPr>
          <p:cNvPr id="18" name="Picture 17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DD7DD695-359C-3FB2-C3A2-FC691A57C2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78669" y="-7391"/>
            <a:ext cx="2667875" cy="1852691"/>
          </a:xfrm>
          <a:prstGeom prst="rect">
            <a:avLst/>
          </a:prstGeom>
        </p:spPr>
      </p:pic>
      <p:pic>
        <p:nvPicPr>
          <p:cNvPr id="17" name="Picture 16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89D8CFF4-581D-5E1E-8ACF-8D71013D02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6240153" y="-7391"/>
            <a:ext cx="2667875" cy="1852691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15EC2BCB-A08D-FAE8-BEC8-F5E4D41A4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B5549-5598-D5E5-AC06-08674808A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DB1B65-52B0-5946-97D8-90F3EC9AD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64345"/>
            <a:ext cx="9572238" cy="1113908"/>
          </a:xfrm>
          <a:noFill/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pic>
        <p:nvPicPr>
          <p:cNvPr id="20" name="Picture 19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D52C960E-A120-C9C0-9FC6-5C60FB7EED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615" y="1229758"/>
            <a:ext cx="1054101" cy="1113908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B47DC6-6984-6AD0-0723-2713425F79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51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5F2D1AA6-2D7E-E949-8C3B-05B3C8D8BA1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76350" y="2660650"/>
            <a:ext cx="10477450" cy="34286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27479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74A98325-DB7B-5447-2CF1-D16100503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6749" y="295132"/>
            <a:ext cx="1054101" cy="11139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0A4D8-AD1C-C333-1C90-8CC464D34D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42516" y="1543028"/>
            <a:ext cx="5712871" cy="4256272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</a:defRPr>
            </a:lvl1pPr>
            <a:lvl2pPr>
              <a:defRPr sz="1800">
                <a:solidFill>
                  <a:schemeClr val="accent5"/>
                </a:solidFill>
              </a:defRPr>
            </a:lvl2pPr>
            <a:lvl3pPr>
              <a:defRPr sz="1800">
                <a:solidFill>
                  <a:schemeClr val="accent5"/>
                </a:solidFill>
              </a:defRPr>
            </a:lvl3pPr>
            <a:lvl4pPr>
              <a:defRPr sz="1600">
                <a:solidFill>
                  <a:schemeClr val="accent5"/>
                </a:solidFill>
              </a:defRPr>
            </a:lvl4pPr>
            <a:lvl5pPr>
              <a:defRPr sz="1600">
                <a:solidFill>
                  <a:schemeClr val="accent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7B28F-A582-2E9F-4A99-FA38F3BEF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08302"/>
            <a:ext cx="4434739" cy="35527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 b="0" i="0">
                <a:solidFill>
                  <a:schemeClr val="accent5"/>
                </a:solidFill>
                <a:latin typeface="Avenir Next" panose="020B0503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C8E7A-EB82-EDBA-0587-15B2A915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490AAB4D-6433-CF1B-C16C-B36AB3B0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B9B3C9E-E65B-547B-A8C7-6F178CC4E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946744"/>
            <a:ext cx="4434739" cy="1113908"/>
          </a:xfrm>
          <a:noFill/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pic>
        <p:nvPicPr>
          <p:cNvPr id="21" name="Picture 20" descr="A green and black chevron&#10;&#10;Description automatically generated with medium confidence">
            <a:extLst>
              <a:ext uri="{FF2B5EF4-FFF2-40B4-BE49-F238E27FC236}">
                <a16:creationId xmlns:a16="http://schemas.microsoft.com/office/drawing/2014/main" id="{2BECDF4C-7A14-BDEE-687A-B51CE4B72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03" y="0"/>
            <a:ext cx="2034414" cy="76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511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FBC3B6-178C-987F-EE16-5F2568EBEA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15"/>
            <a:ext cx="12243620" cy="6849085"/>
          </a:xfrm>
          <a:prstGeom prst="rect">
            <a:avLst/>
          </a:prstGeom>
        </p:spPr>
      </p:pic>
      <p:pic>
        <p:nvPicPr>
          <p:cNvPr id="21" name="Picture 20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C62A6A7-86FC-46E3-AB7D-A87070702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3193" y="695462"/>
            <a:ext cx="1153898" cy="1219367"/>
          </a:xfrm>
          <a:prstGeom prst="rect">
            <a:avLst/>
          </a:prstGeom>
        </p:spPr>
      </p:pic>
      <p:pic>
        <p:nvPicPr>
          <p:cNvPr id="17" name="Picture 16" descr="A white circle with green and grey circles&#10;&#10;Description automatically generated with low confidence">
            <a:extLst>
              <a:ext uri="{FF2B5EF4-FFF2-40B4-BE49-F238E27FC236}">
                <a16:creationId xmlns:a16="http://schemas.microsoft.com/office/drawing/2014/main" id="{C90730C2-F809-AEBD-4CD6-568B0A1C0A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5212" y="776282"/>
            <a:ext cx="4460715" cy="3010524"/>
          </a:xfrm>
          <a:prstGeom prst="rect">
            <a:avLst/>
          </a:prstGeom>
        </p:spPr>
      </p:pic>
      <p:pic>
        <p:nvPicPr>
          <p:cNvPr id="23" name="Picture 22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EDCD61CA-B662-D6E0-5BB4-D8CB344D2C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5383694" y="4554173"/>
            <a:ext cx="3317511" cy="2303827"/>
          </a:xfrm>
          <a:prstGeom prst="rect">
            <a:avLst/>
          </a:prstGeom>
        </p:spPr>
      </p:pic>
      <p:pic>
        <p:nvPicPr>
          <p:cNvPr id="25" name="Picture 24" descr="A black and white arrow&#10;&#10;Description automatically generated with low confidence">
            <a:extLst>
              <a:ext uri="{FF2B5EF4-FFF2-40B4-BE49-F238E27FC236}">
                <a16:creationId xmlns:a16="http://schemas.microsoft.com/office/drawing/2014/main" id="{CC60110F-C134-7B76-8922-51CC8270F3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8038406" y="4554173"/>
            <a:ext cx="3317511" cy="23038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25FCB73-C548-4C13-344C-623D18944CC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95011" y="1179368"/>
            <a:ext cx="1998419" cy="16768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96A9-B940-18F1-C4FE-AB8D7C0D8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3135929"/>
            <a:ext cx="7668492" cy="811631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 FOR VIEWING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3E52-165D-EB5A-2569-0EA559C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4485C9-A1B9-EE0E-D143-67ED28F5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92B1-C309-6A9D-9ADF-310AEC2AF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189892"/>
            <a:ext cx="6577013" cy="484187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51907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r="54487"/>
          <a:stretch/>
        </p:blipFill>
        <p:spPr>
          <a:xfrm>
            <a:off x="-19550" y="0"/>
            <a:ext cx="559262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096000" y="1027113"/>
            <a:ext cx="5257800" cy="5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 i="0">
                <a:solidFill>
                  <a:schemeClr val="accent1"/>
                </a:solidFill>
              </a:defRPr>
            </a:lvl1pPr>
            <a:lvl2pPr marL="914400" lvl="1" indent="-355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 sz="2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•"/>
              <a:defRPr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•"/>
              <a:defRPr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595758" y="1597942"/>
            <a:ext cx="4362000" cy="17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Arial Black"/>
              <a:buNone/>
              <a:defRPr sz="4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3" descr="A blue dots on a black background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075" y="300049"/>
            <a:ext cx="1117700" cy="1181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 descr="A green and black arrows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102" y="3487725"/>
            <a:ext cx="5099502" cy="3370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51005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2_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2"/>
          <p:cNvPicPr preferRelativeResize="0"/>
          <p:nvPr/>
        </p:nvPicPr>
        <p:blipFill rotWithShape="1">
          <a:blip r:embed="rId2">
            <a:alphaModFix/>
          </a:blip>
          <a:srcRect l="1" t="-1" r="-10" b="-278514"/>
          <a:stretch/>
        </p:blipFill>
        <p:spPr>
          <a:xfrm>
            <a:off x="0" y="0"/>
            <a:ext cx="12263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title"/>
          </p:nvPr>
        </p:nvSpPr>
        <p:spPr>
          <a:xfrm>
            <a:off x="838200" y="671117"/>
            <a:ext cx="8537599" cy="1113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2" name="Google Shape;82;p32" descr="A picture containing amber, cir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-557784"/>
            <a:ext cx="1055672" cy="111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32" descr="A green and black arrows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14349" y="1320160"/>
            <a:ext cx="1407506" cy="97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32" descr="A green and black arrows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91985" y="1320160"/>
            <a:ext cx="1407506" cy="97743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2"/>
          <p:cNvSpPr txBox="1">
            <a:spLocks noGrp="1"/>
          </p:cNvSpPr>
          <p:nvPr>
            <p:ph type="body" idx="1"/>
          </p:nvPr>
        </p:nvSpPr>
        <p:spPr>
          <a:xfrm>
            <a:off x="880138" y="2611426"/>
            <a:ext cx="10515600" cy="3350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 i="0"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Avenir"/>
                <a:ea typeface="Avenir"/>
                <a:cs typeface="Avenir"/>
                <a:sym typeface="Avenir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Avenir"/>
                <a:ea typeface="Avenir"/>
                <a:cs typeface="Avenir"/>
                <a:sym typeface="Avenir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Avenir"/>
                <a:ea typeface="Avenir"/>
                <a:cs typeface="Avenir"/>
                <a:sym typeface="Avenir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Avenir"/>
                <a:ea typeface="Avenir"/>
                <a:cs typeface="Avenir"/>
                <a:sym typeface="Avenir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body" idx="2"/>
          </p:nvPr>
        </p:nvSpPr>
        <p:spPr>
          <a:xfrm>
            <a:off x="876351" y="2053642"/>
            <a:ext cx="9564776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i="0">
                <a:solidFill>
                  <a:schemeClr val="accen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91174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1">
  <p:cSld name="Title Slid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78" descr="A person getting off a bu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4222" b="17659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78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78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78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8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21" name="Google Shape;21;p178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1317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with Content">
  <p:cSld name="Photo with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9"/>
          <p:cNvSpPr>
            <a:spLocks noGrp="1"/>
          </p:cNvSpPr>
          <p:nvPr>
            <p:ph type="pic" idx="2"/>
          </p:nvPr>
        </p:nvSpPr>
        <p:spPr>
          <a:xfrm>
            <a:off x="0" y="0"/>
            <a:ext cx="67056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24" name="Google Shape;24;p179"/>
          <p:cNvSpPr txBox="1">
            <a:spLocks noGrp="1"/>
          </p:cNvSpPr>
          <p:nvPr>
            <p:ph type="subTitle" idx="1"/>
          </p:nvPr>
        </p:nvSpPr>
        <p:spPr>
          <a:xfrm>
            <a:off x="7235688" y="1122363"/>
            <a:ext cx="4118113" cy="4543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69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31DC86D-434D-E481-BF2B-605AC66FBB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2335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0E7030-8F23-0CAD-DA78-220E04206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9527"/>
            <a:ext cx="4906532" cy="1025451"/>
          </a:xfrm>
          <a:noFill/>
        </p:spPr>
        <p:txBody>
          <a:bodyPr anchor="b">
            <a:norm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28BF5-A41A-7699-5EFB-CFEBBBDDE57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71295" y="1825625"/>
            <a:ext cx="4982736" cy="4351338"/>
          </a:xfrm>
        </p:spPr>
        <p:txBody>
          <a:bodyPr/>
          <a:lstStyle>
            <a:lvl1pPr>
              <a:defRPr sz="2000">
                <a:solidFill>
                  <a:schemeClr val="accent5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accent6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038BC-2FC8-E585-DD90-51F45C72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E372AE8-7F50-32D3-3890-2C5ED03269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71733" y="1825625"/>
            <a:ext cx="4682067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6F9BCA12-E43D-AD1E-B07B-A11CDD15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9F9BA9-0700-786F-75A3-2C76A7B3BF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5000" y="241526"/>
            <a:ext cx="1117600" cy="1181100"/>
          </a:xfrm>
          <a:prstGeom prst="rect">
            <a:avLst/>
          </a:prstGeom>
        </p:spPr>
      </p:pic>
      <p:pic>
        <p:nvPicPr>
          <p:cNvPr id="23" name="Picture 22" descr="A picture containing design&#10;&#10;Description automatically generated with low confidence">
            <a:extLst>
              <a:ext uri="{FF2B5EF4-FFF2-40B4-BE49-F238E27FC236}">
                <a16:creationId xmlns:a16="http://schemas.microsoft.com/office/drawing/2014/main" id="{350313E3-2343-D14F-69BB-5D4F7E0987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8803459">
            <a:off x="135978" y="1333022"/>
            <a:ext cx="800167" cy="64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773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Title and Content 4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1"/>
            <a:ext cx="12185647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81"/>
          <p:cNvSpPr txBox="1">
            <a:spLocks noGrp="1"/>
          </p:cNvSpPr>
          <p:nvPr>
            <p:ph type="title"/>
          </p:nvPr>
        </p:nvSpPr>
        <p:spPr>
          <a:xfrm>
            <a:off x="838201" y="681037"/>
            <a:ext cx="4698076" cy="2747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1"/>
          <p:cNvSpPr txBox="1">
            <a:spLocks noGrp="1"/>
          </p:cNvSpPr>
          <p:nvPr>
            <p:ph type="body" idx="1"/>
          </p:nvPr>
        </p:nvSpPr>
        <p:spPr>
          <a:xfrm>
            <a:off x="6368124" y="2576514"/>
            <a:ext cx="4985675" cy="360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8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181"/>
          <p:cNvSpPr>
            <a:spLocks noGrp="1"/>
          </p:cNvSpPr>
          <p:nvPr>
            <p:ph type="pic" idx="2"/>
          </p:nvPr>
        </p:nvSpPr>
        <p:spPr>
          <a:xfrm>
            <a:off x="838201" y="3489129"/>
            <a:ext cx="4698076" cy="33924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35" name="Google Shape;35;p181"/>
          <p:cNvSpPr txBox="1">
            <a:spLocks noGrp="1"/>
          </p:cNvSpPr>
          <p:nvPr>
            <p:ph type="body" idx="3"/>
          </p:nvPr>
        </p:nvSpPr>
        <p:spPr>
          <a:xfrm>
            <a:off x="6368125" y="398463"/>
            <a:ext cx="4985676" cy="177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03973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82" descr="A blue square with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1"/>
            <a:ext cx="12185651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82"/>
          <p:cNvSpPr txBox="1">
            <a:spLocks noGrp="1"/>
          </p:cNvSpPr>
          <p:nvPr>
            <p:ph type="title"/>
          </p:nvPr>
        </p:nvSpPr>
        <p:spPr>
          <a:xfrm>
            <a:off x="838201" y="681037"/>
            <a:ext cx="4698076" cy="2747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182"/>
          <p:cNvSpPr txBox="1">
            <a:spLocks noGrp="1"/>
          </p:cNvSpPr>
          <p:nvPr>
            <p:ph type="body" idx="1"/>
          </p:nvPr>
        </p:nvSpPr>
        <p:spPr>
          <a:xfrm>
            <a:off x="6368124" y="2576514"/>
            <a:ext cx="4985675" cy="360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2"/>
          <p:cNvSpPr>
            <a:spLocks noGrp="1"/>
          </p:cNvSpPr>
          <p:nvPr>
            <p:ph type="pic" idx="2"/>
          </p:nvPr>
        </p:nvSpPr>
        <p:spPr>
          <a:xfrm>
            <a:off x="838201" y="3489129"/>
            <a:ext cx="4698076" cy="33924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2" name="Google Shape;42;p182"/>
          <p:cNvSpPr txBox="1">
            <a:spLocks noGrp="1"/>
          </p:cNvSpPr>
          <p:nvPr>
            <p:ph type="body" idx="3"/>
          </p:nvPr>
        </p:nvSpPr>
        <p:spPr>
          <a:xfrm>
            <a:off x="6368125" y="398463"/>
            <a:ext cx="4985676" cy="177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 b="1" i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87668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8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9291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2">
  <p:cSld name="Divider Slide_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84"/>
          <p:cNvPicPr preferRelativeResize="0"/>
          <p:nvPr/>
        </p:nvPicPr>
        <p:blipFill rotWithShape="1">
          <a:blip r:embed="rId2">
            <a:alphaModFix/>
          </a:blip>
          <a:srcRect l="17377" r="17375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84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84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84"/>
          <p:cNvSpPr txBox="1">
            <a:spLocks noGrp="1"/>
          </p:cNvSpPr>
          <p:nvPr>
            <p:ph type="ctrTitle"/>
          </p:nvPr>
        </p:nvSpPr>
        <p:spPr>
          <a:xfrm>
            <a:off x="7235687" y="2811375"/>
            <a:ext cx="475126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4"/>
          <p:cNvSpPr txBox="1">
            <a:spLocks noGrp="1"/>
          </p:cNvSpPr>
          <p:nvPr>
            <p:ph type="subTitle" idx="1"/>
          </p:nvPr>
        </p:nvSpPr>
        <p:spPr>
          <a:xfrm>
            <a:off x="7235688" y="1122363"/>
            <a:ext cx="4118113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52" name="Google Shape;52;p184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65591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5"/>
          <p:cNvSpPr/>
          <p:nvPr/>
        </p:nvSpPr>
        <p:spPr>
          <a:xfrm>
            <a:off x="548640" y="3429001"/>
            <a:ext cx="11643361" cy="2927351"/>
          </a:xfrm>
          <a:prstGeom prst="rect">
            <a:avLst/>
          </a:prstGeom>
          <a:solidFill>
            <a:schemeClr val="lt2">
              <a:alpha val="7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85" descr="A blue square with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1" y="1"/>
            <a:ext cx="12185651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85"/>
          <p:cNvSpPr txBox="1">
            <a:spLocks noGrp="1"/>
          </p:cNvSpPr>
          <p:nvPr>
            <p:ph type="title"/>
          </p:nvPr>
        </p:nvSpPr>
        <p:spPr>
          <a:xfrm>
            <a:off x="838201" y="681037"/>
            <a:ext cx="4698076" cy="2747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5"/>
          <p:cNvSpPr txBox="1">
            <a:spLocks noGrp="1"/>
          </p:cNvSpPr>
          <p:nvPr>
            <p:ph type="body" idx="1"/>
          </p:nvPr>
        </p:nvSpPr>
        <p:spPr>
          <a:xfrm>
            <a:off x="838200" y="4023359"/>
            <a:ext cx="10515600" cy="215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8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185"/>
          <p:cNvSpPr>
            <a:spLocks noGrp="1"/>
          </p:cNvSpPr>
          <p:nvPr>
            <p:ph type="pic" idx="2"/>
          </p:nvPr>
        </p:nvSpPr>
        <p:spPr>
          <a:xfrm>
            <a:off x="6368127" y="365125"/>
            <a:ext cx="4985675" cy="33924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5905628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94" descr="A picture containing amber, circl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26750" y="295133"/>
            <a:ext cx="1054101" cy="1113908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4"/>
          <p:cNvSpPr txBox="1"/>
          <p:nvPr/>
        </p:nvSpPr>
        <p:spPr>
          <a:xfrm>
            <a:off x="948675" y="2553875"/>
            <a:ext cx="4434600" cy="3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101D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94"/>
          <p:cNvSpPr txBox="1"/>
          <p:nvPr/>
        </p:nvSpPr>
        <p:spPr>
          <a:xfrm>
            <a:off x="836575" y="946751"/>
            <a:ext cx="94005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rgbClr val="101D3D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45" name="Google Shape;145;p194" descr="A green and black chevron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03" y="1"/>
            <a:ext cx="2034413" cy="76290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4"/>
          <p:cNvSpPr txBox="1"/>
          <p:nvPr/>
        </p:nvSpPr>
        <p:spPr>
          <a:xfrm>
            <a:off x="6172200" y="2662726"/>
            <a:ext cx="4434600" cy="3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01D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94"/>
          <p:cNvSpPr txBox="1"/>
          <p:nvPr/>
        </p:nvSpPr>
        <p:spPr>
          <a:xfrm>
            <a:off x="948675" y="2000975"/>
            <a:ext cx="5071800" cy="4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1" i="0" u="none" strike="noStrike" cap="none">
              <a:solidFill>
                <a:srgbClr val="9CC25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15587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3">
  <p:cSld name="Title Slide_3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91"/>
          <p:cNvPicPr preferRelativeResize="0"/>
          <p:nvPr/>
        </p:nvPicPr>
        <p:blipFill rotWithShape="1">
          <a:blip r:embed="rId2">
            <a:alphaModFix/>
          </a:blip>
          <a:srcRect t="16909" b="16909"/>
          <a:stretch/>
        </p:blipFill>
        <p:spPr>
          <a:xfrm>
            <a:off x="-12701" y="1"/>
            <a:ext cx="67119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1"/>
          <p:cNvSpPr/>
          <p:nvPr/>
        </p:nvSpPr>
        <p:spPr>
          <a:xfrm>
            <a:off x="-6349" y="4346713"/>
            <a:ext cx="6711951" cy="2511287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C1C3E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91"/>
          <p:cNvSpPr/>
          <p:nvPr/>
        </p:nvSpPr>
        <p:spPr>
          <a:xfrm>
            <a:off x="6699249" y="0"/>
            <a:ext cx="5492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91"/>
          <p:cNvSpPr txBox="1">
            <a:spLocks noGrp="1"/>
          </p:cNvSpPr>
          <p:nvPr>
            <p:ph type="ctrTitle"/>
          </p:nvPr>
        </p:nvSpPr>
        <p:spPr>
          <a:xfrm>
            <a:off x="7235688" y="1122363"/>
            <a:ext cx="411811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 Black"/>
              <a:buNone/>
              <a:defRPr sz="5467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1"/>
          <p:cNvSpPr txBox="1">
            <a:spLocks noGrp="1"/>
          </p:cNvSpPr>
          <p:nvPr>
            <p:ph type="subTitle" idx="1"/>
          </p:nvPr>
        </p:nvSpPr>
        <p:spPr>
          <a:xfrm>
            <a:off x="7235688" y="3602038"/>
            <a:ext cx="4118113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pic>
        <p:nvPicPr>
          <p:cNvPr id="140" name="Google Shape;140;p191"/>
          <p:cNvPicPr preferRelativeResize="0"/>
          <p:nvPr/>
        </p:nvPicPr>
        <p:blipFill rotWithShape="1">
          <a:blip r:embed="rId3">
            <a:alphaModFix/>
          </a:blip>
          <a:srcRect t="75764" b="1481"/>
          <a:stretch/>
        </p:blipFill>
        <p:spPr>
          <a:xfrm>
            <a:off x="0" y="5298323"/>
            <a:ext cx="12185648" cy="1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6720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2_Blank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36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C1C7EB-1B52-B108-D1BA-A11824984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-2" r="-10" b="-278514"/>
          <a:stretch/>
        </p:blipFill>
        <p:spPr>
          <a:xfrm>
            <a:off x="0" y="0"/>
            <a:ext cx="12263021" cy="6858000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15EC2BCB-A08D-FAE8-BEC8-F5E4D41A4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B5549-5598-D5E5-AC06-08674808A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DB1B65-52B0-5946-97D8-90F3EC9AD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1117"/>
            <a:ext cx="8537599" cy="1113908"/>
          </a:xfrm>
          <a:noFill/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HEADER</a:t>
            </a:r>
          </a:p>
        </p:txBody>
      </p:sp>
      <p:pic>
        <p:nvPicPr>
          <p:cNvPr id="20" name="Picture 19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D52C960E-A120-C9C0-9FC6-5C60FB7EED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-557784"/>
            <a:ext cx="1055672" cy="1115568"/>
          </a:xfrm>
          <a:prstGeom prst="rect">
            <a:avLst/>
          </a:prstGeom>
        </p:spPr>
      </p:pic>
      <p:pic>
        <p:nvPicPr>
          <p:cNvPr id="2" name="Picture 1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7B12512D-1A6B-6682-9DC1-D6118B81F9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14349" y="1320160"/>
            <a:ext cx="1407506" cy="977435"/>
          </a:xfrm>
          <a:prstGeom prst="rect">
            <a:avLst/>
          </a:prstGeom>
        </p:spPr>
      </p:pic>
      <p:pic>
        <p:nvPicPr>
          <p:cNvPr id="3" name="Picture 2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3DED626D-28D5-DE8D-65FD-1D5278892E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91985" y="1320160"/>
            <a:ext cx="1407506" cy="977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3B18CA-71C2-6ABE-43D9-B0DD2FBA69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0138" y="2611426"/>
            <a:ext cx="10515600" cy="335083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 b="0" i="0">
                <a:latin typeface="Avenir Next Medium" panose="020B0503020202020204" pitchFamily="34" charset="0"/>
              </a:defRPr>
            </a:lvl1pPr>
            <a:lvl2pPr>
              <a:defRPr sz="2000" b="0" i="0">
                <a:latin typeface="Avenir Next Medium" panose="020B0503020202020204" pitchFamily="34" charset="0"/>
              </a:defRPr>
            </a:lvl2pPr>
            <a:lvl3pPr>
              <a:defRPr sz="2000" b="0" i="0">
                <a:latin typeface="Avenir Next Medium" panose="020B0503020202020204" pitchFamily="34" charset="0"/>
              </a:defRPr>
            </a:lvl3pPr>
            <a:lvl4pPr>
              <a:defRPr sz="2000" b="0" i="0">
                <a:latin typeface="Avenir Next Medium" panose="020B0503020202020204" pitchFamily="34" charset="0"/>
              </a:defRPr>
            </a:lvl4pPr>
            <a:lvl5pPr>
              <a:defRPr sz="2000" b="0" i="0">
                <a:latin typeface="Avenir Next Medium" panose="020B0503020202020204" pitchFamily="34" charset="0"/>
              </a:defRPr>
            </a:lvl5pPr>
          </a:lstStyle>
          <a:p>
            <a:r>
              <a:rPr lang="en-US"/>
              <a:t>Body copy goes here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686EA26-F058-80C4-144A-7ECB71DCE8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51" y="2053642"/>
            <a:ext cx="9564776" cy="4222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b="1" i="0">
                <a:solidFill>
                  <a:schemeClr val="accent1"/>
                </a:solidFill>
                <a:latin typeface="Avenir Next" panose="020B0503020202020204" pitchFamily="34" charset="0"/>
              </a:defRPr>
            </a:lvl2pPr>
          </a:lstStyle>
          <a:p>
            <a:pPr lvl="0"/>
            <a:r>
              <a:rPr lang="en-US"/>
              <a:t>SUBHEAD HERE</a:t>
            </a:r>
          </a:p>
        </p:txBody>
      </p:sp>
    </p:spTree>
    <p:extLst>
      <p:ext uri="{BB962C8B-B14F-4D97-AF65-F5344CB8AC3E}">
        <p14:creationId xmlns:p14="http://schemas.microsoft.com/office/powerpoint/2010/main" val="2967967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D25F5B8-38EC-F617-F7F5-B7D941D83F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400" y="276226"/>
            <a:ext cx="1117685" cy="1181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64B153-7340-C95F-756A-683CB9A22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7085" y="509588"/>
            <a:ext cx="8427139" cy="1004888"/>
          </a:xfrm>
          <a:noFill/>
          <a:ln>
            <a:noFill/>
          </a:ln>
        </p:spPr>
        <p:txBody>
          <a:bodyPr anchor="b">
            <a:norm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FBAC6-679B-C5BE-395D-F11FE83B277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18830-2B10-0651-1357-45153B886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ct val="150000"/>
              </a:lnSpc>
              <a:defRPr sz="20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accent1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accent6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579920-C3C2-0F28-39DA-FAB23C1599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DF28FF-955B-B89B-C0E9-F420C0421C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lnSpc>
                <a:spcPct val="150000"/>
              </a:lnSpc>
              <a:defRPr sz="20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accent1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accent6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A38DB8-52D0-DED3-FBFE-D9D4E228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D167866-BF2D-69CD-6BDC-E252E1955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pic>
        <p:nvPicPr>
          <p:cNvPr id="18" name="Picture 17" descr="A green and black arrows&#10;&#10;Description automatically generated with low confidence">
            <a:extLst>
              <a:ext uri="{FF2B5EF4-FFF2-40B4-BE49-F238E27FC236}">
                <a16:creationId xmlns:a16="http://schemas.microsoft.com/office/drawing/2014/main" id="{E146A95F-0950-C3AD-B5C1-5F692413B4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9805" y="1"/>
            <a:ext cx="2422795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1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5504DE5-999B-966C-4B54-96B7202704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917"/>
          <a:stretch/>
        </p:blipFill>
        <p:spPr>
          <a:xfrm>
            <a:off x="1" y="0"/>
            <a:ext cx="65278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078365-4F5B-4E05-E23A-1A325C57C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01286"/>
            <a:ext cx="5257799" cy="1141531"/>
          </a:xfrm>
          <a:noFill/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EC1E8-181B-63EB-83C3-7CF2C50A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5FE5-CD7B-894F-8F63-E2DFC338DA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0060FDB-7AF4-83DA-D83E-EFC54AFF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C471C1-D874-96D9-BB51-76C94D27B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1947863"/>
            <a:ext cx="5257799" cy="4148137"/>
          </a:xfrm>
        </p:spPr>
        <p:txBody>
          <a:bodyPr/>
          <a:lstStyle>
            <a:lvl1pPr>
              <a:lnSpc>
                <a:spcPct val="150000"/>
              </a:lnSpc>
              <a:defRPr sz="2000">
                <a:solidFill>
                  <a:schemeClr val="accent4"/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accent3"/>
                </a:solidFill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5F6603EF-7A5C-CFA7-08CF-DBCA6769361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094539" y="1083733"/>
            <a:ext cx="4538662" cy="5012267"/>
          </a:xfrm>
        </p:spPr>
        <p:txBody>
          <a:bodyPr/>
          <a:lstStyle/>
          <a:p>
            <a:endParaRPr lang="en-US"/>
          </a:p>
        </p:txBody>
      </p:sp>
      <p:pic>
        <p:nvPicPr>
          <p:cNvPr id="17" name="Picture 16" descr="A picture containing amber, circle&#10;&#10;Description automatically generated">
            <a:extLst>
              <a:ext uri="{FF2B5EF4-FFF2-40B4-BE49-F238E27FC236}">
                <a16:creationId xmlns:a16="http://schemas.microsoft.com/office/drawing/2014/main" id="{25FDCB37-BD38-EE7B-313E-AF436B2998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67411" y="5539046"/>
            <a:ext cx="1054101" cy="11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4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2783E2-64F9-A41E-DBEC-45B161AA1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397"/>
            <a:ext cx="3470329" cy="74529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D630B-23D4-8353-B035-B206103EF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476D0-4226-EE63-F8A4-74389AE19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/>
              <a:t>LINKUS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D8B5E-01B1-125A-3421-F8C66B6A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2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3" r:id="rId5"/>
    <p:sldLayoutId id="2147483652" r:id="rId6"/>
    <p:sldLayoutId id="2147483664" r:id="rId7"/>
    <p:sldLayoutId id="2147483653" r:id="rId8"/>
    <p:sldLayoutId id="2147483654" r:id="rId9"/>
    <p:sldLayoutId id="2147483655" r:id="rId10"/>
    <p:sldLayoutId id="2147483656" r:id="rId11"/>
    <p:sldLayoutId id="2147483662" r:id="rId12"/>
    <p:sldLayoutId id="2147483670" r:id="rId13"/>
    <p:sldLayoutId id="2147483671" r:id="rId14"/>
    <p:sldLayoutId id="2147483672" r:id="rId15"/>
    <p:sldLayoutId id="214748367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ontserrat Black"/>
              <a:buNone/>
              <a:defRPr sz="3300" b="1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093129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1E5AB7-C2E8-4E72-94A6-8DEC4A92E05E}"/>
              </a:ext>
            </a:extLst>
          </p:cNvPr>
          <p:cNvCxnSpPr>
            <a:cxnSpLocks/>
          </p:cNvCxnSpPr>
          <p:nvPr userDrawn="1"/>
        </p:nvCxnSpPr>
        <p:spPr>
          <a:xfrm>
            <a:off x="0" y="6382766"/>
            <a:ext cx="1219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1E19447-569A-42BB-B20C-80F2F36AB821}"/>
              </a:ext>
            </a:extLst>
          </p:cNvPr>
          <p:cNvSpPr txBox="1"/>
          <p:nvPr userDrawn="1"/>
        </p:nvSpPr>
        <p:spPr>
          <a:xfrm>
            <a:off x="484550" y="6515916"/>
            <a:ext cx="2387959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ID" sz="800">
                <a:solidFill>
                  <a:schemeClr val="bg1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2025 | Mid-Ohio Regional Planning Commission</a:t>
            </a:r>
            <a:endParaRPr lang="en-ID" sz="80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285F15-E8B5-4A1C-8558-984573861C72}"/>
              </a:ext>
            </a:extLst>
          </p:cNvPr>
          <p:cNvSpPr txBox="1"/>
          <p:nvPr userDrawn="1"/>
        </p:nvSpPr>
        <p:spPr>
          <a:xfrm>
            <a:off x="10634938" y="6515916"/>
            <a:ext cx="93154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effectLst/>
                <a:cs typeface="Arial" panose="020B0604020202020204" pitchFamily="34" charset="0"/>
              </a:defRPr>
            </a:lvl1pPr>
          </a:lstStyle>
          <a:p>
            <a:pPr algn="r"/>
            <a:r>
              <a:rPr lang="en-GB"/>
              <a:t>Slide </a:t>
            </a:r>
            <a:fld id="{8739E9FD-72D3-4EBD-A2C0-4FFD4126FF91}" type="slidenum">
              <a:rPr lang="en-GB" smtClean="0"/>
              <a:pPr algn="r"/>
              <a:t>‹#›</a:t>
            </a:fld>
            <a:endParaRPr lang="en-GB"/>
          </a:p>
        </p:txBody>
      </p:sp>
      <p:pic>
        <p:nvPicPr>
          <p:cNvPr id="2" name="Picture 1" descr="A logo with a square and a blue square with a blue triangle in the middle&#10;&#10;AI-generated content may be incorrect.">
            <a:extLst>
              <a:ext uri="{FF2B5EF4-FFF2-40B4-BE49-F238E27FC236}">
                <a16:creationId xmlns:a16="http://schemas.microsoft.com/office/drawing/2014/main" id="{2EA7A31E-1B06-7856-F751-913AA65237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6" t="6915" r="22869" b="37648"/>
          <a:stretch/>
        </p:blipFill>
        <p:spPr>
          <a:xfrm>
            <a:off x="10760363" y="6493162"/>
            <a:ext cx="276422" cy="2724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65482E-C620-6781-0A89-12DCBF78B84D}"/>
              </a:ext>
            </a:extLst>
          </p:cNvPr>
          <p:cNvSpPr txBox="1"/>
          <p:nvPr userDrawn="1"/>
        </p:nvSpPr>
        <p:spPr>
          <a:xfrm>
            <a:off x="4902020" y="6511296"/>
            <a:ext cx="2387959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ctr"/>
            <a:r>
              <a:rPr lang="en-ID" sz="800">
                <a:solidFill>
                  <a:schemeClr val="bg1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www.morpc.org</a:t>
            </a:r>
            <a:endParaRPr lang="en-ID" sz="80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33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00">
          <p15:clr>
            <a:srgbClr val="F26B43"/>
          </p15:clr>
        </p15:guide>
        <p15:guide id="4" pos="302">
          <p15:clr>
            <a:srgbClr val="F26B43"/>
          </p15:clr>
        </p15:guide>
        <p15:guide id="5" orient="horz" pos="4020">
          <p15:clr>
            <a:srgbClr val="F26B43"/>
          </p15:clr>
        </p15:guide>
        <p15:guide id="6" pos="737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2783E2-64F9-A41E-DBEC-45B161AA1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397"/>
            <a:ext cx="3470329" cy="74529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D630B-23D4-8353-B035-B206103EF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476D0-4226-EE63-F8A4-74389AE19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/>
              <a:t>LINKUS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D8B5E-01B1-125A-3421-F8C66B6A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F65FE5-CD7B-894F-8F63-E2DFC338DA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9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4.jpg"/><Relationship Id="rId4" Type="http://schemas.openxmlformats.org/officeDocument/2006/relationships/hyperlink" Target="http://drive.google.com/file/d/11kdv5AsTcNDIw3TTU3XzpoptZFVecOrj/view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58"/>
          <p:cNvSpPr txBox="1">
            <a:spLocks noGrp="1"/>
          </p:cNvSpPr>
          <p:nvPr>
            <p:ph type="ctrTitle"/>
          </p:nvPr>
        </p:nvSpPr>
        <p:spPr>
          <a:xfrm>
            <a:off x="7147926" y="550789"/>
            <a:ext cx="4803913" cy="2989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3866" dirty="0"/>
              <a:t>LinkUS Transit Supportive Infrastructure Program</a:t>
            </a:r>
            <a:endParaRPr sz="3866" dirty="0"/>
          </a:p>
        </p:txBody>
      </p:sp>
      <p:sp>
        <p:nvSpPr>
          <p:cNvPr id="697" name="Google Shape;697;p158"/>
          <p:cNvSpPr txBox="1">
            <a:spLocks noGrp="1"/>
          </p:cNvSpPr>
          <p:nvPr>
            <p:ph type="subTitle" idx="1"/>
          </p:nvPr>
        </p:nvSpPr>
        <p:spPr>
          <a:xfrm>
            <a:off x="7192143" y="3640989"/>
            <a:ext cx="4628392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</a:pPr>
            <a:r>
              <a:rPr lang="en-US" sz="1867" dirty="0"/>
              <a:t>More COTA</a:t>
            </a:r>
          </a:p>
          <a:p>
            <a:pPr marL="0" lvl="0" indent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</a:pPr>
            <a:r>
              <a:rPr lang="en-US" sz="1867" dirty="0"/>
              <a:t>More Sidewalks</a:t>
            </a:r>
          </a:p>
          <a:p>
            <a:pPr marL="0" lvl="0" indent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</a:pPr>
            <a:r>
              <a:rPr lang="en-US" sz="1867" dirty="0"/>
              <a:t>More Opportunity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48"/>
          <p:cNvSpPr txBox="1">
            <a:spLocks noGrp="1"/>
          </p:cNvSpPr>
          <p:nvPr>
            <p:ph type="title"/>
          </p:nvPr>
        </p:nvSpPr>
        <p:spPr>
          <a:xfrm>
            <a:off x="591567" y="274633"/>
            <a:ext cx="5089600" cy="27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 fontScale="90000"/>
          </a:bodyPr>
          <a:lstStyle/>
          <a:p>
            <a:pPr>
              <a:buSzPct val="120242"/>
            </a:pPr>
            <a:endParaRPr sz="3293" b="0"/>
          </a:p>
          <a:p>
            <a:pPr>
              <a:buSzPct val="120242"/>
            </a:pPr>
            <a:r>
              <a:rPr lang="en" sz="3293" b="0"/>
              <a:t>MORE COTA</a:t>
            </a:r>
            <a:endParaRPr sz="3293" b="0"/>
          </a:p>
          <a:p>
            <a:pPr>
              <a:buSzPct val="120242"/>
            </a:pPr>
            <a:endParaRPr sz="3293" b="0"/>
          </a:p>
          <a:p>
            <a:pPr>
              <a:buSzPct val="120242"/>
            </a:pPr>
            <a:r>
              <a:rPr lang="en" sz="3293" b="0"/>
              <a:t>MORE SIDEWALKS</a:t>
            </a:r>
            <a:endParaRPr sz="3293" b="0"/>
          </a:p>
          <a:p>
            <a:pPr>
              <a:buSzPct val="120242"/>
            </a:pPr>
            <a:endParaRPr sz="3293" b="0"/>
          </a:p>
          <a:p>
            <a:pPr>
              <a:buSzPct val="120242"/>
            </a:pPr>
            <a:r>
              <a:rPr lang="en" sz="3293" b="0"/>
              <a:t>MORE OPPORTUNITY</a:t>
            </a:r>
            <a:endParaRPr sz="3293"/>
          </a:p>
        </p:txBody>
      </p:sp>
      <p:sp>
        <p:nvSpPr>
          <p:cNvPr id="857" name="Google Shape;857;p148"/>
          <p:cNvSpPr txBox="1">
            <a:spLocks noGrp="1"/>
          </p:cNvSpPr>
          <p:nvPr>
            <p:ph type="body" idx="1"/>
          </p:nvPr>
        </p:nvSpPr>
        <p:spPr>
          <a:xfrm>
            <a:off x="6368133" y="1599666"/>
            <a:ext cx="5142400" cy="4991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 fontScale="85000" lnSpcReduction="20000"/>
          </a:bodyPr>
          <a:lstStyle/>
          <a:p>
            <a:pPr marL="237061" indent="-210391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867" b="1" dirty="0">
                <a:latin typeface="Montserrat Black"/>
                <a:ea typeface="Montserrat Black"/>
                <a:cs typeface="Montserrat Black"/>
                <a:sym typeface="Montserrat Black"/>
              </a:rPr>
              <a:t>Faster, more reliable public transportation</a:t>
            </a:r>
            <a:br>
              <a:rPr lang="en" sz="1867" b="1" dirty="0">
                <a:latin typeface="Montserrat Black"/>
                <a:ea typeface="Montserrat Black"/>
                <a:cs typeface="Montserrat Black"/>
                <a:sym typeface="Montserrat Black"/>
              </a:rPr>
            </a:br>
            <a:r>
              <a:rPr lang="en" sz="1867" dirty="0"/>
              <a:t>45% more service hours</a:t>
            </a:r>
            <a:endParaRPr sz="1867" dirty="0"/>
          </a:p>
          <a:p>
            <a:pPr marL="237061" indent="0">
              <a:lnSpc>
                <a:spcPct val="150000"/>
              </a:lnSpc>
              <a:buNone/>
            </a:pPr>
            <a:r>
              <a:rPr lang="en" sz="1867" dirty="0"/>
              <a:t>Creating walkable communities with more access to work, healthcare, home and entertainment </a:t>
            </a:r>
            <a:endParaRPr sz="1867" dirty="0"/>
          </a:p>
          <a:p>
            <a:pPr marL="237061" indent="-210391">
              <a:lnSpc>
                <a:spcPct val="150000"/>
              </a:lnSpc>
              <a:buSzPct val="100000"/>
            </a:pPr>
            <a:r>
              <a:rPr lang="en" sz="1867" b="1" dirty="0">
                <a:latin typeface="Montserrat Black"/>
                <a:ea typeface="Montserrat Black"/>
                <a:cs typeface="Montserrat Black"/>
                <a:sym typeface="Montserrat Black"/>
              </a:rPr>
              <a:t>Safer and expanded sidewalks, bikeways and trails</a:t>
            </a:r>
            <a:br>
              <a:rPr lang="en" sz="1867" b="1" dirty="0">
                <a:latin typeface="Montserrat Black"/>
                <a:ea typeface="Montserrat Black"/>
                <a:cs typeface="Montserrat Black"/>
                <a:sym typeface="Montserrat Black"/>
              </a:rPr>
            </a:br>
            <a:r>
              <a:rPr lang="en" sz="1867" dirty="0"/>
              <a:t>500+ miles </a:t>
            </a:r>
            <a:endParaRPr sz="1867" dirty="0"/>
          </a:p>
          <a:p>
            <a:pPr marL="237061" indent="0">
              <a:lnSpc>
                <a:spcPct val="150000"/>
              </a:lnSpc>
              <a:buNone/>
            </a:pPr>
            <a:r>
              <a:rPr lang="en" sz="1867" dirty="0"/>
              <a:t>$60 million invested annually </a:t>
            </a:r>
            <a:endParaRPr sz="1867" dirty="0"/>
          </a:p>
          <a:p>
            <a:pPr marL="237061" indent="-210391">
              <a:lnSpc>
                <a:spcPct val="150000"/>
              </a:lnSpc>
              <a:buSzPct val="100000"/>
            </a:pPr>
            <a:r>
              <a:rPr lang="en" sz="1867" b="1" dirty="0">
                <a:latin typeface="Montserrat Black"/>
                <a:ea typeface="Montserrat Black"/>
                <a:cs typeface="Montserrat Black"/>
                <a:sym typeface="Montserrat Black"/>
              </a:rPr>
              <a:t>More opportunity</a:t>
            </a:r>
            <a:br>
              <a:rPr lang="en" sz="1867" b="1" dirty="0">
                <a:latin typeface="Montserrat Black"/>
                <a:ea typeface="Montserrat Black"/>
                <a:cs typeface="Montserrat Black"/>
                <a:sym typeface="Montserrat Black"/>
              </a:rPr>
            </a:br>
            <a:r>
              <a:rPr lang="en" sz="1867" dirty="0"/>
              <a:t>Building the infrastructure to grow our economy </a:t>
            </a:r>
            <a:endParaRPr sz="1867" dirty="0"/>
          </a:p>
          <a:p>
            <a:pPr marL="237061" indent="0">
              <a:lnSpc>
                <a:spcPct val="150000"/>
              </a:lnSpc>
              <a:buNone/>
            </a:pPr>
            <a:r>
              <a:rPr lang="en" sz="1867" dirty="0"/>
              <a:t>Support existing communities</a:t>
            </a:r>
            <a:endParaRPr sz="1867" b="1"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858" name="Google Shape;858;p148"/>
          <p:cNvSpPr txBox="1">
            <a:spLocks noGrp="1"/>
          </p:cNvSpPr>
          <p:nvPr>
            <p:ph type="body" idx="3"/>
          </p:nvPr>
        </p:nvSpPr>
        <p:spPr>
          <a:xfrm>
            <a:off x="6368124" y="586355"/>
            <a:ext cx="49856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2300"/>
              <a:buNone/>
            </a:pPr>
            <a:r>
              <a:rPr lang="en" sz="3067">
                <a:latin typeface="Montserrat Black"/>
                <a:ea typeface="Montserrat Black"/>
                <a:cs typeface="Montserrat Black"/>
                <a:sym typeface="Montserrat Black"/>
              </a:rPr>
              <a:t>MOVING OUR REGION FORWARD, TOGETHER</a:t>
            </a:r>
            <a:endParaRPr/>
          </a:p>
        </p:txBody>
      </p:sp>
      <p:pic>
        <p:nvPicPr>
          <p:cNvPr id="859" name="Google Shape;859;p148" descr="A person riding a bicycle in a city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1574" t="57018" r="38146"/>
          <a:stretch/>
        </p:blipFill>
        <p:spPr>
          <a:xfrm>
            <a:off x="6367" y="3617700"/>
            <a:ext cx="5727437" cy="3263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12"/>
          <p:cNvPicPr preferRelativeResize="0"/>
          <p:nvPr/>
        </p:nvPicPr>
        <p:blipFill rotWithShape="1">
          <a:blip r:embed="rId3">
            <a:alphaModFix/>
          </a:blip>
          <a:srcRect l="49" r="49"/>
          <a:stretch/>
        </p:blipFill>
        <p:spPr>
          <a:xfrm>
            <a:off x="6351" y="0"/>
            <a:ext cx="12185648" cy="6861573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12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4698000" cy="27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50"/>
              <a:buNone/>
            </a:pPr>
            <a:r>
              <a:rPr lang="en-US" sz="4800" b="0">
                <a:solidFill>
                  <a:schemeClr val="accent2"/>
                </a:solidFill>
              </a:rPr>
              <a:t>2050 REGIONAL</a:t>
            </a:r>
            <a:r>
              <a:rPr lang="en-US" sz="4800" b="0"/>
              <a:t> TRANSIT </a:t>
            </a:r>
            <a:br>
              <a:rPr lang="en-US" sz="4800" b="0"/>
            </a:br>
            <a:r>
              <a:rPr lang="en-US" sz="4800" b="0"/>
              <a:t>VISION</a:t>
            </a:r>
            <a:endParaRPr sz="4800"/>
          </a:p>
        </p:txBody>
      </p:sp>
      <p:pic>
        <p:nvPicPr>
          <p:cNvPr id="763" name="Google Shape;76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7733" y="-231766"/>
            <a:ext cx="3941792" cy="39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7733" y="-231766"/>
            <a:ext cx="3941792" cy="39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17733" y="-231766"/>
            <a:ext cx="3941792" cy="39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17733" y="-231766"/>
            <a:ext cx="3941792" cy="39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17733" y="-231766"/>
            <a:ext cx="3941792" cy="3941801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12"/>
          <p:cNvSpPr txBox="1"/>
          <p:nvPr/>
        </p:nvSpPr>
        <p:spPr>
          <a:xfrm>
            <a:off x="9791601" y="2296433"/>
            <a:ext cx="22808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4536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 Progress</a:t>
            </a: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srgbClr val="145367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49EB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Planned for Near-term Study</a:t>
            </a:r>
            <a:endParaRPr kumimoji="0" sz="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9EC43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Future Study</a:t>
            </a: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srgbClr val="9EC43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9" name="Google Shape;769;p12"/>
          <p:cNvCxnSpPr/>
          <p:nvPr/>
        </p:nvCxnSpPr>
        <p:spPr>
          <a:xfrm>
            <a:off x="3797847" y="3926967"/>
            <a:ext cx="0" cy="1999200"/>
          </a:xfrm>
          <a:prstGeom prst="straightConnector1">
            <a:avLst/>
          </a:prstGeom>
          <a:noFill/>
          <a:ln w="282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72"/>
          <p:cNvSpPr txBox="1"/>
          <p:nvPr/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ontserrat Black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SIDEWALKS, BIKEWAYS, TRAILS </a:t>
            </a:r>
            <a:r>
              <a:rPr lang="en-US" sz="4400" b="0" i="0" u="none" strike="noStrike" cap="none">
                <a:solidFill>
                  <a:schemeClr val="accent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INVESTING IN COMMUNITY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72"/>
          <p:cNvSpPr txBox="1"/>
          <p:nvPr/>
        </p:nvSpPr>
        <p:spPr>
          <a:xfrm>
            <a:off x="6913314" y="1938903"/>
            <a:ext cx="4867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96% of COTA customers walk or bike to the bus stop 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27.5% of COTA’s 0.5% sales tax increase is dedicated to expanding sidewalks, bikeways and trails throughout the region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Financial model estimates this could average $60 million annually 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investment will fund 500+ miles of sidewalks, bikeways and trails by 2050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365" marR="0" lvl="0" indent="-29146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56" name="Google Shape;856;p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1775" y="3649895"/>
            <a:ext cx="1033248" cy="7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172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14631" r="36398"/>
          <a:stretch/>
        </p:blipFill>
        <p:spPr>
          <a:xfrm>
            <a:off x="838200" y="1825626"/>
            <a:ext cx="4741173" cy="420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2ec7e0c57d0_4_39"/>
          <p:cNvSpPr txBox="1">
            <a:spLocks noGrp="1"/>
          </p:cNvSpPr>
          <p:nvPr>
            <p:ph type="title"/>
          </p:nvPr>
        </p:nvSpPr>
        <p:spPr>
          <a:xfrm>
            <a:off x="838199" y="528625"/>
            <a:ext cx="4876801" cy="27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101D3D"/>
              </a:buClr>
              <a:buSzPts val="4000"/>
              <a:buFont typeface="Arial Black"/>
              <a:buNone/>
            </a:pPr>
            <a:r>
              <a:rPr lang="en-US" sz="3600" b="0" dirty="0"/>
              <a:t>BY THE NUMBERS</a:t>
            </a:r>
            <a:br>
              <a:rPr lang="en-US" sz="3700" b="0" dirty="0"/>
            </a:br>
            <a:r>
              <a:rPr lang="en-US" sz="3000" b="0" dirty="0">
                <a:solidFill>
                  <a:schemeClr val="accent2"/>
                </a:solidFill>
              </a:rPr>
              <a:t>2026-2030 TSI CIP</a:t>
            </a:r>
            <a:endParaRPr sz="4000" b="0" dirty="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60"/>
              <a:buFont typeface="Montserrat Black"/>
              <a:buNone/>
            </a:pPr>
            <a:endParaRPr sz="4500" b="0" dirty="0"/>
          </a:p>
        </p:txBody>
      </p:sp>
      <p:sp>
        <p:nvSpPr>
          <p:cNvPr id="899" name="Google Shape;899;g2ec7e0c57d0_4_39"/>
          <p:cNvSpPr/>
          <p:nvPr/>
        </p:nvSpPr>
        <p:spPr>
          <a:xfrm>
            <a:off x="6656272" y="528625"/>
            <a:ext cx="4573199" cy="1188600"/>
          </a:xfrm>
          <a:prstGeom prst="rect">
            <a:avLst/>
          </a:prstGeom>
          <a:solidFill>
            <a:srgbClr val="101D3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83 PROJECTS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$262M (2024 $)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" name="Google Shape;907;g2ec7e0c57d0_4_52">
            <a:extLst>
              <a:ext uri="{FF2B5EF4-FFF2-40B4-BE49-F238E27FC236}">
                <a16:creationId xmlns:a16="http://schemas.microsoft.com/office/drawing/2014/main" id="{7689E932-0B0B-7591-ECFB-CB2B92277C4D}"/>
              </a:ext>
            </a:extLst>
          </p:cNvPr>
          <p:cNvGrpSpPr/>
          <p:nvPr/>
        </p:nvGrpSpPr>
        <p:grpSpPr>
          <a:xfrm>
            <a:off x="131094" y="1717225"/>
            <a:ext cx="5720761" cy="5374891"/>
            <a:chOff x="1407424" y="2754250"/>
            <a:chExt cx="5029202" cy="4714173"/>
          </a:xfrm>
        </p:grpSpPr>
        <p:pic>
          <p:nvPicPr>
            <p:cNvPr id="3" name="Google Shape;908;g2ec7e0c57d0_4_52">
              <a:extLst>
                <a:ext uri="{FF2B5EF4-FFF2-40B4-BE49-F238E27FC236}">
                  <a16:creationId xmlns:a16="http://schemas.microsoft.com/office/drawing/2014/main" id="{0E0E0338-1F51-F35A-B190-8A728D0E505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3051" b="3042"/>
            <a:stretch/>
          </p:blipFill>
          <p:spPr>
            <a:xfrm>
              <a:off x="1407424" y="2754250"/>
              <a:ext cx="5029202" cy="4714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909;g2ec7e0c57d0_4_52">
              <a:extLst>
                <a:ext uri="{FF2B5EF4-FFF2-40B4-BE49-F238E27FC236}">
                  <a16:creationId xmlns:a16="http://schemas.microsoft.com/office/drawing/2014/main" id="{5DDA1A31-2EC0-7661-31D4-FD75435DB94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3051" b="3042"/>
            <a:stretch/>
          </p:blipFill>
          <p:spPr>
            <a:xfrm>
              <a:off x="1407424" y="2754250"/>
              <a:ext cx="5029202" cy="47141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899;g2ec7e0c57d0_4_39">
            <a:extLst>
              <a:ext uri="{FF2B5EF4-FFF2-40B4-BE49-F238E27FC236}">
                <a16:creationId xmlns:a16="http://schemas.microsoft.com/office/drawing/2014/main" id="{DFA090E9-59DC-5F54-E076-19D99592DE00}"/>
              </a:ext>
            </a:extLst>
          </p:cNvPr>
          <p:cNvSpPr/>
          <p:nvPr/>
        </p:nvSpPr>
        <p:spPr>
          <a:xfrm>
            <a:off x="7748406" y="2733505"/>
            <a:ext cx="3605098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JURISDICTIONS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899;g2ec7e0c57d0_4_39">
            <a:extLst>
              <a:ext uri="{FF2B5EF4-FFF2-40B4-BE49-F238E27FC236}">
                <a16:creationId xmlns:a16="http://schemas.microsoft.com/office/drawing/2014/main" id="{4A8E9CF6-2390-692D-17F0-9D0738322E88}"/>
              </a:ext>
            </a:extLst>
          </p:cNvPr>
          <p:cNvSpPr/>
          <p:nvPr/>
        </p:nvSpPr>
        <p:spPr>
          <a:xfrm>
            <a:off x="7748406" y="3504225"/>
            <a:ext cx="3605098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MULTI-JURISDICTIONAL PROJECTS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899;g2ec7e0c57d0_4_39">
            <a:extLst>
              <a:ext uri="{FF2B5EF4-FFF2-40B4-BE49-F238E27FC236}">
                <a16:creationId xmlns:a16="http://schemas.microsoft.com/office/drawing/2014/main" id="{9F08D19F-0D69-F545-83AE-7ED9D918CC34}"/>
              </a:ext>
            </a:extLst>
          </p:cNvPr>
          <p:cNvSpPr/>
          <p:nvPr/>
        </p:nvSpPr>
        <p:spPr>
          <a:xfrm>
            <a:off x="7748406" y="4274945"/>
            <a:ext cx="3605098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PROJECTS UNDER CONSTRUCTION BY 2030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899;g2ec7e0c57d0_4_39">
            <a:extLst>
              <a:ext uri="{FF2B5EF4-FFF2-40B4-BE49-F238E27FC236}">
                <a16:creationId xmlns:a16="http://schemas.microsoft.com/office/drawing/2014/main" id="{8F14E0B4-1B02-50E1-57D2-0B70330D6082}"/>
              </a:ext>
            </a:extLst>
          </p:cNvPr>
          <p:cNvSpPr/>
          <p:nvPr/>
        </p:nvSpPr>
        <p:spPr>
          <a:xfrm>
            <a:off x="7748704" y="1962785"/>
            <a:ext cx="3605096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MILES OF IMPROVEMENTS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899;g2ec7e0c57d0_4_39">
            <a:extLst>
              <a:ext uri="{FF2B5EF4-FFF2-40B4-BE49-F238E27FC236}">
                <a16:creationId xmlns:a16="http://schemas.microsoft.com/office/drawing/2014/main" id="{B300472E-8286-0F07-580F-74273B68908E}"/>
              </a:ext>
            </a:extLst>
          </p:cNvPr>
          <p:cNvSpPr/>
          <p:nvPr/>
        </p:nvSpPr>
        <p:spPr>
          <a:xfrm>
            <a:off x="7748406" y="5045665"/>
            <a:ext cx="3605098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ADDITIONAL PEOPLE WITHIN A </a:t>
            </a:r>
            <a:b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10-15 MIN WALK OR BIKE RIDE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899;g2ec7e0c57d0_4_39">
            <a:extLst>
              <a:ext uri="{FF2B5EF4-FFF2-40B4-BE49-F238E27FC236}">
                <a16:creationId xmlns:a16="http://schemas.microsoft.com/office/drawing/2014/main" id="{0F4B2CF8-80B7-0F0F-48FF-BBD3D978AD9B}"/>
              </a:ext>
            </a:extLst>
          </p:cNvPr>
          <p:cNvSpPr/>
          <p:nvPr/>
        </p:nvSpPr>
        <p:spPr>
          <a:xfrm>
            <a:off x="6528618" y="2733505"/>
            <a:ext cx="1126200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35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899;g2ec7e0c57d0_4_39">
            <a:extLst>
              <a:ext uri="{FF2B5EF4-FFF2-40B4-BE49-F238E27FC236}">
                <a16:creationId xmlns:a16="http://schemas.microsoft.com/office/drawing/2014/main" id="{9B19E2D7-F3E2-4DB7-2A5F-3A3A6C98A057}"/>
              </a:ext>
            </a:extLst>
          </p:cNvPr>
          <p:cNvSpPr/>
          <p:nvPr/>
        </p:nvSpPr>
        <p:spPr>
          <a:xfrm>
            <a:off x="6528618" y="5045665"/>
            <a:ext cx="1126200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140,000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899;g2ec7e0c57d0_4_39">
            <a:extLst>
              <a:ext uri="{FF2B5EF4-FFF2-40B4-BE49-F238E27FC236}">
                <a16:creationId xmlns:a16="http://schemas.microsoft.com/office/drawing/2014/main" id="{C12F43BE-4C5F-BA5B-BF17-D25FDE5D7176}"/>
              </a:ext>
            </a:extLst>
          </p:cNvPr>
          <p:cNvSpPr/>
          <p:nvPr/>
        </p:nvSpPr>
        <p:spPr>
          <a:xfrm>
            <a:off x="6528320" y="4274945"/>
            <a:ext cx="1126200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65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899;g2ec7e0c57d0_4_39">
            <a:extLst>
              <a:ext uri="{FF2B5EF4-FFF2-40B4-BE49-F238E27FC236}">
                <a16:creationId xmlns:a16="http://schemas.microsoft.com/office/drawing/2014/main" id="{292D684B-3F87-F819-6AC1-5896D4FBF9AA}"/>
              </a:ext>
            </a:extLst>
          </p:cNvPr>
          <p:cNvSpPr/>
          <p:nvPr/>
        </p:nvSpPr>
        <p:spPr>
          <a:xfrm>
            <a:off x="6528320" y="3504225"/>
            <a:ext cx="1126200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55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899;g2ec7e0c57d0_4_39">
            <a:extLst>
              <a:ext uri="{FF2B5EF4-FFF2-40B4-BE49-F238E27FC236}">
                <a16:creationId xmlns:a16="http://schemas.microsoft.com/office/drawing/2014/main" id="{E3F61EE9-F3BB-7CED-B294-11E28B60D0A6}"/>
              </a:ext>
            </a:extLst>
          </p:cNvPr>
          <p:cNvSpPr/>
          <p:nvPr/>
        </p:nvSpPr>
        <p:spPr>
          <a:xfrm>
            <a:off x="6528618" y="1962785"/>
            <a:ext cx="1126200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150+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899;g2ec7e0c57d0_4_39">
            <a:extLst>
              <a:ext uri="{FF2B5EF4-FFF2-40B4-BE49-F238E27FC236}">
                <a16:creationId xmlns:a16="http://schemas.microsoft.com/office/drawing/2014/main" id="{E520E325-1064-9D7C-4881-130C7A0AF96A}"/>
              </a:ext>
            </a:extLst>
          </p:cNvPr>
          <p:cNvSpPr/>
          <p:nvPr/>
        </p:nvSpPr>
        <p:spPr>
          <a:xfrm>
            <a:off x="7748406" y="5816385"/>
            <a:ext cx="3605098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ADDITIONAL JOBS WITHIN A 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10-15 MIN WALK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OR BIKE RIDE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Google Shape;899;g2ec7e0c57d0_4_39">
            <a:extLst>
              <a:ext uri="{FF2B5EF4-FFF2-40B4-BE49-F238E27FC236}">
                <a16:creationId xmlns:a16="http://schemas.microsoft.com/office/drawing/2014/main" id="{3A6A97C1-9E56-5079-8F64-3E383F3F8205}"/>
              </a:ext>
            </a:extLst>
          </p:cNvPr>
          <p:cNvSpPr/>
          <p:nvPr/>
        </p:nvSpPr>
        <p:spPr>
          <a:xfrm>
            <a:off x="6528618" y="5816385"/>
            <a:ext cx="1126200" cy="5486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44,000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B8E627E-BD6D-2D9E-FA04-C83B5970B8CE}"/>
              </a:ext>
            </a:extLst>
          </p:cNvPr>
          <p:cNvGrpSpPr/>
          <p:nvPr/>
        </p:nvGrpSpPr>
        <p:grpSpPr>
          <a:xfrm>
            <a:off x="-11843199" y="1690648"/>
            <a:ext cx="12168554" cy="1840005"/>
            <a:chOff x="-3560653" y="4616540"/>
            <a:chExt cx="12168554" cy="18400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DC5FF4B-939D-34BF-C3AF-3EF4A34FAAF7}"/>
                </a:ext>
              </a:extLst>
            </p:cNvPr>
            <p:cNvSpPr/>
            <p:nvPr/>
          </p:nvSpPr>
          <p:spPr>
            <a:xfrm>
              <a:off x="-1604401" y="4616540"/>
              <a:ext cx="8256050" cy="1840005"/>
            </a:xfrm>
            <a:prstGeom prst="rect">
              <a:avLst/>
            </a:prstGeom>
            <a:solidFill>
              <a:srgbClr val="1663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124B61-048E-4D2F-7E88-98EF04E1385E}"/>
                </a:ext>
              </a:extLst>
            </p:cNvPr>
            <p:cNvSpPr txBox="1"/>
            <p:nvPr/>
          </p:nvSpPr>
          <p:spPr>
            <a:xfrm>
              <a:off x="-3560653" y="4936377"/>
              <a:ext cx="12168554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JOSEPH GARRITY</a:t>
              </a:r>
              <a:b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SENIOR DIRECTOR OF GOVERNMENT AFFAIRS AND COMMUNITY RELATIONS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MORPC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4" name="LinkUS Renderings">
            <a:hlinkClick r:id="" action="ppaction://media"/>
            <a:extLst>
              <a:ext uri="{FF2B5EF4-FFF2-40B4-BE49-F238E27FC236}">
                <a16:creationId xmlns:a16="http://schemas.microsoft.com/office/drawing/2014/main" id="{55C93F71-512A-AD07-B12A-EC0FB48B1E1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384" end="31613.5"/>
                </p14:media>
              </p:ext>
            </p:extLst>
          </p:nvPr>
        </p:nvPicPr>
        <p:blipFill rotWithShape="1">
          <a:blip r:embed="rId4"/>
          <a:srcRect r="3365"/>
          <a:stretch/>
        </p:blipFill>
        <p:spPr>
          <a:xfrm>
            <a:off x="0" y="-227020"/>
            <a:ext cx="12191705" cy="70965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2FC0EB-99C4-8938-0BC4-E76E305BCAA6}"/>
              </a:ext>
            </a:extLst>
          </p:cNvPr>
          <p:cNvSpPr/>
          <p:nvPr/>
        </p:nvSpPr>
        <p:spPr>
          <a:xfrm>
            <a:off x="-104172" y="-324091"/>
            <a:ext cx="12458810" cy="7591665"/>
          </a:xfrm>
          <a:prstGeom prst="rect">
            <a:avLst/>
          </a:prstGeom>
          <a:solidFill>
            <a:schemeClr val="bg1">
              <a:alpha val="1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 descr="A logo of a moving company&#10;&#10;Description automatically generated">
            <a:extLst>
              <a:ext uri="{FF2B5EF4-FFF2-40B4-BE49-F238E27FC236}">
                <a16:creationId xmlns:a16="http://schemas.microsoft.com/office/drawing/2014/main" id="{6F8E93B1-33DF-BDE7-DC45-CDB4B3D96D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63" y="1801139"/>
            <a:ext cx="8715074" cy="2923766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C9AF154-1B56-BE9D-1321-E5D2C5B6E10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5887670" y="-625674"/>
            <a:ext cx="25783498" cy="7607495"/>
            <a:chOff x="-25887670" y="-625674"/>
            <a:chExt cx="25783498" cy="760749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811FC5E-EBD2-A590-61BA-2DC89FEC93E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4842891" y="-625674"/>
              <a:ext cx="14738719" cy="7602219"/>
              <a:chOff x="-14842891" y="-625674"/>
              <a:chExt cx="14738719" cy="7602219"/>
            </a:xfrm>
          </p:grpSpPr>
          <p:sp>
            <p:nvSpPr>
              <p:cNvPr id="14" name="Arrow: Chevron 13">
                <a:extLst>
                  <a:ext uri="{FF2B5EF4-FFF2-40B4-BE49-F238E27FC236}">
                    <a16:creationId xmlns:a16="http://schemas.microsoft.com/office/drawing/2014/main" id="{D640D791-B1B0-F227-36AD-31704DB0139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4842891" y="-625018"/>
                <a:ext cx="7387881" cy="7591665"/>
              </a:xfrm>
              <a:prstGeom prst="chevron">
                <a:avLst/>
              </a:prstGeom>
              <a:solidFill>
                <a:srgbClr val="245EA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6" name="Arrow: Chevron 15">
                <a:extLst>
                  <a:ext uri="{FF2B5EF4-FFF2-40B4-BE49-F238E27FC236}">
                    <a16:creationId xmlns:a16="http://schemas.microsoft.com/office/drawing/2014/main" id="{1EE0DB5D-BBD5-A172-4E9F-211F6582B26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1161147" y="-625674"/>
                <a:ext cx="7387881" cy="7591665"/>
              </a:xfrm>
              <a:prstGeom prst="chevron">
                <a:avLst/>
              </a:prstGeom>
              <a:solidFill>
                <a:srgbClr val="91C4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" name="Arrow: Chevron 17">
                <a:extLst>
                  <a:ext uri="{FF2B5EF4-FFF2-40B4-BE49-F238E27FC236}">
                    <a16:creationId xmlns:a16="http://schemas.microsoft.com/office/drawing/2014/main" id="{F81C58FB-4F55-B9B5-C307-4C79F8568E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7492053" y="-615120"/>
                <a:ext cx="7387881" cy="7591665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FE9882F-8D86-E97F-7A9D-28ABB0655A6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25887670" y="-620398"/>
              <a:ext cx="14738719" cy="7602219"/>
              <a:chOff x="-14842891" y="-625674"/>
              <a:chExt cx="14738719" cy="7602219"/>
            </a:xfrm>
          </p:grpSpPr>
          <p:sp>
            <p:nvSpPr>
              <p:cNvPr id="26" name="Arrow: Chevron 25">
                <a:extLst>
                  <a:ext uri="{FF2B5EF4-FFF2-40B4-BE49-F238E27FC236}">
                    <a16:creationId xmlns:a16="http://schemas.microsoft.com/office/drawing/2014/main" id="{38DFD1EF-4755-4F5F-44D7-55241268A82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4842891" y="-625018"/>
                <a:ext cx="7387881" cy="7591665"/>
              </a:xfrm>
              <a:prstGeom prst="chevron">
                <a:avLst/>
              </a:prstGeom>
              <a:solidFill>
                <a:srgbClr val="245EA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Arrow: Chevron 28">
                <a:extLst>
                  <a:ext uri="{FF2B5EF4-FFF2-40B4-BE49-F238E27FC236}">
                    <a16:creationId xmlns:a16="http://schemas.microsoft.com/office/drawing/2014/main" id="{32E3167A-536B-FDC5-0F28-8ACD523E9B7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1161147" y="-625674"/>
                <a:ext cx="7387881" cy="7591665"/>
              </a:xfrm>
              <a:prstGeom prst="chevron">
                <a:avLst/>
              </a:prstGeom>
              <a:solidFill>
                <a:srgbClr val="91C4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Arrow: Chevron 29">
                <a:extLst>
                  <a:ext uri="{FF2B5EF4-FFF2-40B4-BE49-F238E27FC236}">
                    <a16:creationId xmlns:a16="http://schemas.microsoft.com/office/drawing/2014/main" id="{44FC79A9-1754-DBAF-716C-2DDFB429BDC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7492053" y="-615120"/>
                <a:ext cx="7387881" cy="7591665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14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3.18203 0.06158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102" y="30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4250"/>
                                  </p:stCondLst>
                                  <p:childTnLst>
                                    <p:animScale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Motion origin="layout" path="M 0 -4.44444E-6 L -0.28906 -0.37708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3" y="-1886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7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07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C53C1-D8AC-ACA3-B39B-3F103B784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AD8FCB-B2A2-B6B4-E86F-9E53D928678D}"/>
              </a:ext>
            </a:extLst>
          </p:cNvPr>
          <p:cNvSpPr/>
          <p:nvPr/>
        </p:nvSpPr>
        <p:spPr>
          <a:xfrm>
            <a:off x="1244600" y="2718036"/>
            <a:ext cx="9575800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-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79E031-7284-7953-B008-757A24D1E8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55657"/>
            <a:ext cx="12192000" cy="602343"/>
          </a:xfrm>
          <a:prstGeom prst="rect">
            <a:avLst/>
          </a:prstGeom>
          <a:solidFill>
            <a:srgbClr val="375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FE8CCA3D-8BCC-CF5F-FFA3-67B2DD7C4E94}"/>
              </a:ext>
            </a:extLst>
          </p:cNvPr>
          <p:cNvSpPr/>
          <p:nvPr/>
        </p:nvSpPr>
        <p:spPr>
          <a:xfrm rot="5400000">
            <a:off x="482600" y="478971"/>
            <a:ext cx="1524000" cy="1524000"/>
          </a:xfrm>
          <a:prstGeom prst="rtTriangle">
            <a:avLst/>
          </a:prstGeom>
          <a:solidFill>
            <a:srgbClr val="58B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2C850A6-58DC-9F17-7922-F8E323C5564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-1719" r="62084" b="1719"/>
          <a:stretch/>
        </p:blipFill>
        <p:spPr>
          <a:xfrm>
            <a:off x="5491388" y="4273343"/>
            <a:ext cx="960212" cy="92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18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nkUS - Brand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45D9B"/>
      </a:accent1>
      <a:accent2>
        <a:srgbClr val="9CC25F"/>
      </a:accent2>
      <a:accent3>
        <a:srgbClr val="A4CDE8"/>
      </a:accent3>
      <a:accent4>
        <a:srgbClr val="A7CA70"/>
      </a:accent4>
      <a:accent5>
        <a:srgbClr val="101D3D"/>
      </a:accent5>
      <a:accent6>
        <a:srgbClr val="D98753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Link Us">
      <a:dk1>
        <a:srgbClr val="0C1C3E"/>
      </a:dk1>
      <a:lt1>
        <a:srgbClr val="FFFFFF"/>
      </a:lt1>
      <a:dk2>
        <a:srgbClr val="245EA1"/>
      </a:dk2>
      <a:lt2>
        <a:srgbClr val="99CFED"/>
      </a:lt2>
      <a:accent1>
        <a:srgbClr val="245EA1"/>
      </a:accent1>
      <a:accent2>
        <a:srgbClr val="91C34E"/>
      </a:accent2>
      <a:accent3>
        <a:srgbClr val="99CFED"/>
      </a:accent3>
      <a:accent4>
        <a:srgbClr val="0C1C3E"/>
      </a:accent4>
      <a:accent5>
        <a:srgbClr val="E58045"/>
      </a:accent5>
      <a:accent6>
        <a:srgbClr val="E3DED8"/>
      </a:accent6>
      <a:hlink>
        <a:srgbClr val="245EA1"/>
      </a:hlink>
      <a:folHlink>
        <a:srgbClr val="245EA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col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FF4A0A"/>
      </a:accent1>
      <a:accent2>
        <a:srgbClr val="23AD9D"/>
      </a:accent2>
      <a:accent3>
        <a:srgbClr val="37AF87"/>
      </a:accent3>
      <a:accent4>
        <a:srgbClr val="F6AF2E"/>
      </a:accent4>
      <a:accent5>
        <a:srgbClr val="F67A2E"/>
      </a:accent5>
      <a:accent6>
        <a:srgbClr val="F7AD19"/>
      </a:accent6>
      <a:hlink>
        <a:srgbClr val="0563C1"/>
      </a:hlink>
      <a:folHlink>
        <a:srgbClr val="954F72"/>
      </a:folHlink>
    </a:clrScheme>
    <a:fontScheme name="Custom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65000"/>
              <a:alpha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LinkUS - Brand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45D9B"/>
      </a:accent1>
      <a:accent2>
        <a:srgbClr val="9CC25F"/>
      </a:accent2>
      <a:accent3>
        <a:srgbClr val="A4CDE8"/>
      </a:accent3>
      <a:accent4>
        <a:srgbClr val="A7CA70"/>
      </a:accent4>
      <a:accent5>
        <a:srgbClr val="101D3D"/>
      </a:accent5>
      <a:accent6>
        <a:srgbClr val="D98753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lcf76f155ced4ddcb4097134ff3c332f xmlns="2cbd2c6a-a94f-4612-b706-a6fa77778cdf">
      <Terms xmlns="http://schemas.microsoft.com/office/infopath/2007/PartnerControls"/>
    </lcf76f155ced4ddcb4097134ff3c332f>
    <SharedWithUsers xmlns="308311e2-d142-423e-bbac-6522d79a82a6">
      <UserInfo>
        <DisplayName>Room 101 - Board Room</DisplayName>
        <AccountId>213</AccountId>
        <AccountType/>
      </UserInfo>
    </SharedWithUsers>
    <_Flow_SignoffStatus xmlns="2cbd2c6a-a94f-4612-b706-a6fa77778cdf" xsi:nil="true"/>
  </documentManagement>
</p:properties>
</file>

<file path=customXml/itemProps1.xml><?xml version="1.0" encoding="utf-8"?>
<ds:datastoreItem xmlns:ds="http://schemas.openxmlformats.org/officeDocument/2006/customXml" ds:itemID="{3B833204-AF76-492E-AAC4-7C439AABDC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082D3B-91F6-4AEF-8B1A-7AB9A93959C3}"/>
</file>

<file path=customXml/itemProps3.xml><?xml version="1.0" encoding="utf-8"?>
<ds:datastoreItem xmlns:ds="http://schemas.openxmlformats.org/officeDocument/2006/customXml" ds:itemID="{5205ED54-7F58-4D95-96A7-B1EF5276B5C7}">
  <ds:schemaRefs>
    <ds:schemaRef ds:uri="ceae8f79-26c6-48bd-b392-f487cbbd1f88"/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f4196036-f57d-4013-8660-5611b4dc2ebe"/>
  </ds:schemaRefs>
</ds:datastoreItem>
</file>

<file path=docMetadata/LabelInfo.xml><?xml version="1.0" encoding="utf-8"?>
<clbl:labelList xmlns:clbl="http://schemas.microsoft.com/office/2020/mipLabelMetadata">
  <clbl:label id="{d225c0aa-f4a0-4925-bc81-eaff87943970}" enabled="0" method="" siteId="{d225c0aa-f4a0-4925-bc81-eaff879439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1580</TotalTime>
  <Words>807</Words>
  <Application>Microsoft Office PowerPoint</Application>
  <PresentationFormat>Widescreen</PresentationFormat>
  <Paragraphs>82</Paragraphs>
  <Slides>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Arial Black</vt:lpstr>
      <vt:lpstr>Avenir</vt:lpstr>
      <vt:lpstr>Avenir Next</vt:lpstr>
      <vt:lpstr>Avenir Next Medium</vt:lpstr>
      <vt:lpstr>Calibri</vt:lpstr>
      <vt:lpstr>Montserrat</vt:lpstr>
      <vt:lpstr>Montserrat Black</vt:lpstr>
      <vt:lpstr>Office Theme</vt:lpstr>
      <vt:lpstr>1_Office Theme</vt:lpstr>
      <vt:lpstr>2_Office Theme</vt:lpstr>
      <vt:lpstr>3_Office Theme</vt:lpstr>
      <vt:lpstr>LinkUS Transit Supportive Infrastructure Program</vt:lpstr>
      <vt:lpstr> MORE COTA  MORE SIDEWALKS  MORE OPPORTUNITY</vt:lpstr>
      <vt:lpstr>2050 REGIONAL TRANSIT  VISION</vt:lpstr>
      <vt:lpstr>PowerPoint Presentation</vt:lpstr>
      <vt:lpstr>BY THE NUMBERS 2026-2030 TSI CIP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</dc:title>
  <dc:creator>Sydney Sharps</dc:creator>
  <cp:lastModifiedBy>Kathleen LaTorre</cp:lastModifiedBy>
  <cp:revision>44</cp:revision>
  <cp:lastPrinted>2023-08-25T13:38:45Z</cp:lastPrinted>
  <dcterms:created xsi:type="dcterms:W3CDTF">2023-05-19T20:05:32Z</dcterms:created>
  <dcterms:modified xsi:type="dcterms:W3CDTF">2025-06-03T18:08:33Z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</Properties>
</file>