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1" r:id="rId3"/>
  </p:sldMasterIdLst>
  <p:notesMasterIdLst>
    <p:notesMasterId r:id="rId10"/>
  </p:notesMasterIdLst>
  <p:sldIdLst>
    <p:sldId id="338" r:id="rId4"/>
    <p:sldId id="268" r:id="rId5"/>
    <p:sldId id="269" r:id="rId6"/>
    <p:sldId id="287" r:id="rId7"/>
    <p:sldId id="286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733A8-AC49-4BBC-B3AA-90E5E3C9193D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3C98D-C6BB-4C60-B576-A8965D016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3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98EE7-D058-44F0-9A1C-5F671609FF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644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98EE7-D058-44F0-9A1C-5F671609FF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687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98EE7-D058-44F0-9A1C-5F671609FF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961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98EE7-D058-44F0-9A1C-5F671609FF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569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7AD73-587E-C9D4-8296-B983C787C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CA65E-35E1-7329-C712-2888B38F5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EC324-B86F-4F11-BED0-DF212C8E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C4C19-55E9-18D7-78B6-62FB5C22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0E5A2-EB5F-90A0-26B8-4079E124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4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04859-5A0D-5992-D220-B0C8C954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764741-23DC-D1E3-BB4B-208FDD6FB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B497D-5A43-CD64-0AE0-235FC98D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1C31B-BF94-5842-D253-A782BEE94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593A0-BF25-CD0A-62A9-02C87BB9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6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0988E6-1930-2254-C7DA-C7DA77A07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1278DB-60D2-B675-6732-05847F803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6AF19-83AD-E11D-B60F-6DBA4C69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9710F-CB84-56C3-F091-55A3D70B5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7BF21-F6A7-F87A-6DDF-0B336AA84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46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landscape with trees and blue sky&#10;&#10;Description automatically generated with low confidence">
            <a:extLst>
              <a:ext uri="{FF2B5EF4-FFF2-40B4-BE49-F238E27FC236}">
                <a16:creationId xmlns:a16="http://schemas.microsoft.com/office/drawing/2014/main" id="{E661BB55-9F80-DD82-F4AE-B143E2AE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4DE81-EFAC-01D2-2A9B-DD0F9FEF8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401358" y="491821"/>
            <a:ext cx="11389283" cy="117161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BC5CF-114A-321A-E68F-6C7ADDE5F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401358" y="1663432"/>
            <a:ext cx="9144000" cy="453431"/>
          </a:xfrm>
        </p:spPr>
        <p:txBody>
          <a:bodyPr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subtitle/date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B2B0226-A611-3C32-B7A3-037899F7D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119" y="4578048"/>
            <a:ext cx="3089881" cy="91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DC666B6-8DF4-5E57-EB32-5511E9247D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4525"/>
            <a:ext cx="5081551" cy="9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8DC4A2E8-C6E7-34BA-0A1E-AE78376DF3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7791" y="5857025"/>
            <a:ext cx="7189124" cy="58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We are leaders in the region to realize equity for all. Diversity, racial equity</a:t>
            </a: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 </a:t>
            </a: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and inclusion are integrated into how we carry out all our work. 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19CFE94-D5CC-41E3-8D28-9E808756A5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09366" y="6434402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rgbClr val="009D92"/>
                </a:solidFill>
                <a:latin typeface="Poppins Medium" pitchFamily="2" charset="77"/>
                <a:cs typeface="Poppins Medium" pitchFamily="2" charset="77"/>
              </a:rPr>
              <a:t>psrc.org/equity</a:t>
            </a:r>
          </a:p>
        </p:txBody>
      </p:sp>
    </p:spTree>
    <p:extLst>
      <p:ext uri="{BB962C8B-B14F-4D97-AF65-F5344CB8AC3E}">
        <p14:creationId xmlns:p14="http://schemas.microsoft.com/office/powerpoint/2010/main" val="465463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7D55E81-D444-14A3-5F84-D2C0A5F08F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4DE81-EFAC-01D2-2A9B-DD0F9FEF8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401358" y="491821"/>
            <a:ext cx="11389283" cy="117161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BC5CF-114A-321A-E68F-6C7ADDE5F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401358" y="1663432"/>
            <a:ext cx="9144000" cy="453431"/>
          </a:xfrm>
        </p:spPr>
        <p:txBody>
          <a:bodyPr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subtitle/date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B2B0226-A611-3C32-B7A3-037899F7D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119" y="4578048"/>
            <a:ext cx="3089881" cy="91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DC666B6-8DF4-5E57-EB32-5511E9247D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4525"/>
            <a:ext cx="5081551" cy="9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8DC4A2E8-C6E7-34BA-0A1E-AE78376DF3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7791" y="5857025"/>
            <a:ext cx="7189124" cy="58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We are leaders in the region to realize equity for all. Diversity, racial equity</a:t>
            </a: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 </a:t>
            </a:r>
            <a:r>
              <a:rPr lang="en-US" sz="1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and inclusion are integrated into how we carry out all our work. 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19CFE94-D5CC-41E3-8D28-9E808756A5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09366" y="6434402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rgbClr val="009D92"/>
                </a:solidFill>
                <a:latin typeface="Poppins Medium" pitchFamily="2" charset="77"/>
                <a:cs typeface="Poppins Medium" pitchFamily="2" charset="77"/>
              </a:rPr>
              <a:t>psrc.org/equity</a:t>
            </a:r>
          </a:p>
        </p:txBody>
      </p:sp>
    </p:spTree>
    <p:extLst>
      <p:ext uri="{BB962C8B-B14F-4D97-AF65-F5344CB8AC3E}">
        <p14:creationId xmlns:p14="http://schemas.microsoft.com/office/powerpoint/2010/main" val="1367465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1B93FB-F738-6DE8-AB7C-41E17B4807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908E0-2B84-E0C9-D6A4-8ADADE294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AC9EB-F72D-7916-1B22-D9D04C0F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60DCB35-F7B5-BB0B-B9AD-109D5F52BC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836233F-95C0-FBC8-3A1F-29488004B6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1500188"/>
            <a:ext cx="10182225" cy="46339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836863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hot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1F042-DB0B-98E4-A174-3D9D547AB572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7373B09-1303-B391-17F5-85BA4985B8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88138DB-FF7B-976A-BF60-66D764563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79045"/>
            <a:ext cx="6365358" cy="58789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5E39EBB-9242-8F81-54D0-5F856C30DB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84EB7CD7-9D29-6B9C-FE72-59B5BEB967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2013" y="2246313"/>
            <a:ext cx="4175125" cy="236537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9F3A8EC-D646-E3FA-3B04-84330886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71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hoto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5FB9BE-267B-DAB0-D8D6-95310EA99792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6F898A-2DB8-CA96-628B-238A257BB2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E2822151-08CB-56E1-F760-85ED67A98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19553" y="979046"/>
            <a:ext cx="6372447" cy="58789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4454BCC-53E1-93EA-FC63-B8F967B8E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057B9B5-1808-2B0A-AC20-240DF4B675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8627" y="2740725"/>
            <a:ext cx="4175125" cy="236537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4B596F8-A0C8-04F4-2F54-E50F560A6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873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 (c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art Placeholder 20">
            <a:extLst>
              <a:ext uri="{FF2B5EF4-FFF2-40B4-BE49-F238E27FC236}">
                <a16:creationId xmlns:a16="http://schemas.microsoft.com/office/drawing/2014/main" id="{0F32A192-37A8-BA34-9142-78E917158FD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2691124" y="1984959"/>
            <a:ext cx="6230937" cy="44529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F04AE6-67F4-68C7-8C99-6E1CE138907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B92497A-FD01-D2CA-FCB6-3CCA25D0F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F039EAB-BA68-F5B6-83C2-C6955C5BCE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F5BE88AA-C902-7117-384C-B2A8CA0818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dirty="0"/>
              <a:t>Click to add citation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CB9A1EA0-6545-B015-83F9-1D2DED37B7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91124" y="1386463"/>
            <a:ext cx="62309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F8030ED-F1B9-460C-E66B-B563E7812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316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E611CA78-A355-8DCA-B484-77A72DA724F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2175" y="1409700"/>
            <a:ext cx="5746750" cy="4918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97CB7-2F74-BBBC-C94F-2BD96566751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A1AA11-BCFE-7206-9F3A-2EB4487CE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4B3135-62F2-148B-8B7D-807E44E1DD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A68407E-0D0B-5958-3D2A-3170830A36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dirty="0"/>
              <a:t>Click to add citation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D6908B4-B047-A618-CB10-3D9DFCE3D8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0531" y="2185567"/>
            <a:ext cx="3417018" cy="3366340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5691433-5AE0-9497-AA61-49FFCB2BA6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828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Graph (C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4373623-4E82-9DA9-B42F-26D42051454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1814513" y="1822450"/>
            <a:ext cx="8890000" cy="436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graph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97CB7-2F74-BBBC-C94F-2BD96566751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A1AA11-BCFE-7206-9F3A-2EB4487CE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4B3135-62F2-148B-8B7D-807E44E1DD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D9F45B-55EE-C4CB-636C-408E798EA7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4201" y="1258880"/>
            <a:ext cx="7405687" cy="377395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 sz="2400">
                <a:latin typeface="Poppins Medium" panose="00000600000000000000" pitchFamily="2" charset="0"/>
                <a:cs typeface="Poppins Medium" panose="00000600000000000000" pitchFamily="2" charset="0"/>
              </a:defRPr>
            </a:lvl3pPr>
          </a:lstStyle>
          <a:p>
            <a:pPr lvl="2"/>
            <a:r>
              <a:rPr lang="en-US" dirty="0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C404CFF-864A-A082-6230-9A812ED652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dirty="0"/>
              <a:t>Click to add citation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419D20E-58AD-FA85-9018-CE01C2E2A3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7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DFAE-A72B-522D-A3A3-55587C07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1B162-C157-CCF5-E17E-C560970F7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AB291-DA7F-ED29-45FF-B48CB52A4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B83B0-918F-1322-B1B5-C5D163322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D6B1D-DB2B-059C-CC98-C535D573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65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36D311F1-18E8-DF78-2091-6B3467471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A12750-DE7D-52B7-16D7-46C74C093B5E}"/>
              </a:ext>
            </a:extLst>
          </p:cNvPr>
          <p:cNvSpPr/>
          <p:nvPr/>
        </p:nvSpPr>
        <p:spPr>
          <a:xfrm>
            <a:off x="0" y="2176011"/>
            <a:ext cx="5214777" cy="26880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4E4F3B-6DF6-D672-93E8-5ED42D01C4A0}"/>
              </a:ext>
            </a:extLst>
          </p:cNvPr>
          <p:cNvSpPr txBox="1">
            <a:spLocks/>
          </p:cNvSpPr>
          <p:nvPr/>
        </p:nvSpPr>
        <p:spPr>
          <a:xfrm>
            <a:off x="10570579" y="6377000"/>
            <a:ext cx="44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7A161E-7FE9-324D-B1A3-BF3F7A54C6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5965220-7D32-5145-A4B4-AF1D364BC4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925" y="2433755"/>
            <a:ext cx="4521249" cy="981075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latin typeface="+mj-lt"/>
              </a:defRPr>
            </a:lvl1pPr>
          </a:lstStyle>
          <a:p>
            <a:pPr lvl="0"/>
            <a:r>
              <a:rPr lang="en-US" dirty="0"/>
              <a:t>A 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F3D48AD-7C7B-9353-B6DF-24DE58CA6C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2924" y="3414830"/>
            <a:ext cx="4521249" cy="12271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contact name, title and email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D25935-668C-E38B-1DD5-2F2438FA1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96" y="5394680"/>
            <a:ext cx="3403294" cy="10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14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B0DA8D-CE38-D927-9B67-845EBF2E2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8" b="8776"/>
          <a:stretch/>
        </p:blipFill>
        <p:spPr>
          <a:xfrm>
            <a:off x="0" y="0"/>
            <a:ext cx="12192000" cy="693637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79DA580-1AAE-2D39-95D1-F36EC3B272D2}"/>
              </a:ext>
            </a:extLst>
          </p:cNvPr>
          <p:cNvSpPr txBox="1">
            <a:spLocks/>
          </p:cNvSpPr>
          <p:nvPr/>
        </p:nvSpPr>
        <p:spPr>
          <a:xfrm>
            <a:off x="10561898" y="6387835"/>
            <a:ext cx="458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7A161E-7FE9-324D-B1A3-BF3F7A54C6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C4E553A-0357-4995-E477-975E1CA08F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924" y="3664883"/>
            <a:ext cx="5268126" cy="981075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a thank you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2963D28-F8E2-9FCC-ED7D-851D7ABDDF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2923" y="4737407"/>
            <a:ext cx="4465409" cy="122713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contact name, title and email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C3402-0FE5-BBCC-C0BF-9072AAC729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268" y="5372978"/>
            <a:ext cx="3403294" cy="10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76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landscape with trees and blue sky&#10;&#10;Description automatically generated with low confidence">
            <a:extLst>
              <a:ext uri="{FF2B5EF4-FFF2-40B4-BE49-F238E27FC236}">
                <a16:creationId xmlns:a16="http://schemas.microsoft.com/office/drawing/2014/main" id="{E661BB55-9F80-DD82-F4AE-B143E2AE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4DE81-EFAC-01D2-2A9B-DD0F9FEF8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401358" y="491821"/>
            <a:ext cx="11389283" cy="117161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BC5CF-114A-321A-E68F-6C7ADDE5F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401358" y="1663432"/>
            <a:ext cx="9144000" cy="453431"/>
          </a:xfrm>
        </p:spPr>
        <p:txBody>
          <a:bodyPr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subtitle/date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B2B0226-A611-3C32-B7A3-037899F7D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119" y="4578048"/>
            <a:ext cx="3089881" cy="91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DC666B6-8DF4-5E57-EB32-5511E9247D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4525"/>
            <a:ext cx="5081551" cy="9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8DC4A2E8-C6E7-34BA-0A1E-AE78376DF3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7791" y="5857025"/>
            <a:ext cx="7189124" cy="58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We are leaders in the region to realize equity for all. Diversity, racial equity</a:t>
            </a: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 </a:t>
            </a: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and inclusion are integrated into how we carry out all our work. 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19CFE94-D5CC-41E3-8D28-9E808756A5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09366" y="6434402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009D92"/>
                </a:solidFill>
                <a:latin typeface="Poppins Medium" pitchFamily="2" charset="77"/>
                <a:cs typeface="Poppins Medium" pitchFamily="2" charset="77"/>
              </a:rPr>
              <a:t>psrc.org/equity</a:t>
            </a:r>
          </a:p>
        </p:txBody>
      </p:sp>
    </p:spTree>
    <p:extLst>
      <p:ext uri="{BB962C8B-B14F-4D97-AF65-F5344CB8AC3E}">
        <p14:creationId xmlns:p14="http://schemas.microsoft.com/office/powerpoint/2010/main" val="3140966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7D55E81-D444-14A3-5F84-D2C0A5F08F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4DE81-EFAC-01D2-2A9B-DD0F9FEF8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401358" y="491821"/>
            <a:ext cx="11389283" cy="117161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BC5CF-114A-321A-E68F-6C7ADDE5F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401358" y="1663432"/>
            <a:ext cx="9144000" cy="453431"/>
          </a:xfrm>
        </p:spPr>
        <p:txBody>
          <a:bodyPr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subtitle/date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B2B0226-A611-3C32-B7A3-037899F7D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119" y="4578048"/>
            <a:ext cx="3089881" cy="91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DC666B6-8DF4-5E57-EB32-5511E9247D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4525"/>
            <a:ext cx="5081551" cy="9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8DC4A2E8-C6E7-34BA-0A1E-AE78376DF3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7791" y="5857025"/>
            <a:ext cx="7189124" cy="58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We are leaders in the region to realize equity for all. Diversity, racial equity</a:t>
            </a: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 </a:t>
            </a:r>
            <a:r>
              <a:rPr lang="en-US" sz="1500" i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and inclusion are integrated into how we carry out all our work. 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19CFE94-D5CC-41E3-8D28-9E808756A5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09366" y="6434402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009D92"/>
                </a:solidFill>
                <a:latin typeface="Poppins Medium" pitchFamily="2" charset="77"/>
                <a:cs typeface="Poppins Medium" pitchFamily="2" charset="77"/>
              </a:rPr>
              <a:t>psrc.org/equity</a:t>
            </a:r>
          </a:p>
        </p:txBody>
      </p:sp>
    </p:spTree>
    <p:extLst>
      <p:ext uri="{BB962C8B-B14F-4D97-AF65-F5344CB8AC3E}">
        <p14:creationId xmlns:p14="http://schemas.microsoft.com/office/powerpoint/2010/main" val="989559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1B93FB-F738-6DE8-AB7C-41E17B4807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908E0-2B84-E0C9-D6A4-8ADADE294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AC9EB-F72D-7916-1B22-D9D04C0F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60DCB35-F7B5-BB0B-B9AD-109D5F52BC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836233F-95C0-FBC8-3A1F-29488004B6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1500188"/>
            <a:ext cx="10182225" cy="46339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77979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hot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1F042-DB0B-98E4-A174-3D9D547AB572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7373B09-1303-B391-17F5-85BA4985B8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88138DB-FF7B-976A-BF60-66D764563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79045"/>
            <a:ext cx="6365358" cy="58789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5E39EBB-9242-8F81-54D0-5F856C30DB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84EB7CD7-9D29-6B9C-FE72-59B5BEB967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2013" y="2246313"/>
            <a:ext cx="4175125" cy="236537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9F3A8EC-D646-E3FA-3B04-84330886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326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hoto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5FB9BE-267B-DAB0-D8D6-95310EA99792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6F898A-2DB8-CA96-628B-238A257BB2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E2822151-08CB-56E1-F760-85ED67A98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19553" y="979046"/>
            <a:ext cx="6372447" cy="58789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4454BCC-53E1-93EA-FC63-B8F967B8E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057B9B5-1808-2B0A-AC20-240DF4B675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8627" y="2740725"/>
            <a:ext cx="4175125" cy="236537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4B596F8-A0C8-04F4-2F54-E50F560A6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96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 (c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art Placeholder 20">
            <a:extLst>
              <a:ext uri="{FF2B5EF4-FFF2-40B4-BE49-F238E27FC236}">
                <a16:creationId xmlns:a16="http://schemas.microsoft.com/office/drawing/2014/main" id="{0F32A192-37A8-BA34-9142-78E917158FD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2691124" y="1984959"/>
            <a:ext cx="6230937" cy="44529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chart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F04AE6-67F4-68C7-8C99-6E1CE138907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B92497A-FD01-D2CA-FCB6-3CCA25D0F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F039EAB-BA68-F5B6-83C2-C6955C5BCE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F5BE88AA-C902-7117-384C-B2A8CA0818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/>
              <a:t>Click to add citation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CB9A1EA0-6545-B015-83F9-1D2DED37B7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91124" y="1386463"/>
            <a:ext cx="62309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F8030ED-F1B9-460C-E66B-B563E7812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84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E611CA78-A355-8DCA-B484-77A72DA724F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2175" y="1409700"/>
            <a:ext cx="5746750" cy="4918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97CB7-2F74-BBBC-C94F-2BD96566751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A1AA11-BCFE-7206-9F3A-2EB4487CE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4B3135-62F2-148B-8B7D-807E44E1DD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A68407E-0D0B-5958-3D2A-3170830A36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/>
              <a:t>Click to add citation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D6908B4-B047-A618-CB10-3D9DFCE3D8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0531" y="2185567"/>
            <a:ext cx="3417018" cy="3366340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5691433-5AE0-9497-AA61-49FFCB2BA6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6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Graph (C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4373623-4E82-9DA9-B42F-26D42051454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1814513" y="1822450"/>
            <a:ext cx="8890000" cy="436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graph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97CB7-2F74-BBBC-C94F-2BD96566751F}"/>
              </a:ext>
            </a:extLst>
          </p:cNvPr>
          <p:cNvSpPr/>
          <p:nvPr/>
        </p:nvSpPr>
        <p:spPr>
          <a:xfrm>
            <a:off x="0" y="-59180"/>
            <a:ext cx="12192000" cy="1038225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A1AA11-BCFE-7206-9F3A-2EB4487CE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478" y="233043"/>
            <a:ext cx="10515600" cy="61047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4B3135-62F2-148B-8B7D-807E44E1DD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534" y="6134008"/>
            <a:ext cx="718957" cy="6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D9F45B-55EE-C4CB-636C-408E798EA7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4201" y="1258880"/>
            <a:ext cx="7405687" cy="377395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 sz="2400">
                <a:latin typeface="Poppins Medium" panose="00000600000000000000" pitchFamily="2" charset="0"/>
                <a:cs typeface="Poppins Medium" panose="00000600000000000000" pitchFamily="2" charset="0"/>
              </a:defRPr>
            </a:lvl3pPr>
          </a:lstStyle>
          <a:p>
            <a:pPr lvl="2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C404CFF-864A-A082-6230-9A812ED652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03" y="6495749"/>
            <a:ext cx="3629231" cy="32316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/>
              <a:t>Click to add citation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419D20E-58AD-FA85-9018-CE01C2E2A3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567018" y="6259832"/>
            <a:ext cx="526420" cy="365125"/>
          </a:xfrm>
        </p:spPr>
        <p:txBody>
          <a:bodyPr/>
          <a:lstStyle/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0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1BF2-3DEC-D181-2D29-4CB166E5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05DCF-721B-C330-45F8-5FE9749FF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66961-02D2-CF9E-721C-868E4D339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10B61-1175-08C3-109B-12696534E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932AD-1D51-3946-6DCB-2370F746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601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36D311F1-18E8-DF78-2091-6B3467471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A12750-DE7D-52B7-16D7-46C74C093B5E}"/>
              </a:ext>
            </a:extLst>
          </p:cNvPr>
          <p:cNvSpPr/>
          <p:nvPr/>
        </p:nvSpPr>
        <p:spPr>
          <a:xfrm>
            <a:off x="0" y="2176011"/>
            <a:ext cx="5214777" cy="26880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4E4F3B-6DF6-D672-93E8-5ED42D01C4A0}"/>
              </a:ext>
            </a:extLst>
          </p:cNvPr>
          <p:cNvSpPr txBox="1">
            <a:spLocks/>
          </p:cNvSpPr>
          <p:nvPr/>
        </p:nvSpPr>
        <p:spPr>
          <a:xfrm>
            <a:off x="10570579" y="6377000"/>
            <a:ext cx="44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7A161E-7FE9-324D-B1A3-BF3F7A54C6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5965220-7D32-5145-A4B4-AF1D364BC4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925" y="2433755"/>
            <a:ext cx="4521249" cy="981075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latin typeface="+mj-lt"/>
              </a:defRPr>
            </a:lvl1pPr>
          </a:lstStyle>
          <a:p>
            <a:pPr lvl="0"/>
            <a:r>
              <a:rPr lang="en-US"/>
              <a:t>A 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F3D48AD-7C7B-9353-B6DF-24DE58CA6C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2924" y="3414830"/>
            <a:ext cx="4521249" cy="12271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add contact name, title and email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D25935-668C-E38B-1DD5-2F2438FA1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96" y="5394680"/>
            <a:ext cx="3403294" cy="10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867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B0DA8D-CE38-D927-9B67-845EBF2E2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8" b="8776"/>
          <a:stretch/>
        </p:blipFill>
        <p:spPr>
          <a:xfrm>
            <a:off x="0" y="0"/>
            <a:ext cx="12192000" cy="693637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79DA580-1AAE-2D39-95D1-F36EC3B272D2}"/>
              </a:ext>
            </a:extLst>
          </p:cNvPr>
          <p:cNvSpPr txBox="1">
            <a:spLocks/>
          </p:cNvSpPr>
          <p:nvPr/>
        </p:nvSpPr>
        <p:spPr>
          <a:xfrm>
            <a:off x="10561898" y="6387835"/>
            <a:ext cx="458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7A161E-7FE9-324D-B1A3-BF3F7A54C6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C4E553A-0357-4995-E477-975E1CA08F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924" y="3664883"/>
            <a:ext cx="5268126" cy="981075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Add a thank you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2963D28-F8E2-9FCC-ED7D-851D7ABDDF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2923" y="4737407"/>
            <a:ext cx="4465409" cy="122713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contact name, title and email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C3402-0FE5-BBCC-C0BF-9072AAC729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268" y="5372978"/>
            <a:ext cx="3403294" cy="10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18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3C0A-4E32-471B-1AB2-53B4B01E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AB95D-0571-44FD-8396-41C54E31E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C2940-0680-08B8-C3FF-9CCCC3AB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69BF4-272F-4161-B5D9-395168E8CB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6/5/2025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D5EF4-9E75-54B1-3BD0-7568E92F9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B3BDC-302D-8D4E-E351-8173F4CD9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716013-49B1-4ADD-A6D6-F5A042B2A9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97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5C707-07C1-52D9-29B5-8A682B65D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BB06D-ED14-F189-63CE-360B2AD06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41802-33B3-B603-B16C-51BE780EA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037E1-6819-7267-74DB-72270CE5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C28C1-B88D-CA8A-3020-AC8477D0D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DAE8D-FF8A-30FE-ECE3-FA3467B0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782E-42B2-D9B4-2207-C8D3EA90F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13086-626A-9E95-AE17-ECB429CE6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32AC1-7856-8F95-BB6F-82798056D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DCD15-6E33-28ED-70DC-708962A67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2253-8E5B-8438-7642-3C8327E5A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98D5C2-D972-C430-FD9C-D35D50FCB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B1633-DF94-BC8A-CE84-73B83E2B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1D82E7-4C2B-DB28-9470-4E6B9E701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6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B200-0496-F953-220C-5C271A75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C4436-2BAA-C04D-11D5-391391AB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28DAC1-2D30-4279-62DF-A124CF7C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0BECA-3E3D-0F7D-72AD-87864A42F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7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722CF5-8706-9A1B-775E-212A297AC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A53365-8D05-BAD7-A785-9D6A231FE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E6BAC-0C8F-FA7A-DB0E-4499C827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9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65980-0295-8D12-91B8-88D3063F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B9D72-6860-3DB6-EE96-B5CD0D107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F8D17-8358-F02F-CE38-0A9EE50D3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40503-420E-9E1A-120D-A439BF0CD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40078-9C59-4BEE-665C-CE8D9939C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CCBC5-E086-1574-FA97-4FDC874A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2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102A1-19F0-90CB-AEA6-2600D8060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1C9A8B-B2ED-41EE-AC0F-F2F02597E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8C14E-F757-0145-BC6A-E4B97E4CF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2FE0D-A026-7FBF-4DD9-0DA53F72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72870-A7F5-E918-3670-982AB47C3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B86807-CDAC-53FD-960C-096C5872C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3E4BD9-8A3E-FFA9-30F6-DA049C3DC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16A80-9220-2E52-54AD-274F88B6C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571D3-1A25-9C61-56A6-702990A3C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5DCFF-CAC5-4D30-AC44-72407C8FC9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69B36-BE63-1DEC-FCB5-9A6F3F44B2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4B9F2-21BA-D693-B6F4-680FBFC2AD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427E7-1298-4265-A692-8E93EB37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7BB288-D8C9-7217-99C8-A7155A12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7F8B2-B6C3-8B8D-FADB-0BE55E007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BF0A-CA22-BBCB-D783-8A5275A62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F7830-E11C-C646-BE2C-E46BAF17F287}" type="datetime1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6BE56-63BE-992F-7378-0D76E8D28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32447-F44C-B306-B23F-BB08B4DD0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2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7BB288-D8C9-7217-99C8-A7155A12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7F8B2-B6C3-8B8D-FADB-0BE55E007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BF0A-CA22-BBCB-D783-8A5275A62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F7830-E11C-C646-BE2C-E46BAF17F287}" type="datetime1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6BE56-63BE-992F-7378-0D76E8D28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32447-F44C-B306-B23F-BB08B4DD0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A161E-7FE9-324D-B1A3-BF3F7A54C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5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crha.org/wp-content/uploads/2024/05/KCRHA_Point-in-Time-Count_2024_infographic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snohomishcountywa.gov/DocumentCenter/View/123354/Snohomish-County-Releases-2024-Point-in-Time-Count-of-Homelessness?bidId=" TargetMode="External"/><Relationship Id="rId5" Type="http://schemas.openxmlformats.org/officeDocument/2006/relationships/hyperlink" Target="https://www.piercecountywa.gov/DocumentCenter/View/137549/PIT-2024-final" TargetMode="External"/><Relationship Id="rId4" Type="http://schemas.openxmlformats.org/officeDocument/2006/relationships/hyperlink" Target="https://www.kitsap.gov/hs/HOUSINGBLOCK/2024%20Kitsap%20County%20PIT%20Overview%20-%20Preliminary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1BFA8-8C55-A5B4-5061-20D6B8415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687" y="401317"/>
            <a:ext cx="12207374" cy="1171611"/>
          </a:xfrm>
        </p:spPr>
        <p:txBody>
          <a:bodyPr>
            <a:normAutofit fontScale="90000"/>
          </a:bodyPr>
          <a:lstStyle/>
          <a:p>
            <a:pPr marL="102884">
              <a:lnSpc>
                <a:spcPct val="100000"/>
              </a:lnSpc>
            </a:pPr>
            <a:b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cs typeface="Poppins" pitchFamily="2" charset="77"/>
              </a:rPr>
            </a:b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cs typeface="Poppins" pitchFamily="2" charset="77"/>
              </a:rPr>
              <a:t>Housing Strategies in the Puget Sound Region</a:t>
            </a:r>
            <a:b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cs typeface="Poppins" pitchFamily="2" charset="77"/>
              </a:rPr>
            </a:b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itchFamily="2" charset="77"/>
                <a:cs typeface="Poppins" pitchFamily="2" charset="77"/>
              </a:rPr>
              <a:t>National Association of Regional Councils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84D7E3-6D8F-DC9F-62E1-F4FCE3C01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660" y="1662138"/>
            <a:ext cx="9144000" cy="4534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June 10, 2025</a:t>
            </a:r>
          </a:p>
        </p:txBody>
      </p:sp>
    </p:spTree>
    <p:extLst>
      <p:ext uri="{BB962C8B-B14F-4D97-AF65-F5344CB8AC3E}">
        <p14:creationId xmlns:p14="http://schemas.microsoft.com/office/powerpoint/2010/main" val="647293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48225-882B-6D19-2E11-C33090F1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Homeownership Affordability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58A5B-6385-B6AA-74AE-D422A58C17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6119229"/>
            <a:ext cx="10656644" cy="3231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Source: Zillow, Home Value Index; Freddie Mac, Primary Mortgage Market Survey; required income values calculated by PSRC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Note: Data are for the Seattle-Tacoma-Bellevue metropolitan statistical area which represents King, Pierce, and Snohomish counties. Assumes a 31% debt-to-income ratio, 30-year fixed rate mortgage, 20% down payment, 1% property tax, and 0.35% property insurance rate. Estimates are based on data collected in June of each year.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9F123-AE9D-2A40-71CF-265CC996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7A161E-7FE9-324D-B1A3-BF3F7A54C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10" name="Picture 9" descr="A graph of a growing graph&#10;&#10;Description automatically generated with medium confidence">
            <a:extLst>
              <a:ext uri="{FF2B5EF4-FFF2-40B4-BE49-F238E27FC236}">
                <a16:creationId xmlns:a16="http://schemas.microsoft.com/office/drawing/2014/main" id="{BED6B654-F886-B014-AFC5-6B68D8DF87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" t="11753" r="752" b="12540"/>
          <a:stretch/>
        </p:blipFill>
        <p:spPr>
          <a:xfrm>
            <a:off x="1073387" y="1868057"/>
            <a:ext cx="10045225" cy="414473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4CFD5A-F715-A51A-6A54-45BDEE5AD3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80269" y="1114323"/>
            <a:ext cx="7631458" cy="75373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dirty="0"/>
              <a:t>Income required to purchase the typically priced home hit an all-time high</a:t>
            </a:r>
          </a:p>
        </p:txBody>
      </p:sp>
    </p:spTree>
    <p:extLst>
      <p:ext uri="{BB962C8B-B14F-4D97-AF65-F5344CB8AC3E}">
        <p14:creationId xmlns:p14="http://schemas.microsoft.com/office/powerpoint/2010/main" val="3129737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48225-882B-6D19-2E11-C33090F1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Rental Affordability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58A5B-6385-B6AA-74AE-D422A58C17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6398048"/>
            <a:ext cx="10656644" cy="3231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Source: U.S. Census Bureau, American Community Survey, 1 Year Estimates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9F123-AE9D-2A40-71CF-265CC996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7A161E-7FE9-324D-B1A3-BF3F7A54C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41C77D-6DA9-C06B-FEB7-668FE81A4F2A}"/>
              </a:ext>
            </a:extLst>
          </p:cNvPr>
          <p:cNvSpPr txBox="1">
            <a:spLocks/>
          </p:cNvSpPr>
          <p:nvPr/>
        </p:nvSpPr>
        <p:spPr>
          <a:xfrm>
            <a:off x="1602252" y="1153652"/>
            <a:ext cx="8987495" cy="753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+mn-cs"/>
              </a:rPr>
              <a:t>Rents have risen significantly across the region, with the largest percentage jump in Kitsap and Pierce counties</a:t>
            </a:r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5B30965E-A7D0-1523-D45A-90C13E581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4" t="16728" r="3205" b="8428"/>
          <a:stretch/>
        </p:blipFill>
        <p:spPr>
          <a:xfrm>
            <a:off x="304809" y="2217522"/>
            <a:ext cx="10400269" cy="39768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7FEA91-FBAB-A355-8BB8-03AAFD035AA4}"/>
              </a:ext>
            </a:extLst>
          </p:cNvPr>
          <p:cNvSpPr txBox="1"/>
          <p:nvPr/>
        </p:nvSpPr>
        <p:spPr>
          <a:xfrm>
            <a:off x="10136020" y="2233474"/>
            <a:ext cx="1775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1268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$2040 (+51%)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13AF0D-FDC1-293B-789A-F13D7EEB2956}"/>
              </a:ext>
            </a:extLst>
          </p:cNvPr>
          <p:cNvSpPr txBox="1"/>
          <p:nvPr/>
        </p:nvSpPr>
        <p:spPr>
          <a:xfrm>
            <a:off x="10138229" y="2623551"/>
            <a:ext cx="1775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7A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$1910 (+54%)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9188A7-C3E0-B3D0-BDC8-A3C714C1073C}"/>
              </a:ext>
            </a:extLst>
          </p:cNvPr>
          <p:cNvSpPr txBox="1"/>
          <p:nvPr/>
        </p:nvSpPr>
        <p:spPr>
          <a:xfrm>
            <a:off x="10136020" y="2946433"/>
            <a:ext cx="1775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15A29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$1810 (+71%)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07D62-290A-AA32-5379-74AA9E3D0EE1}"/>
              </a:ext>
            </a:extLst>
          </p:cNvPr>
          <p:cNvSpPr txBox="1"/>
          <p:nvPr/>
        </p:nvSpPr>
        <p:spPr>
          <a:xfrm>
            <a:off x="10133811" y="3272966"/>
            <a:ext cx="1857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$1800 (+70%)</a:t>
            </a:r>
          </a:p>
        </p:txBody>
      </p:sp>
    </p:spTree>
    <p:extLst>
      <p:ext uri="{BB962C8B-B14F-4D97-AF65-F5344CB8AC3E}">
        <p14:creationId xmlns:p14="http://schemas.microsoft.com/office/powerpoint/2010/main" val="381971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8F010895-31B1-1AAD-03C0-2457060A4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4" y="437322"/>
            <a:ext cx="12051391" cy="620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48225-882B-6D19-2E11-C33090F1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Affordability - Homelessness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9F123-AE9D-2A40-71CF-265CC996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7A161E-7FE9-324D-B1A3-BF3F7A54C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33E9804-A12B-F86F-28E2-EFB573CF2116}"/>
              </a:ext>
            </a:extLst>
          </p:cNvPr>
          <p:cNvSpPr txBox="1">
            <a:spLocks/>
          </p:cNvSpPr>
          <p:nvPr/>
        </p:nvSpPr>
        <p:spPr>
          <a:xfrm>
            <a:off x="2280271" y="1419337"/>
            <a:ext cx="7631458" cy="753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+mn-cs"/>
              </a:rPr>
              <a:t>20,000+ people living without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+mn-cs"/>
              </a:rPr>
              <a:t>proper shelter in the region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4AC001-F646-600F-2E82-A6B683151F42}"/>
              </a:ext>
            </a:extLst>
          </p:cNvPr>
          <p:cNvGrpSpPr/>
          <p:nvPr/>
        </p:nvGrpSpPr>
        <p:grpSpPr>
          <a:xfrm>
            <a:off x="838311" y="2788588"/>
            <a:ext cx="10515378" cy="1619908"/>
            <a:chOff x="840730" y="2138864"/>
            <a:chExt cx="10515378" cy="161990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147E8F-777C-986A-C2BF-9DE8312719FC}"/>
                </a:ext>
              </a:extLst>
            </p:cNvPr>
            <p:cNvSpPr/>
            <p:nvPr/>
          </p:nvSpPr>
          <p:spPr>
            <a:xfrm>
              <a:off x="840730" y="2138864"/>
              <a:ext cx="2465889" cy="1619908"/>
            </a:xfrm>
            <a:prstGeom prst="rect">
              <a:avLst/>
            </a:prstGeom>
            <a:solidFill>
              <a:srgbClr val="F2F2F2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/>
                  <a:ea typeface="+mn-ea"/>
                  <a:cs typeface="+mn-cs"/>
                </a:rPr>
                <a:t>King County</a:t>
              </a:r>
              <a:endPara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A7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7A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16,000+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428767-BA88-41A8-AD29-46DB2F30CCFB}"/>
                </a:ext>
              </a:extLst>
            </p:cNvPr>
            <p:cNvSpPr/>
            <p:nvPr/>
          </p:nvSpPr>
          <p:spPr>
            <a:xfrm>
              <a:off x="3523893" y="2138864"/>
              <a:ext cx="2465889" cy="1619908"/>
            </a:xfrm>
            <a:prstGeom prst="rect">
              <a:avLst/>
            </a:prstGeom>
            <a:solidFill>
              <a:srgbClr val="F2F2F2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/>
                  <a:ea typeface="+mn-ea"/>
                  <a:cs typeface="+mn-cs"/>
                </a:rPr>
                <a:t>Kitsap County</a:t>
              </a:r>
              <a:endPara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A7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7A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500+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9BD2BA-6AAA-6C8B-8DF2-65928621EB90}"/>
                </a:ext>
              </a:extLst>
            </p:cNvPr>
            <p:cNvSpPr/>
            <p:nvPr/>
          </p:nvSpPr>
          <p:spPr>
            <a:xfrm>
              <a:off x="6207056" y="2138864"/>
              <a:ext cx="2465889" cy="1619908"/>
            </a:xfrm>
            <a:prstGeom prst="rect">
              <a:avLst/>
            </a:prstGeom>
            <a:solidFill>
              <a:srgbClr val="F2F2F2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/>
                  <a:ea typeface="+mn-ea"/>
                  <a:cs typeface="+mn-cs"/>
                </a:rPr>
                <a:t>Pierce County</a:t>
              </a:r>
              <a:endPara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A7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7A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2,600+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F2A7B7-1F8B-892D-A57D-B2740FAE638D}"/>
                </a:ext>
              </a:extLst>
            </p:cNvPr>
            <p:cNvSpPr/>
            <p:nvPr/>
          </p:nvSpPr>
          <p:spPr>
            <a:xfrm>
              <a:off x="8890219" y="2138864"/>
              <a:ext cx="2465889" cy="1619908"/>
            </a:xfrm>
            <a:prstGeom prst="rect">
              <a:avLst/>
            </a:prstGeom>
            <a:solidFill>
              <a:srgbClr val="F2F2F2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/>
                  <a:ea typeface="+mn-ea"/>
                  <a:cs typeface="+mn-cs"/>
                </a:rPr>
                <a:t>Snohomish County</a:t>
              </a:r>
              <a:endPara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A7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7A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1,100+</a:t>
              </a:r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753D15B-4D30-512E-7990-BB8F538F62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6398048"/>
            <a:ext cx="10656644" cy="3231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Source: King County </a:t>
            </a:r>
            <a:r>
              <a:rPr lang="en-US" sz="1100" dirty="0">
                <a:hlinkClick r:id="rId3"/>
              </a:rPr>
              <a:t>2024 Point-in-Time Count</a:t>
            </a:r>
            <a:r>
              <a:rPr lang="en-US" sz="1100" dirty="0"/>
              <a:t>, Kitsap County </a:t>
            </a:r>
            <a:r>
              <a:rPr lang="en-US" sz="1100" dirty="0">
                <a:hlinkClick r:id="rId4"/>
              </a:rPr>
              <a:t>2024 Point-in-Time Count</a:t>
            </a:r>
            <a:r>
              <a:rPr lang="en-US" sz="1100" dirty="0"/>
              <a:t>, Pierce County </a:t>
            </a:r>
            <a:r>
              <a:rPr lang="en-US" sz="1100" dirty="0">
                <a:hlinkClick r:id="rId5"/>
              </a:rPr>
              <a:t>Point-in-Time Count</a:t>
            </a:r>
            <a:r>
              <a:rPr lang="en-US" sz="1100" dirty="0"/>
              <a:t>, Snohomish County </a:t>
            </a:r>
            <a:r>
              <a:rPr lang="en-US" sz="1100" dirty="0">
                <a:hlinkClick r:id="rId6"/>
              </a:rPr>
              <a:t>Point-in-Time Count</a:t>
            </a:r>
            <a:endParaRPr lang="en-US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C0DB87-619E-0FBD-206B-500CFD0CD526}"/>
              </a:ext>
            </a:extLst>
          </p:cNvPr>
          <p:cNvSpPr/>
          <p:nvPr/>
        </p:nvSpPr>
        <p:spPr>
          <a:xfrm>
            <a:off x="840729" y="4775200"/>
            <a:ext cx="10515379" cy="125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itchFamily="2" charset="77"/>
              </a:rPr>
              <a:t>These data are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itchFamily="2" charset="77"/>
              </a:rPr>
              <a:t>assumed to be an undercount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itchFamily="2" charset="77"/>
              </a:rPr>
              <a:t>. Homelessness has many drivers, but a lack of housing affordable to most residents will only worsen the crisis.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A7A0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690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48225-882B-6D19-2E11-C33090F1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Progress – Housing Targets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58A5B-6385-B6AA-74AE-D422A58C17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6398048"/>
            <a:ext cx="10656644" cy="32316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Source: Countywide Planning Policies: King, Kitsap, Pierce, and Snohomish Counties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9F123-AE9D-2A40-71CF-265CC996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7A161E-7FE9-324D-B1A3-BF3F7A54C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BCA9B55-2FD1-3D12-EF82-2BB9A41B976F}"/>
              </a:ext>
            </a:extLst>
          </p:cNvPr>
          <p:cNvSpPr txBox="1">
            <a:spLocks/>
          </p:cNvSpPr>
          <p:nvPr/>
        </p:nvSpPr>
        <p:spPr>
          <a:xfrm>
            <a:off x="1271143" y="1144803"/>
            <a:ext cx="9640528" cy="7537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+mn-cs"/>
              </a:rPr>
              <a:t>Regionwide, jurisdictions are planning for 620,000+ new housing units and 77,000+ emergency housing beds by 2044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/>
              <a:ea typeface="+mn-ea"/>
              <a:cs typeface="Poppins 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AAC1F3-B32B-6B02-CB59-6B3AA1DFA5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70" b="7506"/>
          <a:stretch/>
        </p:blipFill>
        <p:spPr>
          <a:xfrm>
            <a:off x="882546" y="2036753"/>
            <a:ext cx="10417722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34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SRC Theme Updated">
  <a:themeElements>
    <a:clrScheme name="PSRC Colors">
      <a:dk1>
        <a:sysClr val="windowText" lastClr="000000"/>
      </a:dk1>
      <a:lt1>
        <a:sysClr val="window" lastClr="FFFFFF"/>
      </a:lt1>
      <a:dk2>
        <a:srgbClr val="C0C0C0"/>
      </a:dk2>
      <a:lt2>
        <a:srgbClr val="FFFFFF"/>
      </a:lt2>
      <a:accent1>
        <a:srgbClr val="F15A29"/>
      </a:accent1>
      <a:accent2>
        <a:srgbClr val="91268F"/>
      </a:accent2>
      <a:accent3>
        <a:srgbClr val="8DC63F"/>
      </a:accent3>
      <a:accent4>
        <a:srgbClr val="00A7A0"/>
      </a:accent4>
      <a:accent5>
        <a:srgbClr val="595959"/>
      </a:accent5>
      <a:accent6>
        <a:srgbClr val="3F6618"/>
      </a:accent6>
      <a:hlink>
        <a:srgbClr val="00726D"/>
      </a:hlink>
      <a:folHlink>
        <a:srgbClr val="630460"/>
      </a:folHlink>
    </a:clrScheme>
    <a:fontScheme name="PSRC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SRC Theme and Template.pptx" id="{F7A83851-17AD-4AF4-9309-2D8459E397F0}" vid="{28A74538-7F7F-405B-BDF4-C32AE0AB0A73}"/>
    </a:ext>
  </a:extLst>
</a:theme>
</file>

<file path=ppt/theme/theme3.xml><?xml version="1.0" encoding="utf-8"?>
<a:theme xmlns:a="http://schemas.openxmlformats.org/drawingml/2006/main" name="1_PSRC Theme Updated">
  <a:themeElements>
    <a:clrScheme name="PSRC Colors">
      <a:dk1>
        <a:sysClr val="windowText" lastClr="000000"/>
      </a:dk1>
      <a:lt1>
        <a:sysClr val="window" lastClr="FFFFFF"/>
      </a:lt1>
      <a:dk2>
        <a:srgbClr val="C0C0C0"/>
      </a:dk2>
      <a:lt2>
        <a:srgbClr val="FFFFFF"/>
      </a:lt2>
      <a:accent1>
        <a:srgbClr val="F15A29"/>
      </a:accent1>
      <a:accent2>
        <a:srgbClr val="91268F"/>
      </a:accent2>
      <a:accent3>
        <a:srgbClr val="8DC63F"/>
      </a:accent3>
      <a:accent4>
        <a:srgbClr val="00A7A0"/>
      </a:accent4>
      <a:accent5>
        <a:srgbClr val="595959"/>
      </a:accent5>
      <a:accent6>
        <a:srgbClr val="3F6618"/>
      </a:accent6>
      <a:hlink>
        <a:srgbClr val="00726D"/>
      </a:hlink>
      <a:folHlink>
        <a:srgbClr val="630460"/>
      </a:folHlink>
    </a:clrScheme>
    <a:fontScheme name="PSRC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SRC Theme Updated" id="{C2F34D08-9AD4-4501-940E-74CB19D0C645}" vid="{92EB98A7-AC57-44E0-A03E-A033EA44E3E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e3f02e2b7466fe4d3e102699fe9ba62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4794001ecddf4203192c297cb987d109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cbd2c6a-a94f-4612-b706-a6fa77778cdf" xsi:nil="true"/>
    <TaxCatchAll xmlns="308311e2-d142-423e-bbac-6522d79a82a6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7D61263-20AB-474E-B9ED-BC9F60381BF7}"/>
</file>

<file path=customXml/itemProps2.xml><?xml version="1.0" encoding="utf-8"?>
<ds:datastoreItem xmlns:ds="http://schemas.openxmlformats.org/officeDocument/2006/customXml" ds:itemID="{B2F0D125-1E81-4129-91EA-ADA7495F84C8}"/>
</file>

<file path=customXml/itemProps3.xml><?xml version="1.0" encoding="utf-8"?>
<ds:datastoreItem xmlns:ds="http://schemas.openxmlformats.org/officeDocument/2006/customXml" ds:itemID="{DDE9FF06-06AE-4FBB-9F3A-709A721C848F}"/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299</Words>
  <Application>Microsoft Office PowerPoint</Application>
  <PresentationFormat>Widescreen</PresentationFormat>
  <Paragraphs>37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Aptos Display</vt:lpstr>
      <vt:lpstr>Arial</vt:lpstr>
      <vt:lpstr>Poppins</vt:lpstr>
      <vt:lpstr>Poppins Medium</vt:lpstr>
      <vt:lpstr>Poppins SemiBold</vt:lpstr>
      <vt:lpstr>Office Theme</vt:lpstr>
      <vt:lpstr>PSRC Theme Updated</vt:lpstr>
      <vt:lpstr>1_PSRC Theme Updated</vt:lpstr>
      <vt:lpstr> Housing Strategies in the Puget Sound Region National Association of Regional Councils</vt:lpstr>
      <vt:lpstr>Homeownership Affordability</vt:lpstr>
      <vt:lpstr>Rental Affordability</vt:lpstr>
      <vt:lpstr>PowerPoint Presentation</vt:lpstr>
      <vt:lpstr>Affordability - Homelessness</vt:lpstr>
      <vt:lpstr>Local Progress – Housing Targets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Koskey</dc:creator>
  <cp:lastModifiedBy>Robin Koskey</cp:lastModifiedBy>
  <cp:revision>1</cp:revision>
  <dcterms:created xsi:type="dcterms:W3CDTF">2025-06-10T01:23:32Z</dcterms:created>
  <dcterms:modified xsi:type="dcterms:W3CDTF">2025-06-10T04:48:00Z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