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3320" r:id="rId6"/>
    <p:sldId id="3326" r:id="rId7"/>
    <p:sldId id="3322" r:id="rId8"/>
    <p:sldId id="3318" r:id="rId9"/>
    <p:sldId id="3321" r:id="rId10"/>
    <p:sldId id="3323" r:id="rId11"/>
    <p:sldId id="3325" r:id="rId12"/>
    <p:sldId id="332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2004405-1608-AF88-6134-BD5487A3C95A}" name="Battaglia, Emma" initials="BE" userId="S::ebattaglia@mapc.org::bf64b59e-a101-4a91-8cd4-732335628207" providerId="AD"/>
  <p188:author id="{9614DB0F-BF0C-98ED-1FCB-4535897E0AF5}" name="Guest User" initials="GU" userId="S::urn:spo:anon#7fcd804534f238393a8ebaeea1908ef053a7c9c3c379df8809e6778558079972::" providerId="AD"/>
  <p188:author id="{FE71B723-9D7F-B029-968C-246794176B16}" name="Harris-Long, Andrea" initials="AH" userId="S::AHarris-Long@mapc.org::379d3123-8f4a-46f1-866e-c26752ada696" providerId="AD"/>
  <p188:author id="{69013DCB-35A8-15A9-FC98-F07D255DB832}" name="Robins, Leah" initials="RL" userId="S::lrobins@mapc.org::5a7fd471-abb4-4f6c-a0b9-f91f63966e0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8095"/>
    <a:srgbClr val="B5D4A4"/>
    <a:srgbClr val="E7C55B"/>
    <a:srgbClr val="98C3D1"/>
    <a:srgbClr val="498AA5"/>
    <a:srgbClr val="232931"/>
    <a:srgbClr val="B49738"/>
    <a:srgbClr val="417F97"/>
    <a:srgbClr val="98B6B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A6BED8-B607-4484-ABDB-75EBA2CAB6EE}" v="41" dt="2025-06-05T02:07:48.247"/>
    <p1510:client id="{F1DDFE10-9401-1D95-42FA-A99BDFF07BE5}" v="38" dt="2025-06-05T13:10:24.7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2576F-330B-473D-BFBC-CCBF59288B21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637CF3-84AE-4509-B9D3-5BE2823BE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05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04C39-142E-36FB-409C-2C0BFE6CA4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C33C8D-84FE-F040-9E6B-402750C186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BE3DC6-E1A7-9C12-04DC-C7D8E4DE2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18F98-F2D5-4CEE-A4A7-FB8120E68DD2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DCDFBC-8174-B24E-2CD1-26B3C6A44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117FB-CD02-9240-78E4-20A292E11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7B8FE-6F87-4A47-AB32-4296954B3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647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E99E7-4CE9-CD21-D8F1-80AE5E857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D8646F-D25E-E876-05E8-4C60F0BCC9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9A14BC-EA2A-D8F9-3E15-C5E76FA38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18F98-F2D5-4CEE-A4A7-FB8120E68DD2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31E7D-163E-A7E4-E3ED-7257D9650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B12BF7-F85A-F2B6-3493-6735E2232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7B8FE-6F87-4A47-AB32-4296954B3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691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5507A0-E12E-A8D2-7103-27E47270C6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4444A7-3C07-12C0-5419-2DB274F8AE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5BB6D7-2847-7B40-5EA2-2C8357D86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18F98-F2D5-4CEE-A4A7-FB8120E68DD2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D5122E-5B32-D29B-9639-36C59BBF5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F6D235-7324-5A62-E7EA-483A0367F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7B8FE-6F87-4A47-AB32-4296954B3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7706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7985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94DAB-6494-BEFB-993F-BE7A93AA3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CBD22A-12EC-9A86-10CB-FF9580F6EE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3E7DB-F06B-EE2E-1334-09823AEF2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18F98-F2D5-4CEE-A4A7-FB8120E68DD2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C90490-99CF-A1B8-CE09-D311E4550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8FE524-FB6E-8CD3-967A-86CA9D56A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7B8FE-6F87-4A47-AB32-4296954B3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961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BA689-43CC-63AD-D446-0E8F8E26D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10C8EC-7717-3CE1-227D-C09DB3C83B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54A2B1-70EE-4774-083B-63745A587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18F98-F2D5-4CEE-A4A7-FB8120E68DD2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007EF9-53F9-955D-95A4-6367CD4AB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3DCBFD-C20E-DC61-80EB-E3BD2B605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7B8FE-6F87-4A47-AB32-4296954B3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797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5B5B8-8312-A3D4-7C6D-E2987AF27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F1FEAE-CE26-EB66-7716-C2A251349C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362FAA-DB46-F8B0-6050-3637273AD9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19F279-E8BA-B918-0EE0-844911D32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18F98-F2D5-4CEE-A4A7-FB8120E68DD2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6DA1CE-08A7-37BB-C679-0F6AEEE27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E5E49C-267E-F82B-8195-607BACA0F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7B8FE-6F87-4A47-AB32-4296954B3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094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95D95-2524-4117-ED86-987A48388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ACD69E-CBF2-207F-CAC6-E091BEE78B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6BF832-33FD-DBD1-BC67-CC7F2AD783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6B57A9-9D48-2F55-D7B3-A7CE19D92C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F84F69-07B6-B241-E69A-BD8C7129E6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651A66-215A-EB17-9A4C-0D57CCA2B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18F98-F2D5-4CEE-A4A7-FB8120E68DD2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D6D817-3AF2-7632-076C-F3CBD43F1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E70897-CF8F-E565-A74E-43B233A8B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7B8FE-6F87-4A47-AB32-4296954B3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660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76E87-74FA-D54F-9AFC-FE14AE66C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DA6241-481A-05A5-D046-6C305DCCD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18F98-F2D5-4CEE-A4A7-FB8120E68DD2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778576-6A3C-3D2A-4FF7-3D522756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84392B-4A3E-363A-1AB5-E7093BCAC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7B8FE-6F87-4A47-AB32-4296954B3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037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0906B7-C14F-01AA-5AF7-B279B563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18F98-F2D5-4CEE-A4A7-FB8120E68DD2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CB8D62-E74C-E438-893C-95E98F62A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CFBDD8-7795-895B-EDDB-49BBF0662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7B8FE-6F87-4A47-AB32-4296954B3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017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18F9C-ABBC-6918-5CC6-8CDB59C51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95D53C-A1D5-255F-D484-25317E813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D25F93-D247-4971-4DBA-AC26573335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122817-9138-7913-CD7B-8A27248B2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18F98-F2D5-4CEE-A4A7-FB8120E68DD2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1C65BB-63C6-B621-31A8-4BAB3679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61287A-3D11-39F6-EBD6-32EE14278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7B8FE-6F87-4A47-AB32-4296954B3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400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A629B-B8E3-B5FC-8D27-CDEFB1ED2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6048C6-6B74-95CF-60DA-215020F9AD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18600E-4B76-55AB-281F-C78EECD820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653032-D582-D453-547E-E29A62FDF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18F98-F2D5-4CEE-A4A7-FB8120E68DD2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B32C34-C016-D195-10B4-C4D52582C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220956-2E24-ABF6-5914-374156880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7B8FE-6F87-4A47-AB32-4296954B3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406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0D97F6-D5B1-897C-1E3E-BC824E937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63C72D-12B6-943A-82EE-A00792DC3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4EEF0F-33A0-A3AE-5467-E7F37C99FF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18F98-F2D5-4CEE-A4A7-FB8120E68DD2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81D5A4-6971-F4C0-96F8-90F74C189C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DD135A-A551-6799-B393-21735E3118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7B8FE-6F87-4A47-AB32-4296954B3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198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housingtaskforce.mapc.org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1A69DC-18D8-AE1B-FA5C-36EA3E17E4FF}"/>
              </a:ext>
            </a:extLst>
          </p:cNvPr>
          <p:cNvSpPr/>
          <p:nvPr/>
        </p:nvSpPr>
        <p:spPr>
          <a:xfrm>
            <a:off x="0" y="3678624"/>
            <a:ext cx="4671146" cy="664779"/>
          </a:xfrm>
          <a:prstGeom prst="rect">
            <a:avLst/>
          </a:prstGeom>
          <a:solidFill>
            <a:srgbClr val="E7C5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Multi-family homes">
            <a:extLst>
              <a:ext uri="{FF2B5EF4-FFF2-40B4-BE49-F238E27FC236}">
                <a16:creationId xmlns:a16="http://schemas.microsoft.com/office/drawing/2014/main" id="{46089D5A-C77D-BC84-30A1-CE27F8F84E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1"/>
          <a:stretch/>
        </p:blipFill>
        <p:spPr bwMode="auto">
          <a:xfrm>
            <a:off x="1" y="3994178"/>
            <a:ext cx="5044965" cy="2874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5AEECCE-0B6C-B86B-3355-7D6ED0331355}"/>
              </a:ext>
            </a:extLst>
          </p:cNvPr>
          <p:cNvSpPr txBox="1"/>
          <p:nvPr/>
        </p:nvSpPr>
        <p:spPr>
          <a:xfrm>
            <a:off x="5311441" y="4011013"/>
            <a:ext cx="60931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b="1" i="0" dirty="0">
                <a:solidFill>
                  <a:srgbClr val="232931"/>
                </a:solidFill>
                <a:effectLst/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NARC Conference</a:t>
            </a:r>
          </a:p>
          <a:p>
            <a:pPr algn="l"/>
            <a:r>
              <a:rPr lang="en-US" sz="3600" b="1" i="0" dirty="0">
                <a:solidFill>
                  <a:srgbClr val="232931"/>
                </a:solidFill>
                <a:effectLst/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</a:rPr>
              <a:t>June 2025</a:t>
            </a:r>
            <a:endParaRPr lang="en-US" sz="3600" i="0" dirty="0">
              <a:solidFill>
                <a:srgbClr val="232931"/>
              </a:solidFill>
              <a:effectLst/>
              <a:latin typeface="Poppins" panose="00000500000000000000" pitchFamily="2" charset="0"/>
              <a:ea typeface="Roboto" panose="020000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384A83-6C4E-0C31-BB84-E1E93E031A63}"/>
              </a:ext>
            </a:extLst>
          </p:cNvPr>
          <p:cNvSpPr txBox="1"/>
          <p:nvPr/>
        </p:nvSpPr>
        <p:spPr>
          <a:xfrm>
            <a:off x="595694" y="589176"/>
            <a:ext cx="109727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5400" b="0" i="0" dirty="0">
                <a:solidFill>
                  <a:srgbClr val="568095"/>
                </a:solidFill>
                <a:effectLst/>
                <a:latin typeface="Elephant Pro" panose="020F0502020204030204" pitchFamily="2" charset="0"/>
              </a:rPr>
              <a:t>Metro Mayors Coalition</a:t>
            </a:r>
          </a:p>
          <a:p>
            <a:pPr algn="l"/>
            <a:r>
              <a:rPr lang="en-US" sz="5400" dirty="0">
                <a:solidFill>
                  <a:srgbClr val="568095"/>
                </a:solidFill>
                <a:latin typeface="Elephant Pro" panose="020F0502020204030204" pitchFamily="2" charset="0"/>
              </a:rPr>
              <a:t>Regional Housing Task Force</a:t>
            </a:r>
            <a:endParaRPr lang="en-US" sz="5400" b="0" i="0" dirty="0">
              <a:solidFill>
                <a:srgbClr val="568095"/>
              </a:solidFill>
              <a:effectLst/>
              <a:latin typeface="Elephant Pro" panose="020F0502020204030204" pitchFamily="2" charset="0"/>
            </a:endParaRPr>
          </a:p>
        </p:txBody>
      </p:sp>
      <p:pic>
        <p:nvPicPr>
          <p:cNvPr id="5" name="Picture 4" descr="A green and black logo&#10;&#10;Description automatically generated">
            <a:extLst>
              <a:ext uri="{FF2B5EF4-FFF2-40B4-BE49-F238E27FC236}">
                <a16:creationId xmlns:a16="http://schemas.microsoft.com/office/drawing/2014/main" id="{E96E1F3E-E6ED-B7E0-E751-96AC5B11C2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855" y="5962363"/>
            <a:ext cx="1531011" cy="75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33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ubtitle 2">
            <a:extLst>
              <a:ext uri="{FF2B5EF4-FFF2-40B4-BE49-F238E27FC236}">
                <a16:creationId xmlns:a16="http://schemas.microsoft.com/office/drawing/2014/main" id="{8185344A-5A43-314F-AD4D-7992D8664D01}"/>
              </a:ext>
            </a:extLst>
          </p:cNvPr>
          <p:cNvSpPr txBox="1">
            <a:spLocks/>
          </p:cNvSpPr>
          <p:nvPr/>
        </p:nvSpPr>
        <p:spPr>
          <a:xfrm>
            <a:off x="3002544" y="3559870"/>
            <a:ext cx="1824988" cy="269561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ea typeface="Lato Light" panose="020F0502020204030203" pitchFamily="34" charset="0"/>
                <a:cs typeface="Poppins" panose="00000500000000000000" pitchFamily="2" charset="0"/>
              </a:rPr>
              <a:t>Legislative Priorities</a:t>
            </a:r>
          </a:p>
        </p:txBody>
      </p:sp>
      <p:sp>
        <p:nvSpPr>
          <p:cNvPr id="34" name="Subtitle 2">
            <a:extLst>
              <a:ext uri="{FF2B5EF4-FFF2-40B4-BE49-F238E27FC236}">
                <a16:creationId xmlns:a16="http://schemas.microsoft.com/office/drawing/2014/main" id="{4D785B43-1FC8-8447-904D-319EF03D8B75}"/>
              </a:ext>
            </a:extLst>
          </p:cNvPr>
          <p:cNvSpPr txBox="1">
            <a:spLocks/>
          </p:cNvSpPr>
          <p:nvPr/>
        </p:nvSpPr>
        <p:spPr>
          <a:xfrm>
            <a:off x="3044095" y="4031317"/>
            <a:ext cx="1824988" cy="500393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ea typeface="Lato Light" panose="020F0502020204030203" pitchFamily="34" charset="0"/>
                <a:cs typeface="Poppins" panose="00000500000000000000" pitchFamily="2" charset="0"/>
              </a:rPr>
              <a:t>AHA Implementation</a:t>
            </a:r>
          </a:p>
        </p:txBody>
      </p:sp>
      <p:sp>
        <p:nvSpPr>
          <p:cNvPr id="35" name="Subtitle 2">
            <a:extLst>
              <a:ext uri="{FF2B5EF4-FFF2-40B4-BE49-F238E27FC236}">
                <a16:creationId xmlns:a16="http://schemas.microsoft.com/office/drawing/2014/main" id="{15DA9001-43BF-6C49-BBAB-AF2F99D79192}"/>
              </a:ext>
            </a:extLst>
          </p:cNvPr>
          <p:cNvSpPr txBox="1">
            <a:spLocks/>
          </p:cNvSpPr>
          <p:nvPr/>
        </p:nvSpPr>
        <p:spPr>
          <a:xfrm>
            <a:off x="3044095" y="4657274"/>
            <a:ext cx="1824988" cy="269561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ea typeface="Lato Light" panose="020F0502020204030203" pitchFamily="34" charset="0"/>
                <a:cs typeface="Poppins" panose="00000500000000000000" pitchFamily="2" charset="0"/>
              </a:rPr>
              <a:t>QAP Advocacy</a:t>
            </a:r>
          </a:p>
        </p:txBody>
      </p:sp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AC154B29-3369-F016-F3B7-B691384623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78"/>
          <a:stretch/>
        </p:blipFill>
        <p:spPr>
          <a:xfrm>
            <a:off x="1118431" y="95741"/>
            <a:ext cx="10364048" cy="671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148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60B2E-6C10-D4D4-ECC1-A395984032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DA887E-7A4B-047E-F858-47D2135DA504}"/>
              </a:ext>
            </a:extLst>
          </p:cNvPr>
          <p:cNvSpPr txBox="1"/>
          <p:nvPr/>
        </p:nvSpPr>
        <p:spPr>
          <a:xfrm>
            <a:off x="4078463" y="326086"/>
            <a:ext cx="403507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Elephant Pro" panose="00000500000000000000" pitchFamily="2" charset="0"/>
                <a:cs typeface="Poppins" pitchFamily="2" charset="77"/>
              </a:rPr>
              <a:t>Housing Task Force</a:t>
            </a:r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7CC6B6F8-FC6D-32CF-7774-17ED4685399B}"/>
              </a:ext>
            </a:extLst>
          </p:cNvPr>
          <p:cNvSpPr txBox="1">
            <a:spLocks/>
          </p:cNvSpPr>
          <p:nvPr/>
        </p:nvSpPr>
        <p:spPr>
          <a:xfrm>
            <a:off x="3002544" y="3559870"/>
            <a:ext cx="1824988" cy="269561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ea typeface="Lato Light" panose="020F0502020204030203" pitchFamily="34" charset="0"/>
                <a:cs typeface="Poppins" panose="00000500000000000000" pitchFamily="2" charset="0"/>
              </a:rPr>
              <a:t>Legislative Priorities</a:t>
            </a:r>
          </a:p>
        </p:txBody>
      </p:sp>
      <p:sp>
        <p:nvSpPr>
          <p:cNvPr id="34" name="Subtitle 2">
            <a:extLst>
              <a:ext uri="{FF2B5EF4-FFF2-40B4-BE49-F238E27FC236}">
                <a16:creationId xmlns:a16="http://schemas.microsoft.com/office/drawing/2014/main" id="{F4C578B1-D554-F612-178D-415E174A3ED9}"/>
              </a:ext>
            </a:extLst>
          </p:cNvPr>
          <p:cNvSpPr txBox="1">
            <a:spLocks/>
          </p:cNvSpPr>
          <p:nvPr/>
        </p:nvSpPr>
        <p:spPr>
          <a:xfrm>
            <a:off x="3044095" y="4031317"/>
            <a:ext cx="1824988" cy="500393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ea typeface="Lato Light" panose="020F0502020204030203" pitchFamily="34" charset="0"/>
                <a:cs typeface="Poppins" panose="00000500000000000000" pitchFamily="2" charset="0"/>
              </a:rPr>
              <a:t>AHA Implementation</a:t>
            </a:r>
          </a:p>
        </p:txBody>
      </p:sp>
      <p:sp>
        <p:nvSpPr>
          <p:cNvPr id="35" name="Subtitle 2">
            <a:extLst>
              <a:ext uri="{FF2B5EF4-FFF2-40B4-BE49-F238E27FC236}">
                <a16:creationId xmlns:a16="http://schemas.microsoft.com/office/drawing/2014/main" id="{7C0CEEBE-D361-45C5-C6F4-D9FE331FCD43}"/>
              </a:ext>
            </a:extLst>
          </p:cNvPr>
          <p:cNvSpPr txBox="1">
            <a:spLocks/>
          </p:cNvSpPr>
          <p:nvPr/>
        </p:nvSpPr>
        <p:spPr>
          <a:xfrm>
            <a:off x="3044095" y="4657274"/>
            <a:ext cx="1824988" cy="269561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ea typeface="Lato Light" panose="020F0502020204030203" pitchFamily="34" charset="0"/>
                <a:cs typeface="Poppins" panose="00000500000000000000" pitchFamily="2" charset="0"/>
              </a:rPr>
              <a:t>QAP Advocacy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C1941E3-9986-A9F8-A95A-DF4F474BDEDC}"/>
              </a:ext>
            </a:extLst>
          </p:cNvPr>
          <p:cNvSpPr/>
          <p:nvPr/>
        </p:nvSpPr>
        <p:spPr>
          <a:xfrm>
            <a:off x="0" y="6394368"/>
            <a:ext cx="12191999" cy="338554"/>
          </a:xfrm>
          <a:prstGeom prst="rect">
            <a:avLst/>
          </a:prstGeom>
          <a:solidFill>
            <a:srgbClr val="E7C5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3706AB8-BBEB-0624-178A-EFF07736F449}"/>
              </a:ext>
            </a:extLst>
          </p:cNvPr>
          <p:cNvSpPr txBox="1"/>
          <p:nvPr/>
        </p:nvSpPr>
        <p:spPr>
          <a:xfrm>
            <a:off x="7467600" y="2391627"/>
            <a:ext cx="4467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17 Communities, </a:t>
            </a:r>
          </a:p>
          <a:p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established in 2017 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6C0DCE0-DBEE-4D41-0E6A-85CABA1B246C}"/>
              </a:ext>
            </a:extLst>
          </p:cNvPr>
          <p:cNvSpPr txBox="1"/>
          <p:nvPr/>
        </p:nvSpPr>
        <p:spPr>
          <a:xfrm>
            <a:off x="8700438" y="3608380"/>
            <a:ext cx="30724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Goal to produce </a:t>
            </a:r>
            <a:r>
              <a:rPr lang="en-US" b="1" dirty="0">
                <a:solidFill>
                  <a:srgbClr val="56809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185,000 </a:t>
            </a:r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new homes between 2015 and 2030</a:t>
            </a:r>
          </a:p>
        </p:txBody>
      </p:sp>
      <p:pic>
        <p:nvPicPr>
          <p:cNvPr id="37" name="Picture 3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6883351-9AEA-66A4-1825-81598285E1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213" y="3666603"/>
            <a:ext cx="815300" cy="815300"/>
          </a:xfrm>
          <a:prstGeom prst="rect">
            <a:avLst/>
          </a:prstGeom>
        </p:spPr>
      </p:pic>
      <p:pic>
        <p:nvPicPr>
          <p:cNvPr id="45" name="Picture 4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6EDBCC80-927A-AEE3-864E-82DFB77117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488" y="3756273"/>
            <a:ext cx="657225" cy="6572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2BE95FB-E904-1862-6851-EB62E4F3DD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775" y="1024129"/>
            <a:ext cx="6663650" cy="516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634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27E75D-B429-DF7A-45C5-C812B1600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706" y="575187"/>
            <a:ext cx="9850588" cy="57076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3CC8DD-3928-0303-AF40-79BDAF763642}"/>
              </a:ext>
            </a:extLst>
          </p:cNvPr>
          <p:cNvSpPr txBox="1"/>
          <p:nvPr/>
        </p:nvSpPr>
        <p:spPr>
          <a:xfrm>
            <a:off x="2649382" y="186633"/>
            <a:ext cx="689323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Elephant Pro" panose="00000500000000000000" pitchFamily="2" charset="0"/>
                <a:cs typeface="Poppins" pitchFamily="2" charset="77"/>
              </a:rPr>
              <a:t>150+ Housing Strategies Identified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E5737F-D5FF-272A-5126-33343F82218D}"/>
              </a:ext>
            </a:extLst>
          </p:cNvPr>
          <p:cNvSpPr/>
          <p:nvPr/>
        </p:nvSpPr>
        <p:spPr>
          <a:xfrm>
            <a:off x="0" y="6394368"/>
            <a:ext cx="12191999" cy="338554"/>
          </a:xfrm>
          <a:prstGeom prst="rect">
            <a:avLst/>
          </a:prstGeom>
          <a:solidFill>
            <a:srgbClr val="E7C5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523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51F77D9-4F24-7D43-A41B-544E8DFD4D6F}"/>
              </a:ext>
            </a:extLst>
          </p:cNvPr>
          <p:cNvSpPr txBox="1"/>
          <p:nvPr/>
        </p:nvSpPr>
        <p:spPr>
          <a:xfrm>
            <a:off x="3844502" y="306186"/>
            <a:ext cx="450302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Elephant Pro" panose="00000500000000000000" pitchFamily="2" charset="0"/>
                <a:cs typeface="Poppins" pitchFamily="2" charset="77"/>
              </a:rPr>
              <a:t>Task Force Work Plan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C3E619-E3FB-9640-B710-ADCD6FC4DBE9}"/>
              </a:ext>
            </a:extLst>
          </p:cNvPr>
          <p:cNvSpPr/>
          <p:nvPr/>
        </p:nvSpPr>
        <p:spPr>
          <a:xfrm>
            <a:off x="762000" y="3429000"/>
            <a:ext cx="2103120" cy="2628460"/>
          </a:xfrm>
          <a:prstGeom prst="rect">
            <a:avLst/>
          </a:prstGeom>
          <a:solidFill>
            <a:srgbClr val="98C3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96A4A95-CFBE-CD48-9AA0-E31E79922B85}"/>
              </a:ext>
            </a:extLst>
          </p:cNvPr>
          <p:cNvSpPr/>
          <p:nvPr/>
        </p:nvSpPr>
        <p:spPr>
          <a:xfrm>
            <a:off x="5044440" y="3429000"/>
            <a:ext cx="2103120" cy="26284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192AD4-2CD9-3A48-9961-74ADC8B99E05}"/>
              </a:ext>
            </a:extLst>
          </p:cNvPr>
          <p:cNvSpPr/>
          <p:nvPr/>
        </p:nvSpPr>
        <p:spPr>
          <a:xfrm>
            <a:off x="2903220" y="3429000"/>
            <a:ext cx="2103120" cy="2628460"/>
          </a:xfrm>
          <a:prstGeom prst="rect">
            <a:avLst/>
          </a:prstGeom>
          <a:solidFill>
            <a:srgbClr val="5680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C3D4A3-F658-9A48-9780-75AEA813B2A5}"/>
              </a:ext>
            </a:extLst>
          </p:cNvPr>
          <p:cNvSpPr/>
          <p:nvPr/>
        </p:nvSpPr>
        <p:spPr>
          <a:xfrm>
            <a:off x="9326880" y="3429000"/>
            <a:ext cx="2103120" cy="2628460"/>
          </a:xfrm>
          <a:prstGeom prst="rect">
            <a:avLst/>
          </a:prstGeom>
          <a:solidFill>
            <a:srgbClr val="B5D4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7A9E3C-AB1A-8746-BF08-7A14381EB308}"/>
              </a:ext>
            </a:extLst>
          </p:cNvPr>
          <p:cNvSpPr/>
          <p:nvPr/>
        </p:nvSpPr>
        <p:spPr>
          <a:xfrm>
            <a:off x="7185660" y="3429000"/>
            <a:ext cx="2103120" cy="2628460"/>
          </a:xfrm>
          <a:prstGeom prst="rect">
            <a:avLst/>
          </a:prstGeom>
          <a:solidFill>
            <a:srgbClr val="E7C5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6864E81-ED95-9D46-8749-B2EAF332D4D2}"/>
              </a:ext>
            </a:extLst>
          </p:cNvPr>
          <p:cNvCxnSpPr/>
          <p:nvPr/>
        </p:nvCxnSpPr>
        <p:spPr>
          <a:xfrm>
            <a:off x="1588" y="1890849"/>
            <a:ext cx="12188825" cy="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A954984-C39D-C541-9052-BCEFB7EABDA5}"/>
              </a:ext>
            </a:extLst>
          </p:cNvPr>
          <p:cNvSpPr txBox="1"/>
          <p:nvPr/>
        </p:nvSpPr>
        <p:spPr>
          <a:xfrm>
            <a:off x="742596" y="2753537"/>
            <a:ext cx="2141933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Convening/Admin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639836-287E-864B-A584-BA8D7741478C}"/>
              </a:ext>
            </a:extLst>
          </p:cNvPr>
          <p:cNvSpPr txBox="1"/>
          <p:nvPr/>
        </p:nvSpPr>
        <p:spPr>
          <a:xfrm>
            <a:off x="3329448" y="2753537"/>
            <a:ext cx="1250663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Advocacy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06F8BE-7A44-8B4B-9BDA-B0829093CF78}"/>
              </a:ext>
            </a:extLst>
          </p:cNvPr>
          <p:cNvSpPr txBox="1"/>
          <p:nvPr/>
        </p:nvSpPr>
        <p:spPr>
          <a:xfrm>
            <a:off x="4932065" y="2753538"/>
            <a:ext cx="2327881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Production Tracking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2B9498-29B8-0E43-96F9-AA4B8F6D3798}"/>
              </a:ext>
            </a:extLst>
          </p:cNvPr>
          <p:cNvSpPr txBox="1"/>
          <p:nvPr/>
        </p:nvSpPr>
        <p:spPr>
          <a:xfrm>
            <a:off x="7387473" y="2753537"/>
            <a:ext cx="1699504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Zoning Project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B650F0-9092-6D46-857D-814767AA9B99}"/>
              </a:ext>
            </a:extLst>
          </p:cNvPr>
          <p:cNvSpPr txBox="1"/>
          <p:nvPr/>
        </p:nvSpPr>
        <p:spPr>
          <a:xfrm>
            <a:off x="9301868" y="2753538"/>
            <a:ext cx="2153154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Disposition Project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C9901CF-5887-CB44-A8E4-1E28E96E70FD}"/>
              </a:ext>
            </a:extLst>
          </p:cNvPr>
          <p:cNvSpPr/>
          <p:nvPr/>
        </p:nvSpPr>
        <p:spPr>
          <a:xfrm>
            <a:off x="1514262" y="1477657"/>
            <a:ext cx="862149" cy="8621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CC6CE47-9736-004B-8A16-447C8B33D9B7}"/>
              </a:ext>
            </a:extLst>
          </p:cNvPr>
          <p:cNvSpPr/>
          <p:nvPr/>
        </p:nvSpPr>
        <p:spPr>
          <a:xfrm>
            <a:off x="3411015" y="1412755"/>
            <a:ext cx="862149" cy="8621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9B9E6F5-06EF-5945-8789-29FE20E5FBD6}"/>
              </a:ext>
            </a:extLst>
          </p:cNvPr>
          <p:cNvSpPr/>
          <p:nvPr/>
        </p:nvSpPr>
        <p:spPr>
          <a:xfrm>
            <a:off x="5681016" y="1459773"/>
            <a:ext cx="862149" cy="8621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E63FEFB-0F5F-1542-95AC-E9BA961C6032}"/>
              </a:ext>
            </a:extLst>
          </p:cNvPr>
          <p:cNvSpPr/>
          <p:nvPr/>
        </p:nvSpPr>
        <p:spPr>
          <a:xfrm>
            <a:off x="7814191" y="1450910"/>
            <a:ext cx="862149" cy="8621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0703AE3-FD68-9C4D-AB0E-4DD26CED49E0}"/>
              </a:ext>
            </a:extLst>
          </p:cNvPr>
          <p:cNvSpPr/>
          <p:nvPr/>
        </p:nvSpPr>
        <p:spPr>
          <a:xfrm>
            <a:off x="9981279" y="1459772"/>
            <a:ext cx="862149" cy="8621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8185344A-5A43-314F-AD4D-7992D8664D01}"/>
              </a:ext>
            </a:extLst>
          </p:cNvPr>
          <p:cNvSpPr txBox="1">
            <a:spLocks/>
          </p:cNvSpPr>
          <p:nvPr/>
        </p:nvSpPr>
        <p:spPr>
          <a:xfrm>
            <a:off x="3002544" y="3559870"/>
            <a:ext cx="1824988" cy="269561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ea typeface="Lato Light" panose="020F0502020204030203" pitchFamily="34" charset="0"/>
                <a:cs typeface="Poppins" panose="00000500000000000000" pitchFamily="2" charset="0"/>
              </a:rPr>
              <a:t>Legislative Priorities</a:t>
            </a:r>
          </a:p>
        </p:txBody>
      </p:sp>
      <p:sp>
        <p:nvSpPr>
          <p:cNvPr id="34" name="Subtitle 2">
            <a:extLst>
              <a:ext uri="{FF2B5EF4-FFF2-40B4-BE49-F238E27FC236}">
                <a16:creationId xmlns:a16="http://schemas.microsoft.com/office/drawing/2014/main" id="{4D785B43-1FC8-8447-904D-319EF03D8B75}"/>
              </a:ext>
            </a:extLst>
          </p:cNvPr>
          <p:cNvSpPr txBox="1">
            <a:spLocks/>
          </p:cNvSpPr>
          <p:nvPr/>
        </p:nvSpPr>
        <p:spPr>
          <a:xfrm>
            <a:off x="3032112" y="4146733"/>
            <a:ext cx="1824988" cy="731226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ea typeface="Lato Light" panose="020F0502020204030203" pitchFamily="34" charset="0"/>
                <a:cs typeface="Poppins" panose="00000500000000000000" pitchFamily="2" charset="0"/>
              </a:rPr>
              <a:t>Affordable Homes Act  Implementation</a:t>
            </a:r>
          </a:p>
        </p:txBody>
      </p:sp>
      <p:sp>
        <p:nvSpPr>
          <p:cNvPr id="40" name="Subtitle 2">
            <a:extLst>
              <a:ext uri="{FF2B5EF4-FFF2-40B4-BE49-F238E27FC236}">
                <a16:creationId xmlns:a16="http://schemas.microsoft.com/office/drawing/2014/main" id="{F7877217-C23C-BD4A-A467-22BE158BD2CA}"/>
              </a:ext>
            </a:extLst>
          </p:cNvPr>
          <p:cNvSpPr txBox="1">
            <a:spLocks/>
          </p:cNvSpPr>
          <p:nvPr/>
        </p:nvSpPr>
        <p:spPr>
          <a:xfrm>
            <a:off x="901066" y="3559870"/>
            <a:ext cx="1824988" cy="500393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ea typeface="Lato Light" panose="020F0502020204030203" pitchFamily="34" charset="0"/>
                <a:cs typeface="Poppins" panose="00000500000000000000" pitchFamily="2" charset="0"/>
              </a:rPr>
              <a:t>Bimonthly meetings</a:t>
            </a:r>
            <a:endParaRPr lang="en-US" sz="1200" dirty="0">
              <a:solidFill>
                <a:schemeClr val="bg1"/>
              </a:solidFill>
              <a:latin typeface="Poppins" panose="00000500000000000000" pitchFamily="2" charset="0"/>
              <a:ea typeface="Lato Light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46" name="Subtitle 2">
            <a:extLst>
              <a:ext uri="{FF2B5EF4-FFF2-40B4-BE49-F238E27FC236}">
                <a16:creationId xmlns:a16="http://schemas.microsoft.com/office/drawing/2014/main" id="{1379BE03-A795-3345-AE19-9086626F2924}"/>
              </a:ext>
            </a:extLst>
          </p:cNvPr>
          <p:cNvSpPr txBox="1">
            <a:spLocks/>
          </p:cNvSpPr>
          <p:nvPr/>
        </p:nvSpPr>
        <p:spPr>
          <a:xfrm>
            <a:off x="5183506" y="3559870"/>
            <a:ext cx="1824988" cy="500393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ea typeface="Lato Light" panose="020F0502020204030203" pitchFamily="34" charset="0"/>
                <a:cs typeface="Poppins" panose="00000500000000000000" pitchFamily="2" charset="0"/>
              </a:rPr>
              <a:t>Data collection/analysis</a:t>
            </a:r>
          </a:p>
        </p:txBody>
      </p:sp>
      <p:sp>
        <p:nvSpPr>
          <p:cNvPr id="47" name="Subtitle 2">
            <a:extLst>
              <a:ext uri="{FF2B5EF4-FFF2-40B4-BE49-F238E27FC236}">
                <a16:creationId xmlns:a16="http://schemas.microsoft.com/office/drawing/2014/main" id="{E676D6C1-2D51-1946-8D0B-4C84C9BB6510}"/>
              </a:ext>
            </a:extLst>
          </p:cNvPr>
          <p:cNvSpPr txBox="1">
            <a:spLocks/>
          </p:cNvSpPr>
          <p:nvPr/>
        </p:nvSpPr>
        <p:spPr>
          <a:xfrm>
            <a:off x="5183506" y="4185106"/>
            <a:ext cx="1824988" cy="269561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ea typeface="Lato Light" panose="020F0502020204030203" pitchFamily="34" charset="0"/>
                <a:cs typeface="Poppins" panose="00000500000000000000" pitchFamily="2" charset="0"/>
              </a:rPr>
              <a:t>Annual Report</a:t>
            </a:r>
          </a:p>
        </p:txBody>
      </p:sp>
      <p:sp>
        <p:nvSpPr>
          <p:cNvPr id="52" name="Subtitle 2">
            <a:extLst>
              <a:ext uri="{FF2B5EF4-FFF2-40B4-BE49-F238E27FC236}">
                <a16:creationId xmlns:a16="http://schemas.microsoft.com/office/drawing/2014/main" id="{D722E968-A94B-3D46-AD22-943A4A24EFA8}"/>
              </a:ext>
            </a:extLst>
          </p:cNvPr>
          <p:cNvSpPr txBox="1">
            <a:spLocks/>
          </p:cNvSpPr>
          <p:nvPr/>
        </p:nvSpPr>
        <p:spPr>
          <a:xfrm>
            <a:off x="7322822" y="3444453"/>
            <a:ext cx="1965958" cy="731226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ea typeface="Lato Light" panose="020F0502020204030203" pitchFamily="34" charset="0"/>
                <a:cs typeface="Poppins" panose="00000500000000000000" pitchFamily="2" charset="0"/>
              </a:rPr>
              <a:t>Regional Nonconformity Analysis</a:t>
            </a:r>
          </a:p>
        </p:txBody>
      </p:sp>
      <p:sp>
        <p:nvSpPr>
          <p:cNvPr id="53" name="Subtitle 2">
            <a:extLst>
              <a:ext uri="{FF2B5EF4-FFF2-40B4-BE49-F238E27FC236}">
                <a16:creationId xmlns:a16="http://schemas.microsoft.com/office/drawing/2014/main" id="{698170C3-962A-A940-863D-D7D4513071FB}"/>
              </a:ext>
            </a:extLst>
          </p:cNvPr>
          <p:cNvSpPr txBox="1">
            <a:spLocks/>
          </p:cNvSpPr>
          <p:nvPr/>
        </p:nvSpPr>
        <p:spPr>
          <a:xfrm>
            <a:off x="7352652" y="4248845"/>
            <a:ext cx="1824988" cy="731226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ea typeface="Lato Light" panose="020F0502020204030203" pitchFamily="34" charset="0"/>
                <a:cs typeface="Poppins" panose="00000500000000000000" pitchFamily="2" charset="0"/>
              </a:rPr>
              <a:t>Visual communications w/historic context</a:t>
            </a:r>
          </a:p>
        </p:txBody>
      </p:sp>
      <p:sp>
        <p:nvSpPr>
          <p:cNvPr id="58" name="Subtitle 2">
            <a:extLst>
              <a:ext uri="{FF2B5EF4-FFF2-40B4-BE49-F238E27FC236}">
                <a16:creationId xmlns:a16="http://schemas.microsoft.com/office/drawing/2014/main" id="{27278DBC-EDDE-664C-9DDB-EAA9CEA5DB37}"/>
              </a:ext>
            </a:extLst>
          </p:cNvPr>
          <p:cNvSpPr txBox="1">
            <a:spLocks/>
          </p:cNvSpPr>
          <p:nvPr/>
        </p:nvSpPr>
        <p:spPr>
          <a:xfrm>
            <a:off x="9465947" y="3444453"/>
            <a:ext cx="1824988" cy="731226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ea typeface="Lato Light" panose="020F0502020204030203" pitchFamily="34" charset="0"/>
                <a:cs typeface="Poppins" panose="00000500000000000000" pitchFamily="2" charset="0"/>
              </a:rPr>
              <a:t>Best practices for equitable development </a:t>
            </a:r>
          </a:p>
        </p:txBody>
      </p:sp>
      <p:sp>
        <p:nvSpPr>
          <p:cNvPr id="59" name="Subtitle 2">
            <a:extLst>
              <a:ext uri="{FF2B5EF4-FFF2-40B4-BE49-F238E27FC236}">
                <a16:creationId xmlns:a16="http://schemas.microsoft.com/office/drawing/2014/main" id="{77A4D81F-2E19-844A-A347-AA056E62C672}"/>
              </a:ext>
            </a:extLst>
          </p:cNvPr>
          <p:cNvSpPr txBox="1">
            <a:spLocks/>
          </p:cNvSpPr>
          <p:nvPr/>
        </p:nvSpPr>
        <p:spPr>
          <a:xfrm>
            <a:off x="9455772" y="4454667"/>
            <a:ext cx="1824988" cy="1423723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ea typeface="Lato Light" panose="020F0502020204030203" pitchFamily="34" charset="0"/>
                <a:cs typeface="Poppins" panose="00000500000000000000" pitchFamily="2" charset="0"/>
              </a:rPr>
              <a:t>Mapping tool to identify and facilitate redevelopment of publicly owned land</a:t>
            </a:r>
          </a:p>
        </p:txBody>
      </p:sp>
      <p:pic>
        <p:nvPicPr>
          <p:cNvPr id="19" name="Graphic 18" descr="Social network outline">
            <a:extLst>
              <a:ext uri="{FF2B5EF4-FFF2-40B4-BE49-F238E27FC236}">
                <a16:creationId xmlns:a16="http://schemas.microsoft.com/office/drawing/2014/main" id="{17935BC3-E864-0A55-5282-9D1D5FEC57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69884" y="1527320"/>
            <a:ext cx="727058" cy="727058"/>
          </a:xfrm>
          <a:prstGeom prst="rect">
            <a:avLst/>
          </a:prstGeom>
        </p:spPr>
      </p:pic>
      <p:pic>
        <p:nvPicPr>
          <p:cNvPr id="23" name="Graphic 22" descr="Court outline">
            <a:extLst>
              <a:ext uri="{FF2B5EF4-FFF2-40B4-BE49-F238E27FC236}">
                <a16:creationId xmlns:a16="http://schemas.microsoft.com/office/drawing/2014/main" id="{A0D811D0-3501-72C6-D5F6-F70871F3C8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40836" y="1527320"/>
            <a:ext cx="602508" cy="602508"/>
          </a:xfrm>
          <a:prstGeom prst="rect">
            <a:avLst/>
          </a:prstGeom>
        </p:spPr>
      </p:pic>
      <p:pic>
        <p:nvPicPr>
          <p:cNvPr id="29" name="Graphic 28" descr="Upward trend outline">
            <a:extLst>
              <a:ext uri="{FF2B5EF4-FFF2-40B4-BE49-F238E27FC236}">
                <a16:creationId xmlns:a16="http://schemas.microsoft.com/office/drawing/2014/main" id="{761F1FC9-FA8C-5D75-558B-E73BF00C1F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40879" y="1549616"/>
            <a:ext cx="682465" cy="682465"/>
          </a:xfrm>
          <a:prstGeom prst="rect">
            <a:avLst/>
          </a:prstGeom>
        </p:spPr>
      </p:pic>
      <p:pic>
        <p:nvPicPr>
          <p:cNvPr id="32" name="Graphic 31" descr="Clipboard outline">
            <a:extLst>
              <a:ext uri="{FF2B5EF4-FFF2-40B4-BE49-F238E27FC236}">
                <a16:creationId xmlns:a16="http://schemas.microsoft.com/office/drawing/2014/main" id="{6BFBC52E-EE6F-7D69-FC5C-F25A8ABE3C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46008" y="1593805"/>
            <a:ext cx="638276" cy="638276"/>
          </a:xfrm>
          <a:prstGeom prst="rect">
            <a:avLst/>
          </a:prstGeom>
        </p:spPr>
      </p:pic>
      <p:pic>
        <p:nvPicPr>
          <p:cNvPr id="39" name="Graphic 38" descr="City outline">
            <a:extLst>
              <a:ext uri="{FF2B5EF4-FFF2-40B4-BE49-F238E27FC236}">
                <a16:creationId xmlns:a16="http://schemas.microsoft.com/office/drawing/2014/main" id="{A3C1B4CE-8663-84AD-6564-C5996EF00B2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079183" y="1575066"/>
            <a:ext cx="666343" cy="666343"/>
          </a:xfrm>
          <a:prstGeom prst="rect">
            <a:avLst/>
          </a:prstGeom>
        </p:spPr>
      </p:pic>
      <p:sp>
        <p:nvSpPr>
          <p:cNvPr id="43" name="Subtitle 2">
            <a:extLst>
              <a:ext uri="{FF2B5EF4-FFF2-40B4-BE49-F238E27FC236}">
                <a16:creationId xmlns:a16="http://schemas.microsoft.com/office/drawing/2014/main" id="{972320F4-E8FD-B467-DBA7-9DBD9E7ABAA8}"/>
              </a:ext>
            </a:extLst>
          </p:cNvPr>
          <p:cNvSpPr txBox="1">
            <a:spLocks/>
          </p:cNvSpPr>
          <p:nvPr/>
        </p:nvSpPr>
        <p:spPr>
          <a:xfrm>
            <a:off x="7352652" y="5102287"/>
            <a:ext cx="1824988" cy="500393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ea typeface="Lato Light" panose="020F0502020204030203" pitchFamily="34" charset="0"/>
                <a:cs typeface="Poppins" panose="00000500000000000000" pitchFamily="2" charset="0"/>
              </a:rPr>
              <a:t>Individual zoning recommendations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D5C3E68-3DE0-705D-C351-C16F6EABC170}"/>
              </a:ext>
            </a:extLst>
          </p:cNvPr>
          <p:cNvSpPr/>
          <p:nvPr/>
        </p:nvSpPr>
        <p:spPr>
          <a:xfrm>
            <a:off x="0" y="6394368"/>
            <a:ext cx="12191999" cy="338554"/>
          </a:xfrm>
          <a:prstGeom prst="rect">
            <a:avLst/>
          </a:prstGeom>
          <a:solidFill>
            <a:srgbClr val="E7C5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937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944186-56E0-584F-9252-89B46FD9BB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66" y="125078"/>
            <a:ext cx="11862666" cy="622322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D71C6BB-A87E-737E-4616-782D10D43E62}"/>
              </a:ext>
            </a:extLst>
          </p:cNvPr>
          <p:cNvSpPr/>
          <p:nvPr/>
        </p:nvSpPr>
        <p:spPr>
          <a:xfrm>
            <a:off x="0" y="6394368"/>
            <a:ext cx="12191999" cy="338554"/>
          </a:xfrm>
          <a:prstGeom prst="rect">
            <a:avLst/>
          </a:prstGeom>
          <a:solidFill>
            <a:srgbClr val="E7C5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885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EDE3348-5262-5AA4-2768-E68B192511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85"/>
          <a:stretch>
            <a:fillRect/>
          </a:stretch>
        </p:blipFill>
        <p:spPr bwMode="auto">
          <a:xfrm>
            <a:off x="3277317" y="1511794"/>
            <a:ext cx="5295183" cy="4684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17AC2C6-4FDF-8CF7-2826-46C2B6C1D252}"/>
              </a:ext>
            </a:extLst>
          </p:cNvPr>
          <p:cNvSpPr txBox="1"/>
          <p:nvPr/>
        </p:nvSpPr>
        <p:spPr>
          <a:xfrm>
            <a:off x="2628899" y="405884"/>
            <a:ext cx="69342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Elephant Pro" panose="00000500000000000000" pitchFamily="2" charset="0"/>
                <a:cs typeface="Poppins" pitchFamily="2" charset="77"/>
              </a:rPr>
              <a:t>Local Implementation Projects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EE3FB4-06BB-3CEE-096A-6430F7E215DD}"/>
              </a:ext>
            </a:extLst>
          </p:cNvPr>
          <p:cNvSpPr/>
          <p:nvPr/>
        </p:nvSpPr>
        <p:spPr>
          <a:xfrm>
            <a:off x="0" y="6394368"/>
            <a:ext cx="12191999" cy="338554"/>
          </a:xfrm>
          <a:prstGeom prst="rect">
            <a:avLst/>
          </a:prstGeom>
          <a:solidFill>
            <a:srgbClr val="E7C5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BDF151-1441-CC55-208A-2126D7905101}"/>
              </a:ext>
            </a:extLst>
          </p:cNvPr>
          <p:cNvSpPr txBox="1"/>
          <p:nvPr/>
        </p:nvSpPr>
        <p:spPr>
          <a:xfrm>
            <a:off x="609598" y="1540369"/>
            <a:ext cx="2438401" cy="4247317"/>
          </a:xfrm>
          <a:prstGeom prst="rect">
            <a:avLst/>
          </a:prstGeom>
          <a:solidFill>
            <a:srgbClr val="B5D4A4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A nonconformity analysis across all 17 projects</a:t>
            </a:r>
          </a:p>
          <a:p>
            <a:endParaRPr lang="en-US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Zoning recs per community to modernize residential land use regulations</a:t>
            </a:r>
          </a:p>
          <a:p>
            <a:endParaRPr lang="en-US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Goal: Legalize more compact, historic development patterns and housing types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DFD00D-51C3-3EEA-0DD9-F99B75715AAB}"/>
              </a:ext>
            </a:extLst>
          </p:cNvPr>
          <p:cNvSpPr txBox="1"/>
          <p:nvPr/>
        </p:nvSpPr>
        <p:spPr>
          <a:xfrm>
            <a:off x="494940" y="1111684"/>
            <a:ext cx="2667718" cy="40011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20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Rightsizing Zoning 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F8CD557-5278-DB5E-C25A-C3CBCC7A4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575" y="2259476"/>
            <a:ext cx="4281488" cy="308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6472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FB8EE-EC33-736A-4AC4-7A0722101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EC55EAF-1E8F-4BB0-221D-7560CAD8DA02}"/>
              </a:ext>
            </a:extLst>
          </p:cNvPr>
          <p:cNvSpPr txBox="1"/>
          <p:nvPr/>
        </p:nvSpPr>
        <p:spPr>
          <a:xfrm>
            <a:off x="2628899" y="405884"/>
            <a:ext cx="69342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Elephant Pro" panose="00000500000000000000" pitchFamily="2" charset="0"/>
                <a:cs typeface="Poppins" pitchFamily="2" charset="77"/>
              </a:rPr>
              <a:t>Local Implementation Projects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7CC322-C234-E5B5-7294-D63800C76ECE}"/>
              </a:ext>
            </a:extLst>
          </p:cNvPr>
          <p:cNvSpPr/>
          <p:nvPr/>
        </p:nvSpPr>
        <p:spPr>
          <a:xfrm>
            <a:off x="0" y="6394368"/>
            <a:ext cx="12191999" cy="338554"/>
          </a:xfrm>
          <a:prstGeom prst="rect">
            <a:avLst/>
          </a:prstGeom>
          <a:solidFill>
            <a:srgbClr val="E7C5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86CCA6-6E6F-1215-36D4-CB94FCD6386D}"/>
              </a:ext>
            </a:extLst>
          </p:cNvPr>
          <p:cNvSpPr txBox="1"/>
          <p:nvPr/>
        </p:nvSpPr>
        <p:spPr>
          <a:xfrm>
            <a:off x="478929" y="1511586"/>
            <a:ext cx="2971801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20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Disposition of Publicly Owned Land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B96334-C722-84EC-F434-D45580D51425}"/>
              </a:ext>
            </a:extLst>
          </p:cNvPr>
          <p:cNvSpPr txBox="1"/>
          <p:nvPr/>
        </p:nvSpPr>
        <p:spPr>
          <a:xfrm>
            <a:off x="563313" y="2353047"/>
            <a:ext cx="2803031" cy="3416320"/>
          </a:xfrm>
          <a:prstGeom prst="rect">
            <a:avLst/>
          </a:prstGeom>
          <a:solidFill>
            <a:srgbClr val="B5D4A4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Best practices for quicker disposition of land for Affordable Housing</a:t>
            </a:r>
          </a:p>
          <a:p>
            <a:endParaRPr lang="en-US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GIS Mapping Tool to identify existing publicly owned parcels suitable for redevelopment + identify potential sites for public acquisition</a:t>
            </a: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0C18CB7C-4A20-1A84-7091-49A7A7341F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209" y="2357697"/>
            <a:ext cx="4262722" cy="363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0351C25B-4CDF-57CD-1232-573B06A847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585" y="1213811"/>
            <a:ext cx="2065514" cy="4430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153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A952A0-F4D9-679E-9F35-CF1248B2D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CAA637C-9025-B698-A035-B6E875EA528F}"/>
              </a:ext>
            </a:extLst>
          </p:cNvPr>
          <p:cNvSpPr txBox="1"/>
          <p:nvPr/>
        </p:nvSpPr>
        <p:spPr>
          <a:xfrm>
            <a:off x="4387850" y="1301234"/>
            <a:ext cx="6934200" cy="166199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For more information:</a:t>
            </a:r>
          </a:p>
          <a:p>
            <a:pPr algn="ctr"/>
            <a:r>
              <a:rPr lang="en-US" sz="3000" b="1" dirty="0">
                <a:solidFill>
                  <a:schemeClr val="tx2"/>
                </a:solidFill>
                <a:latin typeface="Elephant Pro"/>
                <a:cs typeface="Poppi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https://housingtaskforce.mapc.org/</a:t>
            </a:r>
            <a:endParaRPr lang="en-US" sz="3000" b="1" dirty="0">
              <a:solidFill>
                <a:schemeClr val="tx2"/>
              </a:solidFill>
              <a:latin typeface="Elephant Pro" panose="00000500000000000000" pitchFamily="2" charset="0"/>
              <a:cs typeface="Poppins" pitchFamily="2" charset="77"/>
              <a:hlinkClick r:id="rId2"/>
            </a:endParaRPr>
          </a:p>
          <a:p>
            <a:pPr algn="ctr"/>
            <a:endParaRPr lang="en-US" sz="3000" b="1" dirty="0">
              <a:solidFill>
                <a:schemeClr val="tx2"/>
              </a:solidFill>
              <a:latin typeface="Elephant Pro" panose="00000500000000000000" pitchFamily="2" charset="0"/>
              <a:cs typeface="Poppins" pitchFamily="2" charset="77"/>
            </a:endParaRPr>
          </a:p>
          <a:p>
            <a:pPr algn="ctr"/>
            <a:r>
              <a:rPr lang="en-US" sz="2400" b="1" dirty="0">
                <a:solidFill>
                  <a:schemeClr val="tx2"/>
                </a:solidFill>
                <a:latin typeface="Elephant Pro"/>
                <a:cs typeface="Poppins"/>
              </a:rPr>
              <a:t>eweyant@mapc.org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455E7E-D9DD-2714-C600-976BF941EFFA}"/>
              </a:ext>
            </a:extLst>
          </p:cNvPr>
          <p:cNvSpPr/>
          <p:nvPr/>
        </p:nvSpPr>
        <p:spPr>
          <a:xfrm>
            <a:off x="0" y="6394368"/>
            <a:ext cx="12191999" cy="338554"/>
          </a:xfrm>
          <a:prstGeom prst="rect">
            <a:avLst/>
          </a:prstGeom>
          <a:solidFill>
            <a:srgbClr val="E7C5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green and black logo&#10;&#10;Description automatically generated">
            <a:extLst>
              <a:ext uri="{FF2B5EF4-FFF2-40B4-BE49-F238E27FC236}">
                <a16:creationId xmlns:a16="http://schemas.microsoft.com/office/drawing/2014/main" id="{B690FAB7-5756-4444-18F3-7BBCAA036F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4455" y="5497178"/>
            <a:ext cx="1531011" cy="759112"/>
          </a:xfrm>
          <a:prstGeom prst="rect">
            <a:avLst/>
          </a:prstGeom>
        </p:spPr>
      </p:pic>
      <p:pic>
        <p:nvPicPr>
          <p:cNvPr id="2" name="Picture 1" descr="A person in a pink jacket&#10;&#10;AI-generated content may be incorrect.">
            <a:extLst>
              <a:ext uri="{FF2B5EF4-FFF2-40B4-BE49-F238E27FC236}">
                <a16:creationId xmlns:a16="http://schemas.microsoft.com/office/drawing/2014/main" id="{EE9E78CE-0F0D-28A8-FCB5-5DBFB873BF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410" y="673100"/>
            <a:ext cx="3526581" cy="482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4596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tantia-Franklin Gothic Book">
      <a:majorFont>
        <a:latin typeface="Constantia" panose="02030602050306030303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cbd2c6a-a94f-4612-b706-a6fa77778cdf">
      <Terms xmlns="http://schemas.microsoft.com/office/infopath/2007/PartnerControls"/>
    </lcf76f155ced4ddcb4097134ff3c332f>
    <TaxCatchAll xmlns="308311e2-d142-423e-bbac-6522d79a82a6" xsi:nil="true"/>
    <_Flow_SignoffStatus xmlns="2cbd2c6a-a94f-4612-b706-a6fa77778cd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8CB46EF1E0094E977F869DD157A1DE" ma:contentTypeVersion="19" ma:contentTypeDescription="Create a new document." ma:contentTypeScope="" ma:versionID="7a78d13a68cb9458283efd0435e95a17">
  <xsd:schema xmlns:xsd="http://www.w3.org/2001/XMLSchema" xmlns:xs="http://www.w3.org/2001/XMLSchema" xmlns:p="http://schemas.microsoft.com/office/2006/metadata/properties" xmlns:ns2="2cbd2c6a-a94f-4612-b706-a6fa77778cdf" xmlns:ns3="308311e2-d142-423e-bbac-6522d79a82a6" targetNamespace="http://schemas.microsoft.com/office/2006/metadata/properties" ma:root="true" ma:fieldsID="876ebe274773d0d00b0602701a24141f" ns2:_="" ns3:_="">
    <xsd:import namespace="2cbd2c6a-a94f-4612-b706-a6fa77778cdf"/>
    <xsd:import namespace="308311e2-d142-423e-bbac-6522d79a82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d2c6a-a94f-4612-b706-a6fa77778c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1cdc29a-e4bf-4132-ae37-dd80c9c4ca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8311e2-d142-423e-bbac-6522d79a82a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c4cad7d-0387-4437-a45b-bbfe99457b76}" ma:internalName="TaxCatchAll" ma:showField="CatchAllData" ma:web="308311e2-d142-423e-bbac-6522d79a82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772678D-5509-4FA9-8BE2-28D29EF4A991}">
  <ds:schemaRefs>
    <ds:schemaRef ds:uri="1f0b2eb3-61f4-4cdd-82ce-95daa35ba30f"/>
    <ds:schemaRef ds:uri="a880e4d9-f90f-4d56-b9a4-231c0029059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AF4E5FF-DFF4-4C2C-8A6E-FAD41305E9CA}"/>
</file>

<file path=customXml/itemProps3.xml><?xml version="1.0" encoding="utf-8"?>
<ds:datastoreItem xmlns:ds="http://schemas.openxmlformats.org/officeDocument/2006/customXml" ds:itemID="{ACAB06E5-84D7-43B7-B3F7-206FEB9F8FD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1466</TotalTime>
  <Words>186</Words>
  <Application>Microsoft Office PowerPoint</Application>
  <PresentationFormat>Widescreen</PresentationFormat>
  <Paragraphs>45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Battaglia, Emma</dc:creator>
  <cp:lastModifiedBy>Harris-Long, Andrea</cp:lastModifiedBy>
  <cp:revision>13</cp:revision>
  <dcterms:created xsi:type="dcterms:W3CDTF">2023-03-09T21:51:13Z</dcterms:created>
  <dcterms:modified xsi:type="dcterms:W3CDTF">2025-06-05T13:11:04Z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0x0101000E8CB46EF1E0094E977F869DD157A1DE</vt:lpwstr>
  </property>
  <property fmtid="{D5CDD505-2E9C-101B-9397-08002B2CF9AE}" pid="3" name="MediaServiceImageTags">
    <vt:lpwstr/>
  </property>
  <property fmtid="{D5CDD505-2E9C-101B-9397-08002B2CF9AE}" pid="4" name="Order">
    <vt:lpwstr>14500.0000000000</vt:lpwstr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</Properties>
</file>