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8"/>
  </p:notesMasterIdLst>
  <p:sldIdLst>
    <p:sldId id="256" r:id="rId5"/>
    <p:sldId id="282" r:id="rId6"/>
    <p:sldId id="278" r:id="rId7"/>
    <p:sldId id="294" r:id="rId8"/>
    <p:sldId id="295" r:id="rId9"/>
    <p:sldId id="289" r:id="rId10"/>
    <p:sldId id="290" r:id="rId11"/>
    <p:sldId id="291" r:id="rId12"/>
    <p:sldId id="288" r:id="rId13"/>
    <p:sldId id="285" r:id="rId14"/>
    <p:sldId id="293" r:id="rId15"/>
    <p:sldId id="286" r:id="rId16"/>
    <p:sldId id="274" r:id="rId17"/>
  </p:sldIdLst>
  <p:sldSz cx="12192000" cy="6858000"/>
  <p:notesSz cx="6858000" cy="9144000"/>
  <p:embeddedFontLst>
    <p:embeddedFont>
      <p:font typeface="Futura Hv BT" panose="020B0702020204020204" pitchFamily="34" charset="0"/>
      <p:regular r:id="rId19"/>
      <p:italic r:id="rId20"/>
    </p:embeddedFont>
    <p:embeddedFont>
      <p:font typeface="Futura Md BT" panose="020B0602020204020303" pitchFamily="34" charset="0"/>
      <p:regular r:id="rId21"/>
      <p:bold r:id="rId22"/>
      <p:italic r:id="rId23"/>
      <p:boldItalic r:id="rId24"/>
    </p:embeddedFont>
    <p:embeddedFont>
      <p:font typeface="Futura-Bold" pitchFamily="2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86928" autoAdjust="0"/>
  </p:normalViewPr>
  <p:slideViewPr>
    <p:cSldViewPr snapToGrid="0">
      <p:cViewPr>
        <p:scale>
          <a:sx n="75" d="100"/>
          <a:sy n="75" d="100"/>
        </p:scale>
        <p:origin x="81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8DF1D-D6C8-42EA-9AC5-D6FCC59C365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3D60D29-50AC-4600-A3C4-DD95C7BF1C48}">
      <dgm:prSet/>
      <dgm:spPr/>
      <dgm:t>
        <a:bodyPr/>
        <a:lstStyle/>
        <a:p>
          <a:r>
            <a:rPr lang="en-US" dirty="0">
              <a:latin typeface="Futura Md BT" panose="020B0602020204020303" pitchFamily="34" charset="0"/>
            </a:rPr>
            <a:t>Formal agreements can delay the timeline. Build this into the schedule or consider an alternative.</a:t>
          </a:r>
        </a:p>
      </dgm:t>
    </dgm:pt>
    <dgm:pt modelId="{F435852D-AFE9-4AC7-B4AA-C2549A07E42C}" type="parTrans" cxnId="{6208BB59-0E38-4F7F-8DA3-49AC3AE94A2A}">
      <dgm:prSet/>
      <dgm:spPr/>
      <dgm:t>
        <a:bodyPr/>
        <a:lstStyle/>
        <a:p>
          <a:endParaRPr lang="en-US"/>
        </a:p>
      </dgm:t>
    </dgm:pt>
    <dgm:pt modelId="{20E31469-03F9-44C8-8C14-CDB6B016B1B7}" type="sibTrans" cxnId="{6208BB59-0E38-4F7F-8DA3-49AC3AE94A2A}">
      <dgm:prSet/>
      <dgm:spPr/>
      <dgm:t>
        <a:bodyPr/>
        <a:lstStyle/>
        <a:p>
          <a:endParaRPr lang="en-US"/>
        </a:p>
      </dgm:t>
    </dgm:pt>
    <dgm:pt modelId="{CC526BA6-0F12-460B-A85B-04D8348223DF}">
      <dgm:prSet/>
      <dgm:spPr/>
      <dgm:t>
        <a:bodyPr/>
        <a:lstStyle/>
        <a:p>
          <a:r>
            <a:rPr lang="en-US" dirty="0">
              <a:latin typeface="Futura Md BT" panose="020B0602020204020303" pitchFamily="34" charset="0"/>
            </a:rPr>
            <a:t>Providing a service to external parties can take up a lot of staff time. Work with your internal teams to see who has capacity ahead of time.</a:t>
          </a:r>
        </a:p>
      </dgm:t>
    </dgm:pt>
    <dgm:pt modelId="{F90629FA-CC97-4659-A35A-67E8BAFBF4DC}" type="parTrans" cxnId="{5BED3432-0109-4E29-975A-CF0F93C6FE34}">
      <dgm:prSet/>
      <dgm:spPr/>
      <dgm:t>
        <a:bodyPr/>
        <a:lstStyle/>
        <a:p>
          <a:endParaRPr lang="en-US"/>
        </a:p>
      </dgm:t>
    </dgm:pt>
    <dgm:pt modelId="{E3B7154D-4173-42CE-841F-67074C87B2BE}" type="sibTrans" cxnId="{5BED3432-0109-4E29-975A-CF0F93C6FE34}">
      <dgm:prSet/>
      <dgm:spPr/>
      <dgm:t>
        <a:bodyPr/>
        <a:lstStyle/>
        <a:p>
          <a:endParaRPr lang="en-US"/>
        </a:p>
      </dgm:t>
    </dgm:pt>
    <dgm:pt modelId="{C3DCF56C-46DD-45A2-A7C2-D65AF879FC34}">
      <dgm:prSet/>
      <dgm:spPr/>
      <dgm:t>
        <a:bodyPr/>
        <a:lstStyle/>
        <a:p>
          <a:r>
            <a:rPr lang="en-US" dirty="0">
              <a:latin typeface="Futura Md BT" panose="020B0602020204020303" pitchFamily="34" charset="0"/>
            </a:rPr>
            <a:t>Be selective in what you choose to offer as a service. Pick what you can do well AND quickly.</a:t>
          </a:r>
        </a:p>
      </dgm:t>
    </dgm:pt>
    <dgm:pt modelId="{6A962183-2AEE-44E7-A0C6-648BB1D9CB0A}" type="parTrans" cxnId="{E742E0C2-8616-4DED-9AE6-090D0B1F57D0}">
      <dgm:prSet/>
      <dgm:spPr/>
      <dgm:t>
        <a:bodyPr/>
        <a:lstStyle/>
        <a:p>
          <a:endParaRPr lang="en-US"/>
        </a:p>
      </dgm:t>
    </dgm:pt>
    <dgm:pt modelId="{B4640BC0-175C-446B-8EA3-F8D3C5C94E94}" type="sibTrans" cxnId="{E742E0C2-8616-4DED-9AE6-090D0B1F57D0}">
      <dgm:prSet/>
      <dgm:spPr/>
      <dgm:t>
        <a:bodyPr/>
        <a:lstStyle/>
        <a:p>
          <a:endParaRPr lang="en-US"/>
        </a:p>
      </dgm:t>
    </dgm:pt>
    <dgm:pt modelId="{27F83068-E884-407D-939E-BA1224170AE3}" type="pres">
      <dgm:prSet presAssocID="{4AD8DF1D-D6C8-42EA-9AC5-D6FCC59C365D}" presName="root" presStyleCnt="0">
        <dgm:presLayoutVars>
          <dgm:dir/>
          <dgm:resizeHandles val="exact"/>
        </dgm:presLayoutVars>
      </dgm:prSet>
      <dgm:spPr/>
    </dgm:pt>
    <dgm:pt modelId="{4BB76D27-7675-4CFD-8C56-2768552F3EF7}" type="pres">
      <dgm:prSet presAssocID="{53D60D29-50AC-4600-A3C4-DD95C7BF1C48}" presName="compNode" presStyleCnt="0"/>
      <dgm:spPr/>
    </dgm:pt>
    <dgm:pt modelId="{130AA1CE-5FEB-4A40-BA9D-60848C16DDB4}" type="pres">
      <dgm:prSet presAssocID="{53D60D29-50AC-4600-A3C4-DD95C7BF1C48}" presName="bgRect" presStyleLbl="bgShp" presStyleIdx="0" presStyleCnt="3"/>
      <dgm:spPr/>
    </dgm:pt>
    <dgm:pt modelId="{D7EB9360-2637-4D15-83F9-56976967B439}" type="pres">
      <dgm:prSet presAssocID="{53D60D29-50AC-4600-A3C4-DD95C7BF1C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90D36479-59B2-4326-93BE-4C6FE350872F}" type="pres">
      <dgm:prSet presAssocID="{53D60D29-50AC-4600-A3C4-DD95C7BF1C48}" presName="spaceRect" presStyleCnt="0"/>
      <dgm:spPr/>
    </dgm:pt>
    <dgm:pt modelId="{2784D0B2-695E-44C8-972C-F4BA727FA73F}" type="pres">
      <dgm:prSet presAssocID="{53D60D29-50AC-4600-A3C4-DD95C7BF1C48}" presName="parTx" presStyleLbl="revTx" presStyleIdx="0" presStyleCnt="3">
        <dgm:presLayoutVars>
          <dgm:chMax val="0"/>
          <dgm:chPref val="0"/>
        </dgm:presLayoutVars>
      </dgm:prSet>
      <dgm:spPr/>
    </dgm:pt>
    <dgm:pt modelId="{1BC3770F-D969-4BE3-8BBB-60699CBAA829}" type="pres">
      <dgm:prSet presAssocID="{20E31469-03F9-44C8-8C14-CDB6B016B1B7}" presName="sibTrans" presStyleCnt="0"/>
      <dgm:spPr/>
    </dgm:pt>
    <dgm:pt modelId="{E0E2261A-7071-41FD-8101-A6E05B6A754A}" type="pres">
      <dgm:prSet presAssocID="{CC526BA6-0F12-460B-A85B-04D8348223DF}" presName="compNode" presStyleCnt="0"/>
      <dgm:spPr/>
    </dgm:pt>
    <dgm:pt modelId="{9C3C8DE2-6588-4FEB-A4C3-3A1862E02AA7}" type="pres">
      <dgm:prSet presAssocID="{CC526BA6-0F12-460B-A85B-04D8348223DF}" presName="bgRect" presStyleLbl="bgShp" presStyleIdx="1" presStyleCnt="3"/>
      <dgm:spPr/>
    </dgm:pt>
    <dgm:pt modelId="{6576C880-E813-480C-9D03-5C9EF8EB4DDD}" type="pres">
      <dgm:prSet presAssocID="{CC526BA6-0F12-460B-A85B-04D8348223D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B9826601-B959-4028-8778-EDC978E4F07E}" type="pres">
      <dgm:prSet presAssocID="{CC526BA6-0F12-460B-A85B-04D8348223DF}" presName="spaceRect" presStyleCnt="0"/>
      <dgm:spPr/>
    </dgm:pt>
    <dgm:pt modelId="{FC69963D-923B-4003-B811-B2E6464C745B}" type="pres">
      <dgm:prSet presAssocID="{CC526BA6-0F12-460B-A85B-04D8348223DF}" presName="parTx" presStyleLbl="revTx" presStyleIdx="1" presStyleCnt="3">
        <dgm:presLayoutVars>
          <dgm:chMax val="0"/>
          <dgm:chPref val="0"/>
        </dgm:presLayoutVars>
      </dgm:prSet>
      <dgm:spPr/>
    </dgm:pt>
    <dgm:pt modelId="{0735C3ED-84D4-4B15-AC61-0675B54CC186}" type="pres">
      <dgm:prSet presAssocID="{E3B7154D-4173-42CE-841F-67074C87B2BE}" presName="sibTrans" presStyleCnt="0"/>
      <dgm:spPr/>
    </dgm:pt>
    <dgm:pt modelId="{8E76F92F-4442-4C74-838A-763C54621ACE}" type="pres">
      <dgm:prSet presAssocID="{C3DCF56C-46DD-45A2-A7C2-D65AF879FC34}" presName="compNode" presStyleCnt="0"/>
      <dgm:spPr/>
    </dgm:pt>
    <dgm:pt modelId="{CDC15DAC-6A88-44DC-8E95-43F30F270CF9}" type="pres">
      <dgm:prSet presAssocID="{C3DCF56C-46DD-45A2-A7C2-D65AF879FC34}" presName="bgRect" presStyleLbl="bgShp" presStyleIdx="2" presStyleCnt="3"/>
      <dgm:spPr/>
    </dgm:pt>
    <dgm:pt modelId="{91F5AF9B-E885-4416-B58C-0DA5F5D89A0B}" type="pres">
      <dgm:prSet presAssocID="{C3DCF56C-46DD-45A2-A7C2-D65AF879FC3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07480A00-256F-472A-A9AC-2F12D26795E6}" type="pres">
      <dgm:prSet presAssocID="{C3DCF56C-46DD-45A2-A7C2-D65AF879FC34}" presName="spaceRect" presStyleCnt="0"/>
      <dgm:spPr/>
    </dgm:pt>
    <dgm:pt modelId="{4A966742-C34B-4AF2-948D-421006691ACB}" type="pres">
      <dgm:prSet presAssocID="{C3DCF56C-46DD-45A2-A7C2-D65AF879FC3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660B90A-3A7D-47D6-8EA8-CF0ADAE65C83}" type="presOf" srcId="{4AD8DF1D-D6C8-42EA-9AC5-D6FCC59C365D}" destId="{27F83068-E884-407D-939E-BA1224170AE3}" srcOrd="0" destOrd="0" presId="urn:microsoft.com/office/officeart/2018/2/layout/IconVerticalSolidList"/>
    <dgm:cxn modelId="{5BED3432-0109-4E29-975A-CF0F93C6FE34}" srcId="{4AD8DF1D-D6C8-42EA-9AC5-D6FCC59C365D}" destId="{CC526BA6-0F12-460B-A85B-04D8348223DF}" srcOrd="1" destOrd="0" parTransId="{F90629FA-CC97-4659-A35A-67E8BAFBF4DC}" sibTransId="{E3B7154D-4173-42CE-841F-67074C87B2BE}"/>
    <dgm:cxn modelId="{6208BB59-0E38-4F7F-8DA3-49AC3AE94A2A}" srcId="{4AD8DF1D-D6C8-42EA-9AC5-D6FCC59C365D}" destId="{53D60D29-50AC-4600-A3C4-DD95C7BF1C48}" srcOrd="0" destOrd="0" parTransId="{F435852D-AFE9-4AC7-B4AA-C2549A07E42C}" sibTransId="{20E31469-03F9-44C8-8C14-CDB6B016B1B7}"/>
    <dgm:cxn modelId="{E742E0C2-8616-4DED-9AE6-090D0B1F57D0}" srcId="{4AD8DF1D-D6C8-42EA-9AC5-D6FCC59C365D}" destId="{C3DCF56C-46DD-45A2-A7C2-D65AF879FC34}" srcOrd="2" destOrd="0" parTransId="{6A962183-2AEE-44E7-A0C6-648BB1D9CB0A}" sibTransId="{B4640BC0-175C-446B-8EA3-F8D3C5C94E94}"/>
    <dgm:cxn modelId="{2B9C50C8-E909-4D91-A2C8-742C54C8777F}" type="presOf" srcId="{53D60D29-50AC-4600-A3C4-DD95C7BF1C48}" destId="{2784D0B2-695E-44C8-972C-F4BA727FA73F}" srcOrd="0" destOrd="0" presId="urn:microsoft.com/office/officeart/2018/2/layout/IconVerticalSolidList"/>
    <dgm:cxn modelId="{46585EE1-C719-4197-9C8C-2ACBB313C597}" type="presOf" srcId="{C3DCF56C-46DD-45A2-A7C2-D65AF879FC34}" destId="{4A966742-C34B-4AF2-948D-421006691ACB}" srcOrd="0" destOrd="0" presId="urn:microsoft.com/office/officeart/2018/2/layout/IconVerticalSolidList"/>
    <dgm:cxn modelId="{BCF758ED-1D2B-4511-B94D-7883A2594657}" type="presOf" srcId="{CC526BA6-0F12-460B-A85B-04D8348223DF}" destId="{FC69963D-923B-4003-B811-B2E6464C745B}" srcOrd="0" destOrd="0" presId="urn:microsoft.com/office/officeart/2018/2/layout/IconVerticalSolidList"/>
    <dgm:cxn modelId="{1AB5D32F-B1FF-4F93-9F9A-4747FAEC61BB}" type="presParOf" srcId="{27F83068-E884-407D-939E-BA1224170AE3}" destId="{4BB76D27-7675-4CFD-8C56-2768552F3EF7}" srcOrd="0" destOrd="0" presId="urn:microsoft.com/office/officeart/2018/2/layout/IconVerticalSolidList"/>
    <dgm:cxn modelId="{6D3F57E8-FA56-4EBC-8604-8DF0BB312447}" type="presParOf" srcId="{4BB76D27-7675-4CFD-8C56-2768552F3EF7}" destId="{130AA1CE-5FEB-4A40-BA9D-60848C16DDB4}" srcOrd="0" destOrd="0" presId="urn:microsoft.com/office/officeart/2018/2/layout/IconVerticalSolidList"/>
    <dgm:cxn modelId="{B30AE6DE-0686-488C-B5A5-958554A9A682}" type="presParOf" srcId="{4BB76D27-7675-4CFD-8C56-2768552F3EF7}" destId="{D7EB9360-2637-4D15-83F9-56976967B439}" srcOrd="1" destOrd="0" presId="urn:microsoft.com/office/officeart/2018/2/layout/IconVerticalSolidList"/>
    <dgm:cxn modelId="{4C52BD4A-E083-4CA2-9CAA-12147BC2169B}" type="presParOf" srcId="{4BB76D27-7675-4CFD-8C56-2768552F3EF7}" destId="{90D36479-59B2-4326-93BE-4C6FE350872F}" srcOrd="2" destOrd="0" presId="urn:microsoft.com/office/officeart/2018/2/layout/IconVerticalSolidList"/>
    <dgm:cxn modelId="{F6D9020A-574E-44BD-B18B-F3B8FC94ABF9}" type="presParOf" srcId="{4BB76D27-7675-4CFD-8C56-2768552F3EF7}" destId="{2784D0B2-695E-44C8-972C-F4BA727FA73F}" srcOrd="3" destOrd="0" presId="urn:microsoft.com/office/officeart/2018/2/layout/IconVerticalSolidList"/>
    <dgm:cxn modelId="{1E4F4AA9-0B37-4C2D-B7F7-62E8BBBCDBB9}" type="presParOf" srcId="{27F83068-E884-407D-939E-BA1224170AE3}" destId="{1BC3770F-D969-4BE3-8BBB-60699CBAA829}" srcOrd="1" destOrd="0" presId="urn:microsoft.com/office/officeart/2018/2/layout/IconVerticalSolidList"/>
    <dgm:cxn modelId="{424B0FBF-8FE2-44A8-B358-25BBDF6D42F4}" type="presParOf" srcId="{27F83068-E884-407D-939E-BA1224170AE3}" destId="{E0E2261A-7071-41FD-8101-A6E05B6A754A}" srcOrd="2" destOrd="0" presId="urn:microsoft.com/office/officeart/2018/2/layout/IconVerticalSolidList"/>
    <dgm:cxn modelId="{5440961F-13BE-4B16-A126-4B2FEDA78FC7}" type="presParOf" srcId="{E0E2261A-7071-41FD-8101-A6E05B6A754A}" destId="{9C3C8DE2-6588-4FEB-A4C3-3A1862E02AA7}" srcOrd="0" destOrd="0" presId="urn:microsoft.com/office/officeart/2018/2/layout/IconVerticalSolidList"/>
    <dgm:cxn modelId="{BDE5A66A-947D-43BD-B2C5-97FA530146CC}" type="presParOf" srcId="{E0E2261A-7071-41FD-8101-A6E05B6A754A}" destId="{6576C880-E813-480C-9D03-5C9EF8EB4DDD}" srcOrd="1" destOrd="0" presId="urn:microsoft.com/office/officeart/2018/2/layout/IconVerticalSolidList"/>
    <dgm:cxn modelId="{77AC00EC-D7FC-427A-8B8C-7B5266F618AD}" type="presParOf" srcId="{E0E2261A-7071-41FD-8101-A6E05B6A754A}" destId="{B9826601-B959-4028-8778-EDC978E4F07E}" srcOrd="2" destOrd="0" presId="urn:microsoft.com/office/officeart/2018/2/layout/IconVerticalSolidList"/>
    <dgm:cxn modelId="{70D5C3F1-7B6D-4929-89DB-08654275D2B5}" type="presParOf" srcId="{E0E2261A-7071-41FD-8101-A6E05B6A754A}" destId="{FC69963D-923B-4003-B811-B2E6464C745B}" srcOrd="3" destOrd="0" presId="urn:microsoft.com/office/officeart/2018/2/layout/IconVerticalSolidList"/>
    <dgm:cxn modelId="{99B81D02-1935-4F82-A5AD-EC70A0800680}" type="presParOf" srcId="{27F83068-E884-407D-939E-BA1224170AE3}" destId="{0735C3ED-84D4-4B15-AC61-0675B54CC186}" srcOrd="3" destOrd="0" presId="urn:microsoft.com/office/officeart/2018/2/layout/IconVerticalSolidList"/>
    <dgm:cxn modelId="{D38CD4E6-CAB9-4764-AEE0-CBF508436F39}" type="presParOf" srcId="{27F83068-E884-407D-939E-BA1224170AE3}" destId="{8E76F92F-4442-4C74-838A-763C54621ACE}" srcOrd="4" destOrd="0" presId="urn:microsoft.com/office/officeart/2018/2/layout/IconVerticalSolidList"/>
    <dgm:cxn modelId="{95529D0C-4ECB-4ECA-983B-1C840279EFC1}" type="presParOf" srcId="{8E76F92F-4442-4C74-838A-763C54621ACE}" destId="{CDC15DAC-6A88-44DC-8E95-43F30F270CF9}" srcOrd="0" destOrd="0" presId="urn:microsoft.com/office/officeart/2018/2/layout/IconVerticalSolidList"/>
    <dgm:cxn modelId="{DDAB4EE5-E593-46A6-BF18-43E469465EFB}" type="presParOf" srcId="{8E76F92F-4442-4C74-838A-763C54621ACE}" destId="{91F5AF9B-E885-4416-B58C-0DA5F5D89A0B}" srcOrd="1" destOrd="0" presId="urn:microsoft.com/office/officeart/2018/2/layout/IconVerticalSolidList"/>
    <dgm:cxn modelId="{1191D75E-8DDC-4C96-A5DD-7E3D8664F935}" type="presParOf" srcId="{8E76F92F-4442-4C74-838A-763C54621ACE}" destId="{07480A00-256F-472A-A9AC-2F12D26795E6}" srcOrd="2" destOrd="0" presId="urn:microsoft.com/office/officeart/2018/2/layout/IconVerticalSolidList"/>
    <dgm:cxn modelId="{5D8CE1BC-A217-427F-8F7D-699FF4F686D0}" type="presParOf" srcId="{8E76F92F-4442-4C74-838A-763C54621ACE}" destId="{4A966742-C34B-4AF2-948D-421006691AC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AA1CE-5FEB-4A40-BA9D-60848C16DDB4}">
      <dsp:nvSpPr>
        <dsp:cNvPr id="0" name=""/>
        <dsp:cNvSpPr/>
      </dsp:nvSpPr>
      <dsp:spPr>
        <a:xfrm>
          <a:off x="0" y="502"/>
          <a:ext cx="9535160" cy="11752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B9360-2637-4D15-83F9-56976967B439}">
      <dsp:nvSpPr>
        <dsp:cNvPr id="0" name=""/>
        <dsp:cNvSpPr/>
      </dsp:nvSpPr>
      <dsp:spPr>
        <a:xfrm>
          <a:off x="355525" y="264942"/>
          <a:ext cx="646410" cy="6464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4D0B2-695E-44C8-972C-F4BA727FA73F}">
      <dsp:nvSpPr>
        <dsp:cNvPr id="0" name=""/>
        <dsp:cNvSpPr/>
      </dsp:nvSpPr>
      <dsp:spPr>
        <a:xfrm>
          <a:off x="1357461" y="502"/>
          <a:ext cx="8177698" cy="1175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85" tIns="124385" rIns="124385" bIns="12438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Futura Md BT" panose="020B0602020204020303" pitchFamily="34" charset="0"/>
            </a:rPr>
            <a:t>Formal agreements can delay the timeline. Build this into the schedule or consider an alternative.</a:t>
          </a:r>
        </a:p>
      </dsp:txBody>
      <dsp:txXfrm>
        <a:off x="1357461" y="502"/>
        <a:ext cx="8177698" cy="1175291"/>
      </dsp:txXfrm>
    </dsp:sp>
    <dsp:sp modelId="{9C3C8DE2-6588-4FEB-A4C3-3A1862E02AA7}">
      <dsp:nvSpPr>
        <dsp:cNvPr id="0" name=""/>
        <dsp:cNvSpPr/>
      </dsp:nvSpPr>
      <dsp:spPr>
        <a:xfrm>
          <a:off x="0" y="1469616"/>
          <a:ext cx="9535160" cy="11752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6C880-E813-480C-9D03-5C9EF8EB4DDD}">
      <dsp:nvSpPr>
        <dsp:cNvPr id="0" name=""/>
        <dsp:cNvSpPr/>
      </dsp:nvSpPr>
      <dsp:spPr>
        <a:xfrm>
          <a:off x="355525" y="1734057"/>
          <a:ext cx="646410" cy="6464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9963D-923B-4003-B811-B2E6464C745B}">
      <dsp:nvSpPr>
        <dsp:cNvPr id="0" name=""/>
        <dsp:cNvSpPr/>
      </dsp:nvSpPr>
      <dsp:spPr>
        <a:xfrm>
          <a:off x="1357461" y="1469616"/>
          <a:ext cx="8177698" cy="1175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85" tIns="124385" rIns="124385" bIns="12438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Futura Md BT" panose="020B0602020204020303" pitchFamily="34" charset="0"/>
            </a:rPr>
            <a:t>Providing a service to external parties can take up a lot of staff time. Work with your internal teams to see who has capacity ahead of time.</a:t>
          </a:r>
        </a:p>
      </dsp:txBody>
      <dsp:txXfrm>
        <a:off x="1357461" y="1469616"/>
        <a:ext cx="8177698" cy="1175291"/>
      </dsp:txXfrm>
    </dsp:sp>
    <dsp:sp modelId="{CDC15DAC-6A88-44DC-8E95-43F30F270CF9}">
      <dsp:nvSpPr>
        <dsp:cNvPr id="0" name=""/>
        <dsp:cNvSpPr/>
      </dsp:nvSpPr>
      <dsp:spPr>
        <a:xfrm>
          <a:off x="0" y="2938731"/>
          <a:ext cx="9535160" cy="117529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5AF9B-E885-4416-B58C-0DA5F5D89A0B}">
      <dsp:nvSpPr>
        <dsp:cNvPr id="0" name=""/>
        <dsp:cNvSpPr/>
      </dsp:nvSpPr>
      <dsp:spPr>
        <a:xfrm>
          <a:off x="355525" y="3203171"/>
          <a:ext cx="646410" cy="6464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66742-C34B-4AF2-948D-421006691ACB}">
      <dsp:nvSpPr>
        <dsp:cNvPr id="0" name=""/>
        <dsp:cNvSpPr/>
      </dsp:nvSpPr>
      <dsp:spPr>
        <a:xfrm>
          <a:off x="1357461" y="2938731"/>
          <a:ext cx="8177698" cy="1175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85" tIns="124385" rIns="124385" bIns="12438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Futura Md BT" panose="020B0602020204020303" pitchFamily="34" charset="0"/>
            </a:rPr>
            <a:t>Be selective in what you choose to offer as a service. Pick what you can do well AND quickly.</a:t>
          </a:r>
        </a:p>
      </dsp:txBody>
      <dsp:txXfrm>
        <a:off x="1357461" y="2938731"/>
        <a:ext cx="8177698" cy="1175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6B396-0985-47F2-AA50-882BCF98A45C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E72B7-A2EF-422B-8110-54152CC75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93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94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20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polled our board and XYZ..</a:t>
            </a:r>
          </a:p>
          <a:p>
            <a:r>
              <a:rPr lang="en-US" dirty="0"/>
              <a:t>The responses we received happened to also be in line with the areas with in the agency that have grown exponentially to provide more specialized services, including comms, </a:t>
            </a:r>
            <a:r>
              <a:rPr lang="en-US" dirty="0" err="1"/>
              <a:t>hr</a:t>
            </a:r>
            <a:r>
              <a:rPr lang="en-US" dirty="0"/>
              <a:t>, it, and data analytics and research.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94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6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11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E72B7-A2EF-422B-8110-54152CC750B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1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B7F25-BFF9-48B6-B998-08BCE1E26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562C7-2704-42A2-A685-29EECB607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511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7B150A-54FE-46A9-829B-9F594C0B10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9F516CD-7998-433D-AEBA-52EE11DD2821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6D7A049-0A4B-4028-B077-C883863F2A11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CA1E10-CD53-49BF-A048-65229BB9400E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33ED292-5B86-4743-B1F1-516275FA0C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6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385138-61E2-4DA1-AA73-5413C559D2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B7F25-BFF9-48B6-B998-08BCE1E26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accent2"/>
                </a:solidFill>
                <a:latin typeface="Futura-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562C7-2704-42A2-A685-29EECB607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96E64C-201C-4520-855F-7AB5F8C3E319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6D7BE0B6-E173-4808-B1FF-1EF3A11E1EAB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27C48D-E27C-4A5F-8261-708DEB139F9F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CE64BBF-6643-4993-A5B6-FCD29C1ACA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1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0750F-2A9B-465F-BF5E-2FF58CF6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2"/>
                </a:solidFill>
                <a:latin typeface="Futura-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B8A90-28B5-4F16-A057-1DF051CFC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2420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BB741B-8D5B-4DD5-BC69-87E44A65B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70750F-2A9B-465F-BF5E-2FF58CF6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B8A90-28B5-4F16-A057-1DF051CFC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085001-B871-49D8-B313-2228C49CA5B5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D40CB00E-2A34-457F-9389-8B53FDB4B96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90058F-7507-4465-838D-814C7CC965FE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2F38089-08A1-463C-9917-5EA8F1879D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92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D62C8-BA88-4356-AE38-08E0D0C39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71692-22B8-4DD8-88E4-BB153EE4B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A4B98-ABED-4CD1-8B2E-B696D60C5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1851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7E948E-8C83-4CD5-A676-D514FAB89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7D62C8-BA88-4356-AE38-08E0D0C39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71692-22B8-4DD8-88E4-BB153EE4B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A4B98-ABED-4CD1-8B2E-B696D60C5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17D0F7-68CA-420D-9901-3402E2E6E681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156AF42-49D1-4C1A-AF38-C389480F8370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E96FFA-F997-49D6-80CD-E4AC53C2318B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1928B41-DD00-4FF6-8648-D87FEDC76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7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54825-20EA-41E0-8CDB-7142EC75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08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6DF99A-86D5-4AB6-AD89-1B0073E515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54825-20EA-41E0-8CDB-7142EC75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581D5CB-274D-407D-984B-7BFF7E8391A3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DB90B6DF-7BE5-4E76-ACEE-4C8C4E7A8801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772D53-2B04-4906-9198-B742ADC313D5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93F3430-8248-412D-B81D-5AFB883878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4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01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96DD6F-3CCD-4978-B0E1-5BE46B5F14B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C68CF7-C7B4-4577-A709-3DCE88006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563"/>
            <a:ext cx="10515600" cy="6755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9FBD-1FF6-404D-BDD1-29E7721E8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2195"/>
            <a:ext cx="10515600" cy="478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CA5D24-F344-4741-8BB4-DD19B7FA9631}"/>
              </a:ext>
            </a:extLst>
          </p:cNvPr>
          <p:cNvGrpSpPr/>
          <p:nvPr userDrawn="1"/>
        </p:nvGrpSpPr>
        <p:grpSpPr>
          <a:xfrm>
            <a:off x="166816" y="6398784"/>
            <a:ext cx="8711909" cy="320675"/>
            <a:chOff x="166816" y="6398784"/>
            <a:chExt cx="8711909" cy="320675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A89D3C54-B69A-47D3-9780-2DDF25673E3E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DB8D0C-44F0-47E8-B5FC-3155DCA3BE86}"/>
                </a:ext>
              </a:extLst>
            </p:cNvPr>
            <p:cNvSpPr txBox="1"/>
            <p:nvPr userDrawn="1"/>
          </p:nvSpPr>
          <p:spPr>
            <a:xfrm>
              <a:off x="3302922" y="6398784"/>
              <a:ext cx="55758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1821735A-96AC-4B13-9FED-9874014184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258" y="5719000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5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7" r:id="rId4"/>
    <p:sldLayoutId id="2147483652" r:id="rId5"/>
    <p:sldLayoutId id="2147483658" r:id="rId6"/>
    <p:sldLayoutId id="2147483654" r:id="rId7"/>
    <p:sldLayoutId id="2147483659" r:id="rId8"/>
    <p:sldLayoutId id="2147483655" r:id="rId9"/>
    <p:sldLayoutId id="2147483660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Futura-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3140CA-57CF-4CA6-B115-D5522D6727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HGAC Fee for Service Program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ABEBE7-C506-4ABD-A063-FC30EB4966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Diversifying Your Local Funds </a:t>
            </a:r>
          </a:p>
        </p:txBody>
      </p:sp>
    </p:spTree>
    <p:extLst>
      <p:ext uri="{BB962C8B-B14F-4D97-AF65-F5344CB8AC3E}">
        <p14:creationId xmlns:p14="http://schemas.microsoft.com/office/powerpoint/2010/main" val="3176677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5CC4-4940-7410-C3B3-29B217F2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905"/>
            <a:ext cx="10515600" cy="675502"/>
          </a:xfrm>
        </p:spPr>
        <p:txBody>
          <a:bodyPr>
            <a:normAutofit fontScale="90000"/>
          </a:bodyPr>
          <a:lstStyle/>
          <a:p>
            <a:r>
              <a:rPr lang="en-US" dirty="0"/>
              <a:t>2025 VIDEO PILOT PROJECT</a:t>
            </a:r>
          </a:p>
        </p:txBody>
      </p:sp>
      <p:pic>
        <p:nvPicPr>
          <p:cNvPr id="7" name="Picture 6" descr="A person and person standing next to a camera&#10;&#10;AI-generated content may be incorrect.">
            <a:extLst>
              <a:ext uri="{FF2B5EF4-FFF2-40B4-BE49-F238E27FC236}">
                <a16:creationId xmlns:a16="http://schemas.microsoft.com/office/drawing/2014/main" id="{326799F1-45C6-4808-9C8E-B27CA0408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33" y="1252830"/>
            <a:ext cx="5566835" cy="4461200"/>
          </a:xfrm>
          <a:prstGeom prst="rect">
            <a:avLst/>
          </a:prstGeom>
        </p:spPr>
      </p:pic>
      <p:pic>
        <p:nvPicPr>
          <p:cNvPr id="9" name="Picture 8" descr="A person and person in a room with a camera&#10;&#10;AI-generated content may be incorrect.">
            <a:extLst>
              <a:ext uri="{FF2B5EF4-FFF2-40B4-BE49-F238E27FC236}">
                <a16:creationId xmlns:a16="http://schemas.microsoft.com/office/drawing/2014/main" id="{BCDC1FE6-522F-5AA5-C97C-2E4DF1079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633" y="1252830"/>
            <a:ext cx="5566834" cy="4461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7473D7-FF8D-3629-0566-DFF973A5CCD7}"/>
              </a:ext>
            </a:extLst>
          </p:cNvPr>
          <p:cNvSpPr txBox="1"/>
          <p:nvPr/>
        </p:nvSpPr>
        <p:spPr>
          <a:xfrm>
            <a:off x="3984171" y="787010"/>
            <a:ext cx="3897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Completion: Early July 2025</a:t>
            </a:r>
          </a:p>
        </p:txBody>
      </p:sp>
    </p:spTree>
    <p:extLst>
      <p:ext uri="{BB962C8B-B14F-4D97-AF65-F5344CB8AC3E}">
        <p14:creationId xmlns:p14="http://schemas.microsoft.com/office/powerpoint/2010/main" val="35821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BBE171-81B7-B23C-4664-FE16C5508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pic>
        <p:nvPicPr>
          <p:cNvPr id="11" name="Picture 10" descr="A hand holding a camera&#10;&#10;AI-generated content may be incorrect.">
            <a:extLst>
              <a:ext uri="{FF2B5EF4-FFF2-40B4-BE49-F238E27FC236}">
                <a16:creationId xmlns:a16="http://schemas.microsoft.com/office/drawing/2014/main" id="{D9E5E51F-5F75-F656-2948-2C4F917D3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52" y="2441981"/>
            <a:ext cx="4395441" cy="3296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person taking a selfie&#10;&#10;AI-generated content may be incorrect.">
            <a:extLst>
              <a:ext uri="{FF2B5EF4-FFF2-40B4-BE49-F238E27FC236}">
                <a16:creationId xmlns:a16="http://schemas.microsoft.com/office/drawing/2014/main" id="{91CD3310-D37E-94FD-9FD9-AEAA7010DC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766" y="2935491"/>
            <a:ext cx="4395441" cy="3296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2365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B537C-B788-6EAF-AC2D-5F4337CCE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563"/>
            <a:ext cx="10515600" cy="675502"/>
          </a:xfrm>
        </p:spPr>
        <p:txBody>
          <a:bodyPr anchor="ctr">
            <a:normAutofit/>
          </a:bodyPr>
          <a:lstStyle/>
          <a:p>
            <a:r>
              <a:rPr lang="en-US" sz="4100"/>
              <a:t>KEY TAKEAWAYS (so far!)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11E5C2-DB0B-6098-938A-A0451C23E5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580600"/>
              </p:ext>
            </p:extLst>
          </p:nvPr>
        </p:nvGraphicFramePr>
        <p:xfrm>
          <a:off x="1328420" y="1371737"/>
          <a:ext cx="9535160" cy="4114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13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5966-EC0B-2A57-0F16-ECE80E0D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238"/>
            <a:ext cx="10515600" cy="675502"/>
          </a:xfrm>
        </p:spPr>
        <p:txBody>
          <a:bodyPr>
            <a:noAutofit/>
          </a:bodyPr>
          <a:lstStyle/>
          <a:p>
            <a:r>
              <a:rPr lang="en-US" sz="6600" dirty="0"/>
              <a:t>Let’s Connect!</a:t>
            </a:r>
          </a:p>
        </p:txBody>
      </p:sp>
      <p:pic>
        <p:nvPicPr>
          <p:cNvPr id="4" name="Graphic 3" descr="Email with solid fill">
            <a:extLst>
              <a:ext uri="{FF2B5EF4-FFF2-40B4-BE49-F238E27FC236}">
                <a16:creationId xmlns:a16="http://schemas.microsoft.com/office/drawing/2014/main" id="{C6261817-1F2D-19E4-DE27-5C98F9A13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8607" y="2330269"/>
            <a:ext cx="914400" cy="914400"/>
          </a:xfrm>
          <a:prstGeom prst="rect">
            <a:avLst/>
          </a:prstGeom>
        </p:spPr>
      </p:pic>
      <p:pic>
        <p:nvPicPr>
          <p:cNvPr id="6" name="Graphic 5" descr="Speaker phone with solid fill">
            <a:extLst>
              <a:ext uri="{FF2B5EF4-FFF2-40B4-BE49-F238E27FC236}">
                <a16:creationId xmlns:a16="http://schemas.microsoft.com/office/drawing/2014/main" id="{E4BC6D0F-EFA2-4959-AA65-6E71892CF8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8607" y="3297998"/>
            <a:ext cx="914400" cy="914400"/>
          </a:xfrm>
          <a:prstGeom prst="rect">
            <a:avLst/>
          </a:prstGeom>
        </p:spPr>
      </p:pic>
      <p:pic>
        <p:nvPicPr>
          <p:cNvPr id="8" name="Graphic 7" descr="Connections with solid fill">
            <a:extLst>
              <a:ext uri="{FF2B5EF4-FFF2-40B4-BE49-F238E27FC236}">
                <a16:creationId xmlns:a16="http://schemas.microsoft.com/office/drawing/2014/main" id="{7237CCD3-39A3-8B55-53FF-81522F9DD4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82784" y="4265727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6A5C04-26F8-8CD0-5F6F-4D243B01C35B}"/>
              </a:ext>
            </a:extLst>
          </p:cNvPr>
          <p:cNvSpPr txBox="1"/>
          <p:nvPr/>
        </p:nvSpPr>
        <p:spPr>
          <a:xfrm>
            <a:off x="5345956" y="2572585"/>
            <a:ext cx="34662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 Hv BT" panose="020B0702020204020204" pitchFamily="34" charset="0"/>
              </a:rPr>
              <a:t>ashley.seals@h-gac.com</a:t>
            </a:r>
          </a:p>
          <a:p>
            <a:endParaRPr lang="en-US" dirty="0">
              <a:latin typeface="Futura Hv BT" panose="020B0702020204020204" pitchFamily="34" charset="0"/>
            </a:endParaRPr>
          </a:p>
          <a:p>
            <a:endParaRPr lang="en-US" dirty="0">
              <a:latin typeface="Futura Hv BT" panose="020B0702020204020204" pitchFamily="34" charset="0"/>
            </a:endParaRPr>
          </a:p>
          <a:p>
            <a:endParaRPr lang="en-US" dirty="0">
              <a:latin typeface="Futura Hv BT" panose="020B0702020204020204" pitchFamily="34" charset="0"/>
            </a:endParaRPr>
          </a:p>
          <a:p>
            <a:r>
              <a:rPr lang="en-US" dirty="0">
                <a:latin typeface="Futura Hv BT" panose="020B0702020204020204" pitchFamily="34" charset="0"/>
              </a:rPr>
              <a:t>713.499.6658</a:t>
            </a:r>
          </a:p>
          <a:p>
            <a:endParaRPr lang="en-US" dirty="0">
              <a:latin typeface="Futura Hv BT" panose="020B0702020204020204" pitchFamily="34" charset="0"/>
            </a:endParaRPr>
          </a:p>
          <a:p>
            <a:endParaRPr lang="en-US" dirty="0">
              <a:latin typeface="Futura Hv BT" panose="020B0702020204020204" pitchFamily="34" charset="0"/>
            </a:endParaRPr>
          </a:p>
          <a:p>
            <a:r>
              <a:rPr lang="en-US" dirty="0">
                <a:latin typeface="Futura Hv BT" panose="020B0702020204020204" pitchFamily="34" charset="0"/>
              </a:rPr>
              <a:t>linkedin.com/in/</a:t>
            </a:r>
            <a:r>
              <a:rPr lang="en-US" dirty="0" err="1">
                <a:latin typeface="Futura Hv BT" panose="020B0702020204020204" pitchFamily="34" charset="0"/>
              </a:rPr>
              <a:t>ashley</a:t>
            </a:r>
            <a:r>
              <a:rPr lang="en-US" dirty="0">
                <a:latin typeface="Futura Hv BT" panose="020B0702020204020204" pitchFamily="34" charset="0"/>
              </a:rPr>
              <a:t>-seals</a:t>
            </a:r>
          </a:p>
        </p:txBody>
      </p:sp>
    </p:spTree>
    <p:extLst>
      <p:ext uri="{BB962C8B-B14F-4D97-AF65-F5344CB8AC3E}">
        <p14:creationId xmlns:p14="http://schemas.microsoft.com/office/powerpoint/2010/main" val="73766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C64B7-BF35-24C1-AE40-C2A3F226B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FEE FOR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51008-C2A1-C08D-1FAB-1B4BFB859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547" y="1148355"/>
            <a:ext cx="10800906" cy="4784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Purpose Statement: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H-GAC Fee for Service program provides member governments exclusive, high-quality solutions to certain administrative needs in an efficient, convenient manner at a cost lower than the market rate and generates an alternative revenue stream to the organization.</a:t>
            </a:r>
          </a:p>
          <a:p>
            <a:pPr marL="0" indent="0">
              <a:buNone/>
            </a:pPr>
            <a:endParaRPr lang="en-US" b="1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5C214868-308F-AC29-F5C7-31B6EBE36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0586" y="3997939"/>
            <a:ext cx="2505521" cy="250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44D-52C0-F08B-7527-027F86289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8359F-5ECE-D552-59C6-D4EE38940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615" y="1242187"/>
            <a:ext cx="5475621" cy="4784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Increase membership value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Maintain low membership dues ($0.04 per capita)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Increase local funds revenue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4" descr="Business Growth with solid fill">
            <a:extLst>
              <a:ext uri="{FF2B5EF4-FFF2-40B4-BE49-F238E27FC236}">
                <a16:creationId xmlns:a16="http://schemas.microsoft.com/office/drawing/2014/main" id="{A6F6EAAC-33DB-40EF-CD59-8D6AFFF8B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07678" y="972065"/>
            <a:ext cx="1899166" cy="1899166"/>
          </a:xfrm>
          <a:prstGeom prst="rect">
            <a:avLst/>
          </a:prstGeom>
        </p:spPr>
      </p:pic>
      <p:pic>
        <p:nvPicPr>
          <p:cNvPr id="7" name="Graphic 6" descr="Neighborhood with solid fill">
            <a:extLst>
              <a:ext uri="{FF2B5EF4-FFF2-40B4-BE49-F238E27FC236}">
                <a16:creationId xmlns:a16="http://schemas.microsoft.com/office/drawing/2014/main" id="{1B057873-D483-C788-9D20-74F1D0DAC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08502" y="2476566"/>
            <a:ext cx="1748754" cy="1748754"/>
          </a:xfrm>
          <a:prstGeom prst="rect">
            <a:avLst/>
          </a:prstGeom>
        </p:spPr>
      </p:pic>
      <p:pic>
        <p:nvPicPr>
          <p:cNvPr id="11" name="Graphic 10" descr="Money with solid fill">
            <a:extLst>
              <a:ext uri="{FF2B5EF4-FFF2-40B4-BE49-F238E27FC236}">
                <a16:creationId xmlns:a16="http://schemas.microsoft.com/office/drawing/2014/main" id="{EAB18DC1-3B8E-B211-A92A-86F52DF37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06033" y="4321941"/>
            <a:ext cx="1651223" cy="1651223"/>
          </a:xfrm>
          <a:prstGeom prst="rect">
            <a:avLst/>
          </a:prstGeom>
        </p:spPr>
      </p:pic>
      <p:pic>
        <p:nvPicPr>
          <p:cNvPr id="13" name="Graphic 12" descr="Coins with solid fill">
            <a:extLst>
              <a:ext uri="{FF2B5EF4-FFF2-40B4-BE49-F238E27FC236}">
                <a16:creationId xmlns:a16="http://schemas.microsoft.com/office/drawing/2014/main" id="{56812C63-F42C-E553-910D-13CA4E669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31644" y="53802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40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1D78B-1856-A3B0-53B1-E20868B2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563"/>
            <a:ext cx="10515600" cy="675502"/>
          </a:xfrm>
        </p:spPr>
        <p:txBody>
          <a:bodyPr anchor="ctr">
            <a:normAutofit/>
          </a:bodyPr>
          <a:lstStyle/>
          <a:p>
            <a:r>
              <a:rPr lang="en-US" sz="4100"/>
              <a:t>Research</a:t>
            </a:r>
          </a:p>
        </p:txBody>
      </p:sp>
      <p:pic>
        <p:nvPicPr>
          <p:cNvPr id="7" name="Content Placeholder 6" descr="Clipboard with solid fill">
            <a:extLst>
              <a:ext uri="{FF2B5EF4-FFF2-40B4-BE49-F238E27FC236}">
                <a16:creationId xmlns:a16="http://schemas.microsoft.com/office/drawing/2014/main" id="{474A9F1C-2AAE-F5F0-1C5C-58A3BDCF5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382" y="1134012"/>
            <a:ext cx="4513754" cy="4513754"/>
          </a:xfrm>
        </p:spPr>
      </p:pic>
      <p:pic>
        <p:nvPicPr>
          <p:cNvPr id="9" name="Graphic 8" descr="Pencil with solid fill">
            <a:extLst>
              <a:ext uri="{FF2B5EF4-FFF2-40B4-BE49-F238E27FC236}">
                <a16:creationId xmlns:a16="http://schemas.microsoft.com/office/drawing/2014/main" id="{72B49C36-82DE-681E-6442-CF1F10F72D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9237" y="2477844"/>
            <a:ext cx="1902311" cy="19023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1A38F1-4126-901C-A97E-2BD4C65FAC59}"/>
              </a:ext>
            </a:extLst>
          </p:cNvPr>
          <p:cNvSpPr txBox="1"/>
          <p:nvPr/>
        </p:nvSpPr>
        <p:spPr>
          <a:xfrm>
            <a:off x="6422065" y="1743740"/>
            <a:ext cx="44125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-Bold" pitchFamily="2" charset="0"/>
              </a:rPr>
              <a:t>What are the top three areas of service your local government needs support with?</a:t>
            </a:r>
          </a:p>
          <a:p>
            <a:endParaRPr lang="en-US" dirty="0"/>
          </a:p>
          <a:p>
            <a:r>
              <a:rPr lang="en-US" dirty="0">
                <a:latin typeface="Futura-Bold" pitchFamily="2" charset="0"/>
              </a:rPr>
              <a:t>Results:</a:t>
            </a:r>
          </a:p>
          <a:p>
            <a:endParaRPr lang="en-US" dirty="0">
              <a:latin typeface="Futura Md BT" panose="020B06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New Staff Onboarding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Equipment Procurement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Videography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GIS Data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Cyber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Media Relations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utura Md BT" panose="020B0602020204020303" pitchFamily="34" charset="0"/>
              </a:rPr>
              <a:t>And More…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554DE6-6E27-48DD-8745-5BD68BECC1AF}"/>
              </a:ext>
            </a:extLst>
          </p:cNvPr>
          <p:cNvSpPr txBox="1"/>
          <p:nvPr/>
        </p:nvSpPr>
        <p:spPr>
          <a:xfrm rot="19788039">
            <a:off x="1734343" y="3222227"/>
            <a:ext cx="213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Membership Survey</a:t>
            </a:r>
          </a:p>
        </p:txBody>
      </p:sp>
    </p:spTree>
    <p:extLst>
      <p:ext uri="{BB962C8B-B14F-4D97-AF65-F5344CB8AC3E}">
        <p14:creationId xmlns:p14="http://schemas.microsoft.com/office/powerpoint/2010/main" val="156087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6E62A-9721-543D-641A-0ADA4CEBF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3498"/>
            <a:ext cx="10515600" cy="675502"/>
          </a:xfrm>
        </p:spPr>
        <p:txBody>
          <a:bodyPr>
            <a:normAutofit fontScale="90000"/>
          </a:bodyPr>
          <a:lstStyle/>
          <a:p>
            <a:r>
              <a:rPr lang="en-US" dirty="0"/>
              <a:t>PLANNING TOOLS </a:t>
            </a:r>
            <a:r>
              <a:rPr lang="en-US" dirty="0">
                <a:solidFill>
                  <a:schemeClr val="accent1"/>
                </a:solidFill>
              </a:rPr>
              <a:t>AND</a:t>
            </a:r>
            <a:r>
              <a:rPr lang="en-US" dirty="0"/>
              <a:t> RESOURCES</a:t>
            </a:r>
          </a:p>
        </p:txBody>
      </p:sp>
    </p:spTree>
    <p:extLst>
      <p:ext uri="{BB962C8B-B14F-4D97-AF65-F5344CB8AC3E}">
        <p14:creationId xmlns:p14="http://schemas.microsoft.com/office/powerpoint/2010/main" val="417597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C64B7-BF35-24C1-AE40-C2A3F226B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 “MENU”</a:t>
            </a:r>
          </a:p>
        </p:txBody>
      </p:sp>
      <p:pic>
        <p:nvPicPr>
          <p:cNvPr id="7" name="Picture 6" descr="A brochure with text and images&#10;&#10;AI-generated content may be incorrect.">
            <a:extLst>
              <a:ext uri="{FF2B5EF4-FFF2-40B4-BE49-F238E27FC236}">
                <a16:creationId xmlns:a16="http://schemas.microsoft.com/office/drawing/2014/main" id="{844A930D-D530-C6EA-331E-2646963EA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76" y="886003"/>
            <a:ext cx="4055344" cy="5248092"/>
          </a:xfrm>
          <a:prstGeom prst="rect">
            <a:avLst/>
          </a:prstGeom>
        </p:spPr>
      </p:pic>
      <p:pic>
        <p:nvPicPr>
          <p:cNvPr id="5" name="Content Placeholder 4" descr="A close-up of a flyer&#10;&#10;AI-generated content may be incorrect.">
            <a:extLst>
              <a:ext uri="{FF2B5EF4-FFF2-40B4-BE49-F238E27FC236}">
                <a16:creationId xmlns:a16="http://schemas.microsoft.com/office/drawing/2014/main" id="{F63451F1-1598-99C5-EC02-E2AC80014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205" y="1098192"/>
            <a:ext cx="4055343" cy="5248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509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C64B7-BF35-24C1-AE40-C2A3F226B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SCOPE OF WORK TEMPLATE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137D80B-0989-9032-C7F5-04F15F0AA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453" y="1036637"/>
            <a:ext cx="3697287" cy="4784725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DABAB5-69E9-4AD3-11C6-72A433C44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2974" y="1036636"/>
            <a:ext cx="3697287" cy="4784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439D79-62AB-6AA7-0920-E5F850E3F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1496" y="1036637"/>
            <a:ext cx="3697287" cy="478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93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C64B7-BF35-24C1-AE40-C2A3F226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563"/>
            <a:ext cx="10515600" cy="675502"/>
          </a:xfrm>
        </p:spPr>
        <p:txBody>
          <a:bodyPr anchor="ctr">
            <a:normAutofit/>
          </a:bodyPr>
          <a:lstStyle/>
          <a:p>
            <a:r>
              <a:rPr lang="en-US" sz="4100"/>
              <a:t>PRICE ESTIMATE TEMPLATE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8BDCC-1BDD-BFE8-BD05-99DB63895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192" y="1445394"/>
            <a:ext cx="5745616" cy="3967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262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4FB-F0E3-2B0C-CE22-0F9330CD7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3498"/>
            <a:ext cx="10515600" cy="67550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2025 </a:t>
            </a:r>
            <a:r>
              <a:rPr lang="en-US" dirty="0">
                <a:solidFill>
                  <a:schemeClr val="accent1"/>
                </a:solidFill>
              </a:rPr>
              <a:t>VIDEO</a:t>
            </a:r>
            <a:r>
              <a:rPr lang="en-US" dirty="0">
                <a:solidFill>
                  <a:schemeClr val="tx1"/>
                </a:solidFill>
              </a:rPr>
              <a:t> PILOT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36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GAC-palette">
      <a:dk1>
        <a:srgbClr val="002F47"/>
      </a:dk1>
      <a:lt1>
        <a:sysClr val="window" lastClr="FFFFFF"/>
      </a:lt1>
      <a:dk2>
        <a:srgbClr val="055873"/>
      </a:dk2>
      <a:lt2>
        <a:srgbClr val="25B5AF"/>
      </a:lt2>
      <a:accent1>
        <a:srgbClr val="C6093B"/>
      </a:accent1>
      <a:accent2>
        <a:srgbClr val="002F47"/>
      </a:accent2>
      <a:accent3>
        <a:srgbClr val="055873"/>
      </a:accent3>
      <a:accent4>
        <a:srgbClr val="7AB66F"/>
      </a:accent4>
      <a:accent5>
        <a:srgbClr val="25B5AF"/>
      </a:accent5>
      <a:accent6>
        <a:srgbClr val="EF9021"/>
      </a:accent6>
      <a:hlink>
        <a:srgbClr val="002F47"/>
      </a:hlink>
      <a:folHlink>
        <a:srgbClr val="B4B4B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-H-GAC-slide-template-widescreen.pptx" id="{12E2C6B8-3981-44BB-9FA6-E6F66DD233B4}" vid="{39D52B48-999C-455D-89D5-2D15D2A265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lcf76f155ced4ddcb4097134ff3c332f xmlns="2cbd2c6a-a94f-4612-b706-a6fa77778cdf">
      <Terms xmlns="http://schemas.microsoft.com/office/infopath/2007/PartnerControls"/>
    </lcf76f155ced4ddcb4097134ff3c332f>
    <_Flow_SignoffStatus xmlns="2cbd2c6a-a94f-4612-b706-a6fa77778c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e3f02e2b7466fe4d3e102699fe9ba62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4794001ecddf4203192c297cb987d109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F822D2-D2AD-404F-A830-00135B31CA9A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fdc1882d-769b-49bd-b74b-4799441861ed"/>
    <ds:schemaRef ds:uri="http://purl.org/dc/elements/1.1/"/>
    <ds:schemaRef ds:uri="http://schemas.openxmlformats.org/package/2006/metadata/core-properties"/>
    <ds:schemaRef ds:uri="f23cd73f-1ad4-4c7e-8193-52de67a2e95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FFA9515-AD39-44B6-A9B2-B8FE83BE945C}"/>
</file>

<file path=customXml/itemProps3.xml><?xml version="1.0" encoding="utf-8"?>
<ds:datastoreItem xmlns:ds="http://schemas.openxmlformats.org/officeDocument/2006/customXml" ds:itemID="{9CE6DB12-8630-4C69-8AC8-B5639B24F4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2022-H-GAC-slide-template-widescreen</Template>
  <TotalTime>7171</TotalTime>
  <Words>285</Words>
  <Application>Microsoft Office PowerPoint</Application>
  <PresentationFormat>Widescreen</PresentationFormat>
  <Paragraphs>57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Futura-Bold</vt:lpstr>
      <vt:lpstr>Futura Hv BT</vt:lpstr>
      <vt:lpstr>Wingdings</vt:lpstr>
      <vt:lpstr>Courier New</vt:lpstr>
      <vt:lpstr>Futura Md BT</vt:lpstr>
      <vt:lpstr>Arial</vt:lpstr>
      <vt:lpstr>Office Theme</vt:lpstr>
      <vt:lpstr>HGAC Fee for Service Program</vt:lpstr>
      <vt:lpstr>FEE FOR SERVICE</vt:lpstr>
      <vt:lpstr>WHY?</vt:lpstr>
      <vt:lpstr>Research</vt:lpstr>
      <vt:lpstr>PLANNING TOOLS AND RESOURCES</vt:lpstr>
      <vt:lpstr>SERVICE “MENU”</vt:lpstr>
      <vt:lpstr>SCOPE OF WORK TEMPLATE</vt:lpstr>
      <vt:lpstr>PRICE ESTIMATE TEMPLATE</vt:lpstr>
      <vt:lpstr>2025 VIDEO PILOT PROJECT</vt:lpstr>
      <vt:lpstr>2025 VIDEO PILOT PROJECT</vt:lpstr>
      <vt:lpstr>PowerPoint Presentation</vt:lpstr>
      <vt:lpstr>KEY TAKEAWAYS (so far!)</vt:lpstr>
      <vt:lpstr>Let’s Connect!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Seals, Ashley</dc:creator>
  <cp:lastModifiedBy>Seals, Ashley</cp:lastModifiedBy>
  <cp:revision>9</cp:revision>
  <dcterms:created xsi:type="dcterms:W3CDTF">2025-05-14T15:18:21Z</dcterms:created>
  <dcterms:modified xsi:type="dcterms:W3CDTF">2025-06-03T18:59:30Z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  <property fmtid="{D5CDD505-2E9C-101B-9397-08002B2CF9AE}" pid="4" name="Order">
    <vt:r8>13700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