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8"/>
  </p:notesMasterIdLst>
  <p:handoutMasterIdLst>
    <p:handoutMasterId r:id="rId9"/>
  </p:handoutMasterIdLst>
  <p:sldIdLst>
    <p:sldId id="761" r:id="rId5"/>
    <p:sldId id="787" r:id="rId6"/>
    <p:sldId id="78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A73F4B-4BF6-5AE0-C98B-C5676901C15C}" name="Guest User" initials="GU" userId="S::urn:spo:anon#7f8e5e8c589a5877e6218503992f8007e9258ffabbeada25831197ef640dc6b5::" providerId="AD"/>
  <p188:author id="{B0DAB99A-9066-72EB-83C6-0304BE04BB67}" name="Lingqian Hu" initials="LH" userId="S::hul@uwm.edu::cb5887d5-ec74-4163-a4e0-0af6536f11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80C9EB"/>
    <a:srgbClr val="1C93D1"/>
    <a:srgbClr val="0D358F"/>
    <a:srgbClr val="595959"/>
    <a:srgbClr val="80CAED"/>
    <a:srgbClr val="FEC014"/>
    <a:srgbClr val="093FA9"/>
    <a:srgbClr val="0000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34F189-694A-4CCF-95F1-B6E20846762E}" v="75" dt="2023-03-07T21:20:29.5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72" autoAdjust="0"/>
    <p:restoredTop sz="69105" autoAdjust="0"/>
  </p:normalViewPr>
  <p:slideViewPr>
    <p:cSldViewPr snapToGrid="0">
      <p:cViewPr varScale="1">
        <p:scale>
          <a:sx n="141" d="100"/>
          <a:sy n="141" d="100"/>
        </p:scale>
        <p:origin x="2552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683988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1746D-CF2F-45E9-A392-3F45C188C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7756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99469-DE05-D180-651D-6A39ED49B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015A77-CDC2-4C31-3C5B-089EA8631C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335F99-2F44-149C-DE2D-82BFB4020C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929A6-E022-5820-CFA7-673AFC316A8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2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13222-CBF8-3656-6436-B191A3A99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0A8E95-479E-A1DE-6DA7-C28239DBB9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3EA4EB-2E7E-B418-C86D-353FFF9A3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75E6C-D59A-7A30-F086-8D9DC3D4478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00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3300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1323590" y="93884"/>
            <a:ext cx="10149840" cy="5346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 b="1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228598" y="806450"/>
            <a:ext cx="11247120" cy="50482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100000"/>
              <a:buFont typeface="Wingdings" panose="05000000000000000000" pitchFamily="2" charset="2"/>
              <a:buChar char="Ø"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9144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59893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1323590" y="93884"/>
            <a:ext cx="10149840" cy="5346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 b="1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228598" y="806450"/>
            <a:ext cx="5486400" cy="50482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100000"/>
              <a:buFont typeface="Wingdings" panose="05000000000000000000" pitchFamily="2" charset="2"/>
              <a:buChar char="Ø"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9144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10"/>
          </p:nvPr>
        </p:nvSpPr>
        <p:spPr>
          <a:xfrm>
            <a:off x="5987030" y="806450"/>
            <a:ext cx="5486400" cy="50482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100000"/>
              <a:buFont typeface="Wingdings" panose="05000000000000000000" pitchFamily="2" charset="2"/>
              <a:buChar char="Ø"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9144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90328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ortrai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323590" y="93884"/>
            <a:ext cx="10149840" cy="5346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 b="1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208937" y="704051"/>
            <a:ext cx="5577840" cy="53949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buClr>
                <a:srgbClr val="0094D6"/>
              </a:buClr>
              <a:buSzPct val="100000"/>
              <a:buFont typeface="Wingdings" panose="05000000000000000000" pitchFamily="2" charset="2"/>
              <a:buChar char="Ø"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-228600">
              <a:lnSpc>
                <a:spcPct val="100000"/>
              </a:lnSpc>
              <a:spcBef>
                <a:spcPts val="0"/>
              </a:spcBef>
              <a:buClr>
                <a:srgbClr val="0094D6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-228600">
              <a:lnSpc>
                <a:spcPct val="100000"/>
              </a:lnSpc>
              <a:spcBef>
                <a:spcPts val="0"/>
              </a:spcBef>
              <a:buClr>
                <a:srgbClr val="0094D6"/>
              </a:buClr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914400" indent="-228600">
              <a:lnSpc>
                <a:spcPct val="100000"/>
              </a:lnSpc>
              <a:spcBef>
                <a:spcPts val="0"/>
              </a:spcBef>
              <a:buClr>
                <a:srgbClr val="0094D6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on an Icon to Insert Map, Image, Chart, etc.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5987030" y="877395"/>
            <a:ext cx="5486400" cy="504827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100000"/>
              <a:buFont typeface="Wingdings" panose="05000000000000000000" pitchFamily="2" charset="2"/>
              <a:buChar char="Ø"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9144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6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95589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323590" y="93884"/>
            <a:ext cx="10149840" cy="5346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 b="1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2298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/>
          <p:cNvSpPr txBox="1"/>
          <p:nvPr userDrawn="1"/>
        </p:nvSpPr>
        <p:spPr>
          <a:xfrm>
            <a:off x="5598087" y="5926978"/>
            <a:ext cx="18796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0" lang="en-US" sz="2800" b="0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ysClr val="window" lastClr="FFFFFF"/>
                </a:solidFill>
                <a:effectLst/>
                <a:uLnTx/>
                <a:uFill>
                  <a:solidFill>
                    <a:sysClr val="window" lastClr="FFFFFF"/>
                  </a:solidFill>
                </a:u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/SEWRPC</a:t>
            </a:r>
            <a:endParaRPr lang="en-US" sz="2800" b="0" cap="none" baseline="0" dirty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3816350" y="5943600"/>
            <a:ext cx="219075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335026" y="5926978"/>
            <a:ext cx="23749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0" lang="en-US" sz="2800" b="0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ysClr val="window" lastClr="FFFFFF"/>
                </a:solidFill>
                <a:effectLst/>
                <a:uLnTx/>
                <a:uFill>
                  <a:solidFill>
                    <a:sysClr val="window" lastClr="FFFFFF"/>
                  </a:solidFill>
                </a:u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SEWRPC.org</a:t>
            </a:r>
            <a:endParaRPr lang="en-US" sz="2800" b="0" cap="none" baseline="0" dirty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51" t="20807" r="16096" b="21542"/>
          <a:stretch/>
        </p:blipFill>
        <p:spPr>
          <a:xfrm>
            <a:off x="9144000" y="5937044"/>
            <a:ext cx="773084" cy="665669"/>
          </a:xfrm>
          <a:prstGeom prst="rect">
            <a:avLst/>
          </a:prstGeom>
        </p:spPr>
      </p:pic>
      <p:sp>
        <p:nvSpPr>
          <p:cNvPr id="32" name="TextBox 31"/>
          <p:cNvSpPr txBox="1"/>
          <p:nvPr userDrawn="1"/>
        </p:nvSpPr>
        <p:spPr>
          <a:xfrm>
            <a:off x="9847252" y="5926978"/>
            <a:ext cx="216535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kumimoji="0" lang="en-US" sz="280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ysClr val="window" lastClr="FFFFFF"/>
                </a:solidFill>
                <a:effectLst/>
                <a:uLnTx/>
                <a:uFill>
                  <a:solidFill>
                    <a:sysClr val="window" lastClr="FFFFFF"/>
                  </a:solidFill>
                </a:u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@</a:t>
            </a:r>
            <a:r>
              <a:rPr kumimoji="0" lang="en-US" sz="2800" b="0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ysClr val="window" lastClr="FFFFFF"/>
                </a:solidFill>
                <a:effectLst/>
                <a:uLnTx/>
                <a:uFill>
                  <a:solidFill>
                    <a:sysClr val="window" lastClr="FFFFFF"/>
                  </a:solidFill>
                </a:u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SEW_RPC</a:t>
            </a:r>
            <a:endParaRPr lang="en-US" sz="2800" b="0" cap="none" baseline="0" dirty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1522476" y="747184"/>
            <a:ext cx="9144000" cy="211455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8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Welcome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81D379-9A56-297B-DE1C-BB04EC6A6B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602" y="5904118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8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42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4" r:id="rId3"/>
    <p:sldLayoutId id="2147483670" r:id="rId4"/>
    <p:sldLayoutId id="2147483674" r:id="rId5"/>
    <p:sldLayoutId id="2147483675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3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269B29-0797-ADE6-57D9-67155C5F5EA8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D35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1186071" y="4296449"/>
            <a:ext cx="9819859" cy="18024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18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EC014"/>
                </a:solidFill>
              </a:rPr>
              <a:t>2025 NARC Annual Conference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FEC014"/>
                </a:solidFill>
              </a:rPr>
              <a:t>June 8-11, 2025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1D220CC0-1CA1-55DD-A127-CF76F955E7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32566" r="-233" b="35850"/>
          <a:stretch/>
        </p:blipFill>
        <p:spPr>
          <a:xfrm>
            <a:off x="2341092" y="1130351"/>
            <a:ext cx="7509816" cy="257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11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7CB5B-BC9E-67B5-6107-CDE60EF24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59768B7A-B614-DA3B-BC54-A148A0D8A4B0}"/>
              </a:ext>
            </a:extLst>
          </p:cNvPr>
          <p:cNvSpPr/>
          <p:nvPr/>
        </p:nvSpPr>
        <p:spPr>
          <a:xfrm>
            <a:off x="0" y="0"/>
            <a:ext cx="1603513" cy="80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4D8848-F12E-6DE3-DBD1-B9162D97C476}"/>
              </a:ext>
            </a:extLst>
          </p:cNvPr>
          <p:cNvSpPr/>
          <p:nvPr/>
        </p:nvSpPr>
        <p:spPr>
          <a:xfrm>
            <a:off x="0" y="5732802"/>
            <a:ext cx="12192000" cy="1125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E97B53D-21AC-A452-0321-1244A0696CC2}"/>
              </a:ext>
            </a:extLst>
          </p:cNvPr>
          <p:cNvGrpSpPr/>
          <p:nvPr/>
        </p:nvGrpSpPr>
        <p:grpSpPr>
          <a:xfrm>
            <a:off x="5414806" y="2041185"/>
            <a:ext cx="6175632" cy="1528374"/>
            <a:chOff x="3209170" y="3146353"/>
            <a:chExt cx="6175632" cy="1528374"/>
          </a:xfrm>
        </p:grpSpPr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BCAB2454-A953-FD7A-07E1-AD75E0F0C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3102" y="3147679"/>
              <a:ext cx="1527048" cy="1527048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FB4D6F0E-D61A-4A05-96F7-8A8432BBF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491" y="3146353"/>
              <a:ext cx="1527311" cy="1528160"/>
            </a:xfrm>
            <a:prstGeom prst="rect">
              <a:avLst/>
            </a:prstGeom>
          </p:spPr>
        </p:pic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D997AEAF-C163-15D3-27BD-4704A9395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9170" y="3233396"/>
              <a:ext cx="1651266" cy="136761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23017C-48D8-034E-82E8-5B37D3B4CCB0}"/>
              </a:ext>
            </a:extLst>
          </p:cNvPr>
          <p:cNvGrpSpPr/>
          <p:nvPr/>
        </p:nvGrpSpPr>
        <p:grpSpPr>
          <a:xfrm>
            <a:off x="6103777" y="3866246"/>
            <a:ext cx="4797690" cy="1527048"/>
            <a:chOff x="4523314" y="3994887"/>
            <a:chExt cx="4797690" cy="1527048"/>
          </a:xfrm>
        </p:grpSpPr>
        <p:pic>
          <p:nvPicPr>
            <p:cNvPr id="7" name="Picture 6" descr="Logo, company name&#10;&#10;Description automatically generated">
              <a:extLst>
                <a:ext uri="{FF2B5EF4-FFF2-40B4-BE49-F238E27FC236}">
                  <a16:creationId xmlns:a16="http://schemas.microsoft.com/office/drawing/2014/main" id="{461BA284-3D10-A0DD-B62B-30843D2FE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3314" y="3994887"/>
              <a:ext cx="1546972" cy="1527048"/>
            </a:xfrm>
            <a:prstGeom prst="rect">
              <a:avLst/>
            </a:prstGeom>
          </p:spPr>
        </p:pic>
        <p:pic>
          <p:nvPicPr>
            <p:cNvPr id="21" name="Picture 20" descr="Text&#10;&#10;Description automatically generated">
              <a:extLst>
                <a:ext uri="{FF2B5EF4-FFF2-40B4-BE49-F238E27FC236}">
                  <a16:creationId xmlns:a16="http://schemas.microsoft.com/office/drawing/2014/main" id="{D06C3CB8-DD3E-A46F-B304-24A8D8D30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2125" y="3994887"/>
              <a:ext cx="2464418" cy="548640"/>
            </a:xfrm>
            <a:prstGeom prst="rect">
              <a:avLst/>
            </a:prstGeom>
          </p:spPr>
        </p:pic>
        <p:pic>
          <p:nvPicPr>
            <p:cNvPr id="23" name="Picture 22" descr="Text&#10;&#10;Description automatically generated">
              <a:extLst>
                <a:ext uri="{FF2B5EF4-FFF2-40B4-BE49-F238E27FC236}">
                  <a16:creationId xmlns:a16="http://schemas.microsoft.com/office/drawing/2014/main" id="{2659D54D-741E-D4E3-5492-919724B8C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2124" y="4830404"/>
              <a:ext cx="2468880" cy="555946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ADE0611-5879-99FD-3F8C-56C4A7C274A7}"/>
              </a:ext>
            </a:extLst>
          </p:cNvPr>
          <p:cNvGrpSpPr/>
          <p:nvPr/>
        </p:nvGrpSpPr>
        <p:grpSpPr>
          <a:xfrm>
            <a:off x="5276536" y="384148"/>
            <a:ext cx="6452174" cy="1404572"/>
            <a:chOff x="3209170" y="989222"/>
            <a:chExt cx="6799381" cy="1528160"/>
          </a:xfrm>
        </p:grpSpPr>
        <p:pic>
          <p:nvPicPr>
            <p:cNvPr id="15" name="Picture 14" descr="A picture containing text, transport, wheel&#10;&#10;Description automatically generated">
              <a:extLst>
                <a:ext uri="{FF2B5EF4-FFF2-40B4-BE49-F238E27FC236}">
                  <a16:creationId xmlns:a16="http://schemas.microsoft.com/office/drawing/2014/main" id="{6D34D074-E8C1-4FF8-3F32-1DA47538E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8336" y="989222"/>
              <a:ext cx="1520215" cy="1528160"/>
            </a:xfrm>
            <a:prstGeom prst="rect">
              <a:avLst/>
            </a:prstGeom>
          </p:spPr>
        </p:pic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AE04CE5A-D364-F1DB-5A47-7B8E90D01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9170" y="1067502"/>
              <a:ext cx="1681670" cy="1371600"/>
            </a:xfrm>
            <a:prstGeom prst="rect">
              <a:avLst/>
            </a:prstGeom>
          </p:spPr>
        </p:pic>
        <p:pic>
          <p:nvPicPr>
            <p:cNvPr id="19" name="Picture 18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0F7214CF-54C6-DD6B-D625-3365051CB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6248" y="1342980"/>
              <a:ext cx="2846680" cy="820644"/>
            </a:xfrm>
            <a:prstGeom prst="rect">
              <a:avLst/>
            </a:prstGeom>
          </p:spPr>
        </p:pic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87DA71BB-0876-89E0-71CB-9D7590EDAB7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6759" b="12633"/>
          <a:stretch/>
        </p:blipFill>
        <p:spPr>
          <a:xfrm>
            <a:off x="7864718" y="5597217"/>
            <a:ext cx="1275809" cy="9008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E4D266-6090-73D9-99CA-2F3E1110E663}"/>
              </a:ext>
            </a:extLst>
          </p:cNvPr>
          <p:cNvSpPr txBox="1"/>
          <p:nvPr/>
        </p:nvSpPr>
        <p:spPr>
          <a:xfrm>
            <a:off x="11595798" y="6347636"/>
            <a:ext cx="574158" cy="489098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fld id="{734A9EFC-ECA9-4A28-A641-2EB5A3877B4D}" type="slidenum">
              <a:rPr lang="en-US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fld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46C092C-84C5-8C76-BF44-7DD52620039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4" r="1130"/>
          <a:stretch/>
        </p:blipFill>
        <p:spPr>
          <a:xfrm>
            <a:off x="0" y="1552730"/>
            <a:ext cx="4841802" cy="5305270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0E49009-AB99-BC1F-C09D-F739CBBF170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8" t="32566" r="-233" b="35850"/>
          <a:stretch/>
        </p:blipFill>
        <p:spPr>
          <a:xfrm>
            <a:off x="-1" y="0"/>
            <a:ext cx="4852927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25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6E4D0-2880-B149-2B28-9CE090669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1AC1F8-718F-DA0A-3292-814F94FDF7F1}"/>
              </a:ext>
            </a:extLst>
          </p:cNvPr>
          <p:cNvSpPr/>
          <p:nvPr/>
        </p:nvSpPr>
        <p:spPr>
          <a:xfrm>
            <a:off x="0" y="5732802"/>
            <a:ext cx="12192000" cy="1125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20C9A1-8654-5DD0-0186-37DEE650B959}"/>
              </a:ext>
            </a:extLst>
          </p:cNvPr>
          <p:cNvSpPr txBox="1"/>
          <p:nvPr/>
        </p:nvSpPr>
        <p:spPr>
          <a:xfrm>
            <a:off x="11595798" y="6347636"/>
            <a:ext cx="574158" cy="489098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fld id="{734A9EFC-ECA9-4A28-A641-2EB5A3877B4D}" type="slidenum">
              <a:rPr lang="en-US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fld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22571D-483D-6CA5-BE8F-693DD617BF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507"/>
          <a:stretch>
            <a:fillRect/>
          </a:stretch>
        </p:blipFill>
        <p:spPr>
          <a:xfrm>
            <a:off x="11" y="380233"/>
            <a:ext cx="4841654" cy="6477767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6669494E-144C-AD3B-36CB-FD187E333B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" t="32566" r="-233" b="35850"/>
          <a:stretch/>
        </p:blipFill>
        <p:spPr>
          <a:xfrm>
            <a:off x="385" y="-4767"/>
            <a:ext cx="4855055" cy="166443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7A3F466-961E-1F99-A3BD-81DDCA576528}"/>
              </a:ext>
            </a:extLst>
          </p:cNvPr>
          <p:cNvSpPr txBox="1"/>
          <p:nvPr/>
        </p:nvSpPr>
        <p:spPr>
          <a:xfrm>
            <a:off x="5384548" y="153896"/>
            <a:ext cx="60975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8328" indent="-338328" algn="ctr">
              <a:buClr>
                <a:srgbClr val="0D358F"/>
              </a:buClr>
            </a:pPr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Connecting Milwaukee Workers to Suburban Job Centers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263C404-ED43-5670-C727-B63209973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5060" y="2584954"/>
            <a:ext cx="6902671" cy="3311212"/>
          </a:xfrm>
        </p:spPr>
        <p:txBody>
          <a:bodyPr>
            <a:normAutofit/>
          </a:bodyPr>
          <a:lstStyle/>
          <a:p>
            <a:pPr marL="0" indent="0">
              <a:buClr>
                <a:srgbClr val="0D358F"/>
              </a:buClr>
              <a:buNone/>
            </a:pPr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2022-2024</a:t>
            </a:r>
          </a:p>
          <a:p>
            <a:pPr marL="338328" indent="-338328">
              <a:buClr>
                <a:srgbClr val="0D358F"/>
              </a:buClr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Over 100,000 rides</a:t>
            </a:r>
          </a:p>
          <a:p>
            <a:pPr marL="338328" indent="-338328">
              <a:buClr>
                <a:srgbClr val="0D358F"/>
              </a:buClr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5,000 riders</a:t>
            </a:r>
          </a:p>
          <a:p>
            <a:pPr marL="338328" indent="-338328">
              <a:buClr>
                <a:srgbClr val="0D358F"/>
              </a:buClr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185 Companies served</a:t>
            </a:r>
          </a:p>
        </p:txBody>
      </p:sp>
    </p:spTree>
    <p:extLst>
      <p:ext uri="{BB962C8B-B14F-4D97-AF65-F5344CB8AC3E}">
        <p14:creationId xmlns:p14="http://schemas.microsoft.com/office/powerpoint/2010/main" val="1268226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Autofit/>
      </a:bodyPr>
      <a:lstStyle>
        <a:defPPr algn="ctr">
          <a:lnSpc>
            <a:spcPct val="100000"/>
          </a:lnSpc>
          <a:spcBef>
            <a:spcPts val="0"/>
          </a:spcBef>
          <a:defRPr sz="2800" b="1" dirty="0"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1E24DB-BC3F-4031-B666-3062C8E0AA4F}">
  <ds:schemaRefs>
    <ds:schemaRef ds:uri="http://purl.org/dc/elements/1.1/"/>
    <ds:schemaRef ds:uri="b8c07365-7636-450d-a03c-0c4116de0210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d03c519d-b2ee-474e-ae32-ceb02e757de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FE0CD92-7F46-4DDF-931E-1CAF0DC3F24E}"/>
</file>

<file path=customXml/itemProps3.xml><?xml version="1.0" encoding="utf-8"?>
<ds:datastoreItem xmlns:ds="http://schemas.openxmlformats.org/officeDocument/2006/customXml" ds:itemID="{71279808-EEFC-437F-B65D-0CA554931E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4292</TotalTime>
  <Words>26</Words>
  <Application>Microsoft Macintosh PowerPoint</Application>
  <PresentationFormat>Widescreen</PresentationFormat>
  <Paragraphs>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Deau, Megan I.</dc:creator>
  <cp:lastModifiedBy>Hiebert, Christopher T.</cp:lastModifiedBy>
  <cp:revision>196</cp:revision>
  <cp:lastPrinted>2019-08-06T16:11:54Z</cp:lastPrinted>
  <dcterms:created xsi:type="dcterms:W3CDTF">2019-04-09T15:26:44Z</dcterms:created>
  <dcterms:modified xsi:type="dcterms:W3CDTF">2025-06-04T20:36:49Z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Order">
    <vt:r8>13300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</Properties>
</file>