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4" r:id="rId2"/>
  </p:sldMasterIdLst>
  <p:notesMasterIdLst>
    <p:notesMasterId r:id="rId51"/>
  </p:notesMasterIdLst>
  <p:sldIdLst>
    <p:sldId id="5629" r:id="rId3"/>
    <p:sldId id="258" r:id="rId4"/>
    <p:sldId id="2588" r:id="rId5"/>
    <p:sldId id="5631" r:id="rId6"/>
    <p:sldId id="5632" r:id="rId7"/>
    <p:sldId id="5651" r:id="rId8"/>
    <p:sldId id="5652" r:id="rId9"/>
    <p:sldId id="5654" r:id="rId10"/>
    <p:sldId id="5653" r:id="rId11"/>
    <p:sldId id="5655" r:id="rId12"/>
    <p:sldId id="5656" r:id="rId13"/>
    <p:sldId id="5645" r:id="rId14"/>
    <p:sldId id="336" r:id="rId15"/>
    <p:sldId id="5646" r:id="rId16"/>
    <p:sldId id="5647" r:id="rId17"/>
    <p:sldId id="5648" r:id="rId18"/>
    <p:sldId id="5649" r:id="rId19"/>
    <p:sldId id="5650" r:id="rId20"/>
    <p:sldId id="1420" r:id="rId21"/>
    <p:sldId id="1512" r:id="rId22"/>
    <p:sldId id="1538" r:id="rId23"/>
    <p:sldId id="1203" r:id="rId24"/>
    <p:sldId id="1476" r:id="rId25"/>
    <p:sldId id="1542" r:id="rId26"/>
    <p:sldId id="1539" r:id="rId27"/>
    <p:sldId id="1544" r:id="rId28"/>
    <p:sldId id="1560" r:id="rId29"/>
    <p:sldId id="1545" r:id="rId30"/>
    <p:sldId id="5638" r:id="rId31"/>
    <p:sldId id="1540" r:id="rId32"/>
    <p:sldId id="1551" r:id="rId33"/>
    <p:sldId id="1563" r:id="rId34"/>
    <p:sldId id="1552" r:id="rId35"/>
    <p:sldId id="1564" r:id="rId36"/>
    <p:sldId id="1553" r:id="rId37"/>
    <p:sldId id="5639" r:id="rId38"/>
    <p:sldId id="5640" r:id="rId39"/>
    <p:sldId id="5641" r:id="rId40"/>
    <p:sldId id="5642" r:id="rId41"/>
    <p:sldId id="5643" r:id="rId42"/>
    <p:sldId id="5633" r:id="rId43"/>
    <p:sldId id="5634" r:id="rId44"/>
    <p:sldId id="1588" r:id="rId45"/>
    <p:sldId id="5644" r:id="rId46"/>
    <p:sldId id="5635" r:id="rId47"/>
    <p:sldId id="5636" r:id="rId48"/>
    <p:sldId id="5637" r:id="rId49"/>
    <p:sldId id="562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07D348F-77DE-42E8-9296-1AAC3E3BBD65}">
          <p14:sldIdLst>
            <p14:sldId id="5629"/>
            <p14:sldId id="258"/>
            <p14:sldId id="2588"/>
            <p14:sldId id="5631"/>
            <p14:sldId id="5632"/>
            <p14:sldId id="5651"/>
            <p14:sldId id="5652"/>
            <p14:sldId id="5654"/>
            <p14:sldId id="5653"/>
            <p14:sldId id="5655"/>
            <p14:sldId id="5656"/>
            <p14:sldId id="5645"/>
            <p14:sldId id="336"/>
            <p14:sldId id="5646"/>
            <p14:sldId id="5647"/>
            <p14:sldId id="5648"/>
            <p14:sldId id="5649"/>
            <p14:sldId id="5650"/>
            <p14:sldId id="1420"/>
            <p14:sldId id="1512"/>
            <p14:sldId id="1538"/>
            <p14:sldId id="1203"/>
            <p14:sldId id="1476"/>
            <p14:sldId id="1542"/>
            <p14:sldId id="1539"/>
            <p14:sldId id="1544"/>
            <p14:sldId id="1560"/>
            <p14:sldId id="1545"/>
            <p14:sldId id="5638"/>
            <p14:sldId id="1540"/>
            <p14:sldId id="1551"/>
            <p14:sldId id="1563"/>
            <p14:sldId id="1552"/>
            <p14:sldId id="1564"/>
            <p14:sldId id="1553"/>
            <p14:sldId id="5639"/>
            <p14:sldId id="5640"/>
            <p14:sldId id="5641"/>
            <p14:sldId id="5642"/>
            <p14:sldId id="5643"/>
            <p14:sldId id="5633"/>
            <p14:sldId id="5634"/>
            <p14:sldId id="1588"/>
            <p14:sldId id="5644"/>
            <p14:sldId id="5635"/>
            <p14:sldId id="5636"/>
            <p14:sldId id="5637"/>
            <p14:sldId id="562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45B5D3-3851-466B-9662-8071F8212556}" v="597" dt="2025-05-30T18:04:38.2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13" autoAdjust="0"/>
    <p:restoredTop sz="79427" autoAdjust="0"/>
  </p:normalViewPr>
  <p:slideViewPr>
    <p:cSldViewPr snapToGrid="0">
      <p:cViewPr varScale="1">
        <p:scale>
          <a:sx n="100" d="100"/>
          <a:sy n="100" d="100"/>
        </p:scale>
        <p:origin x="102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D50C59-8DFD-2D4A-ADC2-F9DBE1833ED9}" type="doc">
      <dgm:prSet loTypeId="urn:microsoft.com/office/officeart/2008/layout/RadialCluster" loCatId="" qsTypeId="urn:microsoft.com/office/officeart/2005/8/quickstyle/simple4" qsCatId="simple" csTypeId="urn:microsoft.com/office/officeart/2005/8/colors/colorful5" csCatId="colorful" phldr="1"/>
      <dgm:spPr/>
      <dgm:t>
        <a:bodyPr/>
        <a:lstStyle/>
        <a:p>
          <a:endParaRPr lang="en-US"/>
        </a:p>
      </dgm:t>
    </dgm:pt>
    <dgm:pt modelId="{EAF75836-073D-7F45-84EA-F2402E41338E}">
      <dgm:prSet phldrT="[Text]"/>
      <dgm:spPr/>
      <dgm:t>
        <a:bodyPr/>
        <a:lstStyle/>
        <a:p>
          <a:r>
            <a:rPr lang="en-US" b="1" dirty="0"/>
            <a:t>Changes to Uniform Guidance</a:t>
          </a:r>
        </a:p>
      </dgm:t>
    </dgm:pt>
    <dgm:pt modelId="{1BB6AE35-D4A8-BE4E-8372-5FA8FEF438C3}" type="parTrans" cxnId="{026057A1-887B-D048-9B18-9C420B44FC28}">
      <dgm:prSet/>
      <dgm:spPr/>
      <dgm:t>
        <a:bodyPr/>
        <a:lstStyle/>
        <a:p>
          <a:endParaRPr lang="en-US"/>
        </a:p>
      </dgm:t>
    </dgm:pt>
    <dgm:pt modelId="{6513A291-7B31-DC48-8055-F665057B6773}" type="sibTrans" cxnId="{026057A1-887B-D048-9B18-9C420B44FC28}">
      <dgm:prSet/>
      <dgm:spPr/>
      <dgm:t>
        <a:bodyPr/>
        <a:lstStyle/>
        <a:p>
          <a:endParaRPr lang="en-US"/>
        </a:p>
      </dgm:t>
    </dgm:pt>
    <dgm:pt modelId="{B37C79B5-A7B4-4849-B023-3DCFA34DB775}">
      <dgm:prSet phldrT="[Text]"/>
      <dgm:spPr/>
      <dgm:t>
        <a:bodyPr/>
        <a:lstStyle/>
        <a:p>
          <a:r>
            <a:rPr lang="en-US" b="1" dirty="0"/>
            <a:t>Acronyms and Definitions</a:t>
          </a:r>
        </a:p>
      </dgm:t>
    </dgm:pt>
    <dgm:pt modelId="{45B42AA8-648E-E246-81E8-01810FEB7F8A}" type="parTrans" cxnId="{2C2F95D3-1FE3-704A-B59B-5ED9FF61DDFE}">
      <dgm:prSet/>
      <dgm:spPr/>
      <dgm:t>
        <a:bodyPr/>
        <a:lstStyle/>
        <a:p>
          <a:endParaRPr lang="en-US"/>
        </a:p>
      </dgm:t>
    </dgm:pt>
    <dgm:pt modelId="{4B12FEBF-9B81-1D48-BD25-ABE68209F3AF}" type="sibTrans" cxnId="{2C2F95D3-1FE3-704A-B59B-5ED9FF61DDFE}">
      <dgm:prSet/>
      <dgm:spPr/>
      <dgm:t>
        <a:bodyPr/>
        <a:lstStyle/>
        <a:p>
          <a:endParaRPr lang="en-US"/>
        </a:p>
      </dgm:t>
    </dgm:pt>
    <dgm:pt modelId="{B5E6117C-D362-3243-A40A-BD65F7C99DA5}">
      <dgm:prSet phldrT="[Text]"/>
      <dgm:spPr/>
      <dgm:t>
        <a:bodyPr/>
        <a:lstStyle/>
        <a:p>
          <a:r>
            <a:rPr lang="en-US" b="1" dirty="0"/>
            <a:t>Post Federal Award Requirements</a:t>
          </a:r>
        </a:p>
      </dgm:t>
    </dgm:pt>
    <dgm:pt modelId="{78019D52-ADDD-344C-AB4F-E4AED267430B}" type="parTrans" cxnId="{D00A247E-18E6-E748-8807-D2D6E3DAC4A3}">
      <dgm:prSet/>
      <dgm:spPr/>
      <dgm:t>
        <a:bodyPr/>
        <a:lstStyle/>
        <a:p>
          <a:endParaRPr lang="en-US"/>
        </a:p>
      </dgm:t>
    </dgm:pt>
    <dgm:pt modelId="{7471F203-BA61-804E-8F57-18608DBBA946}" type="sibTrans" cxnId="{D00A247E-18E6-E748-8807-D2D6E3DAC4A3}">
      <dgm:prSet/>
      <dgm:spPr/>
      <dgm:t>
        <a:bodyPr/>
        <a:lstStyle/>
        <a:p>
          <a:endParaRPr lang="en-US"/>
        </a:p>
      </dgm:t>
    </dgm:pt>
    <dgm:pt modelId="{AC979B93-219D-9E4E-9D82-B95C940807DE}">
      <dgm:prSet phldrT="[Text]"/>
      <dgm:spPr/>
      <dgm:t>
        <a:bodyPr/>
        <a:lstStyle/>
        <a:p>
          <a:r>
            <a:rPr lang="en-US" b="1" dirty="0"/>
            <a:t>Pre-Federal Award Requirements / Contents of Federal Awards</a:t>
          </a:r>
        </a:p>
      </dgm:t>
    </dgm:pt>
    <dgm:pt modelId="{7C9DCEB9-5530-614D-80E1-844B3D7F2B9F}" type="parTrans" cxnId="{1171B7F2-655B-7D43-9ADC-83CFB66FEAE4}">
      <dgm:prSet/>
      <dgm:spPr/>
      <dgm:t>
        <a:bodyPr/>
        <a:lstStyle/>
        <a:p>
          <a:endParaRPr lang="en-US"/>
        </a:p>
      </dgm:t>
    </dgm:pt>
    <dgm:pt modelId="{CE25365B-A0C8-1D47-8D15-8BEC5FEB846F}" type="sibTrans" cxnId="{1171B7F2-655B-7D43-9ADC-83CFB66FEAE4}">
      <dgm:prSet/>
      <dgm:spPr/>
      <dgm:t>
        <a:bodyPr/>
        <a:lstStyle/>
        <a:p>
          <a:endParaRPr lang="en-US"/>
        </a:p>
      </dgm:t>
    </dgm:pt>
    <dgm:pt modelId="{2DE7530A-9584-4F45-842E-6F2E716845FB}" type="pres">
      <dgm:prSet presAssocID="{FAD50C59-8DFD-2D4A-ADC2-F9DBE1833ED9}" presName="Name0" presStyleCnt="0">
        <dgm:presLayoutVars>
          <dgm:chMax val="1"/>
          <dgm:chPref val="1"/>
          <dgm:dir/>
          <dgm:animOne val="branch"/>
          <dgm:animLvl val="lvl"/>
        </dgm:presLayoutVars>
      </dgm:prSet>
      <dgm:spPr/>
    </dgm:pt>
    <dgm:pt modelId="{675D502E-225F-48EE-BF52-B83319FB02B1}" type="pres">
      <dgm:prSet presAssocID="{EAF75836-073D-7F45-84EA-F2402E41338E}" presName="singleCycle" presStyleCnt="0"/>
      <dgm:spPr/>
    </dgm:pt>
    <dgm:pt modelId="{C4BE8491-EA95-4166-AA23-19CCFF3CD13F}" type="pres">
      <dgm:prSet presAssocID="{EAF75836-073D-7F45-84EA-F2402E41338E}" presName="singleCenter" presStyleLbl="node1" presStyleIdx="0" presStyleCnt="4" custScaleX="120741" custScaleY="127095" custLinFactNeighborX="-461" custLinFactNeighborY="9478">
        <dgm:presLayoutVars>
          <dgm:chMax val="7"/>
          <dgm:chPref val="7"/>
        </dgm:presLayoutVars>
      </dgm:prSet>
      <dgm:spPr/>
    </dgm:pt>
    <dgm:pt modelId="{2FC15300-325D-4079-A846-1EAC4669D0FD}" type="pres">
      <dgm:prSet presAssocID="{45B42AA8-648E-E246-81E8-01810FEB7F8A}" presName="Name56" presStyleLbl="parChTrans1D2" presStyleIdx="0" presStyleCnt="3"/>
      <dgm:spPr/>
    </dgm:pt>
    <dgm:pt modelId="{981EDF04-2A2B-48CE-94AC-B66548CD6585}" type="pres">
      <dgm:prSet presAssocID="{B37C79B5-A7B4-4849-B023-3DCFA34DB775}" presName="text0" presStyleLbl="node1" presStyleIdx="1" presStyleCnt="4" custScaleX="161240" custScaleY="161240" custRadScaleRad="93112" custRadScaleInc="-946">
        <dgm:presLayoutVars>
          <dgm:bulletEnabled val="1"/>
        </dgm:presLayoutVars>
      </dgm:prSet>
      <dgm:spPr/>
    </dgm:pt>
    <dgm:pt modelId="{1A664E90-2B2C-4100-BE54-0D32F83B589D}" type="pres">
      <dgm:prSet presAssocID="{78019D52-ADDD-344C-AB4F-E4AED267430B}" presName="Name56" presStyleLbl="parChTrans1D2" presStyleIdx="1" presStyleCnt="3"/>
      <dgm:spPr/>
    </dgm:pt>
    <dgm:pt modelId="{F6229159-6254-42C6-ABD9-D09363A5D088}" type="pres">
      <dgm:prSet presAssocID="{B5E6117C-D362-3243-A40A-BD65F7C99DA5}" presName="text0" presStyleLbl="node1" presStyleIdx="2" presStyleCnt="4" custScaleX="161240" custScaleY="161240" custRadScaleRad="165425" custRadScaleInc="-22552">
        <dgm:presLayoutVars>
          <dgm:bulletEnabled val="1"/>
        </dgm:presLayoutVars>
      </dgm:prSet>
      <dgm:spPr/>
    </dgm:pt>
    <dgm:pt modelId="{C6325AC5-A20A-4A33-97F8-3BBFB1A86DB1}" type="pres">
      <dgm:prSet presAssocID="{7C9DCEB9-5530-614D-80E1-844B3D7F2B9F}" presName="Name56" presStyleLbl="parChTrans1D2" presStyleIdx="2" presStyleCnt="3"/>
      <dgm:spPr/>
    </dgm:pt>
    <dgm:pt modelId="{556073C5-1411-4A05-B28F-5C449FF9EF87}" type="pres">
      <dgm:prSet presAssocID="{AC979B93-219D-9E4E-9D82-B95C940807DE}" presName="text0" presStyleLbl="node1" presStyleIdx="3" presStyleCnt="4" custScaleX="161240" custScaleY="161240" custRadScaleRad="172378" custRadScaleInc="23688">
        <dgm:presLayoutVars>
          <dgm:bulletEnabled val="1"/>
        </dgm:presLayoutVars>
      </dgm:prSet>
      <dgm:spPr/>
    </dgm:pt>
  </dgm:ptLst>
  <dgm:cxnLst>
    <dgm:cxn modelId="{9641BF19-E835-4CD4-A627-715A7EE7F03D}" type="presOf" srcId="{EAF75836-073D-7F45-84EA-F2402E41338E}" destId="{C4BE8491-EA95-4166-AA23-19CCFF3CD13F}" srcOrd="0" destOrd="0" presId="urn:microsoft.com/office/officeart/2008/layout/RadialCluster"/>
    <dgm:cxn modelId="{C75D8538-21E4-4DAC-A385-2722F99C0D38}" type="presOf" srcId="{FAD50C59-8DFD-2D4A-ADC2-F9DBE1833ED9}" destId="{2DE7530A-9584-4F45-842E-6F2E716845FB}" srcOrd="0" destOrd="0" presId="urn:microsoft.com/office/officeart/2008/layout/RadialCluster"/>
    <dgm:cxn modelId="{546DF03B-BEC9-45D8-87A9-D83A149AB5FA}" type="presOf" srcId="{B5E6117C-D362-3243-A40A-BD65F7C99DA5}" destId="{F6229159-6254-42C6-ABD9-D09363A5D088}" srcOrd="0" destOrd="0" presId="urn:microsoft.com/office/officeart/2008/layout/RadialCluster"/>
    <dgm:cxn modelId="{3AA6834D-6DD6-4487-A3A9-DD3BA4DDD878}" type="presOf" srcId="{78019D52-ADDD-344C-AB4F-E4AED267430B}" destId="{1A664E90-2B2C-4100-BE54-0D32F83B589D}" srcOrd="0" destOrd="0" presId="urn:microsoft.com/office/officeart/2008/layout/RadialCluster"/>
    <dgm:cxn modelId="{8BD31A7B-A8FD-4B4E-86F5-091F2CBBC7BE}" type="presOf" srcId="{AC979B93-219D-9E4E-9D82-B95C940807DE}" destId="{556073C5-1411-4A05-B28F-5C449FF9EF87}" srcOrd="0" destOrd="0" presId="urn:microsoft.com/office/officeart/2008/layout/RadialCluster"/>
    <dgm:cxn modelId="{D00A247E-18E6-E748-8807-D2D6E3DAC4A3}" srcId="{EAF75836-073D-7F45-84EA-F2402E41338E}" destId="{B5E6117C-D362-3243-A40A-BD65F7C99DA5}" srcOrd="1" destOrd="0" parTransId="{78019D52-ADDD-344C-AB4F-E4AED267430B}" sibTransId="{7471F203-BA61-804E-8F57-18608DBBA946}"/>
    <dgm:cxn modelId="{7802D496-8E26-449A-8453-BFD83CE9882D}" type="presOf" srcId="{7C9DCEB9-5530-614D-80E1-844B3D7F2B9F}" destId="{C6325AC5-A20A-4A33-97F8-3BBFB1A86DB1}" srcOrd="0" destOrd="0" presId="urn:microsoft.com/office/officeart/2008/layout/RadialCluster"/>
    <dgm:cxn modelId="{0D404E9F-C147-4795-A4A4-84F3EC62B87B}" type="presOf" srcId="{B37C79B5-A7B4-4849-B023-3DCFA34DB775}" destId="{981EDF04-2A2B-48CE-94AC-B66548CD6585}" srcOrd="0" destOrd="0" presId="urn:microsoft.com/office/officeart/2008/layout/RadialCluster"/>
    <dgm:cxn modelId="{026057A1-887B-D048-9B18-9C420B44FC28}" srcId="{FAD50C59-8DFD-2D4A-ADC2-F9DBE1833ED9}" destId="{EAF75836-073D-7F45-84EA-F2402E41338E}" srcOrd="0" destOrd="0" parTransId="{1BB6AE35-D4A8-BE4E-8372-5FA8FEF438C3}" sibTransId="{6513A291-7B31-DC48-8055-F665057B6773}"/>
    <dgm:cxn modelId="{874A64CC-D9BA-4726-8801-7A633E8190FD}" type="presOf" srcId="{45B42AA8-648E-E246-81E8-01810FEB7F8A}" destId="{2FC15300-325D-4079-A846-1EAC4669D0FD}" srcOrd="0" destOrd="0" presId="urn:microsoft.com/office/officeart/2008/layout/RadialCluster"/>
    <dgm:cxn modelId="{2C2F95D3-1FE3-704A-B59B-5ED9FF61DDFE}" srcId="{EAF75836-073D-7F45-84EA-F2402E41338E}" destId="{B37C79B5-A7B4-4849-B023-3DCFA34DB775}" srcOrd="0" destOrd="0" parTransId="{45B42AA8-648E-E246-81E8-01810FEB7F8A}" sibTransId="{4B12FEBF-9B81-1D48-BD25-ABE68209F3AF}"/>
    <dgm:cxn modelId="{1171B7F2-655B-7D43-9ADC-83CFB66FEAE4}" srcId="{EAF75836-073D-7F45-84EA-F2402E41338E}" destId="{AC979B93-219D-9E4E-9D82-B95C940807DE}" srcOrd="2" destOrd="0" parTransId="{7C9DCEB9-5530-614D-80E1-844B3D7F2B9F}" sibTransId="{CE25365B-A0C8-1D47-8D15-8BEC5FEB846F}"/>
    <dgm:cxn modelId="{BCF1FF03-247B-4D71-83FF-FE04E9EB279A}" type="presParOf" srcId="{2DE7530A-9584-4F45-842E-6F2E716845FB}" destId="{675D502E-225F-48EE-BF52-B83319FB02B1}" srcOrd="0" destOrd="0" presId="urn:microsoft.com/office/officeart/2008/layout/RadialCluster"/>
    <dgm:cxn modelId="{8D43682B-1960-44DA-9103-56AD1DE23A6F}" type="presParOf" srcId="{675D502E-225F-48EE-BF52-B83319FB02B1}" destId="{C4BE8491-EA95-4166-AA23-19CCFF3CD13F}" srcOrd="0" destOrd="0" presId="urn:microsoft.com/office/officeart/2008/layout/RadialCluster"/>
    <dgm:cxn modelId="{CCA8300D-2E7B-4D58-AA22-B7FEE758280D}" type="presParOf" srcId="{675D502E-225F-48EE-BF52-B83319FB02B1}" destId="{2FC15300-325D-4079-A846-1EAC4669D0FD}" srcOrd="1" destOrd="0" presId="urn:microsoft.com/office/officeart/2008/layout/RadialCluster"/>
    <dgm:cxn modelId="{818799FE-166E-4845-9258-F07EC7B7A997}" type="presParOf" srcId="{675D502E-225F-48EE-BF52-B83319FB02B1}" destId="{981EDF04-2A2B-48CE-94AC-B66548CD6585}" srcOrd="2" destOrd="0" presId="urn:microsoft.com/office/officeart/2008/layout/RadialCluster"/>
    <dgm:cxn modelId="{98C0C07C-03FA-4ADC-A5E3-E8FF0B9520C8}" type="presParOf" srcId="{675D502E-225F-48EE-BF52-B83319FB02B1}" destId="{1A664E90-2B2C-4100-BE54-0D32F83B589D}" srcOrd="3" destOrd="0" presId="urn:microsoft.com/office/officeart/2008/layout/RadialCluster"/>
    <dgm:cxn modelId="{E1D953AE-003D-4B1A-851B-34FC91A4A55D}" type="presParOf" srcId="{675D502E-225F-48EE-BF52-B83319FB02B1}" destId="{F6229159-6254-42C6-ABD9-D09363A5D088}" srcOrd="4" destOrd="0" presId="urn:microsoft.com/office/officeart/2008/layout/RadialCluster"/>
    <dgm:cxn modelId="{B37CF710-7E8E-48C1-9BDA-00320BC346D8}" type="presParOf" srcId="{675D502E-225F-48EE-BF52-B83319FB02B1}" destId="{C6325AC5-A20A-4A33-97F8-3BBFB1A86DB1}" srcOrd="5" destOrd="0" presId="urn:microsoft.com/office/officeart/2008/layout/RadialCluster"/>
    <dgm:cxn modelId="{62A33396-D194-4C86-9600-8EE2D17DBC0B}" type="presParOf" srcId="{675D502E-225F-48EE-BF52-B83319FB02B1}" destId="{556073C5-1411-4A05-B28F-5C449FF9EF87}"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2336F5-3EC1-6747-BFC9-A2F0889DD140}" type="doc">
      <dgm:prSet loTypeId="urn:microsoft.com/office/officeart/2005/8/layout/vList2" loCatId="" qsTypeId="urn:microsoft.com/office/officeart/2005/8/quickstyle/simple1" qsCatId="simple" csTypeId="urn:microsoft.com/office/officeart/2005/8/colors/accent6_3" csCatId="accent6" phldr="1"/>
      <dgm:spPr/>
      <dgm:t>
        <a:bodyPr/>
        <a:lstStyle/>
        <a:p>
          <a:endParaRPr lang="en-US"/>
        </a:p>
      </dgm:t>
    </dgm:pt>
    <dgm:pt modelId="{6B272975-A325-4E45-BB7A-9DEA5423B382}">
      <dgm:prSet phldrT="[Text]" custT="1"/>
      <dgm:spPr/>
      <dgm:t>
        <a:bodyPr/>
        <a:lstStyle/>
        <a:p>
          <a:r>
            <a:rPr lang="en-US" sz="2400" b="1" dirty="0"/>
            <a:t>Non-Federal entity</a:t>
          </a:r>
        </a:p>
      </dgm:t>
    </dgm:pt>
    <dgm:pt modelId="{973DAC96-C707-714A-9408-B9751D6EAAF2}" type="parTrans" cxnId="{01516267-28A4-2E49-82B6-1933F4362F62}">
      <dgm:prSet/>
      <dgm:spPr/>
      <dgm:t>
        <a:bodyPr/>
        <a:lstStyle/>
        <a:p>
          <a:endParaRPr lang="en-US"/>
        </a:p>
      </dgm:t>
    </dgm:pt>
    <dgm:pt modelId="{2FC495AA-A6D3-2747-BB48-83B4900384C4}" type="sibTrans" cxnId="{01516267-28A4-2E49-82B6-1933F4362F62}">
      <dgm:prSet/>
      <dgm:spPr/>
      <dgm:t>
        <a:bodyPr/>
        <a:lstStyle/>
        <a:p>
          <a:endParaRPr lang="en-US"/>
        </a:p>
      </dgm:t>
    </dgm:pt>
    <dgm:pt modelId="{58CE359C-6E3C-9642-ADA1-4C7696EFB62D}">
      <dgm:prSet phldrT="[Text]" custT="1"/>
      <dgm:spPr/>
      <dgm:t>
        <a:bodyPr/>
        <a:lstStyle/>
        <a:p>
          <a:endParaRPr lang="en-US" sz="1800" dirty="0"/>
        </a:p>
      </dgm:t>
    </dgm:pt>
    <dgm:pt modelId="{715B5035-A287-544A-8460-BD24B88A8A7D}" type="parTrans" cxnId="{7F24AFAB-FEE4-164C-AED0-27D04DDF8208}">
      <dgm:prSet/>
      <dgm:spPr/>
      <dgm:t>
        <a:bodyPr/>
        <a:lstStyle/>
        <a:p>
          <a:endParaRPr lang="en-US"/>
        </a:p>
      </dgm:t>
    </dgm:pt>
    <dgm:pt modelId="{C4BD9900-40A7-FB4B-ADA9-909156D1E7AC}" type="sibTrans" cxnId="{7F24AFAB-FEE4-164C-AED0-27D04DDF8208}">
      <dgm:prSet/>
      <dgm:spPr/>
      <dgm:t>
        <a:bodyPr/>
        <a:lstStyle/>
        <a:p>
          <a:endParaRPr lang="en-US"/>
        </a:p>
      </dgm:t>
    </dgm:pt>
    <dgm:pt modelId="{076ADC8F-0906-AE45-AC3D-992CCB200276}">
      <dgm:prSet phldrT="[Text]" custT="1"/>
      <dgm:spPr/>
      <dgm:t>
        <a:bodyPr/>
        <a:lstStyle/>
        <a:p>
          <a:r>
            <a:rPr lang="en-US" sz="2400" b="1" dirty="0"/>
            <a:t>Recipient</a:t>
          </a:r>
        </a:p>
      </dgm:t>
    </dgm:pt>
    <dgm:pt modelId="{E474A976-7924-8346-BD18-9B6DACDADB42}" type="parTrans" cxnId="{F2CFA0E3-AEB4-2A4F-8344-D68AC8C8578A}">
      <dgm:prSet/>
      <dgm:spPr/>
      <dgm:t>
        <a:bodyPr/>
        <a:lstStyle/>
        <a:p>
          <a:endParaRPr lang="en-US"/>
        </a:p>
      </dgm:t>
    </dgm:pt>
    <dgm:pt modelId="{8B0B1722-52F9-3D42-B228-7381CD7384FB}" type="sibTrans" cxnId="{F2CFA0E3-AEB4-2A4F-8344-D68AC8C8578A}">
      <dgm:prSet/>
      <dgm:spPr/>
      <dgm:t>
        <a:bodyPr/>
        <a:lstStyle/>
        <a:p>
          <a:endParaRPr lang="en-US"/>
        </a:p>
      </dgm:t>
    </dgm:pt>
    <dgm:pt modelId="{E8B96CD2-FB34-1044-8FBE-3F36E4865F87}">
      <dgm:prSet phldrT="[Text]" custT="1"/>
      <dgm:spPr/>
      <dgm:t>
        <a:bodyPr/>
        <a:lstStyle/>
        <a:p>
          <a:endParaRPr lang="en-US" sz="1800" dirty="0"/>
        </a:p>
      </dgm:t>
    </dgm:pt>
    <dgm:pt modelId="{4B0E4B62-D80B-DE44-948B-511C57385D18}" type="parTrans" cxnId="{F36C26A4-4493-D441-B5FE-16540F4032F8}">
      <dgm:prSet/>
      <dgm:spPr/>
      <dgm:t>
        <a:bodyPr/>
        <a:lstStyle/>
        <a:p>
          <a:endParaRPr lang="en-US"/>
        </a:p>
      </dgm:t>
    </dgm:pt>
    <dgm:pt modelId="{DBB251A2-9B61-7C48-8BBA-F08FB3F6BF7B}" type="sibTrans" cxnId="{F36C26A4-4493-D441-B5FE-16540F4032F8}">
      <dgm:prSet/>
      <dgm:spPr/>
      <dgm:t>
        <a:bodyPr/>
        <a:lstStyle/>
        <a:p>
          <a:endParaRPr lang="en-US"/>
        </a:p>
      </dgm:t>
    </dgm:pt>
    <dgm:pt modelId="{A42BE423-7D94-2144-BD43-7142A069995C}">
      <dgm:prSet custT="1"/>
      <dgm:spPr/>
      <dgm:t>
        <a:bodyPr/>
        <a:lstStyle/>
        <a:p>
          <a:r>
            <a:rPr lang="en-US" sz="2400" b="1" dirty="0"/>
            <a:t>Subrecipient</a:t>
          </a:r>
        </a:p>
      </dgm:t>
    </dgm:pt>
    <dgm:pt modelId="{F87B4009-66F0-1946-9BCA-25014CC66921}" type="parTrans" cxnId="{A4770FAA-2461-5841-B52A-70E0E7E7F836}">
      <dgm:prSet/>
      <dgm:spPr/>
      <dgm:t>
        <a:bodyPr/>
        <a:lstStyle/>
        <a:p>
          <a:endParaRPr lang="en-US"/>
        </a:p>
      </dgm:t>
    </dgm:pt>
    <dgm:pt modelId="{50225A34-6BB1-4143-8541-3ED2D7AF3109}" type="sibTrans" cxnId="{A4770FAA-2461-5841-B52A-70E0E7E7F836}">
      <dgm:prSet/>
      <dgm:spPr/>
      <dgm:t>
        <a:bodyPr/>
        <a:lstStyle/>
        <a:p>
          <a:endParaRPr lang="en-US"/>
        </a:p>
      </dgm:t>
    </dgm:pt>
    <dgm:pt modelId="{244D29EF-75A8-E844-A4BB-D6E7D4E34595}">
      <dgm:prSet custT="1"/>
      <dgm:spPr/>
      <dgm:t>
        <a:bodyPr/>
        <a:lstStyle/>
        <a:p>
          <a:endParaRPr lang="en-US" sz="1800" dirty="0"/>
        </a:p>
      </dgm:t>
    </dgm:pt>
    <dgm:pt modelId="{FB6CB164-3DEF-1E41-B626-43C84BA95048}" type="parTrans" cxnId="{6BCD8F72-B6B5-6D48-B72C-73F36075B979}">
      <dgm:prSet/>
      <dgm:spPr/>
      <dgm:t>
        <a:bodyPr/>
        <a:lstStyle/>
        <a:p>
          <a:endParaRPr lang="en-US"/>
        </a:p>
      </dgm:t>
    </dgm:pt>
    <dgm:pt modelId="{4A0B34C2-D676-8C4E-9D5A-83BA006DA136}" type="sibTrans" cxnId="{6BCD8F72-B6B5-6D48-B72C-73F36075B979}">
      <dgm:prSet/>
      <dgm:spPr/>
      <dgm:t>
        <a:bodyPr/>
        <a:lstStyle/>
        <a:p>
          <a:endParaRPr lang="en-US"/>
        </a:p>
      </dgm:t>
    </dgm:pt>
    <dgm:pt modelId="{6AA97B90-3D42-474B-B35D-A2E79205B540}">
      <dgm:prSet phldrT="[Text]" custT="1"/>
      <dgm:spPr/>
      <dgm:t>
        <a:bodyPr/>
        <a:lstStyle/>
        <a:p>
          <a:endParaRPr lang="en-US" sz="1800" dirty="0"/>
        </a:p>
      </dgm:t>
    </dgm:pt>
    <dgm:pt modelId="{C3171D14-290B-894B-95F8-88630FB3A380}" type="parTrans" cxnId="{F27190F4-FAE2-D94F-8CA1-F6086BB7BAC2}">
      <dgm:prSet/>
      <dgm:spPr/>
      <dgm:t>
        <a:bodyPr/>
        <a:lstStyle/>
        <a:p>
          <a:endParaRPr lang="en-US"/>
        </a:p>
      </dgm:t>
    </dgm:pt>
    <dgm:pt modelId="{46C78805-E141-EA45-9795-93766A3A9B4C}" type="sibTrans" cxnId="{F27190F4-FAE2-D94F-8CA1-F6086BB7BAC2}">
      <dgm:prSet/>
      <dgm:spPr/>
      <dgm:t>
        <a:bodyPr/>
        <a:lstStyle/>
        <a:p>
          <a:endParaRPr lang="en-US"/>
        </a:p>
      </dgm:t>
    </dgm:pt>
    <dgm:pt modelId="{281C212A-04FC-EB49-83B4-E154180B8E0B}">
      <dgm:prSet phldrT="[Text]" custT="1"/>
      <dgm:spPr/>
      <dgm:t>
        <a:bodyPr/>
        <a:lstStyle/>
        <a:p>
          <a:endParaRPr lang="en-US" sz="1800" dirty="0"/>
        </a:p>
      </dgm:t>
    </dgm:pt>
    <dgm:pt modelId="{E34FDBAC-9055-C042-B7BF-F58BC8A4CDF4}" type="parTrans" cxnId="{EC84BF77-EAD8-7A40-96A7-BF9859762041}">
      <dgm:prSet/>
      <dgm:spPr/>
      <dgm:t>
        <a:bodyPr/>
        <a:lstStyle/>
        <a:p>
          <a:endParaRPr lang="en-US"/>
        </a:p>
      </dgm:t>
    </dgm:pt>
    <dgm:pt modelId="{A08AC343-349E-DE4D-9530-606A3FF82394}" type="sibTrans" cxnId="{EC84BF77-EAD8-7A40-96A7-BF9859762041}">
      <dgm:prSet/>
      <dgm:spPr/>
      <dgm:t>
        <a:bodyPr/>
        <a:lstStyle/>
        <a:p>
          <a:endParaRPr lang="en-US"/>
        </a:p>
      </dgm:t>
    </dgm:pt>
    <dgm:pt modelId="{AE4A3795-D69A-974D-8715-C7394958A8E5}">
      <dgm:prSet phldrT="[Text]" custT="1"/>
      <dgm:spPr/>
      <dgm:t>
        <a:bodyPr/>
        <a:lstStyle/>
        <a:p>
          <a:endParaRPr lang="en-US" sz="1800" dirty="0"/>
        </a:p>
      </dgm:t>
    </dgm:pt>
    <dgm:pt modelId="{C272F018-5871-0F49-9672-F5C82ECDA78E}" type="parTrans" cxnId="{4AEC1601-F0F6-5541-86DF-68D9385CD4E6}">
      <dgm:prSet/>
      <dgm:spPr/>
      <dgm:t>
        <a:bodyPr/>
        <a:lstStyle/>
        <a:p>
          <a:endParaRPr lang="en-US"/>
        </a:p>
      </dgm:t>
    </dgm:pt>
    <dgm:pt modelId="{8DCEFFEF-C838-044C-9BEF-3E2822F80E79}" type="sibTrans" cxnId="{4AEC1601-F0F6-5541-86DF-68D9385CD4E6}">
      <dgm:prSet/>
      <dgm:spPr/>
      <dgm:t>
        <a:bodyPr/>
        <a:lstStyle/>
        <a:p>
          <a:endParaRPr lang="en-US"/>
        </a:p>
      </dgm:t>
    </dgm:pt>
    <dgm:pt modelId="{348BD0AD-155C-3641-B754-F7C985D907D3}">
      <dgm:prSet phldrT="[Text]" custT="1"/>
      <dgm:spPr/>
      <dgm:t>
        <a:bodyPr/>
        <a:lstStyle/>
        <a:p>
          <a:endParaRPr lang="en-US" sz="1800" dirty="0"/>
        </a:p>
      </dgm:t>
    </dgm:pt>
    <dgm:pt modelId="{A10E543E-4831-0448-B34B-1FE62DB318F2}" type="parTrans" cxnId="{3203503E-D52F-F14F-8798-CAC9DCEFF3E1}">
      <dgm:prSet/>
      <dgm:spPr/>
      <dgm:t>
        <a:bodyPr/>
        <a:lstStyle/>
        <a:p>
          <a:endParaRPr lang="en-US"/>
        </a:p>
      </dgm:t>
    </dgm:pt>
    <dgm:pt modelId="{352CA2AC-FB1A-5E48-94C6-76794DCB245A}" type="sibTrans" cxnId="{3203503E-D52F-F14F-8798-CAC9DCEFF3E1}">
      <dgm:prSet/>
      <dgm:spPr/>
      <dgm:t>
        <a:bodyPr/>
        <a:lstStyle/>
        <a:p>
          <a:endParaRPr lang="en-US"/>
        </a:p>
      </dgm:t>
    </dgm:pt>
    <dgm:pt modelId="{A1FD3F79-84AD-EB42-AC41-CE27C4858C32}" type="pres">
      <dgm:prSet presAssocID="{7B2336F5-3EC1-6747-BFC9-A2F0889DD140}" presName="linear" presStyleCnt="0">
        <dgm:presLayoutVars>
          <dgm:animLvl val="lvl"/>
          <dgm:resizeHandles val="exact"/>
        </dgm:presLayoutVars>
      </dgm:prSet>
      <dgm:spPr/>
    </dgm:pt>
    <dgm:pt modelId="{E3C0DA95-4BA7-CC4D-8109-BF8804C0B1A6}" type="pres">
      <dgm:prSet presAssocID="{6B272975-A325-4E45-BB7A-9DEA5423B382}" presName="parentText" presStyleLbl="node1" presStyleIdx="0" presStyleCnt="3" custScaleY="27664">
        <dgm:presLayoutVars>
          <dgm:chMax val="0"/>
          <dgm:bulletEnabled val="1"/>
        </dgm:presLayoutVars>
      </dgm:prSet>
      <dgm:spPr/>
    </dgm:pt>
    <dgm:pt modelId="{2BE6E7FA-49BC-3B45-84B9-B73C27D1EA4D}" type="pres">
      <dgm:prSet presAssocID="{6B272975-A325-4E45-BB7A-9DEA5423B382}" presName="childText" presStyleLbl="revTx" presStyleIdx="0" presStyleCnt="3">
        <dgm:presLayoutVars>
          <dgm:bulletEnabled val="1"/>
        </dgm:presLayoutVars>
      </dgm:prSet>
      <dgm:spPr/>
    </dgm:pt>
    <dgm:pt modelId="{C50FA021-7EEB-BD43-B93D-08550B1D4234}" type="pres">
      <dgm:prSet presAssocID="{076ADC8F-0906-AE45-AC3D-992CCB200276}" presName="parentText" presStyleLbl="node1" presStyleIdx="1" presStyleCnt="3" custScaleY="33971" custLinFactNeighborY="-51397">
        <dgm:presLayoutVars>
          <dgm:chMax val="0"/>
          <dgm:bulletEnabled val="1"/>
        </dgm:presLayoutVars>
      </dgm:prSet>
      <dgm:spPr/>
    </dgm:pt>
    <dgm:pt modelId="{7F285886-202C-2B49-B209-F0D0EF3619EC}" type="pres">
      <dgm:prSet presAssocID="{076ADC8F-0906-AE45-AC3D-992CCB200276}" presName="childText" presStyleLbl="revTx" presStyleIdx="1" presStyleCnt="3">
        <dgm:presLayoutVars>
          <dgm:bulletEnabled val="1"/>
        </dgm:presLayoutVars>
      </dgm:prSet>
      <dgm:spPr/>
    </dgm:pt>
    <dgm:pt modelId="{AE65207B-E154-D94E-8AAD-D2CCD3730928}" type="pres">
      <dgm:prSet presAssocID="{A42BE423-7D94-2144-BD43-7142A069995C}" presName="parentText" presStyleLbl="node1" presStyleIdx="2" presStyleCnt="3" custScaleY="38052" custLinFactNeighborY="-19294">
        <dgm:presLayoutVars>
          <dgm:chMax val="0"/>
          <dgm:bulletEnabled val="1"/>
        </dgm:presLayoutVars>
      </dgm:prSet>
      <dgm:spPr/>
    </dgm:pt>
    <dgm:pt modelId="{9A494062-DCDF-7843-8D37-3318AB87106A}" type="pres">
      <dgm:prSet presAssocID="{A42BE423-7D94-2144-BD43-7142A069995C}" presName="childText" presStyleLbl="revTx" presStyleIdx="2" presStyleCnt="3">
        <dgm:presLayoutVars>
          <dgm:bulletEnabled val="1"/>
        </dgm:presLayoutVars>
      </dgm:prSet>
      <dgm:spPr/>
    </dgm:pt>
  </dgm:ptLst>
  <dgm:cxnLst>
    <dgm:cxn modelId="{4AEC1601-F0F6-5541-86DF-68D9385CD4E6}" srcId="{6B272975-A325-4E45-BB7A-9DEA5423B382}" destId="{AE4A3795-D69A-974D-8715-C7394958A8E5}" srcOrd="2" destOrd="0" parTransId="{C272F018-5871-0F49-9672-F5C82ECDA78E}" sibTransId="{8DCEFFEF-C838-044C-9BEF-3E2822F80E79}"/>
    <dgm:cxn modelId="{4F650611-E2C9-E647-BD77-DDA38EAFD24A}" type="presOf" srcId="{281C212A-04FC-EB49-83B4-E154180B8E0B}" destId="{2BE6E7FA-49BC-3B45-84B9-B73C27D1EA4D}" srcOrd="0" destOrd="1" presId="urn:microsoft.com/office/officeart/2005/8/layout/vList2"/>
    <dgm:cxn modelId="{45CC5316-EFEC-4246-930F-A916C3CF4ABF}" type="presOf" srcId="{7B2336F5-3EC1-6747-BFC9-A2F0889DD140}" destId="{A1FD3F79-84AD-EB42-AC41-CE27C4858C32}" srcOrd="0" destOrd="0" presId="urn:microsoft.com/office/officeart/2005/8/layout/vList2"/>
    <dgm:cxn modelId="{E8EBE931-83D8-AE49-9027-D2B25E80D48B}" type="presOf" srcId="{6B272975-A325-4E45-BB7A-9DEA5423B382}" destId="{E3C0DA95-4BA7-CC4D-8109-BF8804C0B1A6}" srcOrd="0" destOrd="0" presId="urn:microsoft.com/office/officeart/2005/8/layout/vList2"/>
    <dgm:cxn modelId="{3203503E-D52F-F14F-8798-CAC9DCEFF3E1}" srcId="{6B272975-A325-4E45-BB7A-9DEA5423B382}" destId="{348BD0AD-155C-3641-B754-F7C985D907D3}" srcOrd="3" destOrd="0" parTransId="{A10E543E-4831-0448-B34B-1FE62DB318F2}" sibTransId="{352CA2AC-FB1A-5E48-94C6-76794DCB245A}"/>
    <dgm:cxn modelId="{A734FE45-B960-5943-ADCE-63E3D1B02021}" type="presOf" srcId="{348BD0AD-155C-3641-B754-F7C985D907D3}" destId="{2BE6E7FA-49BC-3B45-84B9-B73C27D1EA4D}" srcOrd="0" destOrd="3" presId="urn:microsoft.com/office/officeart/2005/8/layout/vList2"/>
    <dgm:cxn modelId="{01516267-28A4-2E49-82B6-1933F4362F62}" srcId="{7B2336F5-3EC1-6747-BFC9-A2F0889DD140}" destId="{6B272975-A325-4E45-BB7A-9DEA5423B382}" srcOrd="0" destOrd="0" parTransId="{973DAC96-C707-714A-9408-B9751D6EAAF2}" sibTransId="{2FC495AA-A6D3-2747-BB48-83B4900384C4}"/>
    <dgm:cxn modelId="{6BCD8F72-B6B5-6D48-B72C-73F36075B979}" srcId="{A42BE423-7D94-2144-BD43-7142A069995C}" destId="{244D29EF-75A8-E844-A4BB-D6E7D4E34595}" srcOrd="0" destOrd="0" parTransId="{FB6CB164-3DEF-1E41-B626-43C84BA95048}" sibTransId="{4A0B34C2-D676-8C4E-9D5A-83BA006DA136}"/>
    <dgm:cxn modelId="{EC84BF77-EAD8-7A40-96A7-BF9859762041}" srcId="{6B272975-A325-4E45-BB7A-9DEA5423B382}" destId="{281C212A-04FC-EB49-83B4-E154180B8E0B}" srcOrd="1" destOrd="0" parTransId="{E34FDBAC-9055-C042-B7BF-F58BC8A4CDF4}" sibTransId="{A08AC343-349E-DE4D-9530-606A3FF82394}"/>
    <dgm:cxn modelId="{EBAB6D7F-F904-604E-A5C7-E7AF604C99CA}" type="presOf" srcId="{AE4A3795-D69A-974D-8715-C7394958A8E5}" destId="{2BE6E7FA-49BC-3B45-84B9-B73C27D1EA4D}" srcOrd="0" destOrd="2" presId="urn:microsoft.com/office/officeart/2005/8/layout/vList2"/>
    <dgm:cxn modelId="{F36C26A4-4493-D441-B5FE-16540F4032F8}" srcId="{076ADC8F-0906-AE45-AC3D-992CCB200276}" destId="{E8B96CD2-FB34-1044-8FBE-3F36E4865F87}" srcOrd="0" destOrd="0" parTransId="{4B0E4B62-D80B-DE44-948B-511C57385D18}" sibTransId="{DBB251A2-9B61-7C48-8BBA-F08FB3F6BF7B}"/>
    <dgm:cxn modelId="{AE59EDA5-C1B9-424B-997A-9C478586123F}" type="presOf" srcId="{A42BE423-7D94-2144-BD43-7142A069995C}" destId="{AE65207B-E154-D94E-8AAD-D2CCD3730928}" srcOrd="0" destOrd="0" presId="urn:microsoft.com/office/officeart/2005/8/layout/vList2"/>
    <dgm:cxn modelId="{A4770FAA-2461-5841-B52A-70E0E7E7F836}" srcId="{7B2336F5-3EC1-6747-BFC9-A2F0889DD140}" destId="{A42BE423-7D94-2144-BD43-7142A069995C}" srcOrd="2" destOrd="0" parTransId="{F87B4009-66F0-1946-9BCA-25014CC66921}" sibTransId="{50225A34-6BB1-4143-8541-3ED2D7AF3109}"/>
    <dgm:cxn modelId="{7F24AFAB-FEE4-164C-AED0-27D04DDF8208}" srcId="{6B272975-A325-4E45-BB7A-9DEA5423B382}" destId="{58CE359C-6E3C-9642-ADA1-4C7696EFB62D}" srcOrd="4" destOrd="0" parTransId="{715B5035-A287-544A-8460-BD24B88A8A7D}" sibTransId="{C4BD9900-40A7-FB4B-ADA9-909156D1E7AC}"/>
    <dgm:cxn modelId="{C1F1DBBD-2384-8F4C-A94B-EF1E4F089C39}" type="presOf" srcId="{58CE359C-6E3C-9642-ADA1-4C7696EFB62D}" destId="{2BE6E7FA-49BC-3B45-84B9-B73C27D1EA4D}" srcOrd="0" destOrd="4" presId="urn:microsoft.com/office/officeart/2005/8/layout/vList2"/>
    <dgm:cxn modelId="{F2CFA0E3-AEB4-2A4F-8344-D68AC8C8578A}" srcId="{7B2336F5-3EC1-6747-BFC9-A2F0889DD140}" destId="{076ADC8F-0906-AE45-AC3D-992CCB200276}" srcOrd="1" destOrd="0" parTransId="{E474A976-7924-8346-BD18-9B6DACDADB42}" sibTransId="{8B0B1722-52F9-3D42-B228-7381CD7384FB}"/>
    <dgm:cxn modelId="{05BE21E4-E88E-A843-8686-2ABC97141575}" type="presOf" srcId="{076ADC8F-0906-AE45-AC3D-992CCB200276}" destId="{C50FA021-7EEB-BD43-B93D-08550B1D4234}" srcOrd="0" destOrd="0" presId="urn:microsoft.com/office/officeart/2005/8/layout/vList2"/>
    <dgm:cxn modelId="{0B6E07EE-A7F1-5E47-8EF2-3E749C341134}" type="presOf" srcId="{E8B96CD2-FB34-1044-8FBE-3F36E4865F87}" destId="{7F285886-202C-2B49-B209-F0D0EF3619EC}" srcOrd="0" destOrd="0" presId="urn:microsoft.com/office/officeart/2005/8/layout/vList2"/>
    <dgm:cxn modelId="{F27190F4-FAE2-D94F-8CA1-F6086BB7BAC2}" srcId="{6B272975-A325-4E45-BB7A-9DEA5423B382}" destId="{6AA97B90-3D42-474B-B35D-A2E79205B540}" srcOrd="0" destOrd="0" parTransId="{C3171D14-290B-894B-95F8-88630FB3A380}" sibTransId="{46C78805-E141-EA45-9795-93766A3A9B4C}"/>
    <dgm:cxn modelId="{342405F5-A37E-164C-9849-8CE684398CC8}" type="presOf" srcId="{244D29EF-75A8-E844-A4BB-D6E7D4E34595}" destId="{9A494062-DCDF-7843-8D37-3318AB87106A}" srcOrd="0" destOrd="0" presId="urn:microsoft.com/office/officeart/2005/8/layout/vList2"/>
    <dgm:cxn modelId="{90F552F8-757B-7B48-850B-A7FC4F01B25D}" type="presOf" srcId="{6AA97B90-3D42-474B-B35D-A2E79205B540}" destId="{2BE6E7FA-49BC-3B45-84B9-B73C27D1EA4D}" srcOrd="0" destOrd="0" presId="urn:microsoft.com/office/officeart/2005/8/layout/vList2"/>
    <dgm:cxn modelId="{6B127B69-888C-FE48-81E3-9F3108B7B6F8}" type="presParOf" srcId="{A1FD3F79-84AD-EB42-AC41-CE27C4858C32}" destId="{E3C0DA95-4BA7-CC4D-8109-BF8804C0B1A6}" srcOrd="0" destOrd="0" presId="urn:microsoft.com/office/officeart/2005/8/layout/vList2"/>
    <dgm:cxn modelId="{98365EEF-9ACA-6744-9DAB-F71EA8449614}" type="presParOf" srcId="{A1FD3F79-84AD-EB42-AC41-CE27C4858C32}" destId="{2BE6E7FA-49BC-3B45-84B9-B73C27D1EA4D}" srcOrd="1" destOrd="0" presId="urn:microsoft.com/office/officeart/2005/8/layout/vList2"/>
    <dgm:cxn modelId="{83F305B9-B226-9E43-B91C-6F6114DBA18E}" type="presParOf" srcId="{A1FD3F79-84AD-EB42-AC41-CE27C4858C32}" destId="{C50FA021-7EEB-BD43-B93D-08550B1D4234}" srcOrd="2" destOrd="0" presId="urn:microsoft.com/office/officeart/2005/8/layout/vList2"/>
    <dgm:cxn modelId="{5083B1EB-81E5-BA4E-B1A2-B443D5837C2F}" type="presParOf" srcId="{A1FD3F79-84AD-EB42-AC41-CE27C4858C32}" destId="{7F285886-202C-2B49-B209-F0D0EF3619EC}" srcOrd="3" destOrd="0" presId="urn:microsoft.com/office/officeart/2005/8/layout/vList2"/>
    <dgm:cxn modelId="{EEA31719-5873-3C49-B4BA-2D6AA80B0E5A}" type="presParOf" srcId="{A1FD3F79-84AD-EB42-AC41-CE27C4858C32}" destId="{AE65207B-E154-D94E-8AAD-D2CCD3730928}" srcOrd="4" destOrd="0" presId="urn:microsoft.com/office/officeart/2005/8/layout/vList2"/>
    <dgm:cxn modelId="{5FEAF2CB-BCB4-5C41-89C0-BB2A4582E66A}" type="presParOf" srcId="{A1FD3F79-84AD-EB42-AC41-CE27C4858C32}" destId="{9A494062-DCDF-7843-8D37-3318AB87106A}"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5CAD28-C156-4693-AB4A-EEF70E0FFB7F}" type="doc">
      <dgm:prSet loTypeId="urn:microsoft.com/office/officeart/2005/8/layout/process4" loCatId="process" qsTypeId="urn:microsoft.com/office/officeart/2005/8/quickstyle/simple2" qsCatId="simple" csTypeId="urn:microsoft.com/office/officeart/2005/8/colors/accent0_1" csCatId="mainScheme" phldr="1"/>
      <dgm:spPr/>
      <dgm:t>
        <a:bodyPr/>
        <a:lstStyle/>
        <a:p>
          <a:endParaRPr lang="en-US"/>
        </a:p>
      </dgm:t>
    </dgm:pt>
    <dgm:pt modelId="{09845C2D-F94D-4CDF-8719-3CDC1F00F691}">
      <dgm:prSet custT="1"/>
      <dgm:spPr/>
      <dgm:t>
        <a:bodyPr/>
        <a:lstStyle/>
        <a:p>
          <a:r>
            <a:rPr lang="en-US" sz="1800" b="0" dirty="0"/>
            <a:t>Capital asset recognition threshold has increased from $5,000 to $10,000. </a:t>
          </a:r>
          <a:endParaRPr lang="en-US" sz="1800" dirty="0"/>
        </a:p>
      </dgm:t>
    </dgm:pt>
    <dgm:pt modelId="{0E7EF64F-1493-466D-AB23-3FBE77A973E9}" type="parTrans" cxnId="{D901CA81-A609-4E72-BD21-362AF1E0A327}">
      <dgm:prSet/>
      <dgm:spPr/>
      <dgm:t>
        <a:bodyPr/>
        <a:lstStyle/>
        <a:p>
          <a:endParaRPr lang="en-US" sz="1800">
            <a:solidFill>
              <a:schemeClr val="bg1"/>
            </a:solidFill>
          </a:endParaRPr>
        </a:p>
      </dgm:t>
    </dgm:pt>
    <dgm:pt modelId="{7E7CEF34-73F6-4126-AD70-7D2F1571D725}" type="sibTrans" cxnId="{D901CA81-A609-4E72-BD21-362AF1E0A327}">
      <dgm:prSet/>
      <dgm:spPr/>
      <dgm:t>
        <a:bodyPr/>
        <a:lstStyle/>
        <a:p>
          <a:endParaRPr lang="en-US" sz="1800">
            <a:solidFill>
              <a:schemeClr val="bg1"/>
            </a:solidFill>
          </a:endParaRPr>
        </a:p>
      </dgm:t>
    </dgm:pt>
    <dgm:pt modelId="{1BA4AA6B-C71A-46EE-8997-6D2603EDD43B}">
      <dgm:prSet custT="1"/>
      <dgm:spPr/>
      <dgm:t>
        <a:bodyPr/>
        <a:lstStyle/>
        <a:p>
          <a:r>
            <a:rPr lang="en-US" sz="1800" b="0" dirty="0"/>
            <a:t>Make sure to properly budget for capital assets in the application and record them properly in the general ledger. </a:t>
          </a:r>
          <a:endParaRPr lang="en-US" sz="1800" dirty="0"/>
        </a:p>
      </dgm:t>
    </dgm:pt>
    <dgm:pt modelId="{696C941A-5059-42C1-B58C-1B3FB1743BF9}" type="parTrans" cxnId="{B21C7DA3-FED1-4E72-BD44-FE1004AC0771}">
      <dgm:prSet/>
      <dgm:spPr/>
      <dgm:t>
        <a:bodyPr/>
        <a:lstStyle/>
        <a:p>
          <a:endParaRPr lang="en-US" sz="1800">
            <a:solidFill>
              <a:schemeClr val="bg1"/>
            </a:solidFill>
          </a:endParaRPr>
        </a:p>
      </dgm:t>
    </dgm:pt>
    <dgm:pt modelId="{1B2E2538-9E64-49F0-87DB-8D4DB937D5DC}" type="sibTrans" cxnId="{B21C7DA3-FED1-4E72-BD44-FE1004AC0771}">
      <dgm:prSet/>
      <dgm:spPr/>
      <dgm:t>
        <a:bodyPr/>
        <a:lstStyle/>
        <a:p>
          <a:endParaRPr lang="en-US" sz="1800">
            <a:solidFill>
              <a:schemeClr val="bg1"/>
            </a:solidFill>
          </a:endParaRPr>
        </a:p>
      </dgm:t>
    </dgm:pt>
    <dgm:pt modelId="{F271C27E-03C6-4B9F-94A0-8785D04CFA44}">
      <dgm:prSet custT="1"/>
      <dgm:spPr/>
      <dgm:t>
        <a:bodyPr/>
        <a:lstStyle/>
        <a:p>
          <a:r>
            <a:rPr lang="en-US" sz="1800" dirty="0"/>
            <a:t>Equipment with FMV less than $10K </a:t>
          </a:r>
          <a:r>
            <a:rPr lang="en-US" sz="1800" dirty="0">
              <a:sym typeface="Wingdings" panose="05000000000000000000" pitchFamily="2" charset="2"/>
            </a:rPr>
            <a:t> no further action; </a:t>
          </a:r>
          <a:endParaRPr lang="en-US" sz="1800" dirty="0"/>
        </a:p>
      </dgm:t>
    </dgm:pt>
    <dgm:pt modelId="{9CAEC256-6FE4-4937-AC84-88D49F8981CB}" type="parTrans" cxnId="{4BB944ED-2837-4B94-9B74-342DA421A054}">
      <dgm:prSet/>
      <dgm:spPr/>
    </dgm:pt>
    <dgm:pt modelId="{CD5BE87F-0D27-4407-B5F7-1A6EF5D5CBFD}" type="sibTrans" cxnId="{4BB944ED-2837-4B94-9B74-342DA421A054}">
      <dgm:prSet/>
      <dgm:spPr/>
    </dgm:pt>
    <dgm:pt modelId="{CD0C0BD7-2349-4E7C-858B-6B71CAB2ECBF}">
      <dgm:prSet custT="1"/>
      <dgm:spPr/>
      <dgm:t>
        <a:bodyPr/>
        <a:lstStyle/>
        <a:p>
          <a:r>
            <a:rPr lang="en-US" sz="1800" dirty="0">
              <a:sym typeface="Wingdings" panose="05000000000000000000" pitchFamily="2" charset="2"/>
            </a:rPr>
            <a:t>FMV greater than $10,000  must give Federal its proportionate share; $1,000 may be retained for administrative costs if asset is sold</a:t>
          </a:r>
          <a:endParaRPr lang="en-US" sz="1800" dirty="0"/>
        </a:p>
      </dgm:t>
    </dgm:pt>
    <dgm:pt modelId="{DD812B43-C7AE-4A75-9C33-4A7CBF5CEC3F}" type="parTrans" cxnId="{6753479D-C576-4244-89C6-F34D247E7ACF}">
      <dgm:prSet/>
      <dgm:spPr/>
    </dgm:pt>
    <dgm:pt modelId="{0A1951DB-A509-4C8A-879F-810D7AFFA8F1}" type="sibTrans" cxnId="{6753479D-C576-4244-89C6-F34D247E7ACF}">
      <dgm:prSet/>
      <dgm:spPr/>
    </dgm:pt>
    <dgm:pt modelId="{EDD8493E-09F9-4A6F-9338-FB7C87CAD7AD}">
      <dgm:prSet custT="1"/>
      <dgm:spPr/>
      <dgm:t>
        <a:bodyPr/>
        <a:lstStyle/>
        <a:p>
          <a:r>
            <a:rPr lang="en-US" sz="1800" dirty="0"/>
            <a:t>Equipment retention – terms and conditions or PTE or federal agency may permit recipient/subrecipient to retain asset w/ no further obligation</a:t>
          </a:r>
        </a:p>
      </dgm:t>
    </dgm:pt>
    <dgm:pt modelId="{85801471-8A66-4B4C-B1C3-32567EEC157A}" type="parTrans" cxnId="{2DABEE63-2A79-44EB-8AD5-4E3504918CFF}">
      <dgm:prSet/>
      <dgm:spPr/>
    </dgm:pt>
    <dgm:pt modelId="{89567644-214E-4D15-846E-D9EB16CBFA00}" type="sibTrans" cxnId="{2DABEE63-2A79-44EB-8AD5-4E3504918CFF}">
      <dgm:prSet/>
      <dgm:spPr/>
    </dgm:pt>
    <dgm:pt modelId="{8D931D9B-D3D6-4087-9C4E-4D96B43ED60D}" type="pres">
      <dgm:prSet presAssocID="{7A5CAD28-C156-4693-AB4A-EEF70E0FFB7F}" presName="Name0" presStyleCnt="0">
        <dgm:presLayoutVars>
          <dgm:dir/>
          <dgm:animLvl val="lvl"/>
          <dgm:resizeHandles val="exact"/>
        </dgm:presLayoutVars>
      </dgm:prSet>
      <dgm:spPr/>
    </dgm:pt>
    <dgm:pt modelId="{645C30C3-1893-43D8-A96E-A8948A285A0F}" type="pres">
      <dgm:prSet presAssocID="{EDD8493E-09F9-4A6F-9338-FB7C87CAD7AD}" presName="boxAndChildren" presStyleCnt="0"/>
      <dgm:spPr/>
    </dgm:pt>
    <dgm:pt modelId="{04EE69F8-FE66-4D43-B949-BD9D2686745A}" type="pres">
      <dgm:prSet presAssocID="{EDD8493E-09F9-4A6F-9338-FB7C87CAD7AD}" presName="parentTextBox" presStyleLbl="node1" presStyleIdx="0" presStyleCnt="5"/>
      <dgm:spPr/>
    </dgm:pt>
    <dgm:pt modelId="{3927EC91-7F6C-4D0E-B77F-DE1EC1EA7301}" type="pres">
      <dgm:prSet presAssocID="{0A1951DB-A509-4C8A-879F-810D7AFFA8F1}" presName="sp" presStyleCnt="0"/>
      <dgm:spPr/>
    </dgm:pt>
    <dgm:pt modelId="{439F4FBF-9B5D-49E5-8807-D0854085BA7D}" type="pres">
      <dgm:prSet presAssocID="{CD0C0BD7-2349-4E7C-858B-6B71CAB2ECBF}" presName="arrowAndChildren" presStyleCnt="0"/>
      <dgm:spPr/>
    </dgm:pt>
    <dgm:pt modelId="{FC40E807-7E28-4CE4-8DB2-35AEC1BF3932}" type="pres">
      <dgm:prSet presAssocID="{CD0C0BD7-2349-4E7C-858B-6B71CAB2ECBF}" presName="parentTextArrow" presStyleLbl="node1" presStyleIdx="1" presStyleCnt="5"/>
      <dgm:spPr/>
    </dgm:pt>
    <dgm:pt modelId="{C3AC3263-8712-43FA-BC86-9128D7C39994}" type="pres">
      <dgm:prSet presAssocID="{CD5BE87F-0D27-4407-B5F7-1A6EF5D5CBFD}" presName="sp" presStyleCnt="0"/>
      <dgm:spPr/>
    </dgm:pt>
    <dgm:pt modelId="{00D65132-3BA6-492A-8767-215DE0383649}" type="pres">
      <dgm:prSet presAssocID="{F271C27E-03C6-4B9F-94A0-8785D04CFA44}" presName="arrowAndChildren" presStyleCnt="0"/>
      <dgm:spPr/>
    </dgm:pt>
    <dgm:pt modelId="{65F69073-3CD4-47ED-A560-B589171B1F71}" type="pres">
      <dgm:prSet presAssocID="{F271C27E-03C6-4B9F-94A0-8785D04CFA44}" presName="parentTextArrow" presStyleLbl="node1" presStyleIdx="2" presStyleCnt="5"/>
      <dgm:spPr/>
    </dgm:pt>
    <dgm:pt modelId="{5E6C9BE6-D137-4C8E-8CCA-8AC08B4F28E3}" type="pres">
      <dgm:prSet presAssocID="{1B2E2538-9E64-49F0-87DB-8D4DB937D5DC}" presName="sp" presStyleCnt="0"/>
      <dgm:spPr/>
    </dgm:pt>
    <dgm:pt modelId="{CB8F01CB-9E7B-44BF-8DCE-986E10DD39B3}" type="pres">
      <dgm:prSet presAssocID="{1BA4AA6B-C71A-46EE-8997-6D2603EDD43B}" presName="arrowAndChildren" presStyleCnt="0"/>
      <dgm:spPr/>
    </dgm:pt>
    <dgm:pt modelId="{949230F0-A35D-4148-86F3-DB1026E02975}" type="pres">
      <dgm:prSet presAssocID="{1BA4AA6B-C71A-46EE-8997-6D2603EDD43B}" presName="parentTextArrow" presStyleLbl="node1" presStyleIdx="3" presStyleCnt="5"/>
      <dgm:spPr/>
    </dgm:pt>
    <dgm:pt modelId="{4F5DB381-11B5-4436-AC1D-B53518BC40B9}" type="pres">
      <dgm:prSet presAssocID="{7E7CEF34-73F6-4126-AD70-7D2F1571D725}" presName="sp" presStyleCnt="0"/>
      <dgm:spPr/>
    </dgm:pt>
    <dgm:pt modelId="{13F5E560-04AF-49C4-A192-FFDD2A3A1F14}" type="pres">
      <dgm:prSet presAssocID="{09845C2D-F94D-4CDF-8719-3CDC1F00F691}" presName="arrowAndChildren" presStyleCnt="0"/>
      <dgm:spPr/>
    </dgm:pt>
    <dgm:pt modelId="{601729DC-3F9E-4B28-82BB-F04243D0FBA6}" type="pres">
      <dgm:prSet presAssocID="{09845C2D-F94D-4CDF-8719-3CDC1F00F691}" presName="parentTextArrow" presStyleLbl="node1" presStyleIdx="4" presStyleCnt="5" custScaleX="99122" custScaleY="95719"/>
      <dgm:spPr/>
    </dgm:pt>
  </dgm:ptLst>
  <dgm:cxnLst>
    <dgm:cxn modelId="{87827A13-CA8F-4BE1-8816-1FA9CC79F949}" type="presOf" srcId="{F271C27E-03C6-4B9F-94A0-8785D04CFA44}" destId="{65F69073-3CD4-47ED-A560-B589171B1F71}" srcOrd="0" destOrd="0" presId="urn:microsoft.com/office/officeart/2005/8/layout/process4"/>
    <dgm:cxn modelId="{F48D8640-E1B5-42F9-8CA8-46A5B4E83BB2}" type="presOf" srcId="{09845C2D-F94D-4CDF-8719-3CDC1F00F691}" destId="{601729DC-3F9E-4B28-82BB-F04243D0FBA6}" srcOrd="0" destOrd="0" presId="urn:microsoft.com/office/officeart/2005/8/layout/process4"/>
    <dgm:cxn modelId="{5A0B825B-C187-49B4-89F4-6486CEC8D3BD}" type="presOf" srcId="{CD0C0BD7-2349-4E7C-858B-6B71CAB2ECBF}" destId="{FC40E807-7E28-4CE4-8DB2-35AEC1BF3932}" srcOrd="0" destOrd="0" presId="urn:microsoft.com/office/officeart/2005/8/layout/process4"/>
    <dgm:cxn modelId="{28E86662-8422-4513-8680-4EC5344CD04B}" type="presOf" srcId="{1BA4AA6B-C71A-46EE-8997-6D2603EDD43B}" destId="{949230F0-A35D-4148-86F3-DB1026E02975}" srcOrd="0" destOrd="0" presId="urn:microsoft.com/office/officeart/2005/8/layout/process4"/>
    <dgm:cxn modelId="{2DABEE63-2A79-44EB-8AD5-4E3504918CFF}" srcId="{7A5CAD28-C156-4693-AB4A-EEF70E0FFB7F}" destId="{EDD8493E-09F9-4A6F-9338-FB7C87CAD7AD}" srcOrd="4" destOrd="0" parTransId="{85801471-8A66-4B4C-B1C3-32567EEC157A}" sibTransId="{89567644-214E-4D15-846E-D9EB16CBFA00}"/>
    <dgm:cxn modelId="{24C5EB4B-803C-40B3-85EA-C0AD9984CCF5}" type="presOf" srcId="{7A5CAD28-C156-4693-AB4A-EEF70E0FFB7F}" destId="{8D931D9B-D3D6-4087-9C4E-4D96B43ED60D}" srcOrd="0" destOrd="0" presId="urn:microsoft.com/office/officeart/2005/8/layout/process4"/>
    <dgm:cxn modelId="{D901CA81-A609-4E72-BD21-362AF1E0A327}" srcId="{7A5CAD28-C156-4693-AB4A-EEF70E0FFB7F}" destId="{09845C2D-F94D-4CDF-8719-3CDC1F00F691}" srcOrd="0" destOrd="0" parTransId="{0E7EF64F-1493-466D-AB23-3FBE77A973E9}" sibTransId="{7E7CEF34-73F6-4126-AD70-7D2F1571D725}"/>
    <dgm:cxn modelId="{6753479D-C576-4244-89C6-F34D247E7ACF}" srcId="{7A5CAD28-C156-4693-AB4A-EEF70E0FFB7F}" destId="{CD0C0BD7-2349-4E7C-858B-6B71CAB2ECBF}" srcOrd="3" destOrd="0" parTransId="{DD812B43-C7AE-4A75-9C33-4A7CBF5CEC3F}" sibTransId="{0A1951DB-A509-4C8A-879F-810D7AFFA8F1}"/>
    <dgm:cxn modelId="{B21C7DA3-FED1-4E72-BD44-FE1004AC0771}" srcId="{7A5CAD28-C156-4693-AB4A-EEF70E0FFB7F}" destId="{1BA4AA6B-C71A-46EE-8997-6D2603EDD43B}" srcOrd="1" destOrd="0" parTransId="{696C941A-5059-42C1-B58C-1B3FB1743BF9}" sibTransId="{1B2E2538-9E64-49F0-87DB-8D4DB937D5DC}"/>
    <dgm:cxn modelId="{A6C508A9-2977-4C1D-9057-F750254E17F8}" type="presOf" srcId="{EDD8493E-09F9-4A6F-9338-FB7C87CAD7AD}" destId="{04EE69F8-FE66-4D43-B949-BD9D2686745A}" srcOrd="0" destOrd="0" presId="urn:microsoft.com/office/officeart/2005/8/layout/process4"/>
    <dgm:cxn modelId="{4BB944ED-2837-4B94-9B74-342DA421A054}" srcId="{7A5CAD28-C156-4693-AB4A-EEF70E0FFB7F}" destId="{F271C27E-03C6-4B9F-94A0-8785D04CFA44}" srcOrd="2" destOrd="0" parTransId="{9CAEC256-6FE4-4937-AC84-88D49F8981CB}" sibTransId="{CD5BE87F-0D27-4407-B5F7-1A6EF5D5CBFD}"/>
    <dgm:cxn modelId="{B72DAECA-648F-401B-9DB7-6DE2E98F426C}" type="presParOf" srcId="{8D931D9B-D3D6-4087-9C4E-4D96B43ED60D}" destId="{645C30C3-1893-43D8-A96E-A8948A285A0F}" srcOrd="0" destOrd="0" presId="urn:microsoft.com/office/officeart/2005/8/layout/process4"/>
    <dgm:cxn modelId="{E6DBAFD6-3E87-4EBC-B06A-9B6BC414F83B}" type="presParOf" srcId="{645C30C3-1893-43D8-A96E-A8948A285A0F}" destId="{04EE69F8-FE66-4D43-B949-BD9D2686745A}" srcOrd="0" destOrd="0" presId="urn:microsoft.com/office/officeart/2005/8/layout/process4"/>
    <dgm:cxn modelId="{C7E10C5E-6EBB-4712-A2ED-E37905848930}" type="presParOf" srcId="{8D931D9B-D3D6-4087-9C4E-4D96B43ED60D}" destId="{3927EC91-7F6C-4D0E-B77F-DE1EC1EA7301}" srcOrd="1" destOrd="0" presId="urn:microsoft.com/office/officeart/2005/8/layout/process4"/>
    <dgm:cxn modelId="{D5819734-39DB-4342-AA69-E1866ED28B0A}" type="presParOf" srcId="{8D931D9B-D3D6-4087-9C4E-4D96B43ED60D}" destId="{439F4FBF-9B5D-49E5-8807-D0854085BA7D}" srcOrd="2" destOrd="0" presId="urn:microsoft.com/office/officeart/2005/8/layout/process4"/>
    <dgm:cxn modelId="{35074C5D-2B7D-4D1A-BBBE-3243D47B264B}" type="presParOf" srcId="{439F4FBF-9B5D-49E5-8807-D0854085BA7D}" destId="{FC40E807-7E28-4CE4-8DB2-35AEC1BF3932}" srcOrd="0" destOrd="0" presId="urn:microsoft.com/office/officeart/2005/8/layout/process4"/>
    <dgm:cxn modelId="{0746BACE-81F0-4955-A0D8-98755803B967}" type="presParOf" srcId="{8D931D9B-D3D6-4087-9C4E-4D96B43ED60D}" destId="{C3AC3263-8712-43FA-BC86-9128D7C39994}" srcOrd="3" destOrd="0" presId="urn:microsoft.com/office/officeart/2005/8/layout/process4"/>
    <dgm:cxn modelId="{BD101827-1EDA-48B5-9A13-47B087BC42C2}" type="presParOf" srcId="{8D931D9B-D3D6-4087-9C4E-4D96B43ED60D}" destId="{00D65132-3BA6-492A-8767-215DE0383649}" srcOrd="4" destOrd="0" presId="urn:microsoft.com/office/officeart/2005/8/layout/process4"/>
    <dgm:cxn modelId="{169E29FB-0F55-458F-AABC-817861F6B03C}" type="presParOf" srcId="{00D65132-3BA6-492A-8767-215DE0383649}" destId="{65F69073-3CD4-47ED-A560-B589171B1F71}" srcOrd="0" destOrd="0" presId="urn:microsoft.com/office/officeart/2005/8/layout/process4"/>
    <dgm:cxn modelId="{E9EEE8D9-D75E-49F8-967A-9CC7B9658DEA}" type="presParOf" srcId="{8D931D9B-D3D6-4087-9C4E-4D96B43ED60D}" destId="{5E6C9BE6-D137-4C8E-8CCA-8AC08B4F28E3}" srcOrd="5" destOrd="0" presId="urn:microsoft.com/office/officeart/2005/8/layout/process4"/>
    <dgm:cxn modelId="{29649AC6-520B-4A26-A41A-3A009584395E}" type="presParOf" srcId="{8D931D9B-D3D6-4087-9C4E-4D96B43ED60D}" destId="{CB8F01CB-9E7B-44BF-8DCE-986E10DD39B3}" srcOrd="6" destOrd="0" presId="urn:microsoft.com/office/officeart/2005/8/layout/process4"/>
    <dgm:cxn modelId="{DA79ACB5-707F-48D7-A97E-9A9F8D05073A}" type="presParOf" srcId="{CB8F01CB-9E7B-44BF-8DCE-986E10DD39B3}" destId="{949230F0-A35D-4148-86F3-DB1026E02975}" srcOrd="0" destOrd="0" presId="urn:microsoft.com/office/officeart/2005/8/layout/process4"/>
    <dgm:cxn modelId="{CCC8A8CB-BAF3-45D5-93CA-473A822AAC47}" type="presParOf" srcId="{8D931D9B-D3D6-4087-9C4E-4D96B43ED60D}" destId="{4F5DB381-11B5-4436-AC1D-B53518BC40B9}" srcOrd="7" destOrd="0" presId="urn:microsoft.com/office/officeart/2005/8/layout/process4"/>
    <dgm:cxn modelId="{D21E4737-3CE9-4D11-B9B3-12615125C288}" type="presParOf" srcId="{8D931D9B-D3D6-4087-9C4E-4D96B43ED60D}" destId="{13F5E560-04AF-49C4-A192-FFDD2A3A1F14}" srcOrd="8" destOrd="0" presId="urn:microsoft.com/office/officeart/2005/8/layout/process4"/>
    <dgm:cxn modelId="{6A961412-C5F2-4547-8572-DCE3A67768C9}" type="presParOf" srcId="{13F5E560-04AF-49C4-A192-FFDD2A3A1F14}" destId="{601729DC-3F9E-4B28-82BB-F04243D0FBA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5CAD28-C156-4693-AB4A-EEF70E0FFB7F}" type="doc">
      <dgm:prSet loTypeId="urn:microsoft.com/office/officeart/2005/8/layout/process4" loCatId="process" qsTypeId="urn:microsoft.com/office/officeart/2005/8/quickstyle/simple2" qsCatId="simple" csTypeId="urn:microsoft.com/office/officeart/2005/8/colors/accent0_1" csCatId="mainScheme" phldr="1"/>
      <dgm:spPr/>
      <dgm:t>
        <a:bodyPr/>
        <a:lstStyle/>
        <a:p>
          <a:endParaRPr lang="en-US"/>
        </a:p>
      </dgm:t>
    </dgm:pt>
    <dgm:pt modelId="{68E41061-BDAD-4625-BEAF-9F8E7973982D}">
      <dgm:prSet custT="1"/>
      <dgm:spPr/>
      <dgm:t>
        <a:bodyPr/>
        <a:lstStyle/>
        <a:p>
          <a:r>
            <a:rPr lang="en-US" sz="1800" b="0" dirty="0"/>
            <a:t>Unused supplies at the end of the grant exceeding  $10,000 – may be retained or sold. HOWEVER, federal government is due its fair share</a:t>
          </a:r>
          <a:endParaRPr lang="en-US" sz="1800" dirty="0"/>
        </a:p>
      </dgm:t>
    </dgm:pt>
    <dgm:pt modelId="{888B7D86-76F3-4938-A6E4-3010722DD280}" type="parTrans" cxnId="{E0CA3138-1A82-4F12-A500-557950A027F0}">
      <dgm:prSet/>
      <dgm:spPr/>
      <dgm:t>
        <a:bodyPr/>
        <a:lstStyle/>
        <a:p>
          <a:endParaRPr lang="en-US" sz="1800">
            <a:solidFill>
              <a:schemeClr val="bg1"/>
            </a:solidFill>
          </a:endParaRPr>
        </a:p>
      </dgm:t>
    </dgm:pt>
    <dgm:pt modelId="{4165AA7D-EB11-461F-9CF4-6F32BF4C6563}" type="sibTrans" cxnId="{E0CA3138-1A82-4F12-A500-557950A027F0}">
      <dgm:prSet/>
      <dgm:spPr/>
      <dgm:t>
        <a:bodyPr/>
        <a:lstStyle/>
        <a:p>
          <a:endParaRPr lang="en-US" sz="1800">
            <a:solidFill>
              <a:schemeClr val="bg1"/>
            </a:solidFill>
          </a:endParaRPr>
        </a:p>
      </dgm:t>
    </dgm:pt>
    <dgm:pt modelId="{EA38A446-B67F-4C9F-B63C-1D34A46B989E}">
      <dgm:prSet custT="1"/>
      <dgm:spPr/>
      <dgm:t>
        <a:bodyPr/>
        <a:lstStyle/>
        <a:p>
          <a:r>
            <a:rPr lang="en-US" sz="1800" b="0" dirty="0"/>
            <a:t>Clarified that the requirements for unused supplies apply to the aggregate value of all supply types, and not just like-item supplies. Included a definition of “unused supplies."</a:t>
          </a:r>
          <a:endParaRPr lang="en-US" sz="1800" dirty="0"/>
        </a:p>
      </dgm:t>
    </dgm:pt>
    <dgm:pt modelId="{66907F51-CE37-4476-89BA-B0797CF24C7C}" type="parTrans" cxnId="{33A66A8E-AAA6-4AB1-A0FA-BD95385C4D03}">
      <dgm:prSet/>
      <dgm:spPr/>
      <dgm:t>
        <a:bodyPr/>
        <a:lstStyle/>
        <a:p>
          <a:endParaRPr lang="en-US" sz="1800">
            <a:solidFill>
              <a:schemeClr val="bg1"/>
            </a:solidFill>
          </a:endParaRPr>
        </a:p>
      </dgm:t>
    </dgm:pt>
    <dgm:pt modelId="{F25B246E-E7D5-44F1-B598-CB95D650E7DA}" type="sibTrans" cxnId="{33A66A8E-AAA6-4AB1-A0FA-BD95385C4D03}">
      <dgm:prSet/>
      <dgm:spPr/>
      <dgm:t>
        <a:bodyPr/>
        <a:lstStyle/>
        <a:p>
          <a:endParaRPr lang="en-US" sz="1800">
            <a:solidFill>
              <a:schemeClr val="bg1"/>
            </a:solidFill>
          </a:endParaRPr>
        </a:p>
      </dgm:t>
    </dgm:pt>
    <dgm:pt modelId="{5F32FA90-F831-4A75-9393-F710E31344C4}">
      <dgm:prSet custT="1"/>
      <dgm:spPr/>
      <dgm:t>
        <a:bodyPr/>
        <a:lstStyle/>
        <a:p>
          <a:r>
            <a:rPr lang="en-US" sz="1800" dirty="0"/>
            <a:t>Unused </a:t>
          </a:r>
          <a:r>
            <a:rPr lang="en-US" sz="1800" dirty="0">
              <a:sym typeface="Wingdings" panose="05000000000000000000" pitchFamily="2" charset="2"/>
            </a:rPr>
            <a:t> new condition &amp; unused</a:t>
          </a:r>
          <a:endParaRPr lang="en-US" sz="1800" dirty="0"/>
        </a:p>
      </dgm:t>
    </dgm:pt>
    <dgm:pt modelId="{F59AF4C2-E8F0-45C8-9195-9D0AC32E0D5E}" type="parTrans" cxnId="{8F1EDDDB-9B22-47D1-A5E4-CCAE5546BBDF}">
      <dgm:prSet/>
      <dgm:spPr/>
    </dgm:pt>
    <dgm:pt modelId="{9F83FC17-541B-41B5-B10C-D8B3839A1600}" type="sibTrans" cxnId="{8F1EDDDB-9B22-47D1-A5E4-CCAE5546BBDF}">
      <dgm:prSet/>
      <dgm:spPr/>
    </dgm:pt>
    <dgm:pt modelId="{1BB36291-E777-40A4-ACA2-A79C4EE50140}">
      <dgm:prSet custT="1"/>
      <dgm:spPr/>
      <dgm:t>
        <a:bodyPr/>
        <a:lstStyle/>
        <a:p>
          <a:r>
            <a:rPr lang="en-US" sz="1800" b="0" dirty="0"/>
            <a:t>Increased threshold from $5,000 to $10,000</a:t>
          </a:r>
          <a:endParaRPr lang="en-US" sz="1800" dirty="0"/>
        </a:p>
      </dgm:t>
    </dgm:pt>
    <dgm:pt modelId="{D869C67C-1241-44BF-94D3-5D2615FDA99C}" type="parTrans" cxnId="{881731EC-B12F-4A03-97D4-7B5674A72188}">
      <dgm:prSet/>
      <dgm:spPr/>
    </dgm:pt>
    <dgm:pt modelId="{9DED6AD3-FB16-4350-B855-3A882A4E6A5B}" type="sibTrans" cxnId="{881731EC-B12F-4A03-97D4-7B5674A72188}">
      <dgm:prSet/>
      <dgm:spPr/>
    </dgm:pt>
    <dgm:pt modelId="{8D931D9B-D3D6-4087-9C4E-4D96B43ED60D}" type="pres">
      <dgm:prSet presAssocID="{7A5CAD28-C156-4693-AB4A-EEF70E0FFB7F}" presName="Name0" presStyleCnt="0">
        <dgm:presLayoutVars>
          <dgm:dir/>
          <dgm:animLvl val="lvl"/>
          <dgm:resizeHandles val="exact"/>
        </dgm:presLayoutVars>
      </dgm:prSet>
      <dgm:spPr/>
    </dgm:pt>
    <dgm:pt modelId="{474E406C-B3A7-4495-88D6-5B7329307965}" type="pres">
      <dgm:prSet presAssocID="{EA38A446-B67F-4C9F-B63C-1D34A46B989E}" presName="boxAndChildren" presStyleCnt="0"/>
      <dgm:spPr/>
    </dgm:pt>
    <dgm:pt modelId="{0A75A57C-CED7-49E5-89D2-E529DF462D08}" type="pres">
      <dgm:prSet presAssocID="{EA38A446-B67F-4C9F-B63C-1D34A46B989E}" presName="parentTextBox" presStyleLbl="node1" presStyleIdx="0" presStyleCnt="4"/>
      <dgm:spPr/>
    </dgm:pt>
    <dgm:pt modelId="{F0264768-5541-4816-8316-30752C8688BA}" type="pres">
      <dgm:prSet presAssocID="{9F83FC17-541B-41B5-B10C-D8B3839A1600}" presName="sp" presStyleCnt="0"/>
      <dgm:spPr/>
    </dgm:pt>
    <dgm:pt modelId="{AE32848D-7B16-4BF4-BFD2-98E6AEFD16DA}" type="pres">
      <dgm:prSet presAssocID="{5F32FA90-F831-4A75-9393-F710E31344C4}" presName="arrowAndChildren" presStyleCnt="0"/>
      <dgm:spPr/>
    </dgm:pt>
    <dgm:pt modelId="{5F0C7735-E802-4A4B-A724-B4AE06BD3999}" type="pres">
      <dgm:prSet presAssocID="{5F32FA90-F831-4A75-9393-F710E31344C4}" presName="parentTextArrow" presStyleLbl="node1" presStyleIdx="1" presStyleCnt="4"/>
      <dgm:spPr/>
    </dgm:pt>
    <dgm:pt modelId="{8ECD7748-A9B3-43E3-BE82-B94D801B7D5C}" type="pres">
      <dgm:prSet presAssocID="{4165AA7D-EB11-461F-9CF4-6F32BF4C6563}" presName="sp" presStyleCnt="0"/>
      <dgm:spPr/>
    </dgm:pt>
    <dgm:pt modelId="{8E9612C6-1FEC-4CB5-B2EF-273C90B8059F}" type="pres">
      <dgm:prSet presAssocID="{68E41061-BDAD-4625-BEAF-9F8E7973982D}" presName="arrowAndChildren" presStyleCnt="0"/>
      <dgm:spPr/>
    </dgm:pt>
    <dgm:pt modelId="{9CC2CFC3-AA95-4C94-BBC5-10BC0C002E41}" type="pres">
      <dgm:prSet presAssocID="{68E41061-BDAD-4625-BEAF-9F8E7973982D}" presName="parentTextArrow" presStyleLbl="node1" presStyleIdx="2" presStyleCnt="4" custLinFactNeighborX="-310" custLinFactNeighborY="-74"/>
      <dgm:spPr/>
    </dgm:pt>
    <dgm:pt modelId="{883B7FE3-FB04-4D96-B41B-B34D1C58F42E}" type="pres">
      <dgm:prSet presAssocID="{9DED6AD3-FB16-4350-B855-3A882A4E6A5B}" presName="sp" presStyleCnt="0"/>
      <dgm:spPr/>
    </dgm:pt>
    <dgm:pt modelId="{89F38349-34EB-409D-98B8-A40ECBA74A8A}" type="pres">
      <dgm:prSet presAssocID="{1BB36291-E777-40A4-ACA2-A79C4EE50140}" presName="arrowAndChildren" presStyleCnt="0"/>
      <dgm:spPr/>
    </dgm:pt>
    <dgm:pt modelId="{1CB65425-DB4F-4CDB-BA29-5E48B22E0A48}" type="pres">
      <dgm:prSet presAssocID="{1BB36291-E777-40A4-ACA2-A79C4EE50140}" presName="parentTextArrow" presStyleLbl="node1" presStyleIdx="3" presStyleCnt="4"/>
      <dgm:spPr/>
    </dgm:pt>
  </dgm:ptLst>
  <dgm:cxnLst>
    <dgm:cxn modelId="{886D3E13-B44C-4153-9CC5-44FC1F5B3EC0}" type="presOf" srcId="{EA38A446-B67F-4C9F-B63C-1D34A46B989E}" destId="{0A75A57C-CED7-49E5-89D2-E529DF462D08}" srcOrd="0" destOrd="0" presId="urn:microsoft.com/office/officeart/2005/8/layout/process4"/>
    <dgm:cxn modelId="{F703CB1D-ADC6-4C12-A37D-E63E4C89C0DD}" type="presOf" srcId="{68E41061-BDAD-4625-BEAF-9F8E7973982D}" destId="{9CC2CFC3-AA95-4C94-BBC5-10BC0C002E41}" srcOrd="0" destOrd="0" presId="urn:microsoft.com/office/officeart/2005/8/layout/process4"/>
    <dgm:cxn modelId="{E0CA3138-1A82-4F12-A500-557950A027F0}" srcId="{7A5CAD28-C156-4693-AB4A-EEF70E0FFB7F}" destId="{68E41061-BDAD-4625-BEAF-9F8E7973982D}" srcOrd="1" destOrd="0" parTransId="{888B7D86-76F3-4938-A6E4-3010722DD280}" sibTransId="{4165AA7D-EB11-461F-9CF4-6F32BF4C6563}"/>
    <dgm:cxn modelId="{24C5EB4B-803C-40B3-85EA-C0AD9984CCF5}" type="presOf" srcId="{7A5CAD28-C156-4693-AB4A-EEF70E0FFB7F}" destId="{8D931D9B-D3D6-4087-9C4E-4D96B43ED60D}" srcOrd="0" destOrd="0" presId="urn:microsoft.com/office/officeart/2005/8/layout/process4"/>
    <dgm:cxn modelId="{0E6C5B83-705F-4E15-87CE-E93093BEABEA}" type="presOf" srcId="{1BB36291-E777-40A4-ACA2-A79C4EE50140}" destId="{1CB65425-DB4F-4CDB-BA29-5E48B22E0A48}" srcOrd="0" destOrd="0" presId="urn:microsoft.com/office/officeart/2005/8/layout/process4"/>
    <dgm:cxn modelId="{59ECF689-5D7E-407C-8305-C78954E1638F}" type="presOf" srcId="{5F32FA90-F831-4A75-9393-F710E31344C4}" destId="{5F0C7735-E802-4A4B-A724-B4AE06BD3999}" srcOrd="0" destOrd="0" presId="urn:microsoft.com/office/officeart/2005/8/layout/process4"/>
    <dgm:cxn modelId="{33A66A8E-AAA6-4AB1-A0FA-BD95385C4D03}" srcId="{7A5CAD28-C156-4693-AB4A-EEF70E0FFB7F}" destId="{EA38A446-B67F-4C9F-B63C-1D34A46B989E}" srcOrd="3" destOrd="0" parTransId="{66907F51-CE37-4476-89BA-B0797CF24C7C}" sibTransId="{F25B246E-E7D5-44F1-B598-CB95D650E7DA}"/>
    <dgm:cxn modelId="{8F1EDDDB-9B22-47D1-A5E4-CCAE5546BBDF}" srcId="{7A5CAD28-C156-4693-AB4A-EEF70E0FFB7F}" destId="{5F32FA90-F831-4A75-9393-F710E31344C4}" srcOrd="2" destOrd="0" parTransId="{F59AF4C2-E8F0-45C8-9195-9D0AC32E0D5E}" sibTransId="{9F83FC17-541B-41B5-B10C-D8B3839A1600}"/>
    <dgm:cxn modelId="{881731EC-B12F-4A03-97D4-7B5674A72188}" srcId="{7A5CAD28-C156-4693-AB4A-EEF70E0FFB7F}" destId="{1BB36291-E777-40A4-ACA2-A79C4EE50140}" srcOrd="0" destOrd="0" parTransId="{D869C67C-1241-44BF-94D3-5D2615FDA99C}" sibTransId="{9DED6AD3-FB16-4350-B855-3A882A4E6A5B}"/>
    <dgm:cxn modelId="{E6665C6F-BCA6-4739-BB87-AA05E4B9EA1A}" type="presParOf" srcId="{8D931D9B-D3D6-4087-9C4E-4D96B43ED60D}" destId="{474E406C-B3A7-4495-88D6-5B7329307965}" srcOrd="0" destOrd="0" presId="urn:microsoft.com/office/officeart/2005/8/layout/process4"/>
    <dgm:cxn modelId="{A1D54621-3AF5-4187-BBF5-C79DB1980315}" type="presParOf" srcId="{474E406C-B3A7-4495-88D6-5B7329307965}" destId="{0A75A57C-CED7-49E5-89D2-E529DF462D08}" srcOrd="0" destOrd="0" presId="urn:microsoft.com/office/officeart/2005/8/layout/process4"/>
    <dgm:cxn modelId="{8F90EE4F-6FBF-4281-95AD-4D91131531C3}" type="presParOf" srcId="{8D931D9B-D3D6-4087-9C4E-4D96B43ED60D}" destId="{F0264768-5541-4816-8316-30752C8688BA}" srcOrd="1" destOrd="0" presId="urn:microsoft.com/office/officeart/2005/8/layout/process4"/>
    <dgm:cxn modelId="{C5EB701C-886D-4EB9-AA91-B84E8F7F1562}" type="presParOf" srcId="{8D931D9B-D3D6-4087-9C4E-4D96B43ED60D}" destId="{AE32848D-7B16-4BF4-BFD2-98E6AEFD16DA}" srcOrd="2" destOrd="0" presId="urn:microsoft.com/office/officeart/2005/8/layout/process4"/>
    <dgm:cxn modelId="{A070A77B-4DBE-45F3-9CEA-D52E1A30B66E}" type="presParOf" srcId="{AE32848D-7B16-4BF4-BFD2-98E6AEFD16DA}" destId="{5F0C7735-E802-4A4B-A724-B4AE06BD3999}" srcOrd="0" destOrd="0" presId="urn:microsoft.com/office/officeart/2005/8/layout/process4"/>
    <dgm:cxn modelId="{FBF4DF1A-6191-4797-B731-229A4B876975}" type="presParOf" srcId="{8D931D9B-D3D6-4087-9C4E-4D96B43ED60D}" destId="{8ECD7748-A9B3-43E3-BE82-B94D801B7D5C}" srcOrd="3" destOrd="0" presId="urn:microsoft.com/office/officeart/2005/8/layout/process4"/>
    <dgm:cxn modelId="{ECB8E37F-7CB0-4E5A-9BD2-1E3433E7E6DD}" type="presParOf" srcId="{8D931D9B-D3D6-4087-9C4E-4D96B43ED60D}" destId="{8E9612C6-1FEC-4CB5-B2EF-273C90B8059F}" srcOrd="4" destOrd="0" presId="urn:microsoft.com/office/officeart/2005/8/layout/process4"/>
    <dgm:cxn modelId="{EED569D3-4EA0-46C4-B073-51C0B433B0EE}" type="presParOf" srcId="{8E9612C6-1FEC-4CB5-B2EF-273C90B8059F}" destId="{9CC2CFC3-AA95-4C94-BBC5-10BC0C002E41}" srcOrd="0" destOrd="0" presId="urn:microsoft.com/office/officeart/2005/8/layout/process4"/>
    <dgm:cxn modelId="{074D145B-066E-4C54-9460-E487806A1201}" type="presParOf" srcId="{8D931D9B-D3D6-4087-9C4E-4D96B43ED60D}" destId="{883B7FE3-FB04-4D96-B41B-B34D1C58F42E}" srcOrd="5" destOrd="0" presId="urn:microsoft.com/office/officeart/2005/8/layout/process4"/>
    <dgm:cxn modelId="{3151FED4-111F-483A-ACCD-AA59161E9976}" type="presParOf" srcId="{8D931D9B-D3D6-4087-9C4E-4D96B43ED60D}" destId="{89F38349-34EB-409D-98B8-A40ECBA74A8A}" srcOrd="6" destOrd="0" presId="urn:microsoft.com/office/officeart/2005/8/layout/process4"/>
    <dgm:cxn modelId="{F4287789-61F7-4E5E-91C8-730E63544A7A}" type="presParOf" srcId="{89F38349-34EB-409D-98B8-A40ECBA74A8A}" destId="{1CB65425-DB4F-4CDB-BA29-5E48B22E0A4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E8491-EA95-4166-AA23-19CCFF3CD13F}">
      <dsp:nvSpPr>
        <dsp:cNvPr id="0" name=""/>
        <dsp:cNvSpPr/>
      </dsp:nvSpPr>
      <dsp:spPr>
        <a:xfrm>
          <a:off x="4607418" y="2455598"/>
          <a:ext cx="1737366" cy="1828794"/>
        </a:xfrm>
        <a:prstGeom prst="round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US" sz="2700" b="1" kern="1200" dirty="0"/>
            <a:t>Changes to Uniform Guidance</a:t>
          </a:r>
        </a:p>
      </dsp:txBody>
      <dsp:txXfrm>
        <a:off x="4692229" y="2540409"/>
        <a:ext cx="1567744" cy="1659172"/>
      </dsp:txXfrm>
    </dsp:sp>
    <dsp:sp modelId="{2FC15300-325D-4079-A846-1EAC4669D0FD}">
      <dsp:nvSpPr>
        <dsp:cNvPr id="0" name=""/>
        <dsp:cNvSpPr/>
      </dsp:nvSpPr>
      <dsp:spPr>
        <a:xfrm rot="16199988">
          <a:off x="5083143" y="2062645"/>
          <a:ext cx="785907" cy="0"/>
        </a:xfrm>
        <a:custGeom>
          <a:avLst/>
          <a:gdLst/>
          <a:ahLst/>
          <a:cxnLst/>
          <a:rect l="0" t="0" r="0" b="0"/>
          <a:pathLst>
            <a:path>
              <a:moveTo>
                <a:pt x="0" y="0"/>
              </a:moveTo>
              <a:lnTo>
                <a:pt x="785907" y="0"/>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81EDF04-2A2B-48CE-94AC-B66548CD6585}">
      <dsp:nvSpPr>
        <dsp:cNvPr id="0" name=""/>
        <dsp:cNvSpPr/>
      </dsp:nvSpPr>
      <dsp:spPr>
        <a:xfrm>
          <a:off x="4698854" y="115214"/>
          <a:ext cx="1554476" cy="1554476"/>
        </a:xfrm>
        <a:prstGeom prst="roundRect">
          <a:avLst/>
        </a:prstGeom>
        <a:gradFill rotWithShape="0">
          <a:gsLst>
            <a:gs pos="0">
              <a:schemeClr val="accent5">
                <a:hueOff val="-2872497"/>
                <a:satOff val="-289"/>
                <a:lumOff val="-1308"/>
                <a:alphaOff val="0"/>
                <a:shade val="85000"/>
                <a:satMod val="130000"/>
              </a:schemeClr>
            </a:gs>
            <a:gs pos="34000">
              <a:schemeClr val="accent5">
                <a:hueOff val="-2872497"/>
                <a:satOff val="-289"/>
                <a:lumOff val="-1308"/>
                <a:alphaOff val="0"/>
                <a:shade val="87000"/>
                <a:satMod val="125000"/>
              </a:schemeClr>
            </a:gs>
            <a:gs pos="70000">
              <a:schemeClr val="accent5">
                <a:hueOff val="-2872497"/>
                <a:satOff val="-289"/>
                <a:lumOff val="-1308"/>
                <a:alphaOff val="0"/>
                <a:tint val="100000"/>
                <a:shade val="90000"/>
                <a:satMod val="130000"/>
              </a:schemeClr>
            </a:gs>
            <a:gs pos="100000">
              <a:schemeClr val="accent5">
                <a:hueOff val="-2872497"/>
                <a:satOff val="-289"/>
                <a:lumOff val="-1308"/>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b="1" kern="1200" dirty="0"/>
            <a:t>Acronyms and Definitions</a:t>
          </a:r>
        </a:p>
      </dsp:txBody>
      <dsp:txXfrm>
        <a:off x="4774737" y="191097"/>
        <a:ext cx="1402710" cy="1402710"/>
      </dsp:txXfrm>
    </dsp:sp>
    <dsp:sp modelId="{1A664E90-2B2C-4100-BE54-0D32F83B589D}">
      <dsp:nvSpPr>
        <dsp:cNvPr id="0" name=""/>
        <dsp:cNvSpPr/>
      </dsp:nvSpPr>
      <dsp:spPr>
        <a:xfrm rot="595947">
          <a:off x="6330468" y="3686866"/>
          <a:ext cx="1910334" cy="0"/>
        </a:xfrm>
        <a:custGeom>
          <a:avLst/>
          <a:gdLst/>
          <a:ahLst/>
          <a:cxnLst/>
          <a:rect l="0" t="0" r="0" b="0"/>
          <a:pathLst>
            <a:path>
              <a:moveTo>
                <a:pt x="0" y="0"/>
              </a:moveTo>
              <a:lnTo>
                <a:pt x="1910334" y="0"/>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229159-6254-42C6-ABD9-D09363A5D088}">
      <dsp:nvSpPr>
        <dsp:cNvPr id="0" name=""/>
        <dsp:cNvSpPr/>
      </dsp:nvSpPr>
      <dsp:spPr>
        <a:xfrm>
          <a:off x="8226486" y="3210485"/>
          <a:ext cx="1554476" cy="1554476"/>
        </a:xfrm>
        <a:prstGeom prst="roundRect">
          <a:avLst/>
        </a:prstGeom>
        <a:gradFill rotWithShape="0">
          <a:gsLst>
            <a:gs pos="0">
              <a:schemeClr val="accent5">
                <a:hueOff val="-5744994"/>
                <a:satOff val="-577"/>
                <a:lumOff val="-2617"/>
                <a:alphaOff val="0"/>
                <a:shade val="85000"/>
                <a:satMod val="130000"/>
              </a:schemeClr>
            </a:gs>
            <a:gs pos="34000">
              <a:schemeClr val="accent5">
                <a:hueOff val="-5744994"/>
                <a:satOff val="-577"/>
                <a:lumOff val="-2617"/>
                <a:alphaOff val="0"/>
                <a:shade val="87000"/>
                <a:satMod val="125000"/>
              </a:schemeClr>
            </a:gs>
            <a:gs pos="70000">
              <a:schemeClr val="accent5">
                <a:hueOff val="-5744994"/>
                <a:satOff val="-577"/>
                <a:lumOff val="-2617"/>
                <a:alphaOff val="0"/>
                <a:tint val="100000"/>
                <a:shade val="90000"/>
                <a:satMod val="130000"/>
              </a:schemeClr>
            </a:gs>
            <a:gs pos="100000">
              <a:schemeClr val="accent5">
                <a:hueOff val="-5744994"/>
                <a:satOff val="-577"/>
                <a:lumOff val="-2617"/>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en-US" sz="1700" b="1" kern="1200" dirty="0"/>
            <a:t>Post Federal Award Requirements</a:t>
          </a:r>
        </a:p>
      </dsp:txBody>
      <dsp:txXfrm>
        <a:off x="8302369" y="3286368"/>
        <a:ext cx="1402710" cy="1402710"/>
      </dsp:txXfrm>
    </dsp:sp>
    <dsp:sp modelId="{C6325AC5-A20A-4A33-97F8-3BBFB1A86DB1}">
      <dsp:nvSpPr>
        <dsp:cNvPr id="0" name=""/>
        <dsp:cNvSpPr/>
      </dsp:nvSpPr>
      <dsp:spPr>
        <a:xfrm rot="10223144">
          <a:off x="2592224" y="3686618"/>
          <a:ext cx="2029445" cy="0"/>
        </a:xfrm>
        <a:custGeom>
          <a:avLst/>
          <a:gdLst/>
          <a:ahLst/>
          <a:cxnLst/>
          <a:rect l="0" t="0" r="0" b="0"/>
          <a:pathLst>
            <a:path>
              <a:moveTo>
                <a:pt x="0" y="0"/>
              </a:moveTo>
              <a:lnTo>
                <a:pt x="2029445" y="0"/>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56073C5-1411-4A05-B28F-5C449FF9EF87}">
      <dsp:nvSpPr>
        <dsp:cNvPr id="0" name=""/>
        <dsp:cNvSpPr/>
      </dsp:nvSpPr>
      <dsp:spPr>
        <a:xfrm>
          <a:off x="1052000" y="3210512"/>
          <a:ext cx="1554476" cy="1554476"/>
        </a:xfrm>
        <a:prstGeom prst="roundRect">
          <a:avLst/>
        </a:prstGeom>
        <a:gradFill rotWithShape="0">
          <a:gsLst>
            <a:gs pos="0">
              <a:schemeClr val="accent5">
                <a:hueOff val="-8617490"/>
                <a:satOff val="-866"/>
                <a:lumOff val="-3925"/>
                <a:alphaOff val="0"/>
                <a:shade val="85000"/>
                <a:satMod val="130000"/>
              </a:schemeClr>
            </a:gs>
            <a:gs pos="34000">
              <a:schemeClr val="accent5">
                <a:hueOff val="-8617490"/>
                <a:satOff val="-866"/>
                <a:lumOff val="-3925"/>
                <a:alphaOff val="0"/>
                <a:shade val="87000"/>
                <a:satMod val="125000"/>
              </a:schemeClr>
            </a:gs>
            <a:gs pos="70000">
              <a:schemeClr val="accent5">
                <a:hueOff val="-8617490"/>
                <a:satOff val="-866"/>
                <a:lumOff val="-3925"/>
                <a:alphaOff val="0"/>
                <a:tint val="100000"/>
                <a:shade val="90000"/>
                <a:satMod val="130000"/>
              </a:schemeClr>
            </a:gs>
            <a:gs pos="100000">
              <a:schemeClr val="accent5">
                <a:hueOff val="-8617490"/>
                <a:satOff val="-866"/>
                <a:lumOff val="-3925"/>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en-US" sz="1700" b="1" kern="1200" dirty="0"/>
            <a:t>Pre-Federal Award Requirements / Contents of Federal Awards</a:t>
          </a:r>
        </a:p>
      </dsp:txBody>
      <dsp:txXfrm>
        <a:off x="1127883" y="3286395"/>
        <a:ext cx="1402710" cy="14027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0DA95-4BA7-CC4D-8109-BF8804C0B1A6}">
      <dsp:nvSpPr>
        <dsp:cNvPr id="0" name=""/>
        <dsp:cNvSpPr/>
      </dsp:nvSpPr>
      <dsp:spPr>
        <a:xfrm>
          <a:off x="0" y="389692"/>
          <a:ext cx="11424260" cy="331436"/>
        </a:xfrm>
        <a:prstGeom prst="roundRect">
          <a:avLst/>
        </a:prstGeom>
        <a:solidFill>
          <a:schemeClr val="accent6">
            <a:shade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Non-Federal entity</a:t>
          </a:r>
        </a:p>
      </dsp:txBody>
      <dsp:txXfrm>
        <a:off x="16179" y="405871"/>
        <a:ext cx="11391902" cy="299078"/>
      </dsp:txXfrm>
    </dsp:sp>
    <dsp:sp modelId="{2BE6E7FA-49BC-3B45-84B9-B73C27D1EA4D}">
      <dsp:nvSpPr>
        <dsp:cNvPr id="0" name=""/>
        <dsp:cNvSpPr/>
      </dsp:nvSpPr>
      <dsp:spPr>
        <a:xfrm>
          <a:off x="0" y="721129"/>
          <a:ext cx="11424260" cy="1424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720"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p>
        <a:p>
          <a:pPr marL="171450" lvl="1" indent="-171450" algn="l" defTabSz="800100">
            <a:lnSpc>
              <a:spcPct val="90000"/>
            </a:lnSpc>
            <a:spcBef>
              <a:spcPct val="0"/>
            </a:spcBef>
            <a:spcAft>
              <a:spcPct val="20000"/>
            </a:spcAft>
            <a:buChar char="•"/>
          </a:pPr>
          <a:endParaRPr lang="en-US" sz="1800" kern="1200" dirty="0"/>
        </a:p>
        <a:p>
          <a:pPr marL="171450" lvl="1" indent="-171450" algn="l" defTabSz="800100">
            <a:lnSpc>
              <a:spcPct val="90000"/>
            </a:lnSpc>
            <a:spcBef>
              <a:spcPct val="0"/>
            </a:spcBef>
            <a:spcAft>
              <a:spcPct val="20000"/>
            </a:spcAft>
            <a:buChar char="•"/>
          </a:pPr>
          <a:endParaRPr lang="en-US" sz="1800" kern="1200" dirty="0"/>
        </a:p>
        <a:p>
          <a:pPr marL="171450" lvl="1" indent="-171450" algn="l" defTabSz="800100">
            <a:lnSpc>
              <a:spcPct val="90000"/>
            </a:lnSpc>
            <a:spcBef>
              <a:spcPct val="0"/>
            </a:spcBef>
            <a:spcAft>
              <a:spcPct val="20000"/>
            </a:spcAft>
            <a:buChar char="•"/>
          </a:pPr>
          <a:endParaRPr lang="en-US" sz="1800" kern="1200" dirty="0"/>
        </a:p>
        <a:p>
          <a:pPr marL="171450" lvl="1" indent="-171450" algn="l" defTabSz="800100">
            <a:lnSpc>
              <a:spcPct val="90000"/>
            </a:lnSpc>
            <a:spcBef>
              <a:spcPct val="0"/>
            </a:spcBef>
            <a:spcAft>
              <a:spcPct val="20000"/>
            </a:spcAft>
            <a:buChar char="•"/>
          </a:pPr>
          <a:endParaRPr lang="en-US" sz="1800" kern="1200" dirty="0"/>
        </a:p>
      </dsp:txBody>
      <dsp:txXfrm>
        <a:off x="0" y="721129"/>
        <a:ext cx="11424260" cy="1424160"/>
      </dsp:txXfrm>
    </dsp:sp>
    <dsp:sp modelId="{C50FA021-7EEB-BD43-B93D-08550B1D4234}">
      <dsp:nvSpPr>
        <dsp:cNvPr id="0" name=""/>
        <dsp:cNvSpPr/>
      </dsp:nvSpPr>
      <dsp:spPr>
        <a:xfrm>
          <a:off x="0" y="1600563"/>
          <a:ext cx="11424260" cy="406999"/>
        </a:xfrm>
        <a:prstGeom prst="roundRect">
          <a:avLst/>
        </a:prstGeom>
        <a:solidFill>
          <a:schemeClr val="accent6">
            <a:shade val="80000"/>
            <a:hueOff val="331138"/>
            <a:satOff val="-34664"/>
            <a:lumOff val="2184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Recipient</a:t>
          </a:r>
        </a:p>
      </dsp:txBody>
      <dsp:txXfrm>
        <a:off x="19868" y="1620431"/>
        <a:ext cx="11384524" cy="367263"/>
      </dsp:txXfrm>
    </dsp:sp>
    <dsp:sp modelId="{7F285886-202C-2B49-B209-F0D0EF3619EC}">
      <dsp:nvSpPr>
        <dsp:cNvPr id="0" name=""/>
        <dsp:cNvSpPr/>
      </dsp:nvSpPr>
      <dsp:spPr>
        <a:xfrm>
          <a:off x="0" y="2552289"/>
          <a:ext cx="11424260"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720"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p>
      </dsp:txBody>
      <dsp:txXfrm>
        <a:off x="0" y="2552289"/>
        <a:ext cx="11424260" cy="1059840"/>
      </dsp:txXfrm>
    </dsp:sp>
    <dsp:sp modelId="{AE65207B-E154-D94E-8AAD-D2CCD3730928}">
      <dsp:nvSpPr>
        <dsp:cNvPr id="0" name=""/>
        <dsp:cNvSpPr/>
      </dsp:nvSpPr>
      <dsp:spPr>
        <a:xfrm>
          <a:off x="0" y="3407643"/>
          <a:ext cx="11424260" cy="455893"/>
        </a:xfrm>
        <a:prstGeom prst="roundRect">
          <a:avLst/>
        </a:prstGeom>
        <a:solidFill>
          <a:schemeClr val="accent6">
            <a:shade val="80000"/>
            <a:hueOff val="662276"/>
            <a:satOff val="-69329"/>
            <a:lumOff val="4368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Subrecipient</a:t>
          </a:r>
        </a:p>
      </dsp:txBody>
      <dsp:txXfrm>
        <a:off x="22255" y="3429898"/>
        <a:ext cx="11379750" cy="411383"/>
      </dsp:txXfrm>
    </dsp:sp>
    <dsp:sp modelId="{9A494062-DCDF-7843-8D37-3318AB87106A}">
      <dsp:nvSpPr>
        <dsp:cNvPr id="0" name=""/>
        <dsp:cNvSpPr/>
      </dsp:nvSpPr>
      <dsp:spPr>
        <a:xfrm>
          <a:off x="0" y="4068022"/>
          <a:ext cx="11424260"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2720"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p>
      </dsp:txBody>
      <dsp:txXfrm>
        <a:off x="0" y="4068022"/>
        <a:ext cx="11424260" cy="10598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E69F8-FE66-4D43-B949-BD9D2686745A}">
      <dsp:nvSpPr>
        <dsp:cNvPr id="0" name=""/>
        <dsp:cNvSpPr/>
      </dsp:nvSpPr>
      <dsp:spPr>
        <a:xfrm>
          <a:off x="0" y="4214795"/>
          <a:ext cx="7376160" cy="698741"/>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Equipment retention – terms and conditions or PTE or federal agency may permit recipient/subrecipient to retain asset w/ no further obligation</a:t>
          </a:r>
        </a:p>
      </dsp:txBody>
      <dsp:txXfrm>
        <a:off x="0" y="4214795"/>
        <a:ext cx="7376160" cy="698741"/>
      </dsp:txXfrm>
    </dsp:sp>
    <dsp:sp modelId="{FC40E807-7E28-4CE4-8DB2-35AEC1BF3932}">
      <dsp:nvSpPr>
        <dsp:cNvPr id="0" name=""/>
        <dsp:cNvSpPr/>
      </dsp:nvSpPr>
      <dsp:spPr>
        <a:xfrm rot="10800000">
          <a:off x="0" y="3150612"/>
          <a:ext cx="7376160" cy="1074664"/>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ym typeface="Wingdings" panose="05000000000000000000" pitchFamily="2" charset="2"/>
            </a:rPr>
            <a:t>FMV greater than $10,000  must give Federal its proportionate share; $1,000 may be retained for administrative costs if asset is sold</a:t>
          </a:r>
          <a:endParaRPr lang="en-US" sz="1800" kern="1200" dirty="0"/>
        </a:p>
      </dsp:txBody>
      <dsp:txXfrm rot="10800000">
        <a:off x="0" y="3150612"/>
        <a:ext cx="7376160" cy="698284"/>
      </dsp:txXfrm>
    </dsp:sp>
    <dsp:sp modelId="{65F69073-3CD4-47ED-A560-B589171B1F71}">
      <dsp:nvSpPr>
        <dsp:cNvPr id="0" name=""/>
        <dsp:cNvSpPr/>
      </dsp:nvSpPr>
      <dsp:spPr>
        <a:xfrm rot="10800000">
          <a:off x="0" y="2086428"/>
          <a:ext cx="7376160" cy="1074664"/>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Equipment with FMV less than $10K </a:t>
          </a:r>
          <a:r>
            <a:rPr lang="en-US" sz="1800" kern="1200" dirty="0">
              <a:sym typeface="Wingdings" panose="05000000000000000000" pitchFamily="2" charset="2"/>
            </a:rPr>
            <a:t> no further action; </a:t>
          </a:r>
          <a:endParaRPr lang="en-US" sz="1800" kern="1200" dirty="0"/>
        </a:p>
      </dsp:txBody>
      <dsp:txXfrm rot="10800000">
        <a:off x="0" y="2086428"/>
        <a:ext cx="7376160" cy="698284"/>
      </dsp:txXfrm>
    </dsp:sp>
    <dsp:sp modelId="{949230F0-A35D-4148-86F3-DB1026E02975}">
      <dsp:nvSpPr>
        <dsp:cNvPr id="0" name=""/>
        <dsp:cNvSpPr/>
      </dsp:nvSpPr>
      <dsp:spPr>
        <a:xfrm rot="10800000">
          <a:off x="0" y="1022244"/>
          <a:ext cx="7376160" cy="1074664"/>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0" kern="1200" dirty="0"/>
            <a:t>Make sure to properly budget for capital assets in the application and record them properly in the general ledger. </a:t>
          </a:r>
          <a:endParaRPr lang="en-US" sz="1800" kern="1200" dirty="0"/>
        </a:p>
      </dsp:txBody>
      <dsp:txXfrm rot="10800000">
        <a:off x="0" y="1022244"/>
        <a:ext cx="7376160" cy="698284"/>
      </dsp:txXfrm>
    </dsp:sp>
    <dsp:sp modelId="{601729DC-3F9E-4B28-82BB-F04243D0FBA6}">
      <dsp:nvSpPr>
        <dsp:cNvPr id="0" name=""/>
        <dsp:cNvSpPr/>
      </dsp:nvSpPr>
      <dsp:spPr>
        <a:xfrm rot="10800000">
          <a:off x="32381" y="4067"/>
          <a:ext cx="7311397" cy="1028658"/>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0" kern="1200" dirty="0"/>
            <a:t>Capital asset recognition threshold has increased from $5,000 to $10,000. </a:t>
          </a:r>
          <a:endParaRPr lang="en-US" sz="1800" kern="1200" dirty="0"/>
        </a:p>
      </dsp:txBody>
      <dsp:txXfrm rot="10800000">
        <a:off x="32381" y="4067"/>
        <a:ext cx="7311397" cy="6683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5A57C-CED7-49E5-89D2-E529DF462D08}">
      <dsp:nvSpPr>
        <dsp:cNvPr id="0" name=""/>
        <dsp:cNvSpPr/>
      </dsp:nvSpPr>
      <dsp:spPr>
        <a:xfrm>
          <a:off x="0" y="4033501"/>
          <a:ext cx="7376160" cy="882431"/>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0" kern="1200" dirty="0"/>
            <a:t>Clarified that the requirements for unused supplies apply to the aggregate value of all supply types, and not just like-item supplies. Included a definition of “unused supplies."</a:t>
          </a:r>
          <a:endParaRPr lang="en-US" sz="1800" kern="1200" dirty="0"/>
        </a:p>
      </dsp:txBody>
      <dsp:txXfrm>
        <a:off x="0" y="4033501"/>
        <a:ext cx="7376160" cy="882431"/>
      </dsp:txXfrm>
    </dsp:sp>
    <dsp:sp modelId="{5F0C7735-E802-4A4B-A724-B4AE06BD3999}">
      <dsp:nvSpPr>
        <dsp:cNvPr id="0" name=""/>
        <dsp:cNvSpPr/>
      </dsp:nvSpPr>
      <dsp:spPr>
        <a:xfrm rot="10800000">
          <a:off x="0" y="2689558"/>
          <a:ext cx="7376160" cy="1357179"/>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Unused </a:t>
          </a:r>
          <a:r>
            <a:rPr lang="en-US" sz="1800" kern="1200" dirty="0">
              <a:sym typeface="Wingdings" panose="05000000000000000000" pitchFamily="2" charset="2"/>
            </a:rPr>
            <a:t> new condition &amp; unused</a:t>
          </a:r>
          <a:endParaRPr lang="en-US" sz="1800" kern="1200" dirty="0"/>
        </a:p>
      </dsp:txBody>
      <dsp:txXfrm rot="10800000">
        <a:off x="0" y="2689558"/>
        <a:ext cx="7376160" cy="881854"/>
      </dsp:txXfrm>
    </dsp:sp>
    <dsp:sp modelId="{9CC2CFC3-AA95-4C94-BBC5-10BC0C002E41}">
      <dsp:nvSpPr>
        <dsp:cNvPr id="0" name=""/>
        <dsp:cNvSpPr/>
      </dsp:nvSpPr>
      <dsp:spPr>
        <a:xfrm rot="10800000">
          <a:off x="0" y="1344610"/>
          <a:ext cx="7376160" cy="1357179"/>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0" kern="1200" dirty="0"/>
            <a:t>Unused supplies at the end of the grant exceeding  $10,000 – may be retained or sold. HOWEVER, federal government is due its fair share</a:t>
          </a:r>
          <a:endParaRPr lang="en-US" sz="1800" kern="1200" dirty="0"/>
        </a:p>
      </dsp:txBody>
      <dsp:txXfrm rot="10800000">
        <a:off x="0" y="1344610"/>
        <a:ext cx="7376160" cy="881854"/>
      </dsp:txXfrm>
    </dsp:sp>
    <dsp:sp modelId="{1CB65425-DB4F-4CDB-BA29-5E48B22E0A48}">
      <dsp:nvSpPr>
        <dsp:cNvPr id="0" name=""/>
        <dsp:cNvSpPr/>
      </dsp:nvSpPr>
      <dsp:spPr>
        <a:xfrm rot="10800000">
          <a:off x="0" y="1671"/>
          <a:ext cx="7376160" cy="1357179"/>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0" kern="1200" dirty="0"/>
            <a:t>Increased threshold from $5,000 to $10,000</a:t>
          </a:r>
          <a:endParaRPr lang="en-US" sz="1800" kern="1200" dirty="0"/>
        </a:p>
      </dsp:txBody>
      <dsp:txXfrm rot="10800000">
        <a:off x="0" y="1671"/>
        <a:ext cx="7376160" cy="881854"/>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E4EB71-130A-4CC8-8AC2-632E675056C4}" type="datetimeFigureOut">
              <a:rPr lang="en-US" smtClean="0"/>
              <a:t>6/2/2025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174CFC-6271-4A1F-9428-C27916728362}" type="slidenum">
              <a:rPr lang="en-US" smtClean="0"/>
              <a:t>‹#›</a:t>
            </a:fld>
            <a:endParaRPr lang="en-US" dirty="0"/>
          </a:p>
        </p:txBody>
      </p:sp>
    </p:spTree>
    <p:extLst>
      <p:ext uri="{BB962C8B-B14F-4D97-AF65-F5344CB8AC3E}">
        <p14:creationId xmlns:p14="http://schemas.microsoft.com/office/powerpoint/2010/main" val="3750508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info.gov/link/plaw/115/public/232"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 C. Galdo Director, COVID-19 Fraud Enforcement </a:t>
            </a:r>
          </a:p>
        </p:txBody>
      </p:sp>
      <p:sp>
        <p:nvSpPr>
          <p:cNvPr id="4" name="Slide Number Placeholder 3"/>
          <p:cNvSpPr>
            <a:spLocks noGrp="1"/>
          </p:cNvSpPr>
          <p:nvPr>
            <p:ph type="sldNum" sz="quarter" idx="5"/>
          </p:nvPr>
        </p:nvSpPr>
        <p:spPr/>
        <p:txBody>
          <a:bodyPr/>
          <a:lstStyle/>
          <a:p>
            <a:fld id="{20174CFC-6271-4A1F-9428-C27916728362}" type="slidenum">
              <a:rPr lang="en-US" smtClean="0"/>
              <a:t>5</a:t>
            </a:fld>
            <a:endParaRPr lang="en-US" dirty="0"/>
          </a:p>
        </p:txBody>
      </p:sp>
    </p:spTree>
    <p:extLst>
      <p:ext uri="{BB962C8B-B14F-4D97-AF65-F5344CB8AC3E}">
        <p14:creationId xmlns:p14="http://schemas.microsoft.com/office/powerpoint/2010/main" val="541768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that, let’s get started. First up, changes to the Acronyms and Definitions section of the Uniform Guidance. Here, we’ll focus on changes made to the use of the term “non-Federal entity.”</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21</a:t>
            </a:fld>
            <a:endParaRPr lang="en-US" noProof="0" dirty="0"/>
          </a:p>
        </p:txBody>
      </p:sp>
    </p:spTree>
    <p:extLst>
      <p:ext uri="{BB962C8B-B14F-4D97-AF65-F5344CB8AC3E}">
        <p14:creationId xmlns:p14="http://schemas.microsoft.com/office/powerpoint/2010/main" val="256339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In short, the revisions generally take out the term "non-Federal entity" and replace it with “recipient, “subrecipient,” or both. </a:t>
            </a:r>
          </a:p>
          <a:p>
            <a:endParaRPr lang="en-US" sz="1400" dirty="0"/>
          </a:p>
          <a:p>
            <a:pPr defTabSz="924916">
              <a:defRPr/>
            </a:pPr>
            <a:r>
              <a:rPr lang="en-US" sz="1400" dirty="0"/>
              <a:t>In guidance put out by the OMB, the drafters explained that this change in terminology is not meant to change the scope or applicability of the guidance. Rather, it was made simply to put the regulations in “plain language” that is more easily understood, with the hope of ensuring more equitable access to Federal funding opportunities.</a:t>
            </a:r>
          </a:p>
          <a:p>
            <a:pPr defTabSz="924916">
              <a:defRPr/>
            </a:pPr>
            <a:endParaRPr lang="en-US" sz="1400" dirty="0"/>
          </a:p>
          <a:p>
            <a:pPr defTabSz="924916">
              <a:defRPr/>
            </a:pPr>
            <a:r>
              <a:rPr lang="en-US" sz="1400" dirty="0"/>
              <a:t>They explained that they found the term “non-Federal entity” made it challenging for readers to quickly understand which entity was being addressed. </a:t>
            </a:r>
          </a:p>
          <a:p>
            <a:pPr defTabSz="924916">
              <a:defRPr/>
            </a:pPr>
            <a:endParaRPr lang="en-US" sz="1400" dirty="0"/>
          </a:p>
          <a:p>
            <a:pPr defTabSz="924916">
              <a:defRPr/>
            </a:pPr>
            <a:r>
              <a:rPr lang="en-US" sz="1400" dirty="0"/>
              <a:t>So now, the revised version says whoever is meant to be referenced - “recipient and subrecipient,” or just “recipient,” etc. – basically, “say what you mean.” </a:t>
            </a:r>
          </a:p>
          <a:p>
            <a:endParaRPr lang="en-US" sz="1400" dirty="0"/>
          </a:p>
        </p:txBody>
      </p:sp>
      <p:sp>
        <p:nvSpPr>
          <p:cNvPr id="4" name="Slide Number Placeholder 3"/>
          <p:cNvSpPr>
            <a:spLocks noGrp="1"/>
          </p:cNvSpPr>
          <p:nvPr>
            <p:ph type="sldNum" sz="quarter" idx="5"/>
          </p:nvPr>
        </p:nvSpPr>
        <p:spPr/>
        <p:txBody>
          <a:bodyPr/>
          <a:lstStyle/>
          <a:p>
            <a:pPr defTabSz="924916">
              <a:defRPr/>
            </a:pPr>
            <a:fld id="{F6DE8F2A-B3D4-43F2-B39B-CD77F64A1950}" type="slidenum">
              <a:rPr lang="en-US">
                <a:solidFill>
                  <a:prstClr val="black"/>
                </a:solidFill>
                <a:latin typeface="Calibri" panose="020F0502020204030204"/>
              </a:rPr>
              <a:pPr defTabSz="924916">
                <a:defRPr/>
              </a:pPr>
              <a:t>22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925830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i="0" dirty="0"/>
              <a:t>The CFR continues to include a definition of the term ”non-Federal entity” with basically no changes, except to capitalize the word “Tribe.” </a:t>
            </a:r>
          </a:p>
          <a:p>
            <a:pPr defTabSz="924916">
              <a:defRPr/>
            </a:pPr>
            <a:endParaRPr lang="en-US" i="0" dirty="0"/>
          </a:p>
          <a:p>
            <a:pPr defTabSz="924916">
              <a:defRPr/>
            </a:pPr>
            <a:r>
              <a:rPr lang="en-US" i="0" dirty="0"/>
              <a:t>But as you’ll see, the regulations generally make the swap to the phrase “recipient or subrecipient” where the term “non-Federal entity” was previously used.  </a:t>
            </a:r>
          </a:p>
          <a:p>
            <a:pPr defTabSz="924916">
              <a:defRPr/>
            </a:pPr>
            <a:endParaRPr lang="en-US" i="0" dirty="0"/>
          </a:p>
          <a:p>
            <a:pPr defTabSz="924916">
              <a:defRPr/>
            </a:pPr>
            <a:r>
              <a:rPr lang="en-US" i="0" dirty="0"/>
              <a:t>And as you can see, the definitions of recipient and subrecipient also mostly stayed the same, with the phrase “usually but not limited to non-Federal entities” deleted, since the terms are now used in most places where NFEs were previously referenced.</a:t>
            </a:r>
          </a:p>
          <a:p>
            <a:pPr defTabSz="924916">
              <a:defRPr/>
            </a:pPr>
            <a:endParaRPr lang="en-US" i="0" dirty="0"/>
          </a:p>
        </p:txBody>
      </p:sp>
      <p:sp>
        <p:nvSpPr>
          <p:cNvPr id="4" name="Slide Number Placeholder 3"/>
          <p:cNvSpPr>
            <a:spLocks noGrp="1"/>
          </p:cNvSpPr>
          <p:nvPr>
            <p:ph type="sldNum" sz="quarter" idx="5"/>
          </p:nvPr>
        </p:nvSpPr>
        <p:spPr/>
        <p:txBody>
          <a:bodyPr/>
          <a:lstStyle/>
          <a:p>
            <a:pPr defTabSz="924916">
              <a:defRPr/>
            </a:pPr>
            <a:fld id="{F6DE8F2A-B3D4-43F2-B39B-CD77F64A1950}" type="slidenum">
              <a:rPr lang="en-US">
                <a:solidFill>
                  <a:prstClr val="black"/>
                </a:solidFill>
                <a:latin typeface="Calibri" panose="020F0502020204030204"/>
              </a:rPr>
              <a:pPr defTabSz="924916">
                <a:defRPr/>
              </a:pPr>
              <a:t>23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731931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Let’s look at a couple of examples of where these terms have been swapped. First, you can see here, in the revised definition of “loan,” the change from the term “non-Federal entity” to “recipient or subrecipient.”</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24</a:t>
            </a:fld>
            <a:endParaRPr lang="en-US" noProof="0" dirty="0"/>
          </a:p>
        </p:txBody>
      </p:sp>
    </p:spTree>
    <p:extLst>
      <p:ext uri="{BB962C8B-B14F-4D97-AF65-F5344CB8AC3E}">
        <p14:creationId xmlns:p14="http://schemas.microsoft.com/office/powerpoint/2010/main" val="1284337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with that, we’ll move on to our second category of changes: Pre-Federal Award Requirements and Contents of Federal Awards. </a:t>
            </a:r>
          </a:p>
          <a:p>
            <a:endParaRPr lang="en-US" dirty="0"/>
          </a:p>
          <a:p>
            <a:r>
              <a:rPr lang="en-US" dirty="0"/>
              <a:t>In this section, we’ll go over a few revisions that will require you to make changes to federal certifications your district is likely already using, and one change that requires the addition of a new federal certification.</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25</a:t>
            </a:fld>
            <a:endParaRPr lang="en-US" noProof="0" dirty="0"/>
          </a:p>
        </p:txBody>
      </p:sp>
    </p:spTree>
    <p:extLst>
      <p:ext uri="{BB962C8B-B14F-4D97-AF65-F5344CB8AC3E}">
        <p14:creationId xmlns:p14="http://schemas.microsoft.com/office/powerpoint/2010/main" val="4133538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First up, let’s talk about the revisions made to the provision regarding “never contract with the enemy.”</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26</a:t>
            </a:fld>
            <a:endParaRPr lang="en-US" noProof="0" dirty="0"/>
          </a:p>
        </p:txBody>
      </p:sp>
    </p:spTree>
    <p:extLst>
      <p:ext uri="{BB962C8B-B14F-4D97-AF65-F5344CB8AC3E}">
        <p14:creationId xmlns:p14="http://schemas.microsoft.com/office/powerpoint/2010/main" val="3525228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As you can see, there were several changes made to the regulation. The changes we're most interested in, for purposes of revising our federal certifications, are the addition of “and subrecipients” and the swap from “within” to “during” the period of performance. </a:t>
            </a:r>
          </a:p>
          <a:p>
            <a:endParaRPr lang="en-US" i="0" dirty="0"/>
          </a:p>
          <a:p>
            <a:r>
              <a:rPr lang="en-US" i="0" dirty="0"/>
              <a:t>The OMB’s guidance notes that the changes here are mostly to improve plain language and to explicitly state that this section applies to subrecipients, as well as recipients.</a:t>
            </a:r>
          </a:p>
          <a:p>
            <a:endParaRPr lang="en-US" i="0" dirty="0"/>
          </a:p>
          <a:p>
            <a:r>
              <a:rPr lang="en-US" i="0" dirty="0"/>
              <a:t>You’ll want to make corresponding changes in your “never contract with the enemy” certification.</a:t>
            </a:r>
          </a:p>
          <a:p>
            <a:endParaRPr lang="en-US" i="0" dirty="0"/>
          </a:p>
          <a:p>
            <a:endParaRPr lang="en-US" i="0" dirty="0"/>
          </a:p>
        </p:txBody>
      </p:sp>
      <p:sp>
        <p:nvSpPr>
          <p:cNvPr id="4" name="Slide Number Placeholder 3"/>
          <p:cNvSpPr>
            <a:spLocks noGrp="1"/>
          </p:cNvSpPr>
          <p:nvPr>
            <p:ph type="sldNum" sz="quarter" idx="5"/>
          </p:nvPr>
        </p:nvSpPr>
        <p:spPr/>
        <p:txBody>
          <a:bodyPr/>
          <a:lstStyle/>
          <a:p>
            <a:fld id="{F6DE8F2A-B3D4-43F2-B39B-CD77F64A1950}" type="slidenum">
              <a:rPr lang="en-US" noProof="0" smtClean="0"/>
              <a:t>27</a:t>
            </a:fld>
            <a:endParaRPr lang="en-US" noProof="0" dirty="0"/>
          </a:p>
        </p:txBody>
      </p:sp>
    </p:spTree>
    <p:extLst>
      <p:ext uri="{BB962C8B-B14F-4D97-AF65-F5344CB8AC3E}">
        <p14:creationId xmlns:p14="http://schemas.microsoft.com/office/powerpoint/2010/main" val="1910160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Next, let’s take a look at the revisions to the required certification regarding telecommunications and video surveillance equipment. </a:t>
            </a:r>
          </a:p>
          <a:p>
            <a:endParaRPr lang="en-US" i="0" dirty="0"/>
          </a:p>
          <a:p>
            <a:r>
              <a:rPr lang="en-US" i="0" dirty="0"/>
              <a:t>Here, as you’ll see, the revisions again seem aimed at streamlining and simplifying the regulations, not changing the substance or scope of the requirements. </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28</a:t>
            </a:fld>
            <a:endParaRPr lang="en-US" noProof="0" dirty="0"/>
          </a:p>
        </p:txBody>
      </p:sp>
    </p:spTree>
    <p:extLst>
      <p:ext uri="{BB962C8B-B14F-4D97-AF65-F5344CB8AC3E}">
        <p14:creationId xmlns:p14="http://schemas.microsoft.com/office/powerpoint/2010/main" val="3176139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effectLst/>
              </a:rPr>
              <a:t>(b) As described in section 889 of </a:t>
            </a:r>
            <a:r>
              <a:rPr lang="en-US" dirty="0">
                <a:effectLst/>
                <a:hlinkClick r:id="rId3"/>
              </a:rPr>
              <a:t>Public Law 115-232</a:t>
            </a:r>
            <a:r>
              <a:rPr lang="en-US" dirty="0">
                <a:effectLst/>
              </a:rPr>
              <a:t>, “covered telecommunications equipment or services” means any of the following:</a:t>
            </a:r>
          </a:p>
          <a:p>
            <a:pPr>
              <a:buNone/>
            </a:pPr>
            <a:r>
              <a:rPr lang="en-US" dirty="0">
                <a:effectLst/>
              </a:rPr>
              <a:t>(1) Telecommunications equipment produced by Huawei Technologies Company or ZTE Corporation (or any subsidiary or affiliate of such entities);</a:t>
            </a:r>
          </a:p>
          <a:p>
            <a:pPr>
              <a:buNone/>
            </a:pPr>
            <a:r>
              <a:rPr lang="en-US" dirty="0">
                <a:effectLst/>
              </a:rPr>
              <a:t>(2) For the purpose of public safety, security of government facilities, physical security surveillance of critical infrastructure, and other national security purposes, video surveillance and telecommunications equipment produced by Hytera Communications Corporation, Hangzhou Hikvision Digital Technology Company, or Dahua Technology Company (or any subsidiary or affiliate of such entities);</a:t>
            </a:r>
          </a:p>
          <a:p>
            <a:pPr>
              <a:buNone/>
            </a:pPr>
            <a:r>
              <a:rPr lang="en-US" dirty="0">
                <a:effectLst/>
              </a:rPr>
              <a:t>(3) Telecommunications or video surveillance services provided by such entities or using such equipment;</a:t>
            </a:r>
          </a:p>
          <a:p>
            <a:pPr>
              <a:buNone/>
            </a:pPr>
            <a:r>
              <a:rPr lang="en-US" dirty="0">
                <a:effectLst/>
              </a:rPr>
              <a:t>(4) Telecommunications or video surveillance equipment or services produced or provided by an entity that the Secretary of Defense, in consultation with the Director of the National Intelligence or the Director of the Federal Bureau of Investigation, reasonably believes to be an entity owned or controlled by, or otherwise connected to, the government of a covered foreign country;</a:t>
            </a:r>
          </a:p>
          <a:p>
            <a:r>
              <a:rPr lang="en-US" dirty="0">
                <a:effectLst/>
              </a:rPr>
              <a:t>(c) For the purposes of this section, “covered telecommunications equipment or services” also include systems that use covered telecommunications equipment or services as a substantial or essential component of any system, or as critical technology as part of any system.</a:t>
            </a:r>
          </a:p>
          <a:p>
            <a:endParaRPr lang="en-US" dirty="0">
              <a:effectLst/>
            </a:endParaRPr>
          </a:p>
          <a:p>
            <a:r>
              <a:rPr lang="en-US" dirty="0"/>
              <a:t>12. What are “covered telecommunications equipment or services”? Section 889 of the NDAA of 2019 defines “covered telecommunications equipment or services” to mean telecommunications and video surveillance equipment or services produced by Huawei Technologies Company, ZTE Corporation, Hytera Communications Corporation, Hangzhou Hikvision Digital Technology Company, or Dahua Technology Company (or any subsidiary or affiliate of such entities). “Covered telecommunications equipment or services” also includes telecommunications or video surveillance equipment or services provided by an entity that the Secretary of Defense, in consultation with the Director of the National Intelligence or the Director of the Federal Bureau of Investigation, reasonably believes to be an entity that is owned or controlled by the government of a covered foreign country. Additional entities identified as covered entities will be identified as described in the question below. 13. How do you know if an entity has been added to the list of covered entities? Entities added to this list will be incorporated into the excluded parties list in the SAM (SAM.gov). When a user conducts a search of the excluded parties list, a record will appear describing the nature of the exclusion for any entity identified as covered by this prohibition. 14. What is the covered foreign country? The People’s Republic of China. 15. Can this prohibition be waived for grants and loans? Unlike Federal procurement, the prohibition cannot be waived for Federal assistance such as grants and loans. 16. Is it mandatory to include a specific provision in Federal awards and notices of funding opportunity issued on or after August 13, 2020? The awarding Federal agency must take positive steps to ensure that recipients are aware of the requirements associated with this provision as of August 13, 2020. While referencing 2 CFR Part 200 may likely suffice, including a specific provision may be a best practice in order to ensure clarity, especially because this is a new requirement. 17. Does the Section 889 prohibition apply to existing Federal awards as of August 13, 2020?  Yes. The section 889 prohibition on covered telecommunications and video surveillance services or equipment is effective on all expenditures charged to Federal awards as of August 13, 2020, including awards made before that date</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20174CFC-6271-4A1F-9428-C27916728362}" type="slidenum">
              <a:rPr lang="en-US" smtClean="0"/>
              <a:t>29</a:t>
            </a:fld>
            <a:endParaRPr lang="en-US" dirty="0"/>
          </a:p>
        </p:txBody>
      </p:sp>
    </p:spTree>
    <p:extLst>
      <p:ext uri="{BB962C8B-B14F-4D97-AF65-F5344CB8AC3E}">
        <p14:creationId xmlns:p14="http://schemas.microsoft.com/office/powerpoint/2010/main" val="2511856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with that, we’ll turn to our third and final category of Uniform Guidance changes, those changes affecting post federal award requirements. We have quite a few to cover in this section, so let’s jump right in.</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30</a:t>
            </a:fld>
            <a:endParaRPr lang="en-US" noProof="0" dirty="0"/>
          </a:p>
        </p:txBody>
      </p:sp>
    </p:spTree>
    <p:extLst>
      <p:ext uri="{BB962C8B-B14F-4D97-AF65-F5344CB8AC3E}">
        <p14:creationId xmlns:p14="http://schemas.microsoft.com/office/powerpoint/2010/main" val="1513575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B5FBC-D9D0-748A-B370-51AA686640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C824A-161B-49BC-1D0D-1758EFB6A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607971-D6FF-FA6C-3E12-5B7052E1C18B}"/>
              </a:ext>
            </a:extLst>
          </p:cNvPr>
          <p:cNvSpPr>
            <a:spLocks noGrp="1"/>
          </p:cNvSpPr>
          <p:nvPr>
            <p:ph type="body" idx="1"/>
          </p:nvPr>
        </p:nvSpPr>
        <p:spPr/>
        <p:txBody>
          <a:bodyPr/>
          <a:lstStyle/>
          <a:p>
            <a:r>
              <a:rPr lang="en-US" dirty="0"/>
              <a:t>Michael C. Galdo Director, COVID-19 Fraud Enforcement </a:t>
            </a:r>
          </a:p>
        </p:txBody>
      </p:sp>
      <p:sp>
        <p:nvSpPr>
          <p:cNvPr id="4" name="Slide Number Placeholder 3">
            <a:extLst>
              <a:ext uri="{FF2B5EF4-FFF2-40B4-BE49-F238E27FC236}">
                <a16:creationId xmlns:a16="http://schemas.microsoft.com/office/drawing/2014/main" id="{9B36E41A-A9E2-6755-BA12-B99B0BB503E8}"/>
              </a:ext>
            </a:extLst>
          </p:cNvPr>
          <p:cNvSpPr>
            <a:spLocks noGrp="1"/>
          </p:cNvSpPr>
          <p:nvPr>
            <p:ph type="sldNum" sz="quarter" idx="5"/>
          </p:nvPr>
        </p:nvSpPr>
        <p:spPr/>
        <p:txBody>
          <a:bodyPr/>
          <a:lstStyle/>
          <a:p>
            <a:fld id="{20174CFC-6271-4A1F-9428-C27916728362}" type="slidenum">
              <a:rPr lang="en-US" smtClean="0"/>
              <a:t>6</a:t>
            </a:fld>
            <a:endParaRPr lang="en-US" dirty="0"/>
          </a:p>
        </p:txBody>
      </p:sp>
    </p:spTree>
    <p:extLst>
      <p:ext uri="{BB962C8B-B14F-4D97-AF65-F5344CB8AC3E}">
        <p14:creationId xmlns:p14="http://schemas.microsoft.com/office/powerpoint/2010/main" val="2913907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First up, a change to 200.318(h), which defines “responsible contractors.” The new addition requires the consideration of employees’ classification under the Fair Labor Standards Act. </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31</a:t>
            </a:fld>
            <a:endParaRPr lang="en-US" noProof="0" dirty="0"/>
          </a:p>
        </p:txBody>
      </p:sp>
    </p:spTree>
    <p:extLst>
      <p:ext uri="{BB962C8B-B14F-4D97-AF65-F5344CB8AC3E}">
        <p14:creationId xmlns:p14="http://schemas.microsoft.com/office/powerpoint/2010/main" val="893430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In the highlighted text here, you can see that revision, which adds a requirement that recipients or subrecipients consider the contractor’s proper classification of employees under the Fair Labor Standards Act.</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32</a:t>
            </a:fld>
            <a:endParaRPr lang="en-US" noProof="0" dirty="0"/>
          </a:p>
        </p:txBody>
      </p:sp>
    </p:spTree>
    <p:extLst>
      <p:ext uri="{BB962C8B-B14F-4D97-AF65-F5344CB8AC3E}">
        <p14:creationId xmlns:p14="http://schemas.microsoft.com/office/powerpoint/2010/main" val="10370979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Second, in section 200.319, titled ”Competition,” the new revisions have deleted the prior ban on using geographical preferences in evaluating bids or proposals.</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33</a:t>
            </a:fld>
            <a:endParaRPr lang="en-US" noProof="0" dirty="0"/>
          </a:p>
        </p:txBody>
      </p:sp>
    </p:spTree>
    <p:extLst>
      <p:ext uri="{BB962C8B-B14F-4D97-AF65-F5344CB8AC3E}">
        <p14:creationId xmlns:p14="http://schemas.microsoft.com/office/powerpoint/2010/main" val="31320513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So, with the ban removed, geographic preferences may now be used, and you can now delete from your vendor documents any references to prohibitions on geographic preferences, if you have any.</a:t>
            </a:r>
          </a:p>
          <a:p>
            <a:endParaRPr lang="en-US" i="0" dirty="0"/>
          </a:p>
          <a:p>
            <a:r>
              <a:rPr lang="en-US" i="0" dirty="0"/>
              <a:t>However, before we move on, there is an important caveat that I want to add:</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34</a:t>
            </a:fld>
            <a:endParaRPr lang="en-US" noProof="0" dirty="0"/>
          </a:p>
        </p:txBody>
      </p:sp>
    </p:spTree>
    <p:extLst>
      <p:ext uri="{BB962C8B-B14F-4D97-AF65-F5344CB8AC3E}">
        <p14:creationId xmlns:p14="http://schemas.microsoft.com/office/powerpoint/2010/main" val="2034538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And it comes from the OMB’s guidance on this revision. </a:t>
            </a:r>
          </a:p>
          <a:p>
            <a:endParaRPr lang="en-US" i="0" dirty="0"/>
          </a:p>
          <a:p>
            <a:r>
              <a:rPr lang="en-US" i="0" dirty="0"/>
              <a:t>The OMB points out that the federal agency must ensure implementation in full accordance with the US Constitution and applicable federal statutes and regulations. </a:t>
            </a:r>
          </a:p>
          <a:p>
            <a:endParaRPr lang="en-US" i="0" dirty="0"/>
          </a:p>
          <a:p>
            <a:r>
              <a:rPr lang="en-US" i="0" dirty="0"/>
              <a:t>So, geographic preferences aren't banned anymore, but any that are used must still be consistent with all governing law. </a:t>
            </a:r>
          </a:p>
          <a:p>
            <a:endParaRPr lang="en-US" i="0" dirty="0"/>
          </a:p>
          <a:p>
            <a:r>
              <a:rPr lang="en-US" i="0" dirty="0"/>
              <a:t>The guidance also notes that federal agencies may have a role in working with recipients to review whether certain geographic preferences are permissible.</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35</a:t>
            </a:fld>
            <a:endParaRPr lang="en-US" noProof="0" dirty="0"/>
          </a:p>
        </p:txBody>
      </p:sp>
    </p:spTree>
    <p:extLst>
      <p:ext uri="{BB962C8B-B14F-4D97-AF65-F5344CB8AC3E}">
        <p14:creationId xmlns:p14="http://schemas.microsoft.com/office/powerpoint/2010/main" val="25985462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time that equipment is used on the project or program for which it was acquired, the recipient or subrecipient must also make the equipment available for use on other programs or projects supported by the Federal Government, provided that such use will not interfere with the purpose for which it was originally acquired. First preference for other use of the equipment must be given to other programs or projects supported by the Federal agency that financed the equipment. Second preference must be given to programs or projects under Federal awards from other Federal agencies. Use for non-federally-funded projects is also permissible, provided such use will not interfere with the purpose for which it was originally acquired. The recipient or subrecipient should consider charging user fees as appropriate.</a:t>
            </a:r>
          </a:p>
          <a:p>
            <a:endParaRPr lang="en-US" dirty="0"/>
          </a:p>
          <a:p>
            <a:r>
              <a:rPr lang="en-US" dirty="0"/>
              <a:t>Title to supplies acquired under the Federal award will vest upon acquisition in the recipient or subrecipient. When there is a residual inventory of unused supplies exceeding $10,000 in aggregate value at the end of the period of performance, and the supplies are not needed for any other Federal award, the recipient or subrecipient may retain or sell the unused supplies. Unused supplies means supplies that are in new condition, not having been used or opened before. The aggregate value of unused supplies consists of all supply types, not just like-item supplies. The Federal agency or pass-through entity is entitled to compensation in an amount calculated by multiplying the percentage of the Federal agency's or pass-through entity's contribution towards the cost of the original purchase(s) by the current market value or proceeds from the sale. If the supplies are sold, the Federal agency or pass-through entity may permit the recipient or subrecipient to retain, from the Federal share, $1,000 of the proceed.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200.313(f) added (f) - </a:t>
            </a:r>
            <a:r>
              <a:rPr lang="en-US" sz="1200" b="1" i="1" dirty="0">
                <a:effectLst/>
              </a:rPr>
              <a:t>Equipment retention.</a:t>
            </a:r>
            <a:r>
              <a:rPr lang="en-US" sz="1200" dirty="0"/>
              <a:t> When included in the terms and conditions of the Federal award, the Federal agency may permit the recipient to retain equipment, or authorize a pass-through entity to permit the subrecipient to retain equipment, with no further obligation to the Federal Government unless prohibited by Federal statute or regulation.</a:t>
            </a:r>
          </a:p>
          <a:p>
            <a:endParaRPr lang="en-US" dirty="0"/>
          </a:p>
        </p:txBody>
      </p:sp>
      <p:sp>
        <p:nvSpPr>
          <p:cNvPr id="4" name="Slide Number Placeholder 3"/>
          <p:cNvSpPr>
            <a:spLocks noGrp="1"/>
          </p:cNvSpPr>
          <p:nvPr>
            <p:ph type="sldNum" sz="quarter" idx="5"/>
          </p:nvPr>
        </p:nvSpPr>
        <p:spPr/>
        <p:txBody>
          <a:bodyPr/>
          <a:lstStyle/>
          <a:p>
            <a:fld id="{20174CFC-6271-4A1F-9428-C27916728362}" type="slidenum">
              <a:rPr lang="en-US" smtClean="0"/>
              <a:t>36</a:t>
            </a:fld>
            <a:endParaRPr lang="en-US" dirty="0"/>
          </a:p>
        </p:txBody>
      </p:sp>
    </p:spTree>
    <p:extLst>
      <p:ext uri="{BB962C8B-B14F-4D97-AF65-F5344CB8AC3E}">
        <p14:creationId xmlns:p14="http://schemas.microsoft.com/office/powerpoint/2010/main" val="2133804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0C0A9-BEEF-836E-E706-E5F9404B8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8E7AE-2478-3AE9-03B1-E04AD40A58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4AB754-9261-D443-F305-28BB6F51BD1F}"/>
              </a:ext>
            </a:extLst>
          </p:cNvPr>
          <p:cNvSpPr>
            <a:spLocks noGrp="1"/>
          </p:cNvSpPr>
          <p:nvPr>
            <p:ph type="body" idx="1"/>
          </p:nvPr>
        </p:nvSpPr>
        <p:spPr/>
        <p:txBody>
          <a:bodyPr/>
          <a:lstStyle/>
          <a:p>
            <a:r>
              <a:rPr lang="en-US" dirty="0"/>
              <a:t>During the time that equipment is used on the project or program for which it was acquired, the recipient or subrecipient must also make the equipment available for use on other programs or projects supported by the Federal Government, provided that such use will not interfere with the purpose for which it was originally acquired. First preference for other use of the equipment must be given to other programs or projects supported by the Federal agency that financed the equipment. Second preference must be given to programs or projects under Federal awards from other Federal agencies. Use for non-federally-funded projects is also permissible, provided such use will not interfere with the purpose for which it was originally acquired. The recipient or subrecipient should consider charging user fees as appropriate.</a:t>
            </a:r>
          </a:p>
          <a:p>
            <a:endParaRPr lang="en-US" dirty="0"/>
          </a:p>
          <a:p>
            <a:r>
              <a:rPr lang="en-US" dirty="0"/>
              <a:t>Title to supplies acquired under the Federal award will vest upon acquisition in the recipient or subrecipient. When there is a residual inventory of unused supplies exceeding $10,000 in aggregate value at the end of the period of performance, and the supplies are not needed for any other Federal award, the recipient or subrecipient may retain or sell the unused supplies. Unused supplies means supplies that are in new condition, not having been used or opened before. The aggregate value of unused supplies consists of all supply types, not just like-item supplies. The Federal agency or pass-through entity is entitled to compensation in an amount calculated by multiplying the percentage of the Federal agency's or pass-through entity's contribution towards the cost of the original purchase(s) by the current market value or proceeds from the sale. If the supplies are sold, the Federal agency or pass-through entity may permit the recipient or subrecipient to retain, from the Federal share, $1,000 of the proceed.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200.313(f) added (f) - </a:t>
            </a:r>
            <a:r>
              <a:rPr lang="en-US" sz="1200" b="1" i="1" dirty="0">
                <a:effectLst/>
              </a:rPr>
              <a:t>Equipment retention.</a:t>
            </a:r>
            <a:r>
              <a:rPr lang="en-US" sz="1200" dirty="0"/>
              <a:t> When included in the terms and conditions of the Federal award, the Federal agency may permit the recipient to retain equipment, or authorize a pass-through entity to permit the subrecipient to retain equipment, with no further obligation to the Federal Government unless prohibited by Federal statute or regulation.</a:t>
            </a:r>
          </a:p>
          <a:p>
            <a:endParaRPr lang="en-US" dirty="0"/>
          </a:p>
        </p:txBody>
      </p:sp>
      <p:sp>
        <p:nvSpPr>
          <p:cNvPr id="4" name="Slide Number Placeholder 3">
            <a:extLst>
              <a:ext uri="{FF2B5EF4-FFF2-40B4-BE49-F238E27FC236}">
                <a16:creationId xmlns:a16="http://schemas.microsoft.com/office/drawing/2014/main" id="{B695DE11-3128-5508-2969-6EC39967490C}"/>
              </a:ext>
            </a:extLst>
          </p:cNvPr>
          <p:cNvSpPr>
            <a:spLocks noGrp="1"/>
          </p:cNvSpPr>
          <p:nvPr>
            <p:ph type="sldNum" sz="quarter" idx="5"/>
          </p:nvPr>
        </p:nvSpPr>
        <p:spPr/>
        <p:txBody>
          <a:bodyPr/>
          <a:lstStyle/>
          <a:p>
            <a:fld id="{20174CFC-6271-4A1F-9428-C27916728362}" type="slidenum">
              <a:rPr lang="en-US" smtClean="0"/>
              <a:t>37</a:t>
            </a:fld>
            <a:endParaRPr lang="en-US" dirty="0"/>
          </a:p>
        </p:txBody>
      </p:sp>
    </p:spTree>
    <p:extLst>
      <p:ext uri="{BB962C8B-B14F-4D97-AF65-F5344CB8AC3E}">
        <p14:creationId xmlns:p14="http://schemas.microsoft.com/office/powerpoint/2010/main" val="4281902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to summarize, this chart shows the structure of how the terms are now used. Informal procurement methods for “small purchases” now include (1) micro-purchases and (2) “simplified acquisitions” (which were formerly known as small purchases).</a:t>
            </a:r>
          </a:p>
          <a:p>
            <a:endParaRPr lang="en-US" dirty="0"/>
          </a:p>
        </p:txBody>
      </p:sp>
      <p:sp>
        <p:nvSpPr>
          <p:cNvPr id="4" name="Slide Number Placeholder 3"/>
          <p:cNvSpPr>
            <a:spLocks noGrp="1"/>
          </p:cNvSpPr>
          <p:nvPr>
            <p:ph type="sldNum" sz="quarter" idx="5"/>
          </p:nvPr>
        </p:nvSpPr>
        <p:spPr/>
        <p:txBody>
          <a:bodyPr/>
          <a:lstStyle/>
          <a:p>
            <a:fld id="{20174CFC-6271-4A1F-9428-C27916728362}" type="slidenum">
              <a:rPr lang="en-US" smtClean="0"/>
              <a:t>38</a:t>
            </a:fld>
            <a:endParaRPr lang="en-US" dirty="0"/>
          </a:p>
        </p:txBody>
      </p:sp>
    </p:spTree>
    <p:extLst>
      <p:ext uri="{BB962C8B-B14F-4D97-AF65-F5344CB8AC3E}">
        <p14:creationId xmlns:p14="http://schemas.microsoft.com/office/powerpoint/2010/main" val="36314646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809E6-5DB6-45FA-DEE1-93D47838F9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79B8A-7DA8-FA79-AB55-06ABB24F2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5FA3CF-10AB-8ADB-231E-74C0BCCEB7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to summarize, this chart shows the structure of how the terms are now used. Informal procurement methods for “small purchases” now include (1) micro-purchases and (2) “simplified acquisitions” (which were formerly known as small purchases).</a:t>
            </a:r>
          </a:p>
          <a:p>
            <a:endParaRPr lang="en-US" dirty="0"/>
          </a:p>
        </p:txBody>
      </p:sp>
      <p:sp>
        <p:nvSpPr>
          <p:cNvPr id="4" name="Slide Number Placeholder 3">
            <a:extLst>
              <a:ext uri="{FF2B5EF4-FFF2-40B4-BE49-F238E27FC236}">
                <a16:creationId xmlns:a16="http://schemas.microsoft.com/office/drawing/2014/main" id="{027ABAD9-7C48-D355-0796-40F92966D1B3}"/>
              </a:ext>
            </a:extLst>
          </p:cNvPr>
          <p:cNvSpPr>
            <a:spLocks noGrp="1"/>
          </p:cNvSpPr>
          <p:nvPr>
            <p:ph type="sldNum" sz="quarter" idx="5"/>
          </p:nvPr>
        </p:nvSpPr>
        <p:spPr/>
        <p:txBody>
          <a:bodyPr/>
          <a:lstStyle/>
          <a:p>
            <a:fld id="{20174CFC-6271-4A1F-9428-C27916728362}" type="slidenum">
              <a:rPr lang="en-US" smtClean="0"/>
              <a:t>39</a:t>
            </a:fld>
            <a:endParaRPr lang="en-US" dirty="0"/>
          </a:p>
        </p:txBody>
      </p:sp>
    </p:spTree>
    <p:extLst>
      <p:ext uri="{BB962C8B-B14F-4D97-AF65-F5344CB8AC3E}">
        <p14:creationId xmlns:p14="http://schemas.microsoft.com/office/powerpoint/2010/main" val="34604740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200.321 The list of business types already included small businesses, minority businesses, women’s business enterprises, and labor surplus area firms. As I mentioned, the new addition is the inclusion of veteran-owned businesses here, and you’ll want to make the corresponding addition to your district’s certification on this topic.</a:t>
            </a:r>
          </a:p>
          <a:p>
            <a:endParaRPr lang="en-US" i="0" dirty="0"/>
          </a:p>
          <a:p>
            <a:endParaRPr lang="en-US" i="0" dirty="0"/>
          </a:p>
          <a:p>
            <a:r>
              <a:rPr lang="en-US" i="0" dirty="0"/>
              <a:t>What’s new here is the addition of a sub-part (b) requiring that recipients and subrecipients purchase, acquire, or use products and services that can be reused, refurbished, or recycled; contain recycled content, are biobased, or are energy and water efficient; and are sustainable. </a:t>
            </a:r>
          </a:p>
          <a:p>
            <a:endParaRPr lang="en-US" i="0" dirty="0"/>
          </a:p>
          <a:p>
            <a:r>
              <a:rPr lang="en-US" i="0" dirty="0"/>
              <a:t>The revised regulation also notes that this may include the purchase of compostable items and others that reduce the use of single-use plastic products. </a:t>
            </a:r>
          </a:p>
          <a:p>
            <a:endParaRPr lang="en-US" i="0" dirty="0"/>
          </a:p>
          <a:p>
            <a:r>
              <a:rPr lang="en-US" i="0" dirty="0"/>
              <a:t>As we’ve discussed with some of the other revisions, you’ll want to add this new language to your existing certification on 200.323.</a:t>
            </a:r>
          </a:p>
          <a:p>
            <a:endParaRPr lang="en-US" dirty="0"/>
          </a:p>
          <a:p>
            <a:r>
              <a:rPr lang="en-US" i="0" dirty="0"/>
              <a:t>Contract/Price This revision makes the notable deletion of the prior sub-paragraph requiring profit to be negotiated as a separate element of the price. </a:t>
            </a:r>
          </a:p>
          <a:p>
            <a:endParaRPr lang="en-US" i="0" dirty="0"/>
          </a:p>
          <a:p>
            <a:r>
              <a:rPr lang="en-US" i="0" dirty="0"/>
              <a:t>As you may recall, this requirement previously applied when there was no price competition and in all cases where cost analysis was performed. A fair and reasonable profit was previously determined based on a consideration of the complexity of the work, the contractor’s risk and investment, the amount of subcontracting, the quality of the past performance, and industry profit rates in the area for similar work. All of that has been deleted now. </a:t>
            </a:r>
          </a:p>
          <a:p>
            <a:endParaRPr lang="en-US" i="0" dirty="0"/>
          </a:p>
          <a:p>
            <a:r>
              <a:rPr lang="en-US" i="0" dirty="0"/>
              <a:t>The OMB’s guidance doesn’t give a rationale for why this sub-section was deleted. But it does note that even though this practice is no longer required, recipients are not prohibited from taking such action if deemed necessary in instances where there is no price competition. So, in other words, you can if necessary, but you don’t have to.</a:t>
            </a:r>
          </a:p>
          <a:p>
            <a:endParaRPr lang="en-US" i="0" dirty="0"/>
          </a:p>
          <a:p>
            <a:endParaRPr lang="en-US" i="0" dirty="0"/>
          </a:p>
          <a:p>
            <a:r>
              <a:rPr lang="en-US" i="0" dirty="0"/>
              <a:t>These revisions broaden the right of access to records in a few different ways. </a:t>
            </a:r>
          </a:p>
          <a:p>
            <a:endParaRPr lang="en-US" i="0" dirty="0"/>
          </a:p>
          <a:p>
            <a:r>
              <a:rPr lang="en-US" i="0" dirty="0"/>
              <a:t>First, you’ll notice the change from the phrase “documents, papers, or other records” to just “records,” which doesn’t specify or suggest any particular format. </a:t>
            </a:r>
          </a:p>
          <a:p>
            <a:endParaRPr lang="en-US" i="0" dirty="0"/>
          </a:p>
          <a:p>
            <a:r>
              <a:rPr lang="en-US" i="0" dirty="0"/>
              <a:t>Second, the purposes for which records may be accessed now include the execution of site visits, and importantly, for “any other official use.” So, whereas there used to be a circumscribed list of purposes for access, now there are two examples and a catchall of “any other official use.” </a:t>
            </a:r>
          </a:p>
          <a:p>
            <a:endParaRPr lang="en-US" i="0" dirty="0"/>
          </a:p>
          <a:p>
            <a:r>
              <a:rPr lang="en-US" i="0" dirty="0"/>
              <a:t>Finally, the access to personnel for interview and discussion can be related to documents, or, the new addition “the federal award in general.” </a:t>
            </a:r>
          </a:p>
          <a:p>
            <a:endParaRPr lang="en-US" i="0" dirty="0"/>
          </a:p>
          <a:p>
            <a:r>
              <a:rPr lang="en-US" i="0" dirty="0"/>
              <a:t>You’ll want to make the corresponding changes to your vendor certification regarding access to their records.</a:t>
            </a:r>
            <a:endParaRPr lang="en-US" dirty="0"/>
          </a:p>
        </p:txBody>
      </p:sp>
      <p:sp>
        <p:nvSpPr>
          <p:cNvPr id="4" name="Slide Number Placeholder 3"/>
          <p:cNvSpPr>
            <a:spLocks noGrp="1"/>
          </p:cNvSpPr>
          <p:nvPr>
            <p:ph type="sldNum" sz="quarter" idx="5"/>
          </p:nvPr>
        </p:nvSpPr>
        <p:spPr/>
        <p:txBody>
          <a:bodyPr/>
          <a:lstStyle/>
          <a:p>
            <a:fld id="{20174CFC-6271-4A1F-9428-C27916728362}" type="slidenum">
              <a:rPr lang="en-US" smtClean="0"/>
              <a:t>40</a:t>
            </a:fld>
            <a:endParaRPr lang="en-US" dirty="0"/>
          </a:p>
        </p:txBody>
      </p:sp>
    </p:spTree>
    <p:extLst>
      <p:ext uri="{BB962C8B-B14F-4D97-AF65-F5344CB8AC3E}">
        <p14:creationId xmlns:p14="http://schemas.microsoft.com/office/powerpoint/2010/main" val="3313636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65D30-29C4-6ED0-211C-CB50B056F8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F0196-33F0-D5D4-FB43-229E08337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70B791-A815-946B-2B84-DBE3034C75D2}"/>
              </a:ext>
            </a:extLst>
          </p:cNvPr>
          <p:cNvSpPr>
            <a:spLocks noGrp="1"/>
          </p:cNvSpPr>
          <p:nvPr>
            <p:ph type="body" idx="1"/>
          </p:nvPr>
        </p:nvSpPr>
        <p:spPr/>
        <p:txBody>
          <a:bodyPr/>
          <a:lstStyle/>
          <a:p>
            <a:r>
              <a:rPr lang="en-US" dirty="0"/>
              <a:t>Michael C. Galdo Director, COVID-19 Fraud Enforcement </a:t>
            </a:r>
          </a:p>
        </p:txBody>
      </p:sp>
      <p:sp>
        <p:nvSpPr>
          <p:cNvPr id="4" name="Slide Number Placeholder 3">
            <a:extLst>
              <a:ext uri="{FF2B5EF4-FFF2-40B4-BE49-F238E27FC236}">
                <a16:creationId xmlns:a16="http://schemas.microsoft.com/office/drawing/2014/main" id="{7DA3C211-611D-FDFD-119D-830E7B1B3795}"/>
              </a:ext>
            </a:extLst>
          </p:cNvPr>
          <p:cNvSpPr>
            <a:spLocks noGrp="1"/>
          </p:cNvSpPr>
          <p:nvPr>
            <p:ph type="sldNum" sz="quarter" idx="5"/>
          </p:nvPr>
        </p:nvSpPr>
        <p:spPr/>
        <p:txBody>
          <a:bodyPr/>
          <a:lstStyle/>
          <a:p>
            <a:fld id="{20174CFC-6271-4A1F-9428-C27916728362}" type="slidenum">
              <a:rPr lang="en-US" smtClean="0"/>
              <a:t>7</a:t>
            </a:fld>
            <a:endParaRPr lang="en-US" dirty="0"/>
          </a:p>
        </p:txBody>
      </p:sp>
    </p:spTree>
    <p:extLst>
      <p:ext uri="{BB962C8B-B14F-4D97-AF65-F5344CB8AC3E}">
        <p14:creationId xmlns:p14="http://schemas.microsoft.com/office/powerpoint/2010/main" val="20432691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buNone/>
            </a:pPr>
            <a:r>
              <a:rPr lang="en-US" sz="18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dirty="0">
                <a:effectLst/>
                <a:latin typeface="Aptos" panose="020B0004020202020204" pitchFamily="34" charset="0"/>
                <a:ea typeface="Aptos" panose="020B0004020202020204" pitchFamily="34" charset="0"/>
                <a:cs typeface="Aptos" panose="020B0004020202020204" pitchFamily="34" charset="0"/>
              </a:rPr>
              <a:t> 1. De Minimis Indirect Cost Rate Increase</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Previous Rate: 10% of Modified Total Direct Costs (MTDC).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Updated Rate: Increased to 15% of MTDC.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Applicability: This new rate is available to all non-federal entities that do not have a negotiated indirect cost rate agreement (NICRA). Entities can elect to use the 15% rate for any award executed on or after October 1, 2024.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Implementation Note: The increased rate applies to new awards or when the current approved or provisional negotiated indirect cost rate expires.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dirty="0">
                <a:effectLst/>
                <a:latin typeface="Aptos" panose="020B0004020202020204" pitchFamily="34" charset="0"/>
                <a:ea typeface="Aptos" panose="020B0004020202020204" pitchFamily="34" charset="0"/>
                <a:cs typeface="Aptos" panose="020B0004020202020204" pitchFamily="34" charset="0"/>
              </a:rPr>
              <a:t> 2. Subaward Threshold for Indirect Cost Recovery</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Previous Threshold: Indirect costs could be applied to the first $25,000 of each subaward.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Updated Threshold: Raised to $50,000 per subaward.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Implementation Note: This change applies to new awards issued on or after October 1, 2024. For institutions with existing NICRAs, the updated threshold becomes effective when their current rate agreement is renegotiated to reflect this change.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dirty="0">
                <a:effectLst/>
                <a:latin typeface="Aptos" panose="020B0004020202020204" pitchFamily="34" charset="0"/>
                <a:ea typeface="Aptos" panose="020B0004020202020204" pitchFamily="34" charset="0"/>
                <a:cs typeface="Aptos" panose="020B0004020202020204" pitchFamily="34" charset="0"/>
              </a:rPr>
              <a:t> Action Items for CFOs and Procurement Officers</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Policy Updates: Revise internal policies to reflect the increased de minimis rate and subaward threshold.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Staff Training: Ensure that relevant personnel are informed about these changes and understand their implications.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Budgeting: Adjust budgeting practices to account for the higher indirect cost recovery and subaward thresholds.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r>
              <a:rPr lang="en-US" sz="1800" dirty="0">
                <a:effectLst/>
                <a:latin typeface="Aptos" panose="020B0004020202020204" pitchFamily="34" charset="0"/>
                <a:ea typeface="Aptos" panose="020B0004020202020204" pitchFamily="34" charset="0"/>
                <a:cs typeface="Aptos" panose="020B0004020202020204" pitchFamily="34" charset="0"/>
              </a:rPr>
              <a:t>NICRA Consideration: For entities with existing NICRAs, plan for renegotiation to incorporate the updated subaward threshold. </a:t>
            </a:r>
          </a:p>
          <a:p>
            <a:endParaRPr lang="en-US" dirty="0"/>
          </a:p>
        </p:txBody>
      </p:sp>
      <p:sp>
        <p:nvSpPr>
          <p:cNvPr id="4" name="Slide Number Placeholder 3"/>
          <p:cNvSpPr>
            <a:spLocks noGrp="1"/>
          </p:cNvSpPr>
          <p:nvPr>
            <p:ph type="sldNum" sz="quarter" idx="5"/>
          </p:nvPr>
        </p:nvSpPr>
        <p:spPr/>
        <p:txBody>
          <a:bodyPr/>
          <a:lstStyle/>
          <a:p>
            <a:fld id="{20174CFC-6271-4A1F-9428-C27916728362}" type="slidenum">
              <a:rPr lang="en-US" smtClean="0"/>
              <a:t>41</a:t>
            </a:fld>
            <a:endParaRPr lang="en-US" dirty="0"/>
          </a:p>
        </p:txBody>
      </p:sp>
    </p:spTree>
    <p:extLst>
      <p:ext uri="{BB962C8B-B14F-4D97-AF65-F5344CB8AC3E}">
        <p14:creationId xmlns:p14="http://schemas.microsoft.com/office/powerpoint/2010/main" val="7958698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23218-2EA0-16D9-008E-68F3D2CB1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7CF5AE-0E87-3478-D7D3-C03DD0B2A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D07F0-C5E4-BD08-FE25-47C41B1886DF}"/>
              </a:ext>
            </a:extLst>
          </p:cNvPr>
          <p:cNvSpPr>
            <a:spLocks noGrp="1"/>
          </p:cNvSpPr>
          <p:nvPr>
            <p:ph type="body" idx="1"/>
          </p:nvPr>
        </p:nvSpPr>
        <p:spPr/>
        <p:txBody>
          <a:bodyPr/>
          <a:lstStyle/>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dirty="0">
                <a:effectLst/>
                <a:latin typeface="Aptos" panose="020B0004020202020204" pitchFamily="34" charset="0"/>
                <a:ea typeface="Aptos" panose="020B0004020202020204" pitchFamily="34" charset="0"/>
                <a:cs typeface="Aptos" panose="020B0004020202020204" pitchFamily="34" charset="0"/>
              </a:rPr>
              <a:t> Action Items for CFOs and Procurement Officers</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Policy Updates: Revise internal policies to reflect the increased de minimis rate and subaward threshold.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Staff Training: Ensure that relevant personnel are informed about these changes and understand their implications.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Budgeting: Adjust budgeting practices to account for the higher indirect cost recovery and subaward thresholds.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r>
              <a:rPr lang="en-US" sz="1800" dirty="0">
                <a:effectLst/>
                <a:latin typeface="Aptos" panose="020B0004020202020204" pitchFamily="34" charset="0"/>
                <a:ea typeface="Aptos" panose="020B0004020202020204" pitchFamily="34" charset="0"/>
                <a:cs typeface="Aptos" panose="020B0004020202020204" pitchFamily="34" charset="0"/>
              </a:rPr>
              <a:t>NICRA Consideration: For entities with existing NICRAs, plan for renegotiation to incorporate the updated subaward threshold. </a:t>
            </a:r>
          </a:p>
          <a:p>
            <a:endParaRPr lang="en-US" dirty="0"/>
          </a:p>
        </p:txBody>
      </p:sp>
      <p:sp>
        <p:nvSpPr>
          <p:cNvPr id="4" name="Slide Number Placeholder 3">
            <a:extLst>
              <a:ext uri="{FF2B5EF4-FFF2-40B4-BE49-F238E27FC236}">
                <a16:creationId xmlns:a16="http://schemas.microsoft.com/office/drawing/2014/main" id="{7090D502-2FA3-1E1C-702D-8A8689B356B6}"/>
              </a:ext>
            </a:extLst>
          </p:cNvPr>
          <p:cNvSpPr>
            <a:spLocks noGrp="1"/>
          </p:cNvSpPr>
          <p:nvPr>
            <p:ph type="sldNum" sz="quarter" idx="5"/>
          </p:nvPr>
        </p:nvSpPr>
        <p:spPr/>
        <p:txBody>
          <a:bodyPr/>
          <a:lstStyle/>
          <a:p>
            <a:fld id="{20174CFC-6271-4A1F-9428-C27916728362}" type="slidenum">
              <a:rPr lang="en-US" smtClean="0"/>
              <a:t>42</a:t>
            </a:fld>
            <a:endParaRPr lang="en-US" dirty="0"/>
          </a:p>
        </p:txBody>
      </p:sp>
    </p:spTree>
    <p:extLst>
      <p:ext uri="{BB962C8B-B14F-4D97-AF65-F5344CB8AC3E}">
        <p14:creationId xmlns:p14="http://schemas.microsoft.com/office/powerpoint/2010/main" val="1119103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Near-term: Within 12 months of the date of the financial statements.</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r>
              <a:rPr lang="en-US" sz="1800" dirty="0">
                <a:effectLst/>
                <a:latin typeface="Aptos" panose="020B0004020202020204" pitchFamily="34" charset="0"/>
                <a:ea typeface="Aptos" panose="020B0004020202020204" pitchFamily="34" charset="0"/>
                <a:cs typeface="Aptos" panose="020B0004020202020204" pitchFamily="34" charset="0"/>
              </a:rPr>
              <a:t>Severe impact: A significant negative effect that is more than temporary.</a:t>
            </a:r>
          </a:p>
          <a:p>
            <a:endParaRPr lang="en-US" sz="1800" dirty="0"/>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Disclosures are required only when:</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1. The condition exists at the financial statement date,</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2. It makes the government vulnerable to a near-term severe impact, and</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r>
              <a:rPr lang="en-US" sz="1800" dirty="0">
                <a:effectLst/>
                <a:latin typeface="Aptos" panose="020B0004020202020204" pitchFamily="34" charset="0"/>
                <a:ea typeface="Aptos" panose="020B0004020202020204" pitchFamily="34" charset="0"/>
                <a:cs typeface="Aptos" panose="020B0004020202020204" pitchFamily="34" charset="0"/>
              </a:rPr>
              <a:t>3. The impact is at least reasonably possible.</a:t>
            </a:r>
          </a:p>
          <a:p>
            <a:endParaRPr lang="en-US" dirty="0"/>
          </a:p>
        </p:txBody>
      </p:sp>
      <p:sp>
        <p:nvSpPr>
          <p:cNvPr id="4" name="Slide Number Placeholder 3"/>
          <p:cNvSpPr>
            <a:spLocks noGrp="1"/>
          </p:cNvSpPr>
          <p:nvPr>
            <p:ph type="sldNum" sz="quarter" idx="5"/>
          </p:nvPr>
        </p:nvSpPr>
        <p:spPr/>
        <p:txBody>
          <a:bodyPr/>
          <a:lstStyle/>
          <a:p>
            <a:fld id="{20174CFC-6271-4A1F-9428-C27916728362}" type="slidenum">
              <a:rPr lang="en-US" smtClean="0"/>
              <a:t>46</a:t>
            </a:fld>
            <a:endParaRPr lang="en-US" dirty="0"/>
          </a:p>
        </p:txBody>
      </p:sp>
    </p:spTree>
    <p:extLst>
      <p:ext uri="{BB962C8B-B14F-4D97-AF65-F5344CB8AC3E}">
        <p14:creationId xmlns:p14="http://schemas.microsoft.com/office/powerpoint/2010/main" val="39927049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B4D4D-7457-A6AB-A111-DC40E8D9A3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23BABB-5CC5-3941-C88F-D0558109C8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503E3C-8146-C62A-4888-A619463CBBDC}"/>
              </a:ext>
            </a:extLst>
          </p:cNvPr>
          <p:cNvSpPr>
            <a:spLocks noGrp="1"/>
          </p:cNvSpPr>
          <p:nvPr>
            <p:ph type="body" idx="1"/>
          </p:nvPr>
        </p:nvSpPr>
        <p:spPr/>
        <p:txBody>
          <a:bodyPr/>
          <a:lstStyle/>
          <a:p>
            <a:pPr marL="0" marR="0"/>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18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dirty="0">
                <a:effectLst/>
                <a:latin typeface="Aptos" panose="020B0004020202020204" pitchFamily="34" charset="0"/>
                <a:ea typeface="Aptos" panose="020B0004020202020204" pitchFamily="34" charset="0"/>
                <a:cs typeface="Aptos" panose="020B0004020202020204" pitchFamily="34" charset="0"/>
              </a:rPr>
              <a:t> Examples of Disclosures</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dirty="0">
                <a:effectLst/>
                <a:latin typeface="Aptos" panose="020B0004020202020204" pitchFamily="34" charset="0"/>
                <a:ea typeface="Aptos" panose="020B0004020202020204" pitchFamily="34" charset="0"/>
                <a:cs typeface="Aptos" panose="020B0004020202020204" pitchFamily="34" charset="0"/>
              </a:rPr>
              <a:t> Example 1: Concentration in Revenue Source</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A city relies on a single major employer (e.g., a tech plant) for 45% of its property tax revenue. The plant is closing in the next year.</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Disclosure Might Say:</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&gt; “The City is economically dependent on XYZ Corp., which accounts for 45% of the City’s property tax revenue. XYZ Corp. has announced it will cease operations by March 2025, which could severely impact general fund revenues. The City is evaluating cost-reduction measures and exploring diversification of its tax base.”</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dirty="0">
                <a:effectLst/>
                <a:latin typeface="Aptos" panose="020B0004020202020204" pitchFamily="34" charset="0"/>
                <a:ea typeface="Aptos" panose="020B0004020202020204" pitchFamily="34" charset="0"/>
                <a:cs typeface="Aptos" panose="020B0004020202020204" pitchFamily="34" charset="0"/>
              </a:rPr>
              <a:t> Example 2: Constraint by Grant Restrictions</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A school district receives 60% of its funding from a federal grant requiring strict use for only STEM education. New federal regulations propose cutting this program next fiscal year.</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Disclosure Might Say:</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&gt; “The District’s STEM program is primarily funded by the Federal Innovative Learning Grant, which comprises 60% of instructional revenues. Proposed federal budget cuts for FY 2026 may eliminate this grant. The District is developing alternative funding plans and reviewing program scaling options.”</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Segoe UI Emoji" panose="020B0502040204020203" pitchFamily="34" charset="0"/>
                <a:ea typeface="Aptos" panose="020B0004020202020204" pitchFamily="34" charset="0"/>
                <a:cs typeface="Segoe UI Emoji" panose="020B0502040204020203" pitchFamily="34" charset="0"/>
              </a:rPr>
              <a:t>🟦</a:t>
            </a:r>
            <a:r>
              <a:rPr lang="en-US" sz="1800" dirty="0">
                <a:effectLst/>
                <a:latin typeface="Aptos" panose="020B0004020202020204" pitchFamily="34" charset="0"/>
                <a:ea typeface="Aptos" panose="020B0004020202020204" pitchFamily="34" charset="0"/>
                <a:cs typeface="Aptos" panose="020B0004020202020204" pitchFamily="34" charset="0"/>
              </a:rPr>
              <a:t> Example 3: Legal or Regulatory Constraint</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A government is subject to a state law capping property tax increases, and inflation is rapidly outpacing allowed growth.</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Disclosure Might Say:</a:t>
            </a:r>
          </a:p>
          <a:p>
            <a:pPr marL="0" marR="0">
              <a:buNone/>
            </a:pP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0" marR="0"/>
            <a:r>
              <a:rPr lang="en-US" sz="1800" dirty="0">
                <a:effectLst/>
                <a:latin typeface="Aptos" panose="020B0004020202020204" pitchFamily="34" charset="0"/>
                <a:ea typeface="Aptos" panose="020B0004020202020204" pitchFamily="34" charset="0"/>
                <a:cs typeface="Aptos" panose="020B0004020202020204" pitchFamily="34" charset="0"/>
              </a:rPr>
              <a:t>&gt; “State statute limits property tax increases to 2% annually. With inflation at 5.8% and population growth at 3%, this constraint could result in underfunding of essential services. The government is lobbying for relief legislation and considering service prioritization measures.”</a:t>
            </a:r>
          </a:p>
          <a:p>
            <a:pPr marL="0" marR="0"/>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6D9418B9-E75A-B285-1583-93C4EED4E6F9}"/>
              </a:ext>
            </a:extLst>
          </p:cNvPr>
          <p:cNvSpPr>
            <a:spLocks noGrp="1"/>
          </p:cNvSpPr>
          <p:nvPr>
            <p:ph type="sldNum" sz="quarter" idx="5"/>
          </p:nvPr>
        </p:nvSpPr>
        <p:spPr/>
        <p:txBody>
          <a:bodyPr/>
          <a:lstStyle/>
          <a:p>
            <a:fld id="{20174CFC-6271-4A1F-9428-C27916728362}" type="slidenum">
              <a:rPr lang="en-US" smtClean="0"/>
              <a:t>47</a:t>
            </a:fld>
            <a:endParaRPr lang="en-US" dirty="0"/>
          </a:p>
        </p:txBody>
      </p:sp>
    </p:spTree>
    <p:extLst>
      <p:ext uri="{BB962C8B-B14F-4D97-AF65-F5344CB8AC3E}">
        <p14:creationId xmlns:p14="http://schemas.microsoft.com/office/powerpoint/2010/main" val="2335139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44F5D-7828-295F-665C-6495C6B8B1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D3C277-F508-89F4-205F-9B29EF495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904824-9B4A-1103-FFE5-8B12F4CCB36A}"/>
              </a:ext>
            </a:extLst>
          </p:cNvPr>
          <p:cNvSpPr>
            <a:spLocks noGrp="1"/>
          </p:cNvSpPr>
          <p:nvPr>
            <p:ph type="body" idx="1"/>
          </p:nvPr>
        </p:nvSpPr>
        <p:spPr/>
        <p:txBody>
          <a:bodyPr/>
          <a:lstStyle/>
          <a:p>
            <a:r>
              <a:rPr lang="en-US" dirty="0"/>
              <a:t>Michael C. Galdo Director, COVID-19 Fraud Enforcement </a:t>
            </a:r>
          </a:p>
        </p:txBody>
      </p:sp>
      <p:sp>
        <p:nvSpPr>
          <p:cNvPr id="4" name="Slide Number Placeholder 3">
            <a:extLst>
              <a:ext uri="{FF2B5EF4-FFF2-40B4-BE49-F238E27FC236}">
                <a16:creationId xmlns:a16="http://schemas.microsoft.com/office/drawing/2014/main" id="{A9A27002-2ED8-E160-60B5-5305D7EA90F1}"/>
              </a:ext>
            </a:extLst>
          </p:cNvPr>
          <p:cNvSpPr>
            <a:spLocks noGrp="1"/>
          </p:cNvSpPr>
          <p:nvPr>
            <p:ph type="sldNum" sz="quarter" idx="5"/>
          </p:nvPr>
        </p:nvSpPr>
        <p:spPr/>
        <p:txBody>
          <a:bodyPr/>
          <a:lstStyle/>
          <a:p>
            <a:fld id="{20174CFC-6271-4A1F-9428-C27916728362}" type="slidenum">
              <a:rPr lang="en-US" smtClean="0"/>
              <a:t>8</a:t>
            </a:fld>
            <a:endParaRPr lang="en-US" dirty="0"/>
          </a:p>
        </p:txBody>
      </p:sp>
    </p:spTree>
    <p:extLst>
      <p:ext uri="{BB962C8B-B14F-4D97-AF65-F5344CB8AC3E}">
        <p14:creationId xmlns:p14="http://schemas.microsoft.com/office/powerpoint/2010/main" val="3939660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55D7F-7E38-986E-210D-229D613A68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91408C-3560-F033-7C1F-D0443F56B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076423-D2D6-3BE2-7E5A-06260B3C766E}"/>
              </a:ext>
            </a:extLst>
          </p:cNvPr>
          <p:cNvSpPr>
            <a:spLocks noGrp="1"/>
          </p:cNvSpPr>
          <p:nvPr>
            <p:ph type="body" idx="1"/>
          </p:nvPr>
        </p:nvSpPr>
        <p:spPr/>
        <p:txBody>
          <a:bodyPr/>
          <a:lstStyle/>
          <a:p>
            <a:r>
              <a:rPr lang="en-US" dirty="0"/>
              <a:t>Michael C. Galdo Director, COVID-19 Fraud Enforcement </a:t>
            </a:r>
          </a:p>
        </p:txBody>
      </p:sp>
      <p:sp>
        <p:nvSpPr>
          <p:cNvPr id="4" name="Slide Number Placeholder 3">
            <a:extLst>
              <a:ext uri="{FF2B5EF4-FFF2-40B4-BE49-F238E27FC236}">
                <a16:creationId xmlns:a16="http://schemas.microsoft.com/office/drawing/2014/main" id="{828F5B78-5074-E971-4392-1E872F3F6ED1}"/>
              </a:ext>
            </a:extLst>
          </p:cNvPr>
          <p:cNvSpPr>
            <a:spLocks noGrp="1"/>
          </p:cNvSpPr>
          <p:nvPr>
            <p:ph type="sldNum" sz="quarter" idx="5"/>
          </p:nvPr>
        </p:nvSpPr>
        <p:spPr/>
        <p:txBody>
          <a:bodyPr/>
          <a:lstStyle/>
          <a:p>
            <a:fld id="{20174CFC-6271-4A1F-9428-C27916728362}" type="slidenum">
              <a:rPr lang="en-US" smtClean="0"/>
              <a:t>9</a:t>
            </a:fld>
            <a:endParaRPr lang="en-US" dirty="0"/>
          </a:p>
        </p:txBody>
      </p:sp>
    </p:spTree>
    <p:extLst>
      <p:ext uri="{BB962C8B-B14F-4D97-AF65-F5344CB8AC3E}">
        <p14:creationId xmlns:p14="http://schemas.microsoft.com/office/powerpoint/2010/main" val="1487907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FEE0C-FB41-FCBD-0FDC-C1C9D4886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B7F049-7A4A-5FCF-9D89-3EA99467E4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D10679-E65F-3225-A63B-91F3E532EC61}"/>
              </a:ext>
            </a:extLst>
          </p:cNvPr>
          <p:cNvSpPr>
            <a:spLocks noGrp="1"/>
          </p:cNvSpPr>
          <p:nvPr>
            <p:ph type="body" idx="1"/>
          </p:nvPr>
        </p:nvSpPr>
        <p:spPr/>
        <p:txBody>
          <a:bodyPr/>
          <a:lstStyle/>
          <a:p>
            <a:r>
              <a:rPr lang="en-US" dirty="0"/>
              <a:t>Michael C. Galdo Director, COVID-19 Fraud Enforcement </a:t>
            </a:r>
          </a:p>
        </p:txBody>
      </p:sp>
      <p:sp>
        <p:nvSpPr>
          <p:cNvPr id="4" name="Slide Number Placeholder 3">
            <a:extLst>
              <a:ext uri="{FF2B5EF4-FFF2-40B4-BE49-F238E27FC236}">
                <a16:creationId xmlns:a16="http://schemas.microsoft.com/office/drawing/2014/main" id="{9C08F75D-7F84-D65B-B12E-FE2642D8EEB0}"/>
              </a:ext>
            </a:extLst>
          </p:cNvPr>
          <p:cNvSpPr>
            <a:spLocks noGrp="1"/>
          </p:cNvSpPr>
          <p:nvPr>
            <p:ph type="sldNum" sz="quarter" idx="5"/>
          </p:nvPr>
        </p:nvSpPr>
        <p:spPr/>
        <p:txBody>
          <a:bodyPr/>
          <a:lstStyle/>
          <a:p>
            <a:fld id="{20174CFC-6271-4A1F-9428-C27916728362}" type="slidenum">
              <a:rPr lang="en-US" smtClean="0"/>
              <a:t>10</a:t>
            </a:fld>
            <a:endParaRPr lang="en-US" dirty="0"/>
          </a:p>
        </p:txBody>
      </p:sp>
    </p:spTree>
    <p:extLst>
      <p:ext uri="{BB962C8B-B14F-4D97-AF65-F5344CB8AC3E}">
        <p14:creationId xmlns:p14="http://schemas.microsoft.com/office/powerpoint/2010/main" val="1588465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D1048-22C4-EAAE-5C62-0D8BE1499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8D7184-9AC5-CC1D-49CF-B7B91F3B87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258833-EF20-F14F-36F7-9F5EAE73B743}"/>
              </a:ext>
            </a:extLst>
          </p:cNvPr>
          <p:cNvSpPr>
            <a:spLocks noGrp="1"/>
          </p:cNvSpPr>
          <p:nvPr>
            <p:ph type="body" idx="1"/>
          </p:nvPr>
        </p:nvSpPr>
        <p:spPr/>
        <p:txBody>
          <a:bodyPr/>
          <a:lstStyle/>
          <a:p>
            <a:r>
              <a:rPr lang="en-US" dirty="0"/>
              <a:t>Michael C. Galdo Director, COVID-19 Fraud Enforcement </a:t>
            </a:r>
          </a:p>
        </p:txBody>
      </p:sp>
      <p:sp>
        <p:nvSpPr>
          <p:cNvPr id="4" name="Slide Number Placeholder 3">
            <a:extLst>
              <a:ext uri="{FF2B5EF4-FFF2-40B4-BE49-F238E27FC236}">
                <a16:creationId xmlns:a16="http://schemas.microsoft.com/office/drawing/2014/main" id="{2BDAA64B-9B0A-EB3D-2043-616E385F2BE0}"/>
              </a:ext>
            </a:extLst>
          </p:cNvPr>
          <p:cNvSpPr>
            <a:spLocks noGrp="1"/>
          </p:cNvSpPr>
          <p:nvPr>
            <p:ph type="sldNum" sz="quarter" idx="5"/>
          </p:nvPr>
        </p:nvSpPr>
        <p:spPr/>
        <p:txBody>
          <a:bodyPr/>
          <a:lstStyle/>
          <a:p>
            <a:fld id="{20174CFC-6271-4A1F-9428-C27916728362}" type="slidenum">
              <a:rPr lang="en-US" smtClean="0"/>
              <a:t>11</a:t>
            </a:fld>
            <a:endParaRPr lang="en-US" dirty="0"/>
          </a:p>
        </p:txBody>
      </p:sp>
    </p:spTree>
    <p:extLst>
      <p:ext uri="{BB962C8B-B14F-4D97-AF65-F5344CB8AC3E}">
        <p14:creationId xmlns:p14="http://schemas.microsoft.com/office/powerpoint/2010/main" val="3012122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might imagine, the changes made to the Uniform Guidance were extensive. For purposes of our discussion today, we’ll focus on the changes that are most relevant to the work you all do in procurement. These changes fall into three main categories: acronyms and definitions; pre-federal award requirements and contents of federal awards; and post federal award requirements.</a:t>
            </a:r>
          </a:p>
        </p:txBody>
      </p:sp>
      <p:sp>
        <p:nvSpPr>
          <p:cNvPr id="4" name="Slide Number Placeholder 3"/>
          <p:cNvSpPr>
            <a:spLocks noGrp="1"/>
          </p:cNvSpPr>
          <p:nvPr>
            <p:ph type="sldNum" sz="quarter" idx="5"/>
          </p:nvPr>
        </p:nvSpPr>
        <p:spPr/>
        <p:txBody>
          <a:bodyPr/>
          <a:lstStyle/>
          <a:p>
            <a:fld id="{F6DE8F2A-B3D4-43F2-B39B-CD77F64A1950}" type="slidenum">
              <a:rPr lang="en-US" noProof="0" smtClean="0"/>
              <a:t>19</a:t>
            </a:fld>
            <a:endParaRPr lang="en-US" noProof="0" dirty="0"/>
          </a:p>
        </p:txBody>
      </p:sp>
    </p:spTree>
    <p:extLst>
      <p:ext uri="{BB962C8B-B14F-4D97-AF65-F5344CB8AC3E}">
        <p14:creationId xmlns:p14="http://schemas.microsoft.com/office/powerpoint/2010/main" val="3915817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a:t>Before we get into the changes, let’s quickly go over when they become effective. The effective date for the final guidance is October 1, 2024. </a:t>
            </a:r>
            <a:r>
              <a:rPr lang="en-US" sz="1800" dirty="0">
                <a:latin typeface="Melior"/>
              </a:rPr>
              <a:t>Federal agencies may elect to apply the final guidance to Federal awards issued prior to that date, but they are not required to do so. </a:t>
            </a:r>
            <a:endParaRPr lang="en-US" dirty="0"/>
          </a:p>
        </p:txBody>
      </p:sp>
      <p:sp>
        <p:nvSpPr>
          <p:cNvPr id="4" name="Slide Number Placeholder 3"/>
          <p:cNvSpPr>
            <a:spLocks noGrp="1"/>
          </p:cNvSpPr>
          <p:nvPr>
            <p:ph type="sldNum" sz="quarter" idx="5"/>
          </p:nvPr>
        </p:nvSpPr>
        <p:spPr/>
        <p:txBody>
          <a:bodyPr/>
          <a:lstStyle/>
          <a:p>
            <a:pPr defTabSz="924916">
              <a:defRPr/>
            </a:pPr>
            <a:fld id="{F6DE8F2A-B3D4-43F2-B39B-CD77F64A1950}" type="slidenum">
              <a:rPr lang="en-US">
                <a:solidFill>
                  <a:prstClr val="black"/>
                </a:solidFill>
                <a:latin typeface="Calibri" panose="020F0502020204030204"/>
              </a:rPr>
              <a:pPr defTabSz="924916">
                <a:defRPr/>
              </a:pPr>
              <a:t>20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697709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C819DC2E-05D7-C764-B4E7-A5D43B98BEC7}"/>
              </a:ext>
            </a:extLst>
          </p:cNvPr>
          <p:cNvSpPr/>
          <p:nvPr/>
        </p:nvSpPr>
        <p:spPr>
          <a:xfrm>
            <a:off x="4850362" y="0"/>
            <a:ext cx="7343273" cy="6858000"/>
          </a:xfrm>
          <a:prstGeom prst="parallelogram">
            <a:avLst/>
          </a:prstGeom>
          <a:solidFill>
            <a:schemeClr val="bg1">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421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24064" y="-57705"/>
            <a:ext cx="4520348"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278425" y="663451"/>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7358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7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24064" y="-57705"/>
            <a:ext cx="4520348"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278425" y="663451"/>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23221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Version 2">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6EC94EB-D734-86FC-607A-C80F502A3B01}"/>
              </a:ext>
            </a:extLst>
          </p:cNvPr>
          <p:cNvSpPr/>
          <p:nvPr/>
        </p:nvSpPr>
        <p:spPr>
          <a:xfrm>
            <a:off x="-26633" y="-17755"/>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Rectangle 4">
            <a:extLst>
              <a:ext uri="{FF2B5EF4-FFF2-40B4-BE49-F238E27FC236}">
                <a16:creationId xmlns:a16="http://schemas.microsoft.com/office/drawing/2014/main" id="{95E5791F-3F71-BF44-BA4E-0B7D386184DC}"/>
              </a:ext>
            </a:extLst>
          </p:cNvPr>
          <p:cNvSpPr/>
          <p:nvPr/>
        </p:nvSpPr>
        <p:spPr>
          <a:xfrm>
            <a:off x="252663" y="216568"/>
            <a:ext cx="11658600" cy="61417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DBBA643E-F4FC-5035-6EDC-60C6670B1D38}"/>
              </a:ext>
            </a:extLst>
          </p:cNvPr>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7349056A-65BF-BC33-489E-248AFC1D2959}"/>
              </a:ext>
            </a:extLst>
          </p:cNvPr>
          <p:cNvSpPr>
            <a:spLocks noGrp="1"/>
          </p:cNvSpPr>
          <p:nvPr>
            <p:ph type="title"/>
          </p:nvPr>
        </p:nvSpPr>
        <p:spPr>
          <a:xfrm>
            <a:off x="692795" y="353043"/>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7" name="Picture 6">
            <a:extLst>
              <a:ext uri="{FF2B5EF4-FFF2-40B4-BE49-F238E27FC236}">
                <a16:creationId xmlns:a16="http://schemas.microsoft.com/office/drawing/2014/main" id="{A7FBE2D5-34AF-FD60-CC05-68F818117EB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670517" y="372280"/>
            <a:ext cx="2103075" cy="589097"/>
          </a:xfrm>
          <a:prstGeom prst="rect">
            <a:avLst/>
          </a:prstGeom>
        </p:spPr>
      </p:pic>
      <p:sp>
        <p:nvSpPr>
          <p:cNvPr id="3" name="Rectangle 2">
            <a:extLst>
              <a:ext uri="{FF2B5EF4-FFF2-40B4-BE49-F238E27FC236}">
                <a16:creationId xmlns:a16="http://schemas.microsoft.com/office/drawing/2014/main" id="{887F9633-51A7-77FE-5B6A-3492542E1B5F}"/>
              </a:ext>
            </a:extLst>
          </p:cNvPr>
          <p:cNvSpPr/>
          <p:nvPr/>
        </p:nvSpPr>
        <p:spPr>
          <a:xfrm>
            <a:off x="365760" y="1263535"/>
            <a:ext cx="7124007" cy="5818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44609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Agenda Version 2">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6EC94EB-D734-86FC-607A-C80F502A3B01}"/>
              </a:ext>
            </a:extLst>
          </p:cNvPr>
          <p:cNvSpPr/>
          <p:nvPr/>
        </p:nvSpPr>
        <p:spPr>
          <a:xfrm>
            <a:off x="-26633" y="-17755"/>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Rectangle 4">
            <a:extLst>
              <a:ext uri="{FF2B5EF4-FFF2-40B4-BE49-F238E27FC236}">
                <a16:creationId xmlns:a16="http://schemas.microsoft.com/office/drawing/2014/main" id="{95E5791F-3F71-BF44-BA4E-0B7D386184DC}"/>
              </a:ext>
            </a:extLst>
          </p:cNvPr>
          <p:cNvSpPr/>
          <p:nvPr/>
        </p:nvSpPr>
        <p:spPr>
          <a:xfrm>
            <a:off x="252663" y="216568"/>
            <a:ext cx="11658600" cy="61417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DBBA643E-F4FC-5035-6EDC-60C6670B1D38}"/>
              </a:ext>
            </a:extLst>
          </p:cNvPr>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7349056A-65BF-BC33-489E-248AFC1D2959}"/>
              </a:ext>
            </a:extLst>
          </p:cNvPr>
          <p:cNvSpPr>
            <a:spLocks noGrp="1"/>
          </p:cNvSpPr>
          <p:nvPr>
            <p:ph type="title"/>
          </p:nvPr>
        </p:nvSpPr>
        <p:spPr>
          <a:xfrm>
            <a:off x="623959" y="308760"/>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D751FAB6-3DB6-8B4C-D77D-481B9F83880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670517" y="331157"/>
            <a:ext cx="2103075" cy="562572"/>
          </a:xfrm>
          <a:prstGeom prst="rect">
            <a:avLst/>
          </a:prstGeom>
        </p:spPr>
      </p:pic>
      <p:sp>
        <p:nvSpPr>
          <p:cNvPr id="3" name="Rectangle 2">
            <a:extLst>
              <a:ext uri="{FF2B5EF4-FFF2-40B4-BE49-F238E27FC236}">
                <a16:creationId xmlns:a16="http://schemas.microsoft.com/office/drawing/2014/main" id="{C5366CA0-32F1-33E8-BFEB-3614076B5C23}"/>
              </a:ext>
            </a:extLst>
          </p:cNvPr>
          <p:cNvSpPr/>
          <p:nvPr/>
        </p:nvSpPr>
        <p:spPr>
          <a:xfrm>
            <a:off x="365760" y="1263535"/>
            <a:ext cx="7124007" cy="581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8548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Break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8CAEDF-A273-D4A2-BE49-35C85456CC0F}"/>
              </a:ext>
            </a:extLst>
          </p:cNvPr>
          <p:cNvSpPr/>
          <p:nvPr/>
        </p:nvSpPr>
        <p:spPr>
          <a:xfrm>
            <a:off x="407754" y="467833"/>
            <a:ext cx="11365838" cy="58904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7" name="Rectangle 6">
            <a:extLst>
              <a:ext uri="{FF2B5EF4-FFF2-40B4-BE49-F238E27FC236}">
                <a16:creationId xmlns:a16="http://schemas.microsoft.com/office/drawing/2014/main" id="{FC82F901-1CE7-2D08-83E9-0E2FEC777BCD}"/>
              </a:ext>
            </a:extLst>
          </p:cNvPr>
          <p:cNvSpPr/>
          <p:nvPr/>
        </p:nvSpPr>
        <p:spPr>
          <a:xfrm>
            <a:off x="0" y="889462"/>
            <a:ext cx="8781692" cy="228600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932329" y="1577216"/>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143430F7-6BA9-C14A-79AB-B0FC4A12284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63451"/>
            <a:ext cx="2103075" cy="589097"/>
          </a:xfrm>
          <a:prstGeom prst="rect">
            <a:avLst/>
          </a:prstGeom>
        </p:spPr>
      </p:pic>
    </p:spTree>
    <p:extLst>
      <p:ext uri="{BB962C8B-B14F-4D97-AF65-F5344CB8AC3E}">
        <p14:creationId xmlns:p14="http://schemas.microsoft.com/office/powerpoint/2010/main" val="4177928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Slide Break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8CAEDF-A273-D4A2-BE49-35C85456CC0F}"/>
              </a:ext>
            </a:extLst>
          </p:cNvPr>
          <p:cNvSpPr/>
          <p:nvPr/>
        </p:nvSpPr>
        <p:spPr>
          <a:xfrm>
            <a:off x="407754" y="467833"/>
            <a:ext cx="11365838" cy="58904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7" name="Rectangle 6">
            <a:extLst>
              <a:ext uri="{FF2B5EF4-FFF2-40B4-BE49-F238E27FC236}">
                <a16:creationId xmlns:a16="http://schemas.microsoft.com/office/drawing/2014/main" id="{FC82F901-1CE7-2D08-83E9-0E2FEC777BCD}"/>
              </a:ext>
            </a:extLst>
          </p:cNvPr>
          <p:cNvSpPr/>
          <p:nvPr/>
        </p:nvSpPr>
        <p:spPr>
          <a:xfrm>
            <a:off x="0" y="889462"/>
            <a:ext cx="878169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932329" y="1577216"/>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2BB75DBD-532C-7435-EE89-CFECA150A4BA}"/>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490044" y="670767"/>
            <a:ext cx="2103075" cy="562572"/>
          </a:xfrm>
          <a:prstGeom prst="rect">
            <a:avLst/>
          </a:prstGeom>
        </p:spPr>
      </p:pic>
    </p:spTree>
    <p:extLst>
      <p:ext uri="{BB962C8B-B14F-4D97-AF65-F5344CB8AC3E}">
        <p14:creationId xmlns:p14="http://schemas.microsoft.com/office/powerpoint/2010/main" val="1017349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4_Slide Break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3" name="Rectangle 2">
            <a:extLst>
              <a:ext uri="{FF2B5EF4-FFF2-40B4-BE49-F238E27FC236}">
                <a16:creationId xmlns:a16="http://schemas.microsoft.com/office/drawing/2014/main" id="{C6825B50-2DB2-8C8E-0F37-072BBA97B5B2}"/>
              </a:ext>
            </a:extLst>
          </p:cNvPr>
          <p:cNvSpPr/>
          <p:nvPr/>
        </p:nvSpPr>
        <p:spPr>
          <a:xfrm>
            <a:off x="0" y="0"/>
            <a:ext cx="791554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17624DD8-CFB6-2563-7E11-53AE591EFDB2}"/>
              </a:ext>
            </a:extLst>
          </p:cNvPr>
          <p:cNvSpPr txBox="1">
            <a:spLocks/>
          </p:cNvSpPr>
          <p:nvPr/>
        </p:nvSpPr>
        <p:spPr>
          <a:xfrm>
            <a:off x="847898" y="286604"/>
            <a:ext cx="6076604" cy="9187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r>
              <a:rPr lang="en-US" dirty="0"/>
              <a:t>Click to edit Master title style</a:t>
            </a:r>
          </a:p>
        </p:txBody>
      </p:sp>
      <p:sp>
        <p:nvSpPr>
          <p:cNvPr id="9" name="Rectangle 8">
            <a:extLst>
              <a:ext uri="{FF2B5EF4-FFF2-40B4-BE49-F238E27FC236}">
                <a16:creationId xmlns:a16="http://schemas.microsoft.com/office/drawing/2014/main" id="{2E3C23DE-BC1F-19DA-C195-3EEBD214D357}"/>
              </a:ext>
            </a:extLst>
          </p:cNvPr>
          <p:cNvSpPr/>
          <p:nvPr/>
        </p:nvSpPr>
        <p:spPr>
          <a:xfrm>
            <a:off x="365760" y="1263535"/>
            <a:ext cx="7124007" cy="5818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ack and orange logo&#10;&#10;Description automatically generated">
            <a:extLst>
              <a:ext uri="{FF2B5EF4-FFF2-40B4-BE49-F238E27FC236}">
                <a16:creationId xmlns:a16="http://schemas.microsoft.com/office/drawing/2014/main" id="{0FB63C16-A43D-2CBD-35DD-E5E7C11B0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4968" y="186029"/>
            <a:ext cx="1720782" cy="460309"/>
          </a:xfrm>
          <a:prstGeom prst="rect">
            <a:avLst/>
          </a:prstGeom>
        </p:spPr>
      </p:pic>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932330" y="1577216"/>
            <a:ext cx="6298650" cy="3512142"/>
          </a:xfrm>
        </p:spPr>
        <p:txBody>
          <a:bodyPr anchor="ctr"/>
          <a:lstStyle>
            <a:lvl1pPr algn="l">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344917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5_Slide Break ">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825B50-2DB2-8C8E-0F37-072BBA97B5B2}"/>
              </a:ext>
            </a:extLst>
          </p:cNvPr>
          <p:cNvSpPr/>
          <p:nvPr/>
        </p:nvSpPr>
        <p:spPr>
          <a:xfrm>
            <a:off x="3344779" y="0"/>
            <a:ext cx="885401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Title 1">
            <a:extLst>
              <a:ext uri="{FF2B5EF4-FFF2-40B4-BE49-F238E27FC236}">
                <a16:creationId xmlns:a16="http://schemas.microsoft.com/office/drawing/2014/main" id="{17624DD8-CFB6-2563-7E11-53AE591EFDB2}"/>
              </a:ext>
            </a:extLst>
          </p:cNvPr>
          <p:cNvSpPr txBox="1">
            <a:spLocks/>
          </p:cNvSpPr>
          <p:nvPr/>
        </p:nvSpPr>
        <p:spPr>
          <a:xfrm>
            <a:off x="5131147" y="286604"/>
            <a:ext cx="6076604" cy="9187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endParaRPr lang="en-US" dirty="0"/>
          </a:p>
        </p:txBody>
      </p:sp>
      <p:sp>
        <p:nvSpPr>
          <p:cNvPr id="9" name="Rectangle 8">
            <a:extLst>
              <a:ext uri="{FF2B5EF4-FFF2-40B4-BE49-F238E27FC236}">
                <a16:creationId xmlns:a16="http://schemas.microsoft.com/office/drawing/2014/main" id="{2E3C23DE-BC1F-19DA-C195-3EEBD214D357}"/>
              </a:ext>
            </a:extLst>
          </p:cNvPr>
          <p:cNvSpPr/>
          <p:nvPr/>
        </p:nvSpPr>
        <p:spPr>
          <a:xfrm>
            <a:off x="4649009" y="1263535"/>
            <a:ext cx="7124007" cy="5818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ack and orange logo&#10;&#10;Description automatically generated">
            <a:extLst>
              <a:ext uri="{FF2B5EF4-FFF2-40B4-BE49-F238E27FC236}">
                <a16:creationId xmlns:a16="http://schemas.microsoft.com/office/drawing/2014/main" id="{0FB63C16-A43D-2CBD-35DD-E5E7C11B0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4968" y="186029"/>
            <a:ext cx="1720782" cy="460309"/>
          </a:xfrm>
          <a:prstGeom prst="rect">
            <a:avLst/>
          </a:prstGeom>
        </p:spPr>
      </p:pic>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5215579" y="1577216"/>
            <a:ext cx="6298650" cy="3512142"/>
          </a:xfrm>
        </p:spPr>
        <p:txBody>
          <a:bodyPr anchor="ctr"/>
          <a:lstStyle>
            <a:lvl1pPr algn="l">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510208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7_Slide Break ">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825B50-2DB2-8C8E-0F37-072BBA97B5B2}"/>
              </a:ext>
            </a:extLst>
          </p:cNvPr>
          <p:cNvSpPr/>
          <p:nvPr/>
        </p:nvSpPr>
        <p:spPr>
          <a:xfrm>
            <a:off x="3344779" y="0"/>
            <a:ext cx="8854011" cy="6858000"/>
          </a:xfrm>
          <a:prstGeom prst="rect">
            <a:avLst/>
          </a:prstGeom>
          <a:solidFill>
            <a:srgbClr val="F15D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Title 1">
            <a:extLst>
              <a:ext uri="{FF2B5EF4-FFF2-40B4-BE49-F238E27FC236}">
                <a16:creationId xmlns:a16="http://schemas.microsoft.com/office/drawing/2014/main" id="{17624DD8-CFB6-2563-7E11-53AE591EFDB2}"/>
              </a:ext>
            </a:extLst>
          </p:cNvPr>
          <p:cNvSpPr txBox="1">
            <a:spLocks/>
          </p:cNvSpPr>
          <p:nvPr/>
        </p:nvSpPr>
        <p:spPr>
          <a:xfrm>
            <a:off x="5131147" y="286604"/>
            <a:ext cx="6076604" cy="9187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endParaRPr lang="en-US" dirty="0"/>
          </a:p>
        </p:txBody>
      </p:sp>
      <p:sp>
        <p:nvSpPr>
          <p:cNvPr id="9" name="Rectangle 8">
            <a:extLst>
              <a:ext uri="{FF2B5EF4-FFF2-40B4-BE49-F238E27FC236}">
                <a16:creationId xmlns:a16="http://schemas.microsoft.com/office/drawing/2014/main" id="{2E3C23DE-BC1F-19DA-C195-3EEBD214D357}"/>
              </a:ext>
            </a:extLst>
          </p:cNvPr>
          <p:cNvSpPr/>
          <p:nvPr/>
        </p:nvSpPr>
        <p:spPr>
          <a:xfrm>
            <a:off x="4649009" y="1263535"/>
            <a:ext cx="7124007" cy="581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5215579" y="1577216"/>
            <a:ext cx="6298650" cy="3512142"/>
          </a:xfrm>
        </p:spPr>
        <p:txBody>
          <a:bodyPr anchor="ctr"/>
          <a:lstStyle>
            <a:lvl1pPr algn="l">
              <a:defRPr>
                <a:solidFill>
                  <a:schemeClr val="bg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5C644DEF-53C2-4429-9CEA-0580FD6C276B}"/>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942044" y="88288"/>
            <a:ext cx="2103075" cy="562572"/>
          </a:xfrm>
          <a:prstGeom prst="rect">
            <a:avLst/>
          </a:prstGeom>
        </p:spPr>
      </p:pic>
    </p:spTree>
    <p:extLst>
      <p:ext uri="{BB962C8B-B14F-4D97-AF65-F5344CB8AC3E}">
        <p14:creationId xmlns:p14="http://schemas.microsoft.com/office/powerpoint/2010/main" val="2831867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6_Slide Break ">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825B50-2DB2-8C8E-0F37-072BBA97B5B2}"/>
              </a:ext>
            </a:extLst>
          </p:cNvPr>
          <p:cNvSpPr/>
          <p:nvPr/>
        </p:nvSpPr>
        <p:spPr>
          <a:xfrm>
            <a:off x="3344779" y="0"/>
            <a:ext cx="885401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Title 1">
            <a:extLst>
              <a:ext uri="{FF2B5EF4-FFF2-40B4-BE49-F238E27FC236}">
                <a16:creationId xmlns:a16="http://schemas.microsoft.com/office/drawing/2014/main" id="{17624DD8-CFB6-2563-7E11-53AE591EFDB2}"/>
              </a:ext>
            </a:extLst>
          </p:cNvPr>
          <p:cNvSpPr txBox="1">
            <a:spLocks/>
          </p:cNvSpPr>
          <p:nvPr/>
        </p:nvSpPr>
        <p:spPr>
          <a:xfrm>
            <a:off x="198200" y="3065899"/>
            <a:ext cx="2376558" cy="9187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endParaRPr lang="en-US" dirty="0">
              <a:solidFill>
                <a:schemeClr val="accent1"/>
              </a:solidFill>
            </a:endParaRPr>
          </a:p>
        </p:txBody>
      </p:sp>
      <p:pic>
        <p:nvPicPr>
          <p:cNvPr id="11" name="Picture 10" descr="A black and orange logo&#10;&#10;Description automatically generated">
            <a:extLst>
              <a:ext uri="{FF2B5EF4-FFF2-40B4-BE49-F238E27FC236}">
                <a16:creationId xmlns:a16="http://schemas.microsoft.com/office/drawing/2014/main" id="{0FB63C16-A43D-2CBD-35DD-E5E7C11B0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4968" y="186029"/>
            <a:ext cx="1720782" cy="460309"/>
          </a:xfrm>
          <a:prstGeom prst="rect">
            <a:avLst/>
          </a:prstGeom>
        </p:spPr>
      </p:pic>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4223084" y="1167063"/>
            <a:ext cx="7550508" cy="4367463"/>
          </a:xfrm>
        </p:spPr>
        <p:txBody>
          <a:bodyPr anchor="ctr"/>
          <a:lstStyle>
            <a:lvl1pPr algn="l">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16270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Rectangle 4">
            <a:extLst>
              <a:ext uri="{FF2B5EF4-FFF2-40B4-BE49-F238E27FC236}">
                <a16:creationId xmlns:a16="http://schemas.microsoft.com/office/drawing/2014/main" id="{95E5791F-3F71-BF44-BA4E-0B7D386184DC}"/>
              </a:ext>
            </a:extLst>
          </p:cNvPr>
          <p:cNvSpPr/>
          <p:nvPr/>
        </p:nvSpPr>
        <p:spPr>
          <a:xfrm>
            <a:off x="0" y="205144"/>
            <a:ext cx="12011892" cy="62390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150920" y="-28854"/>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751738" y="304632"/>
            <a:ext cx="2103075" cy="589097"/>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8151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Slide Break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8CAEDF-A273-D4A2-BE49-35C85456CC0F}"/>
              </a:ext>
            </a:extLst>
          </p:cNvPr>
          <p:cNvSpPr/>
          <p:nvPr/>
        </p:nvSpPr>
        <p:spPr>
          <a:xfrm>
            <a:off x="182479" y="204537"/>
            <a:ext cx="11827042" cy="61537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7" name="Rectangle 6">
            <a:extLst>
              <a:ext uri="{FF2B5EF4-FFF2-40B4-BE49-F238E27FC236}">
                <a16:creationId xmlns:a16="http://schemas.microsoft.com/office/drawing/2014/main" id="{FC82F901-1CE7-2D08-83E9-0E2FEC777BCD}"/>
              </a:ext>
            </a:extLst>
          </p:cNvPr>
          <p:cNvSpPr/>
          <p:nvPr/>
        </p:nvSpPr>
        <p:spPr>
          <a:xfrm>
            <a:off x="0" y="499729"/>
            <a:ext cx="8781692" cy="1011527"/>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0" y="527829"/>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143430F7-6BA9-C14A-79AB-B0FC4A12284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751738" y="349694"/>
            <a:ext cx="2103075" cy="589097"/>
          </a:xfrm>
          <a:prstGeom prst="rect">
            <a:avLst/>
          </a:prstGeom>
        </p:spPr>
      </p:pic>
    </p:spTree>
    <p:extLst>
      <p:ext uri="{BB962C8B-B14F-4D97-AF65-F5344CB8AC3E}">
        <p14:creationId xmlns:p14="http://schemas.microsoft.com/office/powerpoint/2010/main" val="856321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Slide Break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8CAEDF-A273-D4A2-BE49-35C85456CC0F}"/>
              </a:ext>
            </a:extLst>
          </p:cNvPr>
          <p:cNvSpPr/>
          <p:nvPr/>
        </p:nvSpPr>
        <p:spPr>
          <a:xfrm>
            <a:off x="182479" y="204537"/>
            <a:ext cx="11827042" cy="61537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7" name="Rectangle 6">
            <a:extLst>
              <a:ext uri="{FF2B5EF4-FFF2-40B4-BE49-F238E27FC236}">
                <a16:creationId xmlns:a16="http://schemas.microsoft.com/office/drawing/2014/main" id="{FC82F901-1CE7-2D08-83E9-0E2FEC777BCD}"/>
              </a:ext>
            </a:extLst>
          </p:cNvPr>
          <p:cNvSpPr/>
          <p:nvPr/>
        </p:nvSpPr>
        <p:spPr>
          <a:xfrm>
            <a:off x="0" y="499729"/>
            <a:ext cx="8781692" cy="10115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0" y="527829"/>
            <a:ext cx="10452849" cy="910492"/>
          </a:xfrm>
          <a:noFill/>
        </p:spPr>
        <p:txBody>
          <a:bodyPr anchor="ctr"/>
          <a:lstStyle>
            <a:lvl1pPr algn="l">
              <a:defRPr>
                <a:solidFill>
                  <a:schemeClr val="bg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4687ACA6-02E9-EEAF-7C65-BADEC428699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670517" y="331157"/>
            <a:ext cx="2103075" cy="562572"/>
          </a:xfrm>
          <a:prstGeom prst="rect">
            <a:avLst/>
          </a:prstGeom>
        </p:spPr>
      </p:pic>
    </p:spTree>
    <p:extLst>
      <p:ext uri="{BB962C8B-B14F-4D97-AF65-F5344CB8AC3E}">
        <p14:creationId xmlns:p14="http://schemas.microsoft.com/office/powerpoint/2010/main" val="24947173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2 Colo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Rectangle 4">
            <a:extLst>
              <a:ext uri="{FF2B5EF4-FFF2-40B4-BE49-F238E27FC236}">
                <a16:creationId xmlns:a16="http://schemas.microsoft.com/office/drawing/2014/main" id="{95E5791F-3F71-BF44-BA4E-0B7D386184DC}"/>
              </a:ext>
            </a:extLst>
          </p:cNvPr>
          <p:cNvSpPr/>
          <p:nvPr/>
        </p:nvSpPr>
        <p:spPr>
          <a:xfrm>
            <a:off x="0" y="467833"/>
            <a:ext cx="11729822" cy="58904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373627B-A2D0-C840-AC80-812472282647}"/>
              </a:ext>
            </a:extLst>
          </p:cNvPr>
          <p:cNvSpPr/>
          <p:nvPr/>
        </p:nvSpPr>
        <p:spPr>
          <a:xfrm>
            <a:off x="-1" y="0"/>
            <a:ext cx="5384871" cy="685800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5717878-00AE-EF6A-79F4-6A6E33703ED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63451"/>
            <a:ext cx="2103075" cy="589097"/>
          </a:xfrm>
          <a:prstGeom prst="rect">
            <a:avLst/>
          </a:prstGeom>
        </p:spPr>
      </p:pic>
      <p:sp>
        <p:nvSpPr>
          <p:cNvPr id="7" name="Content Placeholder 2">
            <a:extLst>
              <a:ext uri="{FF2B5EF4-FFF2-40B4-BE49-F238E27FC236}">
                <a16:creationId xmlns:a16="http://schemas.microsoft.com/office/drawing/2014/main" id="{36AAE440-6B1B-AE27-F4E8-392EDD122343}"/>
              </a:ext>
            </a:extLst>
          </p:cNvPr>
          <p:cNvSpPr>
            <a:spLocks noGrp="1"/>
          </p:cNvSpPr>
          <p:nvPr>
            <p:ph idx="1"/>
          </p:nvPr>
        </p:nvSpPr>
        <p:spPr>
          <a:xfrm>
            <a:off x="5575177" y="2872904"/>
            <a:ext cx="5810000" cy="3192918"/>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9">
            <a:extLst>
              <a:ext uri="{FF2B5EF4-FFF2-40B4-BE49-F238E27FC236}">
                <a16:creationId xmlns:a16="http://schemas.microsoft.com/office/drawing/2014/main" id="{8EE39485-FB40-4885-0E88-A19E4B244468}"/>
              </a:ext>
            </a:extLst>
          </p:cNvPr>
          <p:cNvSpPr>
            <a:spLocks noGrp="1"/>
          </p:cNvSpPr>
          <p:nvPr>
            <p:ph type="title"/>
          </p:nvPr>
        </p:nvSpPr>
        <p:spPr>
          <a:xfrm>
            <a:off x="5575177" y="1735512"/>
            <a:ext cx="5810001" cy="910492"/>
          </a:xfrm>
        </p:spPr>
        <p:txBody>
          <a:bodyPr anchor="ctr"/>
          <a:lstStyle>
            <a:lvl1pPr algn="l">
              <a:defRPr>
                <a:solidFill>
                  <a:schemeClr val="bg1"/>
                </a:solidFill>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41D820FF-5402-B298-C9D4-03A0DC2D8DD7}"/>
              </a:ext>
            </a:extLst>
          </p:cNvPr>
          <p:cNvSpPr>
            <a:spLocks noGrp="1"/>
          </p:cNvSpPr>
          <p:nvPr>
            <p:ph idx="13"/>
          </p:nvPr>
        </p:nvSpPr>
        <p:spPr>
          <a:xfrm>
            <a:off x="534197" y="2872904"/>
            <a:ext cx="4313783" cy="317295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7E5A3452-7322-0656-4498-4C3E31C75B15}"/>
              </a:ext>
            </a:extLst>
          </p:cNvPr>
          <p:cNvSpPr>
            <a:spLocks noGrp="1"/>
          </p:cNvSpPr>
          <p:nvPr>
            <p:ph type="body" sz="quarter" idx="14"/>
          </p:nvPr>
        </p:nvSpPr>
        <p:spPr>
          <a:xfrm>
            <a:off x="534985" y="1728496"/>
            <a:ext cx="4312205" cy="910492"/>
          </a:xfrm>
        </p:spPr>
        <p:txBody>
          <a:bodyPr>
            <a:normAutofit/>
          </a:bodyPr>
          <a:lstStyle>
            <a:lvl1pPr>
              <a:defRPr sz="3200">
                <a:solidFill>
                  <a:schemeClr val="bg1"/>
                </a:solidFill>
              </a:defRPr>
            </a:lvl1pPr>
            <a:lvl2pPr marL="201168"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2018819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_Content 2 Colo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8" name="Rectangle 7">
            <a:extLst>
              <a:ext uri="{FF2B5EF4-FFF2-40B4-BE49-F238E27FC236}">
                <a16:creationId xmlns:a16="http://schemas.microsoft.com/office/drawing/2014/main" id="{A373627B-A2D0-C840-AC80-812472282647}"/>
              </a:ext>
            </a:extLst>
          </p:cNvPr>
          <p:cNvSpPr/>
          <p:nvPr/>
        </p:nvSpPr>
        <p:spPr>
          <a:xfrm>
            <a:off x="-1" y="0"/>
            <a:ext cx="3489159" cy="685800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5717878-00AE-EF6A-79F4-6A6E33703ED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824034" y="203081"/>
            <a:ext cx="2103075" cy="589097"/>
          </a:xfrm>
          <a:prstGeom prst="rect">
            <a:avLst/>
          </a:prstGeom>
        </p:spPr>
      </p:pic>
      <p:sp>
        <p:nvSpPr>
          <p:cNvPr id="12" name="Title 9">
            <a:extLst>
              <a:ext uri="{FF2B5EF4-FFF2-40B4-BE49-F238E27FC236}">
                <a16:creationId xmlns:a16="http://schemas.microsoft.com/office/drawing/2014/main" id="{8EE39485-FB40-4885-0E88-A19E4B244468}"/>
              </a:ext>
            </a:extLst>
          </p:cNvPr>
          <p:cNvSpPr>
            <a:spLocks noGrp="1"/>
          </p:cNvSpPr>
          <p:nvPr>
            <p:ph type="title"/>
          </p:nvPr>
        </p:nvSpPr>
        <p:spPr>
          <a:xfrm>
            <a:off x="4935578" y="2459351"/>
            <a:ext cx="5810001" cy="910492"/>
          </a:xfrm>
        </p:spPr>
        <p:txBody>
          <a:bodyPr anchor="ctr"/>
          <a:lstStyle>
            <a:lvl1pPr algn="l">
              <a:defRPr>
                <a:solidFill>
                  <a:schemeClr val="bg1"/>
                </a:solidFill>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7E5A3452-7322-0656-4498-4C3E31C75B15}"/>
              </a:ext>
            </a:extLst>
          </p:cNvPr>
          <p:cNvSpPr>
            <a:spLocks noGrp="1"/>
          </p:cNvSpPr>
          <p:nvPr>
            <p:ph type="body" sz="quarter" idx="14"/>
          </p:nvPr>
        </p:nvSpPr>
        <p:spPr>
          <a:xfrm>
            <a:off x="534986" y="1728496"/>
            <a:ext cx="2364626" cy="2614904"/>
          </a:xfrm>
        </p:spPr>
        <p:txBody>
          <a:bodyPr>
            <a:normAutofit/>
          </a:bodyPr>
          <a:lstStyle>
            <a:lvl1pPr>
              <a:defRPr sz="3200">
                <a:solidFill>
                  <a:schemeClr val="bg1"/>
                </a:solidFill>
              </a:defRPr>
            </a:lvl1pPr>
            <a:lvl2pPr marL="201168"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3644840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Content 2 Colo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0"/>
            <a:ext cx="7838902" cy="342900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8" name="Rectangle 7">
            <a:extLst>
              <a:ext uri="{FF2B5EF4-FFF2-40B4-BE49-F238E27FC236}">
                <a16:creationId xmlns:a16="http://schemas.microsoft.com/office/drawing/2014/main" id="{A373627B-A2D0-C840-AC80-812472282647}"/>
              </a:ext>
            </a:extLst>
          </p:cNvPr>
          <p:cNvSpPr/>
          <p:nvPr/>
        </p:nvSpPr>
        <p:spPr>
          <a:xfrm>
            <a:off x="6818415" y="0"/>
            <a:ext cx="5384871" cy="6858000"/>
          </a:xfrm>
          <a:prstGeom prst="rect">
            <a:avLst/>
          </a:prstGeom>
          <a:solidFill>
            <a:srgbClr val="001D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AB9F8C8C-A454-2042-D09E-2315ACE510C2}"/>
              </a:ext>
            </a:extLst>
          </p:cNvPr>
          <p:cNvSpPr/>
          <p:nvPr/>
        </p:nvSpPr>
        <p:spPr>
          <a:xfrm>
            <a:off x="6818415" y="5411450"/>
            <a:ext cx="5384871" cy="144655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7" name="TextBox 6">
            <a:extLst>
              <a:ext uri="{FF2B5EF4-FFF2-40B4-BE49-F238E27FC236}">
                <a16:creationId xmlns:a16="http://schemas.microsoft.com/office/drawing/2014/main" id="{AECDA7B4-9B08-D2BF-6653-10A61F22313A}"/>
              </a:ext>
            </a:extLst>
          </p:cNvPr>
          <p:cNvSpPr txBox="1"/>
          <p:nvPr/>
        </p:nvSpPr>
        <p:spPr>
          <a:xfrm>
            <a:off x="7334093" y="1976338"/>
            <a:ext cx="4353514" cy="2369880"/>
          </a:xfrm>
          <a:prstGeom prst="rect">
            <a:avLst/>
          </a:prstGeom>
          <a:noFill/>
        </p:spPr>
        <p:txBody>
          <a:bodyPr wrap="square">
            <a:spAutoFit/>
          </a:bodyPr>
          <a:lstStyle/>
          <a:p>
            <a:pPr marL="342900" indent="-342900">
              <a:buFont typeface="Arial" panose="020B0604020202020204" pitchFamily="34" charset="0"/>
              <a:buChar char="•"/>
              <a:defRPr/>
            </a:pPr>
            <a:r>
              <a:rPr lang="en-US" sz="1600" b="1" dirty="0">
                <a:solidFill>
                  <a:schemeClr val="bg1"/>
                </a:solidFill>
                <a:latin typeface="Helvetica" pitchFamily="2" charset="0"/>
              </a:rPr>
              <a:t>Audit</a:t>
            </a:r>
            <a:endParaRPr lang="en-US" sz="2000" b="1" dirty="0">
              <a:solidFill>
                <a:schemeClr val="bg1"/>
              </a:solidFill>
              <a:latin typeface="Helvetica" pitchFamily="2" charset="0"/>
            </a:endParaRPr>
          </a:p>
          <a:p>
            <a:pPr marL="742950" lvl="1" indent="-285750">
              <a:buFont typeface="Arial" panose="020B0604020202020204" pitchFamily="34" charset="0"/>
              <a:buChar char="•"/>
              <a:defRPr/>
            </a:pPr>
            <a:r>
              <a:rPr lang="en-US" sz="1200" dirty="0">
                <a:solidFill>
                  <a:schemeClr val="bg1"/>
                </a:solidFill>
                <a:latin typeface="Helvetica" pitchFamily="2" charset="0"/>
              </a:rPr>
              <a:t>Corporate</a:t>
            </a:r>
          </a:p>
          <a:p>
            <a:pPr marL="742950" lvl="1" indent="-285750">
              <a:buFont typeface="Arial" panose="020B0604020202020204" pitchFamily="34" charset="0"/>
              <a:buChar char="•"/>
              <a:defRPr/>
            </a:pPr>
            <a:r>
              <a:rPr lang="en-US" sz="1200" dirty="0">
                <a:solidFill>
                  <a:schemeClr val="bg1"/>
                </a:solidFill>
                <a:latin typeface="Helvetica" pitchFamily="2" charset="0"/>
              </a:rPr>
              <a:t>Public Sector </a:t>
            </a:r>
          </a:p>
          <a:p>
            <a:pPr marL="742950" lvl="1" indent="-285750">
              <a:buFont typeface="Arial" panose="020B0604020202020204" pitchFamily="34" charset="0"/>
              <a:buChar char="•"/>
              <a:defRPr/>
            </a:pPr>
            <a:r>
              <a:rPr lang="en-US" sz="1200" dirty="0">
                <a:solidFill>
                  <a:schemeClr val="bg1"/>
                </a:solidFill>
                <a:latin typeface="Helvetica" pitchFamily="2" charset="0"/>
              </a:rPr>
              <a:t>Risk Advisory Services</a:t>
            </a:r>
            <a:endParaRPr lang="en-US" sz="1400" dirty="0">
              <a:solidFill>
                <a:schemeClr val="bg1"/>
              </a:solidFill>
              <a:latin typeface="Helvetica" pitchFamily="2" charset="0"/>
            </a:endParaRPr>
          </a:p>
          <a:p>
            <a:pPr marL="342900" indent="-342900">
              <a:buFont typeface="Arial" panose="020B0604020202020204" pitchFamily="34" charset="0"/>
              <a:buChar char="•"/>
              <a:defRPr/>
            </a:pPr>
            <a:r>
              <a:rPr lang="en-US" sz="1600" b="1" dirty="0">
                <a:solidFill>
                  <a:schemeClr val="bg1"/>
                </a:solidFill>
                <a:latin typeface="Helvetica" pitchFamily="2" charset="0"/>
              </a:rPr>
              <a:t>Consulting</a:t>
            </a:r>
            <a:endParaRPr lang="en-US" sz="2800" b="1" dirty="0">
              <a:solidFill>
                <a:schemeClr val="bg1"/>
              </a:solidFill>
              <a:latin typeface="Helvetica" pitchFamily="2" charset="0"/>
            </a:endParaRPr>
          </a:p>
          <a:p>
            <a:pPr marL="742950" lvl="1" indent="-285750">
              <a:buFont typeface="Arial" panose="020B0604020202020204" pitchFamily="34" charset="0"/>
              <a:buChar char="•"/>
              <a:defRPr/>
            </a:pPr>
            <a:r>
              <a:rPr lang="en-US" sz="1200" dirty="0">
                <a:solidFill>
                  <a:schemeClr val="bg1"/>
                </a:solidFill>
                <a:latin typeface="Helvetica" pitchFamily="2" charset="0"/>
              </a:rPr>
              <a:t>Strategic Consulting Services</a:t>
            </a:r>
          </a:p>
          <a:p>
            <a:pPr marL="742950" lvl="1" indent="-285750">
              <a:buFont typeface="Arial" panose="020B0604020202020204" pitchFamily="34" charset="0"/>
              <a:buChar char="•"/>
              <a:defRPr/>
            </a:pPr>
            <a:r>
              <a:rPr lang="en-US" sz="1200" dirty="0">
                <a:solidFill>
                  <a:schemeClr val="bg1"/>
                </a:solidFill>
                <a:latin typeface="Helvetica" pitchFamily="2" charset="0"/>
              </a:rPr>
              <a:t>Deal Advisory Services</a:t>
            </a:r>
          </a:p>
          <a:p>
            <a:pPr marL="742950" lvl="1" indent="-285750">
              <a:buFont typeface="Arial" panose="020B0604020202020204" pitchFamily="34" charset="0"/>
              <a:buChar char="•"/>
              <a:defRPr/>
            </a:pPr>
            <a:r>
              <a:rPr lang="en-US" sz="1200" dirty="0">
                <a:solidFill>
                  <a:schemeClr val="bg1"/>
                </a:solidFill>
                <a:latin typeface="Helvetica" pitchFamily="2" charset="0"/>
              </a:rPr>
              <a:t>Forensic, Litigation and Valuation Services (FLVS)</a:t>
            </a:r>
          </a:p>
          <a:p>
            <a:pPr marL="742950" lvl="1" indent="-285750">
              <a:buFont typeface="Arial" panose="020B0604020202020204" pitchFamily="34" charset="0"/>
              <a:buChar char="•"/>
              <a:defRPr/>
            </a:pPr>
            <a:r>
              <a:rPr lang="en-US" sz="1200" dirty="0">
                <a:solidFill>
                  <a:schemeClr val="bg1"/>
                </a:solidFill>
                <a:latin typeface="Helvetica" pitchFamily="2" charset="0"/>
              </a:rPr>
              <a:t>Wealth Management (WPWealth)</a:t>
            </a:r>
          </a:p>
          <a:p>
            <a:pPr marL="742950" lvl="1" indent="-285750">
              <a:buFont typeface="Arial" panose="020B0604020202020204" pitchFamily="34" charset="0"/>
              <a:buChar char="•"/>
              <a:defRPr/>
            </a:pPr>
            <a:r>
              <a:rPr lang="en-US" sz="1200" dirty="0">
                <a:solidFill>
                  <a:schemeClr val="bg1"/>
                </a:solidFill>
                <a:latin typeface="Helvetica" pitchFamily="2" charset="0"/>
              </a:rPr>
              <a:t>Client Accounting &amp; Advisory Services (CAAS)</a:t>
            </a:r>
          </a:p>
          <a:p>
            <a:pPr marL="342900" indent="-342900">
              <a:buFont typeface="Arial" panose="020B0604020202020204" pitchFamily="34" charset="0"/>
              <a:buChar char="•"/>
              <a:defRPr/>
            </a:pPr>
            <a:r>
              <a:rPr lang="en-US" sz="1600" b="1" dirty="0">
                <a:solidFill>
                  <a:schemeClr val="bg1"/>
                </a:solidFill>
                <a:latin typeface="Helvetica" pitchFamily="2" charset="0"/>
              </a:rPr>
              <a:t>Tax</a:t>
            </a:r>
            <a:endParaRPr lang="en-US" sz="2000" b="1" dirty="0">
              <a:solidFill>
                <a:schemeClr val="bg1"/>
              </a:solidFill>
              <a:latin typeface="Helvetica" pitchFamily="2" charset="0"/>
            </a:endParaRPr>
          </a:p>
        </p:txBody>
      </p:sp>
      <p:sp>
        <p:nvSpPr>
          <p:cNvPr id="25" name="Title 16">
            <a:extLst>
              <a:ext uri="{FF2B5EF4-FFF2-40B4-BE49-F238E27FC236}">
                <a16:creationId xmlns:a16="http://schemas.microsoft.com/office/drawing/2014/main" id="{B9468191-18D3-1A6F-3874-C5FDE8DA3DAE}"/>
              </a:ext>
            </a:extLst>
          </p:cNvPr>
          <p:cNvSpPr txBox="1">
            <a:spLocks/>
          </p:cNvSpPr>
          <p:nvPr/>
        </p:nvSpPr>
        <p:spPr>
          <a:xfrm>
            <a:off x="293540" y="741475"/>
            <a:ext cx="4010310" cy="374590"/>
          </a:xfrm>
          <a:prstGeom prst="rect">
            <a:avLst/>
          </a:prstGeom>
        </p:spPr>
        <p:txBody>
          <a:bodyPr vert="horz" lIns="91440" tIns="45720" rIns="91440" bIns="45720" rtlCol="0" anchor="b">
            <a:noAutofit/>
          </a:bodyPr>
          <a:lst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Helvetica"/>
                <a:ea typeface="+mj-ea"/>
                <a:cs typeface="+mj-cs"/>
              </a:rPr>
              <a:t>About Whitley Penn</a:t>
            </a:r>
          </a:p>
        </p:txBody>
      </p:sp>
      <p:grpSp>
        <p:nvGrpSpPr>
          <p:cNvPr id="48" name="Group 47">
            <a:extLst>
              <a:ext uri="{FF2B5EF4-FFF2-40B4-BE49-F238E27FC236}">
                <a16:creationId xmlns:a16="http://schemas.microsoft.com/office/drawing/2014/main" id="{758B485B-A9B7-A3DC-30F3-BA9646FFAAA0}"/>
              </a:ext>
            </a:extLst>
          </p:cNvPr>
          <p:cNvGrpSpPr/>
          <p:nvPr/>
        </p:nvGrpSpPr>
        <p:grpSpPr>
          <a:xfrm>
            <a:off x="434022" y="1675171"/>
            <a:ext cx="5950372" cy="1408925"/>
            <a:chOff x="415080" y="1517483"/>
            <a:chExt cx="5950372" cy="1408925"/>
          </a:xfrm>
        </p:grpSpPr>
        <p:sp>
          <p:nvSpPr>
            <p:cNvPr id="32" name="Rectangle 31">
              <a:extLst>
                <a:ext uri="{FF2B5EF4-FFF2-40B4-BE49-F238E27FC236}">
                  <a16:creationId xmlns:a16="http://schemas.microsoft.com/office/drawing/2014/main" id="{083D30AF-26DB-3BCE-CCE0-14E57030380B}"/>
                </a:ext>
              </a:extLst>
            </p:cNvPr>
            <p:cNvSpPr/>
            <p:nvPr/>
          </p:nvSpPr>
          <p:spPr>
            <a:xfrm>
              <a:off x="415080" y="1517483"/>
              <a:ext cx="1407457" cy="140745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CCBED053-EAD0-FF83-A71B-4BBF6B001C16}"/>
                </a:ext>
              </a:extLst>
            </p:cNvPr>
            <p:cNvSpPr txBox="1"/>
            <p:nvPr/>
          </p:nvSpPr>
          <p:spPr>
            <a:xfrm>
              <a:off x="1792498" y="1722777"/>
              <a:ext cx="1665602" cy="806118"/>
            </a:xfrm>
            <a:prstGeom prst="rect">
              <a:avLst/>
            </a:prstGeom>
            <a:noFill/>
          </p:spPr>
          <p:txBody>
            <a:bodyPr wrap="square">
              <a:spAutoFit/>
            </a:bodyP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r>
                <a:rPr kumimoji="0" lang="en-US" sz="3200" b="1" i="0" u="none" strike="noStrike" kern="1200" cap="none" spc="0" normalizeH="0" baseline="0" noProof="0" dirty="0">
                  <a:ln>
                    <a:noFill/>
                  </a:ln>
                  <a:solidFill>
                    <a:schemeClr val="bg1"/>
                  </a:solidFill>
                  <a:effectLst/>
                  <a:uLnTx/>
                  <a:uFillTx/>
                  <a:latin typeface="Helvetica" pitchFamily="2" charset="0"/>
                  <a:ea typeface="+mn-ea"/>
                  <a:cs typeface="+mn-cs"/>
                </a:rPr>
                <a:t>800+</a:t>
              </a:r>
              <a:r>
                <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rPr>
                <a:t> </a:t>
              </a:r>
              <a:r>
                <a:rPr kumimoji="0" lang="en-US" sz="1100" b="0" i="0" u="none" strike="noStrike" kern="1200" cap="none" spc="0" normalizeH="0" baseline="0" noProof="0" dirty="0">
                  <a:ln>
                    <a:noFill/>
                  </a:ln>
                  <a:solidFill>
                    <a:schemeClr val="bg1"/>
                  </a:solidFill>
                  <a:effectLst/>
                  <a:uLnTx/>
                  <a:uFillTx/>
                  <a:latin typeface="Helvetica" pitchFamily="2" charset="0"/>
                  <a:ea typeface="+mn-ea"/>
                  <a:cs typeface="+mn-cs"/>
                </a:rPr>
                <a:t>Professionals</a:t>
              </a: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35" name="Rectangle 34">
              <a:extLst>
                <a:ext uri="{FF2B5EF4-FFF2-40B4-BE49-F238E27FC236}">
                  <a16:creationId xmlns:a16="http://schemas.microsoft.com/office/drawing/2014/main" id="{303DFA34-BF92-3647-B680-178A09B6366B}"/>
                </a:ext>
              </a:extLst>
            </p:cNvPr>
            <p:cNvSpPr/>
            <p:nvPr/>
          </p:nvSpPr>
          <p:spPr>
            <a:xfrm>
              <a:off x="1925515" y="1518951"/>
              <a:ext cx="1407457" cy="140745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75205C97-0ABB-BA4A-BCE8-4DA678851A69}"/>
                </a:ext>
              </a:extLst>
            </p:cNvPr>
            <p:cNvSpPr/>
            <p:nvPr/>
          </p:nvSpPr>
          <p:spPr>
            <a:xfrm>
              <a:off x="3441755" y="1517483"/>
              <a:ext cx="1407457" cy="140745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id="{82DA4B74-4F13-8873-5FC0-27863CC197BB}"/>
                </a:ext>
              </a:extLst>
            </p:cNvPr>
            <p:cNvSpPr txBox="1"/>
            <p:nvPr/>
          </p:nvSpPr>
          <p:spPr>
            <a:xfrm>
              <a:off x="3435950" y="1738422"/>
              <a:ext cx="1413262" cy="806118"/>
            </a:xfrm>
            <a:prstGeom prst="rect">
              <a:avLst/>
            </a:prstGeom>
            <a:noFill/>
          </p:spPr>
          <p:txBody>
            <a:bodyPr wrap="square">
              <a:spAutoFit/>
            </a:bodyP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r>
                <a:rPr kumimoji="0" lang="en-US" sz="3200" b="1" i="0" u="none" strike="noStrike" kern="1200" cap="none" spc="0" normalizeH="0" baseline="0" noProof="0" dirty="0">
                  <a:ln>
                    <a:noFill/>
                  </a:ln>
                  <a:solidFill>
                    <a:schemeClr val="bg1"/>
                  </a:solidFill>
                  <a:effectLst/>
                  <a:uLnTx/>
                  <a:uFillTx/>
                  <a:latin typeface="Helvetica" pitchFamily="2" charset="0"/>
                  <a:ea typeface="+mn-ea"/>
                  <a:cs typeface="+mn-cs"/>
                </a:rPr>
                <a:t>95</a:t>
              </a:r>
              <a:r>
                <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rPr>
                <a:t>    </a:t>
              </a:r>
              <a:r>
                <a:rPr kumimoji="0" lang="en-US" sz="1100" b="0" i="0" u="none" strike="noStrike" kern="1200" cap="none" spc="0" normalizeH="0" baseline="0" noProof="0" dirty="0">
                  <a:ln>
                    <a:noFill/>
                  </a:ln>
                  <a:solidFill>
                    <a:schemeClr val="bg1"/>
                  </a:solidFill>
                  <a:effectLst/>
                  <a:uLnTx/>
                  <a:uFillTx/>
                  <a:latin typeface="Helvetica" pitchFamily="2" charset="0"/>
                  <a:ea typeface="+mn-ea"/>
                  <a:cs typeface="+mn-cs"/>
                </a:rPr>
                <a:t>Partners</a:t>
              </a: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40" name="Rectangle 39">
              <a:extLst>
                <a:ext uri="{FF2B5EF4-FFF2-40B4-BE49-F238E27FC236}">
                  <a16:creationId xmlns:a16="http://schemas.microsoft.com/office/drawing/2014/main" id="{D03035EF-5C88-7994-C656-8AF419C8D7C0}"/>
                </a:ext>
              </a:extLst>
            </p:cNvPr>
            <p:cNvSpPr/>
            <p:nvPr/>
          </p:nvSpPr>
          <p:spPr>
            <a:xfrm>
              <a:off x="4952190" y="1517483"/>
              <a:ext cx="1407457" cy="140745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DFFCD0D5-B9FE-004F-9B67-2031758A9483}"/>
                </a:ext>
              </a:extLst>
            </p:cNvPr>
            <p:cNvSpPr txBox="1"/>
            <p:nvPr/>
          </p:nvSpPr>
          <p:spPr>
            <a:xfrm>
              <a:off x="4952190" y="1738421"/>
              <a:ext cx="1413262" cy="806118"/>
            </a:xfrm>
            <a:prstGeom prst="rect">
              <a:avLst/>
            </a:prstGeom>
            <a:noFill/>
          </p:spPr>
          <p:txBody>
            <a:bodyPr wrap="square">
              <a:spAutoFit/>
            </a:bodyP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r>
                <a:rPr kumimoji="0" lang="en-US" sz="3200" b="1" i="0" u="none" strike="noStrike" kern="1200" cap="none" spc="0" normalizeH="0" baseline="0" noProof="0" dirty="0">
                  <a:ln>
                    <a:noFill/>
                  </a:ln>
                  <a:solidFill>
                    <a:schemeClr val="bg1"/>
                  </a:solidFill>
                  <a:effectLst/>
                  <a:uLnTx/>
                  <a:uFillTx/>
                  <a:latin typeface="Helvetica" pitchFamily="2" charset="0"/>
                  <a:ea typeface="+mn-ea"/>
                  <a:cs typeface="+mn-cs"/>
                </a:rPr>
                <a:t>60</a:t>
              </a:r>
              <a:r>
                <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rPr>
                <a:t>      </a:t>
              </a:r>
              <a:r>
                <a:rPr kumimoji="0" lang="en-US" sz="1100" b="0" i="0" u="none" strike="noStrike" kern="1200" cap="none" spc="0" normalizeH="0" baseline="0" noProof="0" dirty="0">
                  <a:ln>
                    <a:noFill/>
                  </a:ln>
                  <a:solidFill>
                    <a:schemeClr val="bg1"/>
                  </a:solidFill>
                  <a:effectLst/>
                  <a:uLnTx/>
                  <a:uFillTx/>
                  <a:latin typeface="Helvetica" pitchFamily="2" charset="0"/>
                  <a:ea typeface="+mn-ea"/>
                  <a:cs typeface="+mn-cs"/>
                </a:rPr>
                <a:t>Spring 2023 Interns</a:t>
              </a: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42" name="TextBox 41">
              <a:extLst>
                <a:ext uri="{FF2B5EF4-FFF2-40B4-BE49-F238E27FC236}">
                  <a16:creationId xmlns:a16="http://schemas.microsoft.com/office/drawing/2014/main" id="{9B732F47-2036-D0E7-48E8-7910301DD043}"/>
                </a:ext>
              </a:extLst>
            </p:cNvPr>
            <p:cNvSpPr txBox="1"/>
            <p:nvPr/>
          </p:nvSpPr>
          <p:spPr>
            <a:xfrm>
              <a:off x="415080" y="1737463"/>
              <a:ext cx="1401652" cy="821700"/>
            </a:xfrm>
            <a:prstGeom prst="rect">
              <a:avLst/>
            </a:prstGeom>
            <a:noFill/>
          </p:spPr>
          <p:txBody>
            <a:bodyPr wrap="square">
              <a:spAutoFit/>
            </a:bodyP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r>
                <a:rPr kumimoji="0" lang="en-US" sz="3200" b="1" i="0" u="none" strike="noStrike" kern="1200" cap="none" spc="0" normalizeH="0" baseline="0" noProof="0" dirty="0">
                  <a:ln>
                    <a:noFill/>
                  </a:ln>
                  <a:solidFill>
                    <a:schemeClr val="bg1"/>
                  </a:solidFill>
                  <a:effectLst/>
                  <a:uLnTx/>
                  <a:uFillTx/>
                  <a:latin typeface="Helvetica" pitchFamily="2" charset="0"/>
                  <a:ea typeface="+mn-ea"/>
                  <a:cs typeface="+mn-cs"/>
                </a:rPr>
                <a:t>9</a:t>
              </a:r>
              <a:r>
                <a:rPr kumimoji="0" lang="en-US" sz="3200" b="1" i="0" u="none" strike="noStrike" kern="1200" cap="none" spc="0" normalizeH="0" baseline="0" noProof="0" dirty="0">
                  <a:ln>
                    <a:noFill/>
                  </a:ln>
                  <a:solidFill>
                    <a:srgbClr val="F15D22"/>
                  </a:solidFill>
                  <a:effectLst/>
                  <a:uLnTx/>
                  <a:uFillTx/>
                  <a:latin typeface="Helvetica" pitchFamily="2" charset="0"/>
                  <a:ea typeface="+mn-ea"/>
                  <a:cs typeface="+mn-cs"/>
                </a:rPr>
                <a:t>      </a:t>
              </a:r>
              <a:r>
                <a:rPr kumimoji="0" lang="en-US" sz="1100" b="0" i="0" u="none" strike="noStrike" kern="1200" cap="none" spc="0" normalizeH="0" baseline="0" noProof="0" dirty="0">
                  <a:ln>
                    <a:noFill/>
                  </a:ln>
                  <a:solidFill>
                    <a:schemeClr val="bg1"/>
                  </a:solidFill>
                  <a:effectLst/>
                  <a:uLnTx/>
                  <a:uFillTx/>
                  <a:latin typeface="Helvetica" pitchFamily="2" charset="0"/>
                  <a:ea typeface="+mn-ea"/>
                  <a:cs typeface="+mn-cs"/>
                </a:rPr>
                <a:t>Office Locations</a:t>
              </a: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grpSp>
      <p:sp>
        <p:nvSpPr>
          <p:cNvPr id="47" name="Title 12">
            <a:extLst>
              <a:ext uri="{FF2B5EF4-FFF2-40B4-BE49-F238E27FC236}">
                <a16:creationId xmlns:a16="http://schemas.microsoft.com/office/drawing/2014/main" id="{A0DF8F65-387D-1151-AA79-F84AAE8F24BB}"/>
              </a:ext>
            </a:extLst>
          </p:cNvPr>
          <p:cNvSpPr txBox="1">
            <a:spLocks/>
          </p:cNvSpPr>
          <p:nvPr/>
        </p:nvSpPr>
        <p:spPr>
          <a:xfrm>
            <a:off x="297116" y="797399"/>
            <a:ext cx="3391593" cy="59554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r>
              <a:rPr lang="en-US" sz="1800" dirty="0"/>
              <a:t>Founded in 1983</a:t>
            </a:r>
          </a:p>
        </p:txBody>
      </p:sp>
      <p:grpSp>
        <p:nvGrpSpPr>
          <p:cNvPr id="70" name="Group 69">
            <a:extLst>
              <a:ext uri="{FF2B5EF4-FFF2-40B4-BE49-F238E27FC236}">
                <a16:creationId xmlns:a16="http://schemas.microsoft.com/office/drawing/2014/main" id="{46D80C14-1FA8-DA6D-E17F-BCC7820AD123}"/>
              </a:ext>
            </a:extLst>
          </p:cNvPr>
          <p:cNvGrpSpPr/>
          <p:nvPr/>
        </p:nvGrpSpPr>
        <p:grpSpPr>
          <a:xfrm>
            <a:off x="-3499" y="3819315"/>
            <a:ext cx="6612203" cy="2581128"/>
            <a:chOff x="-3499" y="3819315"/>
            <a:chExt cx="6612203" cy="2581128"/>
          </a:xfrm>
        </p:grpSpPr>
        <p:grpSp>
          <p:nvGrpSpPr>
            <p:cNvPr id="22" name="Group 21">
              <a:extLst>
                <a:ext uri="{FF2B5EF4-FFF2-40B4-BE49-F238E27FC236}">
                  <a16:creationId xmlns:a16="http://schemas.microsoft.com/office/drawing/2014/main" id="{AFF4D4AF-78FD-FDA4-DA36-A85FA95CF46C}"/>
                </a:ext>
              </a:extLst>
            </p:cNvPr>
            <p:cNvGrpSpPr/>
            <p:nvPr/>
          </p:nvGrpSpPr>
          <p:grpSpPr>
            <a:xfrm>
              <a:off x="3158116" y="5181275"/>
              <a:ext cx="3315164" cy="1138971"/>
              <a:chOff x="1346672" y="5224803"/>
              <a:chExt cx="3753151" cy="1289447"/>
            </a:xfrm>
          </p:grpSpPr>
          <p:grpSp>
            <p:nvGrpSpPr>
              <p:cNvPr id="16" name="Group 15">
                <a:extLst>
                  <a:ext uri="{FF2B5EF4-FFF2-40B4-BE49-F238E27FC236}">
                    <a16:creationId xmlns:a16="http://schemas.microsoft.com/office/drawing/2014/main" id="{B09CA747-F14A-1629-2903-74AA99CE598F}"/>
                  </a:ext>
                </a:extLst>
              </p:cNvPr>
              <p:cNvGrpSpPr/>
              <p:nvPr/>
            </p:nvGrpSpPr>
            <p:grpSpPr>
              <a:xfrm>
                <a:off x="1346672" y="5279784"/>
                <a:ext cx="2435355" cy="1117560"/>
                <a:chOff x="2840416" y="3664443"/>
                <a:chExt cx="3515039" cy="1500096"/>
              </a:xfrm>
            </p:grpSpPr>
            <p:pic>
              <p:nvPicPr>
                <p:cNvPr id="17" name="Picture 16">
                  <a:extLst>
                    <a:ext uri="{FF2B5EF4-FFF2-40B4-BE49-F238E27FC236}">
                      <a16:creationId xmlns:a16="http://schemas.microsoft.com/office/drawing/2014/main" id="{04798802-74FB-6BE8-F89C-12E7AA82E4B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840416" y="3664443"/>
                  <a:ext cx="1613017" cy="1500096"/>
                </a:xfrm>
                <a:prstGeom prst="rect">
                  <a:avLst/>
                </a:prstGeom>
              </p:spPr>
            </p:pic>
            <p:pic>
              <p:nvPicPr>
                <p:cNvPr id="18" name="Picture 17">
                  <a:extLst>
                    <a:ext uri="{FF2B5EF4-FFF2-40B4-BE49-F238E27FC236}">
                      <a16:creationId xmlns:a16="http://schemas.microsoft.com/office/drawing/2014/main" id="{1D06C889-5D03-8EB9-7C71-5A31D0294F1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788706" y="3685957"/>
                  <a:ext cx="1566749" cy="1457068"/>
                </a:xfrm>
                <a:prstGeom prst="rect">
                  <a:avLst/>
                </a:prstGeom>
              </p:spPr>
            </p:pic>
          </p:grpSp>
          <p:pic>
            <p:nvPicPr>
              <p:cNvPr id="19" name="Picture 18" descr="A picture containing text, sign&#10;&#10;Description automatically generated">
                <a:extLst>
                  <a:ext uri="{FF2B5EF4-FFF2-40B4-BE49-F238E27FC236}">
                    <a16:creationId xmlns:a16="http://schemas.microsoft.com/office/drawing/2014/main" id="{DE41F085-BF2D-0BFF-E8BE-4D81ECBE16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4318" y="5224803"/>
                <a:ext cx="1085505" cy="1289447"/>
              </a:xfrm>
              <a:prstGeom prst="rect">
                <a:avLst/>
              </a:prstGeom>
            </p:spPr>
          </p:pic>
        </p:grpSp>
        <p:sp>
          <p:nvSpPr>
            <p:cNvPr id="21" name="TextBox 20">
              <a:extLst>
                <a:ext uri="{FF2B5EF4-FFF2-40B4-BE49-F238E27FC236}">
                  <a16:creationId xmlns:a16="http://schemas.microsoft.com/office/drawing/2014/main" id="{A8CB463A-D7EC-1DF5-2E5F-050C471D17D1}"/>
                </a:ext>
              </a:extLst>
            </p:cNvPr>
            <p:cNvSpPr txBox="1"/>
            <p:nvPr/>
          </p:nvSpPr>
          <p:spPr>
            <a:xfrm>
              <a:off x="3022693" y="3819315"/>
              <a:ext cx="3586011" cy="1223412"/>
            </a:xfrm>
            <a:prstGeom prst="rect">
              <a:avLst/>
            </a:prstGeom>
            <a:noFill/>
          </p:spPr>
          <p:txBody>
            <a:bodyPr wrap="square">
              <a:spAutoFit/>
            </a:bodyPr>
            <a:lstStyle/>
            <a:p>
              <a:pPr algn="just" rtl="0"/>
              <a:r>
                <a:rPr lang="en-US" sz="1050" dirty="0">
                  <a:effectLst/>
                  <a:latin typeface="Helvetica" pitchFamily="2" charset="0"/>
                </a:rPr>
                <a:t>Whitley Penn is the 37th largest firm in the nation based on 2023 rankings in </a:t>
              </a:r>
              <a:r>
                <a:rPr lang="en-US" sz="1050" i="1" dirty="0">
                  <a:effectLst/>
                  <a:latin typeface="Helvetica" pitchFamily="2" charset="0"/>
                </a:rPr>
                <a:t>Accounting Today,</a:t>
              </a:r>
              <a:r>
                <a:rPr lang="en-US" sz="1050" dirty="0">
                  <a:effectLst/>
                  <a:latin typeface="Helvetica" pitchFamily="2" charset="0"/>
                </a:rPr>
                <a:t> 39th in the nation based on 2023 rankings in </a:t>
              </a:r>
              <a:r>
                <a:rPr lang="en-US" sz="1050" i="1" dirty="0">
                  <a:effectLst/>
                  <a:latin typeface="Helvetica" pitchFamily="2" charset="0"/>
                </a:rPr>
                <a:t>INSIDE Public Accounting’s </a:t>
              </a:r>
              <a:r>
                <a:rPr lang="en-US" sz="1050" dirty="0">
                  <a:effectLst/>
                  <a:latin typeface="Helvetica" pitchFamily="2" charset="0"/>
                </a:rPr>
                <a:t>“Top 100 Firms”, and one of the fastest growing firms in the nation. We have an extensive team of experienced audit, tax, consulting, and valuation professionals that we will be able to draw upon as needed.</a:t>
              </a:r>
            </a:p>
          </p:txBody>
        </p:sp>
        <p:pic>
          <p:nvPicPr>
            <p:cNvPr id="49" name="Content Placeholder 29">
              <a:extLst>
                <a:ext uri="{FF2B5EF4-FFF2-40B4-BE49-F238E27FC236}">
                  <a16:creationId xmlns:a16="http://schemas.microsoft.com/office/drawing/2014/main" id="{95CF719E-84E5-455A-8FFA-AF1E80AA4CC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99" y="3872678"/>
              <a:ext cx="3026192" cy="2527765"/>
            </a:xfrm>
            <a:prstGeom prst="rect">
              <a:avLst/>
            </a:prstGeom>
          </p:spPr>
        </p:pic>
      </p:grpSp>
      <p:sp>
        <p:nvSpPr>
          <p:cNvPr id="51" name="TextBox 50">
            <a:extLst>
              <a:ext uri="{FF2B5EF4-FFF2-40B4-BE49-F238E27FC236}">
                <a16:creationId xmlns:a16="http://schemas.microsoft.com/office/drawing/2014/main" id="{A4FD410D-3EFF-9D2D-EB59-5C2889716D6D}"/>
              </a:ext>
            </a:extLst>
          </p:cNvPr>
          <p:cNvSpPr txBox="1"/>
          <p:nvPr/>
        </p:nvSpPr>
        <p:spPr>
          <a:xfrm>
            <a:off x="7988940" y="5719271"/>
            <a:ext cx="4025644" cy="900246"/>
          </a:xfrm>
          <a:prstGeom prst="rect">
            <a:avLst/>
          </a:prstGeom>
          <a:noFill/>
        </p:spPr>
        <p:txBody>
          <a:bodyPr wrap="square">
            <a:spAutoFit/>
          </a:bodyPr>
          <a:lstStyle/>
          <a:p>
            <a:pPr marL="0" indent="0" algn="just">
              <a:buNone/>
            </a:pPr>
            <a:r>
              <a:rPr lang="en-US" sz="1050" dirty="0">
                <a:solidFill>
                  <a:schemeClr val="bg1"/>
                </a:solidFill>
                <a:latin typeface="Helvetica" pitchFamily="2" charset="0"/>
              </a:rPr>
              <a:t>Whitley Penn is an independent member of HLB International, a global network of advisory and accounting firms. HLB refers to the HLB International network and/or one or more of its member firms. For more information on HLB International and its legal structure, please visit www.hlb.global/legal. </a:t>
            </a:r>
          </a:p>
        </p:txBody>
      </p:sp>
      <p:pic>
        <p:nvPicPr>
          <p:cNvPr id="54" name="Picture 53" descr="A black and white logo&#10;&#10;Description automatically generated">
            <a:extLst>
              <a:ext uri="{FF2B5EF4-FFF2-40B4-BE49-F238E27FC236}">
                <a16:creationId xmlns:a16="http://schemas.microsoft.com/office/drawing/2014/main" id="{B194DB8E-8038-2E89-3D25-F1C3D3C964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60008" y="5669509"/>
            <a:ext cx="580664" cy="981377"/>
          </a:xfrm>
          <a:prstGeom prst="rect">
            <a:avLst/>
          </a:prstGeom>
        </p:spPr>
      </p:pic>
      <p:grpSp>
        <p:nvGrpSpPr>
          <p:cNvPr id="67" name="Group 66">
            <a:extLst>
              <a:ext uri="{FF2B5EF4-FFF2-40B4-BE49-F238E27FC236}">
                <a16:creationId xmlns:a16="http://schemas.microsoft.com/office/drawing/2014/main" id="{7D97B352-60A5-A8B5-3531-6D587FE638E0}"/>
              </a:ext>
            </a:extLst>
          </p:cNvPr>
          <p:cNvGrpSpPr/>
          <p:nvPr/>
        </p:nvGrpSpPr>
        <p:grpSpPr>
          <a:xfrm>
            <a:off x="11093981" y="4431021"/>
            <a:ext cx="833685" cy="833685"/>
            <a:chOff x="10993582" y="4330931"/>
            <a:chExt cx="1033190" cy="1033190"/>
          </a:xfrm>
        </p:grpSpPr>
        <p:sp>
          <p:nvSpPr>
            <p:cNvPr id="66" name="Rectangle 65">
              <a:extLst>
                <a:ext uri="{FF2B5EF4-FFF2-40B4-BE49-F238E27FC236}">
                  <a16:creationId xmlns:a16="http://schemas.microsoft.com/office/drawing/2014/main" id="{F3A8CCB3-595A-570D-8B01-A6B586138E6F}"/>
                </a:ext>
              </a:extLst>
            </p:cNvPr>
            <p:cNvSpPr/>
            <p:nvPr/>
          </p:nvSpPr>
          <p:spPr>
            <a:xfrm>
              <a:off x="10993582" y="4330931"/>
              <a:ext cx="1033190" cy="10331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qr code with a few squares&#10;&#10;Description automatically generated">
              <a:extLst>
                <a:ext uri="{FF2B5EF4-FFF2-40B4-BE49-F238E27FC236}">
                  <a16:creationId xmlns:a16="http://schemas.microsoft.com/office/drawing/2014/main" id="{AADEEC44-921B-7EEF-6D4B-A899BFEA05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5850" y="4452813"/>
              <a:ext cx="791184" cy="791184"/>
            </a:xfrm>
            <a:prstGeom prst="rect">
              <a:avLst/>
            </a:prstGeom>
          </p:spPr>
        </p:pic>
      </p:grpSp>
      <p:sp>
        <p:nvSpPr>
          <p:cNvPr id="68" name="TextBox 67">
            <a:extLst>
              <a:ext uri="{FF2B5EF4-FFF2-40B4-BE49-F238E27FC236}">
                <a16:creationId xmlns:a16="http://schemas.microsoft.com/office/drawing/2014/main" id="{34C722A9-E7EA-F939-A313-0AD09BCFE433}"/>
              </a:ext>
            </a:extLst>
          </p:cNvPr>
          <p:cNvSpPr txBox="1"/>
          <p:nvPr/>
        </p:nvSpPr>
        <p:spPr>
          <a:xfrm>
            <a:off x="9150268" y="4643391"/>
            <a:ext cx="1943062" cy="415498"/>
          </a:xfrm>
          <a:prstGeom prst="rect">
            <a:avLst/>
          </a:prstGeom>
          <a:noFill/>
        </p:spPr>
        <p:txBody>
          <a:bodyPr wrap="square">
            <a:spAutoFit/>
          </a:bodyPr>
          <a:lstStyle/>
          <a:p>
            <a:pPr marL="0" indent="0" algn="l">
              <a:buNone/>
            </a:pPr>
            <a:r>
              <a:rPr lang="en-US" sz="1000" dirty="0">
                <a:solidFill>
                  <a:schemeClr val="bg1"/>
                </a:solidFill>
                <a:latin typeface="Helvetica" pitchFamily="2" charset="0"/>
              </a:rPr>
              <a:t>Scan the QR code to view the Whitley Penn Industries Page.</a:t>
            </a:r>
          </a:p>
        </p:txBody>
      </p:sp>
      <p:pic>
        <p:nvPicPr>
          <p:cNvPr id="69" name="Picture 68">
            <a:extLst>
              <a:ext uri="{FF2B5EF4-FFF2-40B4-BE49-F238E27FC236}">
                <a16:creationId xmlns:a16="http://schemas.microsoft.com/office/drawing/2014/main" id="{3CC8B024-124E-691E-DD2E-C992D0362B4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9414961" y="663451"/>
            <a:ext cx="2103075" cy="589097"/>
          </a:xfrm>
          <a:prstGeom prst="rect">
            <a:avLst/>
          </a:prstGeom>
        </p:spPr>
      </p:pic>
      <p:sp>
        <p:nvSpPr>
          <p:cNvPr id="71" name="Title 16">
            <a:extLst>
              <a:ext uri="{FF2B5EF4-FFF2-40B4-BE49-F238E27FC236}">
                <a16:creationId xmlns:a16="http://schemas.microsoft.com/office/drawing/2014/main" id="{2BBE377D-6E8D-A1BA-AA97-237B4C2D6A71}"/>
              </a:ext>
            </a:extLst>
          </p:cNvPr>
          <p:cNvSpPr txBox="1">
            <a:spLocks/>
          </p:cNvSpPr>
          <p:nvPr/>
        </p:nvSpPr>
        <p:spPr>
          <a:xfrm>
            <a:off x="7145113" y="1487876"/>
            <a:ext cx="4010310" cy="374590"/>
          </a:xfrm>
          <a:prstGeom prst="rect">
            <a:avLst/>
          </a:prstGeom>
        </p:spPr>
        <p:txBody>
          <a:bodyPr vert="horz" lIns="91440" tIns="45720" rIns="91440" bIns="45720" rtlCol="0" anchor="b">
            <a:noAutofit/>
          </a:bodyPr>
          <a:lst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Helvetica"/>
                <a:ea typeface="+mj-ea"/>
                <a:cs typeface="+mj-cs"/>
              </a:rPr>
              <a:t>Our Services</a:t>
            </a:r>
          </a:p>
        </p:txBody>
      </p:sp>
    </p:spTree>
    <p:extLst>
      <p:ext uri="{BB962C8B-B14F-4D97-AF65-F5344CB8AC3E}">
        <p14:creationId xmlns:p14="http://schemas.microsoft.com/office/powerpoint/2010/main" val="39177185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Dark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224589" y="168442"/>
            <a:ext cx="11742821" cy="63273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10" name="Title 9">
            <a:extLst>
              <a:ext uri="{FF2B5EF4-FFF2-40B4-BE49-F238E27FC236}">
                <a16:creationId xmlns:a16="http://schemas.microsoft.com/office/drawing/2014/main" id="{E885CA99-382D-3E4B-9C4E-B250026EF32E}"/>
              </a:ext>
            </a:extLst>
          </p:cNvPr>
          <p:cNvSpPr>
            <a:spLocks noGrp="1"/>
          </p:cNvSpPr>
          <p:nvPr>
            <p:ph type="title"/>
          </p:nvPr>
        </p:nvSpPr>
        <p:spPr>
          <a:xfrm>
            <a:off x="752265" y="275080"/>
            <a:ext cx="10452849" cy="910492"/>
          </a:xfrm>
        </p:spPr>
        <p:txBody>
          <a:bodyPr anchor="ctr"/>
          <a:lstStyle>
            <a:lvl1pPr algn="l">
              <a:defRPr>
                <a:solidFill>
                  <a:schemeClr val="bg1"/>
                </a:solidFill>
              </a:defRPr>
            </a:lvl1pPr>
          </a:lstStyle>
          <a:p>
            <a:r>
              <a:rPr lang="en-US"/>
              <a:t>Click to edit Master title style</a:t>
            </a:r>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70295" y="466488"/>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93324225-0242-95BB-0DE5-7D3F51020EE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670517" y="435778"/>
            <a:ext cx="2103075" cy="589097"/>
          </a:xfrm>
          <a:prstGeom prst="rect">
            <a:avLst/>
          </a:prstGeom>
        </p:spPr>
      </p:pic>
      <p:sp>
        <p:nvSpPr>
          <p:cNvPr id="4" name="Rectangle 3">
            <a:extLst>
              <a:ext uri="{FF2B5EF4-FFF2-40B4-BE49-F238E27FC236}">
                <a16:creationId xmlns:a16="http://schemas.microsoft.com/office/drawing/2014/main" id="{209E5767-2132-9287-6B0B-C2FBA9F66BE3}"/>
              </a:ext>
            </a:extLst>
          </p:cNvPr>
          <p:cNvSpPr/>
          <p:nvPr/>
        </p:nvSpPr>
        <p:spPr>
          <a:xfrm>
            <a:off x="752265" y="1279137"/>
            <a:ext cx="5877904"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757056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Content Dark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10033" y="0"/>
            <a:ext cx="1220203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10" name="Title 9">
            <a:extLst>
              <a:ext uri="{FF2B5EF4-FFF2-40B4-BE49-F238E27FC236}">
                <a16:creationId xmlns:a16="http://schemas.microsoft.com/office/drawing/2014/main" id="{E885CA99-382D-3E4B-9C4E-B250026EF32E}"/>
              </a:ext>
            </a:extLst>
          </p:cNvPr>
          <p:cNvSpPr>
            <a:spLocks noGrp="1"/>
          </p:cNvSpPr>
          <p:nvPr>
            <p:ph type="title"/>
          </p:nvPr>
        </p:nvSpPr>
        <p:spPr>
          <a:xfrm>
            <a:off x="752265" y="275080"/>
            <a:ext cx="10452849" cy="910492"/>
          </a:xfrm>
        </p:spPr>
        <p:txBody>
          <a:bodyPr anchor="ctr"/>
          <a:lstStyle>
            <a:lvl1pPr algn="l">
              <a:defRPr>
                <a:solidFill>
                  <a:schemeClr val="bg1"/>
                </a:solidFill>
              </a:defRPr>
            </a:lvl1pPr>
          </a:lstStyle>
          <a:p>
            <a:r>
              <a:rPr lang="en-US"/>
              <a:t>Click to edit Master title style</a:t>
            </a:r>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70295" y="466488"/>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93324225-0242-95BB-0DE5-7D3F51020EE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670517" y="435778"/>
            <a:ext cx="2103075" cy="589097"/>
          </a:xfrm>
          <a:prstGeom prst="rect">
            <a:avLst/>
          </a:prstGeom>
        </p:spPr>
      </p:pic>
      <p:sp>
        <p:nvSpPr>
          <p:cNvPr id="4" name="Rectangle 3">
            <a:extLst>
              <a:ext uri="{FF2B5EF4-FFF2-40B4-BE49-F238E27FC236}">
                <a16:creationId xmlns:a16="http://schemas.microsoft.com/office/drawing/2014/main" id="{209E5767-2132-9287-6B0B-C2FBA9F66BE3}"/>
              </a:ext>
            </a:extLst>
          </p:cNvPr>
          <p:cNvSpPr/>
          <p:nvPr/>
        </p:nvSpPr>
        <p:spPr>
          <a:xfrm>
            <a:off x="752265" y="1279137"/>
            <a:ext cx="5877904"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4944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_Content Dark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10033" y="0"/>
            <a:ext cx="1220203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6C96B4A6-05FF-FB11-5E64-0CEB51F90658}"/>
              </a:ext>
            </a:extLst>
          </p:cNvPr>
          <p:cNvSpPr/>
          <p:nvPr/>
        </p:nvSpPr>
        <p:spPr>
          <a:xfrm>
            <a:off x="74473" y="99218"/>
            <a:ext cx="12039600" cy="66595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10" name="Title 9">
            <a:extLst>
              <a:ext uri="{FF2B5EF4-FFF2-40B4-BE49-F238E27FC236}">
                <a16:creationId xmlns:a16="http://schemas.microsoft.com/office/drawing/2014/main" id="{E885CA99-382D-3E4B-9C4E-B250026EF32E}"/>
              </a:ext>
            </a:extLst>
          </p:cNvPr>
          <p:cNvSpPr>
            <a:spLocks noGrp="1"/>
          </p:cNvSpPr>
          <p:nvPr>
            <p:ph type="title"/>
          </p:nvPr>
        </p:nvSpPr>
        <p:spPr>
          <a:xfrm>
            <a:off x="752265" y="275080"/>
            <a:ext cx="10452849" cy="910492"/>
          </a:xfrm>
        </p:spPr>
        <p:txBody>
          <a:bodyPr anchor="ctr"/>
          <a:lstStyle>
            <a:lvl1pPr algn="l">
              <a:defRPr>
                <a:solidFill>
                  <a:schemeClr val="tx1"/>
                </a:solidFill>
              </a:defRPr>
            </a:lvl1pPr>
          </a:lstStyle>
          <a:p>
            <a:r>
              <a:rPr lang="en-US"/>
              <a:t>Click to edit Master title style</a:t>
            </a:r>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70295" y="466488"/>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209E5767-2132-9287-6B0B-C2FBA9F66BE3}"/>
              </a:ext>
            </a:extLst>
          </p:cNvPr>
          <p:cNvSpPr/>
          <p:nvPr/>
        </p:nvSpPr>
        <p:spPr>
          <a:xfrm>
            <a:off x="752265" y="1279137"/>
            <a:ext cx="5877904"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5C83BC9-1B07-D513-BC7B-82DCD98C41C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778104" y="203280"/>
            <a:ext cx="2103075" cy="556866"/>
          </a:xfrm>
          <a:prstGeom prst="rect">
            <a:avLst/>
          </a:prstGeom>
        </p:spPr>
      </p:pic>
    </p:spTree>
    <p:extLst>
      <p:ext uri="{BB962C8B-B14F-4D97-AF65-F5344CB8AC3E}">
        <p14:creationId xmlns:p14="http://schemas.microsoft.com/office/powerpoint/2010/main" val="9908205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Content Dark 1">
    <p:spTree>
      <p:nvGrpSpPr>
        <p:cNvPr id="1" name=""/>
        <p:cNvGrpSpPr/>
        <p:nvPr/>
      </p:nvGrpSpPr>
      <p:grpSpPr>
        <a:xfrm>
          <a:off x="0" y="0"/>
          <a:ext cx="0" cy="0"/>
          <a:chOff x="0" y="0"/>
          <a:chExt cx="0" cy="0"/>
        </a:xfrm>
      </p:grpSpPr>
      <p:sp>
        <p:nvSpPr>
          <p:cNvPr id="4" name="Flowchart: Process 3">
            <a:extLst>
              <a:ext uri="{FF2B5EF4-FFF2-40B4-BE49-F238E27FC236}">
                <a16:creationId xmlns:a16="http://schemas.microsoft.com/office/drawing/2014/main" id="{394DB2FF-B3B9-5AD9-BE24-38FD757DC5E7}"/>
              </a:ext>
            </a:extLst>
          </p:cNvPr>
          <p:cNvSpPr/>
          <p:nvPr/>
        </p:nvSpPr>
        <p:spPr>
          <a:xfrm>
            <a:off x="-670" y="0"/>
            <a:ext cx="12192000" cy="6858000"/>
          </a:xfrm>
          <a:prstGeom prst="flowChartProcess">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Process 4">
            <a:extLst>
              <a:ext uri="{FF2B5EF4-FFF2-40B4-BE49-F238E27FC236}">
                <a16:creationId xmlns:a16="http://schemas.microsoft.com/office/drawing/2014/main" id="{AEECCD32-C594-68E3-FEB5-2C53DF2C583F}"/>
              </a:ext>
            </a:extLst>
          </p:cNvPr>
          <p:cNvSpPr/>
          <p:nvPr/>
        </p:nvSpPr>
        <p:spPr>
          <a:xfrm>
            <a:off x="-1342" y="4295775"/>
            <a:ext cx="12192672" cy="2562225"/>
          </a:xfrm>
          <a:prstGeom prst="flowChartProcess">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739824" y="224945"/>
            <a:ext cx="10452848" cy="3336402"/>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10" name="Title 9">
            <a:extLst>
              <a:ext uri="{FF2B5EF4-FFF2-40B4-BE49-F238E27FC236}">
                <a16:creationId xmlns:a16="http://schemas.microsoft.com/office/drawing/2014/main" id="{E885CA99-382D-3E4B-9C4E-B250026EF32E}"/>
              </a:ext>
            </a:extLst>
          </p:cNvPr>
          <p:cNvSpPr>
            <a:spLocks noGrp="1"/>
          </p:cNvSpPr>
          <p:nvPr>
            <p:ph type="title"/>
          </p:nvPr>
        </p:nvSpPr>
        <p:spPr>
          <a:xfrm>
            <a:off x="367255" y="4689815"/>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6" name="Picture 5">
            <a:extLst>
              <a:ext uri="{FF2B5EF4-FFF2-40B4-BE49-F238E27FC236}">
                <a16:creationId xmlns:a16="http://schemas.microsoft.com/office/drawing/2014/main" id="{EFE120C2-4B7E-94E3-9BB7-A792721F6F9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906320" y="135543"/>
            <a:ext cx="2103075" cy="589097"/>
          </a:xfrm>
          <a:prstGeom prst="rect">
            <a:avLst/>
          </a:prstGeom>
        </p:spPr>
      </p:pic>
      <p:sp>
        <p:nvSpPr>
          <p:cNvPr id="7" name="Rectangle 6">
            <a:extLst>
              <a:ext uri="{FF2B5EF4-FFF2-40B4-BE49-F238E27FC236}">
                <a16:creationId xmlns:a16="http://schemas.microsoft.com/office/drawing/2014/main" id="{34776121-B689-33A7-E1EC-E35D5FA7C78D}"/>
              </a:ext>
            </a:extLst>
          </p:cNvPr>
          <p:cNvSpPr/>
          <p:nvPr/>
        </p:nvSpPr>
        <p:spPr>
          <a:xfrm>
            <a:off x="-673" y="4173954"/>
            <a:ext cx="12192669"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59451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Dark 2 ">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413825" y="483781"/>
            <a:ext cx="11364350" cy="58904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48606" y="1085138"/>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ontent Placeholder 2">
            <a:extLst>
              <a:ext uri="{FF2B5EF4-FFF2-40B4-BE49-F238E27FC236}">
                <a16:creationId xmlns:a16="http://schemas.microsoft.com/office/drawing/2014/main" id="{4D287DDF-E1BE-D75E-E45F-CABA0AE584C0}"/>
              </a:ext>
            </a:extLst>
          </p:cNvPr>
          <p:cNvSpPr>
            <a:spLocks noGrp="1"/>
          </p:cNvSpPr>
          <p:nvPr>
            <p:ph idx="13"/>
          </p:nvPr>
        </p:nvSpPr>
        <p:spPr>
          <a:xfrm>
            <a:off x="942514" y="2031121"/>
            <a:ext cx="4917055"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3C0C3169-33D5-B017-C6C2-35D23D0D1725}"/>
              </a:ext>
            </a:extLst>
          </p:cNvPr>
          <p:cNvSpPr>
            <a:spLocks noGrp="1"/>
          </p:cNvSpPr>
          <p:nvPr>
            <p:ph idx="1"/>
          </p:nvPr>
        </p:nvSpPr>
        <p:spPr>
          <a:xfrm>
            <a:off x="6456859" y="2031121"/>
            <a:ext cx="4917055"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9">
            <a:extLst>
              <a:ext uri="{FF2B5EF4-FFF2-40B4-BE49-F238E27FC236}">
                <a16:creationId xmlns:a16="http://schemas.microsoft.com/office/drawing/2014/main" id="{B6D431E6-03D5-AE19-11A2-0E1889B93F40}"/>
              </a:ext>
            </a:extLst>
          </p:cNvPr>
          <p:cNvSpPr>
            <a:spLocks noGrp="1"/>
          </p:cNvSpPr>
          <p:nvPr>
            <p:ph type="title"/>
          </p:nvPr>
        </p:nvSpPr>
        <p:spPr>
          <a:xfrm>
            <a:off x="932329" y="893729"/>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0D6453B-952B-B2F1-C74E-957DFB590F9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63451"/>
            <a:ext cx="2103075" cy="589097"/>
          </a:xfrm>
          <a:prstGeom prst="rect">
            <a:avLst/>
          </a:prstGeom>
        </p:spPr>
      </p:pic>
      <p:sp>
        <p:nvSpPr>
          <p:cNvPr id="6" name="Rectangle 5">
            <a:extLst>
              <a:ext uri="{FF2B5EF4-FFF2-40B4-BE49-F238E27FC236}">
                <a16:creationId xmlns:a16="http://schemas.microsoft.com/office/drawing/2014/main" id="{F9652A48-0D3A-7C6D-85D5-54A7730AE55D}"/>
              </a:ext>
            </a:extLst>
          </p:cNvPr>
          <p:cNvSpPr/>
          <p:nvPr/>
        </p:nvSpPr>
        <p:spPr>
          <a:xfrm>
            <a:off x="932329" y="1758502"/>
            <a:ext cx="5877904"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56412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8_Agenda Version 1 ">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28854"/>
            <a:ext cx="12192000" cy="68868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rgbClr val="F15D22"/>
                </a:solidFill>
              </a:defRPr>
            </a:lvl1pPr>
          </a:lstStyle>
          <a:p>
            <a:fld id="{33BD500C-D0CC-440E-A11C-9A226EB48757}" type="slidenum">
              <a:rPr lang="en-US" smtClean="0"/>
              <a:t>‹#›</a:t>
            </a:fld>
            <a:endParaRPr lang="en-US" dirty="0"/>
          </a:p>
        </p:txBody>
      </p:sp>
      <p:sp>
        <p:nvSpPr>
          <p:cNvPr id="2" name="Rectangle 1">
            <a:extLst>
              <a:ext uri="{FF2B5EF4-FFF2-40B4-BE49-F238E27FC236}">
                <a16:creationId xmlns:a16="http://schemas.microsoft.com/office/drawing/2014/main" id="{0C94EDD6-2418-EAB2-EC74-FBC4B1EE7650}"/>
              </a:ext>
            </a:extLst>
          </p:cNvPr>
          <p:cNvSpPr/>
          <p:nvPr/>
        </p:nvSpPr>
        <p:spPr>
          <a:xfrm>
            <a:off x="481263" y="939767"/>
            <a:ext cx="11373550" cy="545030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150920" y="-28854"/>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942044" y="160908"/>
            <a:ext cx="2103075" cy="589097"/>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29896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Light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413825" y="483781"/>
            <a:ext cx="11364350" cy="589043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a:xfrm>
            <a:off x="8218426" y="6446838"/>
            <a:ext cx="2584850" cy="365125"/>
          </a:xfrm>
          <a:prstGeom prst="rect">
            <a:avLst/>
          </a:prstGeom>
        </p:spPr>
        <p:txBody>
          <a:bodyPr/>
          <a:lstStyle/>
          <a:p>
            <a:fld id="{D92DFE88-6886-4129-818B-0B6E22553DEB}" type="datetimeFigureOut">
              <a:rPr lang="en-US" smtClean="0"/>
              <a:t>6/2/2025</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48606" y="1085137"/>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913F7CD6-7F0D-1C4F-AE97-8E76514EED57}"/>
              </a:ext>
            </a:extLst>
          </p:cNvPr>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itle 9">
            <a:extLst>
              <a:ext uri="{FF2B5EF4-FFF2-40B4-BE49-F238E27FC236}">
                <a16:creationId xmlns:a16="http://schemas.microsoft.com/office/drawing/2014/main" id="{FC3934F6-C727-0048-AD31-76E16E779680}"/>
              </a:ext>
            </a:extLst>
          </p:cNvPr>
          <p:cNvSpPr>
            <a:spLocks noGrp="1"/>
          </p:cNvSpPr>
          <p:nvPr>
            <p:ph type="title"/>
          </p:nvPr>
        </p:nvSpPr>
        <p:spPr>
          <a:xfrm>
            <a:off x="932329" y="893729"/>
            <a:ext cx="10452849" cy="910492"/>
          </a:xfrm>
        </p:spPr>
        <p:txBody>
          <a:bodyPr anchor="ctr"/>
          <a:lstStyle>
            <a:lvl1pPr algn="l">
              <a:defRPr>
                <a:solidFill>
                  <a:schemeClr val="tx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957A2265-1C7E-B65B-1AF8-7B00F3328FA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15561558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Content Light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413825" y="483781"/>
            <a:ext cx="11364350" cy="589043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a:xfrm>
            <a:off x="8218426" y="6446838"/>
            <a:ext cx="2584850" cy="365125"/>
          </a:xfrm>
          <a:prstGeom prst="rect">
            <a:avLst/>
          </a:prstGeom>
        </p:spPr>
        <p:txBody>
          <a:bodyPr/>
          <a:lstStyle/>
          <a:p>
            <a:fld id="{D92DFE88-6886-4129-818B-0B6E22553DEB}" type="datetimeFigureOut">
              <a:rPr lang="en-US" smtClean="0"/>
              <a:t>6/2/2025</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48606" y="1085137"/>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913F7CD6-7F0D-1C4F-AE97-8E76514EED57}"/>
              </a:ext>
            </a:extLst>
          </p:cNvPr>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itle 9">
            <a:extLst>
              <a:ext uri="{FF2B5EF4-FFF2-40B4-BE49-F238E27FC236}">
                <a16:creationId xmlns:a16="http://schemas.microsoft.com/office/drawing/2014/main" id="{FC3934F6-C727-0048-AD31-76E16E779680}"/>
              </a:ext>
            </a:extLst>
          </p:cNvPr>
          <p:cNvSpPr>
            <a:spLocks noGrp="1"/>
          </p:cNvSpPr>
          <p:nvPr>
            <p:ph type="title"/>
          </p:nvPr>
        </p:nvSpPr>
        <p:spPr>
          <a:xfrm>
            <a:off x="932329" y="893729"/>
            <a:ext cx="10452849" cy="910492"/>
          </a:xfrm>
        </p:spPr>
        <p:txBody>
          <a:bodyPr anchor="ctr"/>
          <a:lstStyle>
            <a:lvl1pPr algn="l">
              <a:defRPr>
                <a:solidFill>
                  <a:schemeClr val="tx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957A2265-1C7E-B65B-1AF8-7B00F3328FA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7847800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Light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413825" y="483781"/>
            <a:ext cx="11364350" cy="58904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7CF3C76-A5A8-9591-29EF-E4B40875D596}"/>
              </a:ext>
            </a:extLst>
          </p:cNvPr>
          <p:cNvSpPr>
            <a:spLocks noGrp="1"/>
          </p:cNvSpPr>
          <p:nvPr>
            <p:ph idx="13"/>
          </p:nvPr>
        </p:nvSpPr>
        <p:spPr>
          <a:xfrm>
            <a:off x="942514" y="2031121"/>
            <a:ext cx="4917055"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tx1">
                    <a:lumMod val="75000"/>
                  </a:schemeClr>
                </a:solidFill>
              </a:defRPr>
            </a:lvl1pPr>
          </a:lstStyle>
          <a:p>
            <a:fld id="{33BD500C-D0CC-440E-A11C-9A226EB48757}" type="slidenum">
              <a:rPr lang="en-US" smtClean="0"/>
              <a:t>‹#›</a:t>
            </a:fld>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48606" y="1085137"/>
            <a:ext cx="648200" cy="52767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9">
            <a:extLst>
              <a:ext uri="{FF2B5EF4-FFF2-40B4-BE49-F238E27FC236}">
                <a16:creationId xmlns:a16="http://schemas.microsoft.com/office/drawing/2014/main" id="{FC3934F6-C727-0048-AD31-76E16E779680}"/>
              </a:ext>
            </a:extLst>
          </p:cNvPr>
          <p:cNvSpPr>
            <a:spLocks noGrp="1"/>
          </p:cNvSpPr>
          <p:nvPr>
            <p:ph type="title"/>
          </p:nvPr>
        </p:nvSpPr>
        <p:spPr>
          <a:xfrm>
            <a:off x="932329" y="893729"/>
            <a:ext cx="10452849" cy="910492"/>
          </a:xfrm>
        </p:spPr>
        <p:txBody>
          <a:bodyPr anchor="ctr"/>
          <a:lstStyle>
            <a:lvl1pPr algn="l">
              <a:defRPr>
                <a:solidFill>
                  <a:schemeClr val="tx1"/>
                </a:solidFill>
              </a:defRPr>
            </a:lvl1pPr>
          </a:lstStyle>
          <a:p>
            <a:r>
              <a:rPr lang="en-US"/>
              <a:t>Click to edit Master title style</a:t>
            </a:r>
            <a:endParaRPr lang="en-US" dirty="0"/>
          </a:p>
        </p:txBody>
      </p:sp>
      <p:sp>
        <p:nvSpPr>
          <p:cNvPr id="2" name="Content Placeholder 2">
            <a:extLst>
              <a:ext uri="{FF2B5EF4-FFF2-40B4-BE49-F238E27FC236}">
                <a16:creationId xmlns:a16="http://schemas.microsoft.com/office/drawing/2014/main" id="{45794F69-3129-5DE7-D033-55C5BFD13243}"/>
              </a:ext>
            </a:extLst>
          </p:cNvPr>
          <p:cNvSpPr>
            <a:spLocks noGrp="1"/>
          </p:cNvSpPr>
          <p:nvPr>
            <p:ph idx="1"/>
          </p:nvPr>
        </p:nvSpPr>
        <p:spPr>
          <a:xfrm>
            <a:off x="6456859" y="2031121"/>
            <a:ext cx="4917055"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53440989"/>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ge Break Option 2">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Rectangle 4">
            <a:extLst>
              <a:ext uri="{FF2B5EF4-FFF2-40B4-BE49-F238E27FC236}">
                <a16:creationId xmlns:a16="http://schemas.microsoft.com/office/drawing/2014/main" id="{BB0D84E6-6DEA-1D4E-92C3-A360785A027B}"/>
              </a:ext>
            </a:extLst>
          </p:cNvPr>
          <p:cNvSpPr/>
          <p:nvPr/>
        </p:nvSpPr>
        <p:spPr>
          <a:xfrm>
            <a:off x="0" y="1730829"/>
            <a:ext cx="8229600" cy="34779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9">
            <a:extLst>
              <a:ext uri="{FF2B5EF4-FFF2-40B4-BE49-F238E27FC236}">
                <a16:creationId xmlns:a16="http://schemas.microsoft.com/office/drawing/2014/main" id="{14C43A8B-650C-3B4B-9F8C-592CE9F269FB}"/>
              </a:ext>
            </a:extLst>
          </p:cNvPr>
          <p:cNvSpPr>
            <a:spLocks noGrp="1"/>
          </p:cNvSpPr>
          <p:nvPr>
            <p:ph type="title"/>
          </p:nvPr>
        </p:nvSpPr>
        <p:spPr>
          <a:xfrm>
            <a:off x="868625" y="2464270"/>
            <a:ext cx="4138382" cy="727700"/>
          </a:xfrm>
        </p:spPr>
        <p:txBody>
          <a:bodyPr anchor="t"/>
          <a:lstStyle>
            <a:lvl1pPr>
              <a:defRPr>
                <a:solidFill>
                  <a:schemeClr val="bg1"/>
                </a:solidFill>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0345C704-9538-984E-8D14-D6AEC9A4C42E}"/>
              </a:ext>
            </a:extLst>
          </p:cNvPr>
          <p:cNvSpPr>
            <a:spLocks noGrp="1"/>
          </p:cNvSpPr>
          <p:nvPr>
            <p:ph type="body" idx="1" hasCustomPrompt="1"/>
          </p:nvPr>
        </p:nvSpPr>
        <p:spPr>
          <a:xfrm>
            <a:off x="868623" y="3265903"/>
            <a:ext cx="4138383" cy="1642386"/>
          </a:xfrm>
        </p:spPr>
        <p:txBody>
          <a:bodyPr lIns="91440" rIns="91440" anchor="t">
            <a:normAutofit/>
          </a:bodyPr>
          <a:lstStyle>
            <a:lvl1pPr marL="0" indent="0">
              <a:buNone/>
              <a:defRPr sz="2000" b="0" cap="none"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Triangle 13">
            <a:extLst>
              <a:ext uri="{FF2B5EF4-FFF2-40B4-BE49-F238E27FC236}">
                <a16:creationId xmlns:a16="http://schemas.microsoft.com/office/drawing/2014/main" id="{8795BE2D-99B1-FE49-84B1-C41E44A8AC0B}"/>
              </a:ext>
            </a:extLst>
          </p:cNvPr>
          <p:cNvSpPr/>
          <p:nvPr/>
        </p:nvSpPr>
        <p:spPr>
          <a:xfrm rot="5400000">
            <a:off x="-48606" y="2524533"/>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p>
        </p:txBody>
      </p:sp>
      <p:pic>
        <p:nvPicPr>
          <p:cNvPr id="6" name="Picture 5">
            <a:extLst>
              <a:ext uri="{FF2B5EF4-FFF2-40B4-BE49-F238E27FC236}">
                <a16:creationId xmlns:a16="http://schemas.microsoft.com/office/drawing/2014/main" id="{E13DADA4-23AE-29B7-A77B-DE46E96806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21539535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umber Topic Break 1">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Freeform 4">
            <a:extLst>
              <a:ext uri="{FF2B5EF4-FFF2-40B4-BE49-F238E27FC236}">
                <a16:creationId xmlns:a16="http://schemas.microsoft.com/office/drawing/2014/main" id="{D8BAD61D-F455-9240-A0C6-DE4F40E47C29}"/>
              </a:ext>
            </a:extLst>
          </p:cNvPr>
          <p:cNvSpPr/>
          <p:nvPr/>
        </p:nvSpPr>
        <p:spPr>
          <a:xfrm>
            <a:off x="0" y="-4353"/>
            <a:ext cx="6884691" cy="6862353"/>
          </a:xfrm>
          <a:custGeom>
            <a:avLst/>
            <a:gdLst>
              <a:gd name="connsiteX0" fmla="*/ 0 w 6838726"/>
              <a:gd name="connsiteY0" fmla="*/ 0 h 6853468"/>
              <a:gd name="connsiteX1" fmla="*/ 6838726 w 6838726"/>
              <a:gd name="connsiteY1" fmla="*/ 20138 h 6853468"/>
              <a:gd name="connsiteX2" fmla="*/ 3434396 w 6838726"/>
              <a:gd name="connsiteY2" fmla="*/ 6853468 h 6853468"/>
              <a:gd name="connsiteX3" fmla="*/ 0 w 6838726"/>
              <a:gd name="connsiteY3" fmla="*/ 6836433 h 6853468"/>
              <a:gd name="connsiteX4" fmla="*/ 0 w 6838726"/>
              <a:gd name="connsiteY4" fmla="*/ 0 h 6853468"/>
              <a:gd name="connsiteX0" fmla="*/ 15156 w 6853882"/>
              <a:gd name="connsiteY0" fmla="*/ 0 h 6861693"/>
              <a:gd name="connsiteX1" fmla="*/ 6853882 w 6853882"/>
              <a:gd name="connsiteY1" fmla="*/ 20138 h 6861693"/>
              <a:gd name="connsiteX2" fmla="*/ 3449552 w 6853882"/>
              <a:gd name="connsiteY2" fmla="*/ 6853468 h 6861693"/>
              <a:gd name="connsiteX3" fmla="*/ 0 w 6853882"/>
              <a:gd name="connsiteY3" fmla="*/ 6861693 h 6861693"/>
              <a:gd name="connsiteX4" fmla="*/ 15156 w 6853882"/>
              <a:gd name="connsiteY4" fmla="*/ 0 h 6861693"/>
              <a:gd name="connsiteX0" fmla="*/ 15156 w 6853882"/>
              <a:gd name="connsiteY0" fmla="*/ 0 h 6863572"/>
              <a:gd name="connsiteX1" fmla="*/ 6853882 w 6853882"/>
              <a:gd name="connsiteY1" fmla="*/ 20138 h 6863572"/>
              <a:gd name="connsiteX2" fmla="*/ 3444500 w 6853882"/>
              <a:gd name="connsiteY2" fmla="*/ 6863572 h 6863572"/>
              <a:gd name="connsiteX3" fmla="*/ 0 w 6853882"/>
              <a:gd name="connsiteY3" fmla="*/ 6861693 h 6863572"/>
              <a:gd name="connsiteX4" fmla="*/ 15156 w 6853882"/>
              <a:gd name="connsiteY4" fmla="*/ 0 h 6863572"/>
              <a:gd name="connsiteX0" fmla="*/ 0 w 6866861"/>
              <a:gd name="connsiteY0" fmla="*/ 0 h 6856528"/>
              <a:gd name="connsiteX1" fmla="*/ 6866861 w 6866861"/>
              <a:gd name="connsiteY1" fmla="*/ 13094 h 6856528"/>
              <a:gd name="connsiteX2" fmla="*/ 3457479 w 6866861"/>
              <a:gd name="connsiteY2" fmla="*/ 6856528 h 6856528"/>
              <a:gd name="connsiteX3" fmla="*/ 12979 w 6866861"/>
              <a:gd name="connsiteY3" fmla="*/ 6854649 h 6856528"/>
              <a:gd name="connsiteX4" fmla="*/ 0 w 6866861"/>
              <a:gd name="connsiteY4" fmla="*/ 0 h 6856528"/>
              <a:gd name="connsiteX0" fmla="*/ 0 w 6893137"/>
              <a:gd name="connsiteY0" fmla="*/ 7922 h 6864450"/>
              <a:gd name="connsiteX1" fmla="*/ 6893137 w 6893137"/>
              <a:gd name="connsiteY1" fmla="*/ 0 h 6864450"/>
              <a:gd name="connsiteX2" fmla="*/ 3457479 w 6893137"/>
              <a:gd name="connsiteY2" fmla="*/ 6864450 h 6864450"/>
              <a:gd name="connsiteX3" fmla="*/ 12979 w 6893137"/>
              <a:gd name="connsiteY3" fmla="*/ 6862571 h 6864450"/>
              <a:gd name="connsiteX4" fmla="*/ 0 w 6893137"/>
              <a:gd name="connsiteY4" fmla="*/ 7922 h 6864450"/>
              <a:gd name="connsiteX0" fmla="*/ 0 w 6897755"/>
              <a:gd name="connsiteY0" fmla="*/ 0 h 6870380"/>
              <a:gd name="connsiteX1" fmla="*/ 6897755 w 6897755"/>
              <a:gd name="connsiteY1" fmla="*/ 5930 h 6870380"/>
              <a:gd name="connsiteX2" fmla="*/ 3462097 w 6897755"/>
              <a:gd name="connsiteY2" fmla="*/ 6870380 h 6870380"/>
              <a:gd name="connsiteX3" fmla="*/ 17597 w 6897755"/>
              <a:gd name="connsiteY3" fmla="*/ 6868501 h 6870380"/>
              <a:gd name="connsiteX4" fmla="*/ 0 w 6897755"/>
              <a:gd name="connsiteY4" fmla="*/ 0 h 6870380"/>
              <a:gd name="connsiteX0" fmla="*/ 9234 w 6880863"/>
              <a:gd name="connsiteY0" fmla="*/ 0 h 6866017"/>
              <a:gd name="connsiteX1" fmla="*/ 6880863 w 6880863"/>
              <a:gd name="connsiteY1" fmla="*/ 1567 h 6866017"/>
              <a:gd name="connsiteX2" fmla="*/ 3445205 w 6880863"/>
              <a:gd name="connsiteY2" fmla="*/ 6866017 h 6866017"/>
              <a:gd name="connsiteX3" fmla="*/ 705 w 6880863"/>
              <a:gd name="connsiteY3" fmla="*/ 6864138 h 6866017"/>
              <a:gd name="connsiteX4" fmla="*/ 9234 w 6880863"/>
              <a:gd name="connsiteY4" fmla="*/ 0 h 6866017"/>
              <a:gd name="connsiteX0" fmla="*/ 0 w 6884692"/>
              <a:gd name="connsiteY0" fmla="*/ 0 h 6883465"/>
              <a:gd name="connsiteX1" fmla="*/ 6884692 w 6884692"/>
              <a:gd name="connsiteY1" fmla="*/ 19015 h 6883465"/>
              <a:gd name="connsiteX2" fmla="*/ 3449034 w 6884692"/>
              <a:gd name="connsiteY2" fmla="*/ 6883465 h 6883465"/>
              <a:gd name="connsiteX3" fmla="*/ 4534 w 6884692"/>
              <a:gd name="connsiteY3" fmla="*/ 6881586 h 6883465"/>
              <a:gd name="connsiteX4" fmla="*/ 0 w 6884692"/>
              <a:gd name="connsiteY4" fmla="*/ 0 h 6883465"/>
              <a:gd name="connsiteX0" fmla="*/ 9234 w 6880863"/>
              <a:gd name="connsiteY0" fmla="*/ 0 h 6879102"/>
              <a:gd name="connsiteX1" fmla="*/ 6880863 w 6880863"/>
              <a:gd name="connsiteY1" fmla="*/ 14652 h 6879102"/>
              <a:gd name="connsiteX2" fmla="*/ 3445205 w 6880863"/>
              <a:gd name="connsiteY2" fmla="*/ 6879102 h 6879102"/>
              <a:gd name="connsiteX3" fmla="*/ 705 w 6880863"/>
              <a:gd name="connsiteY3" fmla="*/ 6877223 h 6879102"/>
              <a:gd name="connsiteX4" fmla="*/ 9234 w 6880863"/>
              <a:gd name="connsiteY4" fmla="*/ 0 h 6879102"/>
              <a:gd name="connsiteX0" fmla="*/ 0 w 6884691"/>
              <a:gd name="connsiteY0" fmla="*/ 0 h 6874740"/>
              <a:gd name="connsiteX1" fmla="*/ 6884691 w 6884691"/>
              <a:gd name="connsiteY1" fmla="*/ 10290 h 6874740"/>
              <a:gd name="connsiteX2" fmla="*/ 3449033 w 6884691"/>
              <a:gd name="connsiteY2" fmla="*/ 6874740 h 6874740"/>
              <a:gd name="connsiteX3" fmla="*/ 4533 w 6884691"/>
              <a:gd name="connsiteY3" fmla="*/ 6872861 h 6874740"/>
              <a:gd name="connsiteX4" fmla="*/ 0 w 6884691"/>
              <a:gd name="connsiteY4" fmla="*/ 0 h 6874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4691" h="6874740">
                <a:moveTo>
                  <a:pt x="0" y="0"/>
                </a:moveTo>
                <a:lnTo>
                  <a:pt x="6884691" y="10290"/>
                </a:lnTo>
                <a:lnTo>
                  <a:pt x="3449033" y="6874740"/>
                </a:lnTo>
                <a:lnTo>
                  <a:pt x="4533" y="6872861"/>
                </a:lnTo>
                <a:cubicBezTo>
                  <a:pt x="207" y="4587978"/>
                  <a:pt x="4326" y="2284883"/>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1877EC85-9CA1-EB4F-A9AC-2C02CB520866}"/>
              </a:ext>
            </a:extLst>
          </p:cNvPr>
          <p:cNvSpPr>
            <a:spLocks noGrp="1"/>
          </p:cNvSpPr>
          <p:nvPr>
            <p:ph type="title" hasCustomPrompt="1"/>
          </p:nvPr>
        </p:nvSpPr>
        <p:spPr>
          <a:xfrm>
            <a:off x="550988" y="1954400"/>
            <a:ext cx="4393415" cy="3002359"/>
          </a:xfrm>
        </p:spPr>
        <p:txBody>
          <a:bodyPr anchor="ctr">
            <a:noAutofit/>
          </a:bodyPr>
          <a:lstStyle>
            <a:lvl1pPr algn="ctr">
              <a:defRPr sz="30000">
                <a:solidFill>
                  <a:schemeClr val="bg1"/>
                </a:solidFill>
              </a:defRPr>
            </a:lvl1pPr>
          </a:lstStyle>
          <a:p>
            <a:r>
              <a:rPr lang="en-US" dirty="0"/>
              <a:t>#</a:t>
            </a:r>
          </a:p>
        </p:txBody>
      </p:sp>
      <p:sp>
        <p:nvSpPr>
          <p:cNvPr id="12" name="Triangle 11">
            <a:extLst>
              <a:ext uri="{FF2B5EF4-FFF2-40B4-BE49-F238E27FC236}">
                <a16:creationId xmlns:a16="http://schemas.microsoft.com/office/drawing/2014/main" id="{FD910B80-BD19-CF49-AB0B-1C5DEECEDED5}"/>
              </a:ext>
            </a:extLst>
          </p:cNvPr>
          <p:cNvSpPr/>
          <p:nvPr/>
        </p:nvSpPr>
        <p:spPr>
          <a:xfrm rot="5400000">
            <a:off x="-48606" y="3165163"/>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32CF72AF-106D-0A21-1073-3A644EDE906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7896141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Topic Break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0CF4E43-4A68-664C-B973-2FE49DC7733D}"/>
              </a:ext>
            </a:extLst>
          </p:cNvPr>
          <p:cNvSpPr/>
          <p:nvPr/>
        </p:nvSpPr>
        <p:spPr>
          <a:xfrm rot="10800000">
            <a:off x="5294245" y="0"/>
            <a:ext cx="6897755" cy="6858000"/>
          </a:xfrm>
          <a:custGeom>
            <a:avLst/>
            <a:gdLst>
              <a:gd name="connsiteX0" fmla="*/ 0 w 6838726"/>
              <a:gd name="connsiteY0" fmla="*/ 0 h 6853468"/>
              <a:gd name="connsiteX1" fmla="*/ 6838726 w 6838726"/>
              <a:gd name="connsiteY1" fmla="*/ 20138 h 6853468"/>
              <a:gd name="connsiteX2" fmla="*/ 3434396 w 6838726"/>
              <a:gd name="connsiteY2" fmla="*/ 6853468 h 6853468"/>
              <a:gd name="connsiteX3" fmla="*/ 0 w 6838726"/>
              <a:gd name="connsiteY3" fmla="*/ 6836433 h 6853468"/>
              <a:gd name="connsiteX4" fmla="*/ 0 w 6838726"/>
              <a:gd name="connsiteY4" fmla="*/ 0 h 6853468"/>
              <a:gd name="connsiteX0" fmla="*/ 15156 w 6853882"/>
              <a:gd name="connsiteY0" fmla="*/ 0 h 6861693"/>
              <a:gd name="connsiteX1" fmla="*/ 6853882 w 6853882"/>
              <a:gd name="connsiteY1" fmla="*/ 20138 h 6861693"/>
              <a:gd name="connsiteX2" fmla="*/ 3449552 w 6853882"/>
              <a:gd name="connsiteY2" fmla="*/ 6853468 h 6861693"/>
              <a:gd name="connsiteX3" fmla="*/ 0 w 6853882"/>
              <a:gd name="connsiteY3" fmla="*/ 6861693 h 6861693"/>
              <a:gd name="connsiteX4" fmla="*/ 15156 w 6853882"/>
              <a:gd name="connsiteY4" fmla="*/ 0 h 6861693"/>
              <a:gd name="connsiteX0" fmla="*/ 15156 w 6853882"/>
              <a:gd name="connsiteY0" fmla="*/ 0 h 6863572"/>
              <a:gd name="connsiteX1" fmla="*/ 6853882 w 6853882"/>
              <a:gd name="connsiteY1" fmla="*/ 20138 h 6863572"/>
              <a:gd name="connsiteX2" fmla="*/ 3444500 w 6853882"/>
              <a:gd name="connsiteY2" fmla="*/ 6863572 h 6863572"/>
              <a:gd name="connsiteX3" fmla="*/ 0 w 6853882"/>
              <a:gd name="connsiteY3" fmla="*/ 6861693 h 6863572"/>
              <a:gd name="connsiteX4" fmla="*/ 15156 w 6853882"/>
              <a:gd name="connsiteY4" fmla="*/ 0 h 6863572"/>
              <a:gd name="connsiteX0" fmla="*/ 0 w 6866861"/>
              <a:gd name="connsiteY0" fmla="*/ 0 h 6856528"/>
              <a:gd name="connsiteX1" fmla="*/ 6866861 w 6866861"/>
              <a:gd name="connsiteY1" fmla="*/ 13094 h 6856528"/>
              <a:gd name="connsiteX2" fmla="*/ 3457479 w 6866861"/>
              <a:gd name="connsiteY2" fmla="*/ 6856528 h 6856528"/>
              <a:gd name="connsiteX3" fmla="*/ 12979 w 6866861"/>
              <a:gd name="connsiteY3" fmla="*/ 6854649 h 6856528"/>
              <a:gd name="connsiteX4" fmla="*/ 0 w 6866861"/>
              <a:gd name="connsiteY4" fmla="*/ 0 h 6856528"/>
              <a:gd name="connsiteX0" fmla="*/ 0 w 6893137"/>
              <a:gd name="connsiteY0" fmla="*/ 7922 h 6864450"/>
              <a:gd name="connsiteX1" fmla="*/ 6893137 w 6893137"/>
              <a:gd name="connsiteY1" fmla="*/ 0 h 6864450"/>
              <a:gd name="connsiteX2" fmla="*/ 3457479 w 6893137"/>
              <a:gd name="connsiteY2" fmla="*/ 6864450 h 6864450"/>
              <a:gd name="connsiteX3" fmla="*/ 12979 w 6893137"/>
              <a:gd name="connsiteY3" fmla="*/ 6862571 h 6864450"/>
              <a:gd name="connsiteX4" fmla="*/ 0 w 6893137"/>
              <a:gd name="connsiteY4" fmla="*/ 7922 h 6864450"/>
              <a:gd name="connsiteX0" fmla="*/ 0 w 6897755"/>
              <a:gd name="connsiteY0" fmla="*/ 0 h 6870380"/>
              <a:gd name="connsiteX1" fmla="*/ 6897755 w 6897755"/>
              <a:gd name="connsiteY1" fmla="*/ 5930 h 6870380"/>
              <a:gd name="connsiteX2" fmla="*/ 3462097 w 6897755"/>
              <a:gd name="connsiteY2" fmla="*/ 6870380 h 6870380"/>
              <a:gd name="connsiteX3" fmla="*/ 17597 w 6897755"/>
              <a:gd name="connsiteY3" fmla="*/ 6868501 h 6870380"/>
              <a:gd name="connsiteX4" fmla="*/ 0 w 6897755"/>
              <a:gd name="connsiteY4" fmla="*/ 0 h 6870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7755" h="6870380">
                <a:moveTo>
                  <a:pt x="0" y="0"/>
                </a:moveTo>
                <a:lnTo>
                  <a:pt x="6897755" y="5930"/>
                </a:lnTo>
                <a:lnTo>
                  <a:pt x="3462097" y="6870380"/>
                </a:lnTo>
                <a:lnTo>
                  <a:pt x="17597" y="6868501"/>
                </a:lnTo>
                <a:cubicBezTo>
                  <a:pt x="13271" y="4583618"/>
                  <a:pt x="4326" y="2284883"/>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a:xfrm>
            <a:off x="10993582" y="6446838"/>
            <a:ext cx="780010" cy="365125"/>
          </a:xfrm>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10" name="Title 1">
            <a:extLst>
              <a:ext uri="{FF2B5EF4-FFF2-40B4-BE49-F238E27FC236}">
                <a16:creationId xmlns:a16="http://schemas.microsoft.com/office/drawing/2014/main" id="{1877EC85-9CA1-EB4F-A9AC-2C02CB520866}"/>
              </a:ext>
            </a:extLst>
          </p:cNvPr>
          <p:cNvSpPr>
            <a:spLocks noGrp="1"/>
          </p:cNvSpPr>
          <p:nvPr>
            <p:ph type="title" hasCustomPrompt="1"/>
          </p:nvPr>
        </p:nvSpPr>
        <p:spPr>
          <a:xfrm>
            <a:off x="7775272" y="1954400"/>
            <a:ext cx="3889053" cy="3002359"/>
          </a:xfrm>
        </p:spPr>
        <p:txBody>
          <a:bodyPr anchor="ctr">
            <a:noAutofit/>
          </a:bodyPr>
          <a:lstStyle>
            <a:lvl1pPr algn="ctr">
              <a:defRPr sz="30000">
                <a:solidFill>
                  <a:schemeClr val="bg1"/>
                </a:solidFill>
              </a:defRPr>
            </a:lvl1pPr>
          </a:lstStyle>
          <a:p>
            <a:r>
              <a:rPr lang="en-US" dirty="0"/>
              <a:t>#</a:t>
            </a:r>
          </a:p>
        </p:txBody>
      </p:sp>
      <p:sp>
        <p:nvSpPr>
          <p:cNvPr id="9" name="Triangle 8">
            <a:extLst>
              <a:ext uri="{FF2B5EF4-FFF2-40B4-BE49-F238E27FC236}">
                <a16:creationId xmlns:a16="http://schemas.microsoft.com/office/drawing/2014/main" id="{D84320FE-42A3-294B-AAE0-3D16A63E3599}"/>
              </a:ext>
            </a:extLst>
          </p:cNvPr>
          <p:cNvSpPr/>
          <p:nvPr/>
        </p:nvSpPr>
        <p:spPr>
          <a:xfrm rot="16200000">
            <a:off x="11604063" y="3162897"/>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6B059CF-02F8-47E9-9592-760D4730B25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30964" y="679566"/>
            <a:ext cx="2103075" cy="556866"/>
          </a:xfrm>
          <a:prstGeom prst="rect">
            <a:avLst/>
          </a:prstGeom>
        </p:spPr>
      </p:pic>
    </p:spTree>
    <p:extLst>
      <p:ext uri="{BB962C8B-B14F-4D97-AF65-F5344CB8AC3E}">
        <p14:creationId xmlns:p14="http://schemas.microsoft.com/office/powerpoint/2010/main" val="9980585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act Page">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BFAE6FFB-F37C-7040-87B6-654B2F44CE7A}"/>
              </a:ext>
            </a:extLst>
          </p:cNvPr>
          <p:cNvSpPr/>
          <p:nvPr/>
        </p:nvSpPr>
        <p:spPr>
          <a:xfrm>
            <a:off x="413825" y="463262"/>
            <a:ext cx="7436451" cy="4634950"/>
          </a:xfrm>
          <a:custGeom>
            <a:avLst/>
            <a:gdLst>
              <a:gd name="connsiteX0" fmla="*/ 125507 w 7347125"/>
              <a:gd name="connsiteY0" fmla="*/ 0 h 5911703"/>
              <a:gd name="connsiteX1" fmla="*/ 7347125 w 7347125"/>
              <a:gd name="connsiteY1" fmla="*/ 21265 h 5911703"/>
              <a:gd name="connsiteX2" fmla="*/ 4412539 w 7347125"/>
              <a:gd name="connsiteY2" fmla="*/ 5911703 h 5911703"/>
              <a:gd name="connsiteX3" fmla="*/ 1007798 w 7347125"/>
              <a:gd name="connsiteY3" fmla="*/ 5894815 h 5911703"/>
              <a:gd name="connsiteX4" fmla="*/ 1007798 w 7347125"/>
              <a:gd name="connsiteY4" fmla="*/ 5901070 h 5911703"/>
              <a:gd name="connsiteX5" fmla="*/ 0 w 7347125"/>
              <a:gd name="connsiteY5" fmla="*/ 5901070 h 5911703"/>
              <a:gd name="connsiteX6" fmla="*/ 0 w 7347125"/>
              <a:gd name="connsiteY6" fmla="*/ 10632 h 5911703"/>
              <a:gd name="connsiteX7" fmla="*/ 125507 w 7347125"/>
              <a:gd name="connsiteY7" fmla="*/ 10632 h 5911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7125" h="5911703">
                <a:moveTo>
                  <a:pt x="125507" y="0"/>
                </a:moveTo>
                <a:lnTo>
                  <a:pt x="7347125" y="21265"/>
                </a:lnTo>
                <a:lnTo>
                  <a:pt x="4412539" y="5911703"/>
                </a:lnTo>
                <a:lnTo>
                  <a:pt x="1007798" y="5894815"/>
                </a:lnTo>
                <a:lnTo>
                  <a:pt x="1007798" y="5901070"/>
                </a:lnTo>
                <a:lnTo>
                  <a:pt x="0" y="5901070"/>
                </a:lnTo>
                <a:lnTo>
                  <a:pt x="0" y="10632"/>
                </a:lnTo>
                <a:lnTo>
                  <a:pt x="125507" y="1063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a:xfrm>
            <a:off x="8218426" y="6446838"/>
            <a:ext cx="2584850" cy="365125"/>
          </a:xfrm>
          <a:prstGeom prst="rect">
            <a:avLst/>
          </a:prstGeom>
        </p:spPr>
        <p:txBody>
          <a:bodyPr/>
          <a:lstStyle/>
          <a:p>
            <a:fld id="{D92DFE88-6886-4129-818B-0B6E22553DEB}" type="datetimeFigureOut">
              <a:rPr lang="en-US" smtClean="0"/>
              <a:t>6/2/2025</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3BD500C-D0CC-440E-A11C-9A226EB48757}" type="slidenum">
              <a:rPr lang="en-US" smtClean="0"/>
              <a:t>‹#›</a:t>
            </a:fld>
            <a:endParaRPr lang="en-US" dirty="0"/>
          </a:p>
        </p:txBody>
      </p:sp>
      <p:sp>
        <p:nvSpPr>
          <p:cNvPr id="12" name="Title 1">
            <a:extLst>
              <a:ext uri="{FF2B5EF4-FFF2-40B4-BE49-F238E27FC236}">
                <a16:creationId xmlns:a16="http://schemas.microsoft.com/office/drawing/2014/main" id="{48AB73D1-1AA1-4E44-A7DA-8C00D8E109E3}"/>
              </a:ext>
            </a:extLst>
          </p:cNvPr>
          <p:cNvSpPr>
            <a:spLocks noGrp="1"/>
          </p:cNvSpPr>
          <p:nvPr>
            <p:ph type="title" hasCustomPrompt="1"/>
          </p:nvPr>
        </p:nvSpPr>
        <p:spPr>
          <a:xfrm>
            <a:off x="941501" y="798276"/>
            <a:ext cx="4253334" cy="648201"/>
          </a:xfrm>
        </p:spPr>
        <p:txBody>
          <a:bodyPr anchor="t">
            <a:normAutofit/>
          </a:bodyPr>
          <a:lstStyle>
            <a:lvl1pPr algn="l">
              <a:defRPr sz="3800">
                <a:solidFill>
                  <a:schemeClr val="bg1"/>
                </a:solidFill>
              </a:defRPr>
            </a:lvl1pPr>
          </a:lstStyle>
          <a:p>
            <a:r>
              <a:rPr lang="en-US" dirty="0"/>
              <a:t>Contact Page </a:t>
            </a:r>
          </a:p>
        </p:txBody>
      </p:sp>
      <p:sp>
        <p:nvSpPr>
          <p:cNvPr id="13" name="Triangle 12">
            <a:extLst>
              <a:ext uri="{FF2B5EF4-FFF2-40B4-BE49-F238E27FC236}">
                <a16:creationId xmlns:a16="http://schemas.microsoft.com/office/drawing/2014/main" id="{611FC0D0-E6E4-7645-B0C7-97FB2012039D}"/>
              </a:ext>
            </a:extLst>
          </p:cNvPr>
          <p:cNvSpPr/>
          <p:nvPr/>
        </p:nvSpPr>
        <p:spPr>
          <a:xfrm rot="5400000">
            <a:off x="-48606" y="1669422"/>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A7294A2-7A09-5774-9D0D-A67FB66B096C}"/>
              </a:ext>
            </a:extLst>
          </p:cNvPr>
          <p:cNvSpPr/>
          <p:nvPr/>
        </p:nvSpPr>
        <p:spPr>
          <a:xfrm>
            <a:off x="0" y="5382883"/>
            <a:ext cx="12192000" cy="1475117"/>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Rectangle 13">
            <a:extLst>
              <a:ext uri="{FF2B5EF4-FFF2-40B4-BE49-F238E27FC236}">
                <a16:creationId xmlns:a16="http://schemas.microsoft.com/office/drawing/2014/main" id="{4D1E4FC9-3A4E-E6A5-7437-9E8ECA7E6E4A}"/>
              </a:ext>
            </a:extLst>
          </p:cNvPr>
          <p:cNvSpPr/>
          <p:nvPr/>
        </p:nvSpPr>
        <p:spPr>
          <a:xfrm>
            <a:off x="807912" y="3830125"/>
            <a:ext cx="2434629" cy="1061049"/>
          </a:xfrm>
          <a:prstGeom prst="rect">
            <a:avLst/>
          </a:prstGeom>
          <a:solidFill>
            <a:srgbClr val="F0F0EF"/>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6FBC850-168D-1AB9-EC3E-7541F3B7204D}"/>
              </a:ext>
            </a:extLst>
          </p:cNvPr>
          <p:cNvSpPr/>
          <p:nvPr/>
        </p:nvSpPr>
        <p:spPr>
          <a:xfrm>
            <a:off x="3522357" y="3830124"/>
            <a:ext cx="2434629" cy="1061049"/>
          </a:xfrm>
          <a:prstGeom prst="rect">
            <a:avLst/>
          </a:prstGeom>
          <a:solidFill>
            <a:srgbClr val="F0F0EF"/>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D81E0D9-430D-1960-AC49-927914B5F9B2}"/>
              </a:ext>
            </a:extLst>
          </p:cNvPr>
          <p:cNvSpPr/>
          <p:nvPr/>
        </p:nvSpPr>
        <p:spPr>
          <a:xfrm>
            <a:off x="6236802" y="3838751"/>
            <a:ext cx="2434629" cy="1061049"/>
          </a:xfrm>
          <a:prstGeom prst="rect">
            <a:avLst/>
          </a:prstGeom>
          <a:solidFill>
            <a:srgbClr val="F0F0EF"/>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AEB49C6-6D87-82A8-A2F3-C68481342212}"/>
              </a:ext>
            </a:extLst>
          </p:cNvPr>
          <p:cNvSpPr/>
          <p:nvPr/>
        </p:nvSpPr>
        <p:spPr>
          <a:xfrm>
            <a:off x="8951247" y="3830124"/>
            <a:ext cx="2434629" cy="1061049"/>
          </a:xfrm>
          <a:prstGeom prst="rect">
            <a:avLst/>
          </a:prstGeom>
          <a:solidFill>
            <a:srgbClr val="F0F0EF"/>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0" name="Text Placeholder 19">
            <a:extLst>
              <a:ext uri="{FF2B5EF4-FFF2-40B4-BE49-F238E27FC236}">
                <a16:creationId xmlns:a16="http://schemas.microsoft.com/office/drawing/2014/main" id="{BC15F5F3-6F45-93EF-BCD4-D1392F6143EF}"/>
              </a:ext>
            </a:extLst>
          </p:cNvPr>
          <p:cNvSpPr>
            <a:spLocks noGrp="1"/>
          </p:cNvSpPr>
          <p:nvPr>
            <p:ph type="body" sz="quarter" idx="17" hasCustomPrompt="1"/>
          </p:nvPr>
        </p:nvSpPr>
        <p:spPr>
          <a:xfrm>
            <a:off x="941388" y="3994326"/>
            <a:ext cx="2146300" cy="758825"/>
          </a:xfrm>
        </p:spPr>
        <p:txBody>
          <a:bodyPr>
            <a:normAutofit/>
          </a:bodyPr>
          <a:lstStyle>
            <a:lvl1pPr marL="0" indent="0" algn="ctr">
              <a:buNone/>
              <a:defRPr sz="1400" b="1"/>
            </a:lvl1pPr>
          </a:lstStyle>
          <a:p>
            <a:pPr lvl="0"/>
            <a:r>
              <a:rPr lang="en-US" dirty="0"/>
              <a:t>Click to edit name, title, and contact</a:t>
            </a:r>
          </a:p>
        </p:txBody>
      </p:sp>
      <p:sp>
        <p:nvSpPr>
          <p:cNvPr id="21" name="Text Placeholder 19">
            <a:extLst>
              <a:ext uri="{FF2B5EF4-FFF2-40B4-BE49-F238E27FC236}">
                <a16:creationId xmlns:a16="http://schemas.microsoft.com/office/drawing/2014/main" id="{CEFFB39C-AF98-46BB-838A-FF6361F0109B}"/>
              </a:ext>
            </a:extLst>
          </p:cNvPr>
          <p:cNvSpPr>
            <a:spLocks noGrp="1"/>
          </p:cNvSpPr>
          <p:nvPr>
            <p:ph type="body" sz="quarter" idx="18" hasCustomPrompt="1"/>
          </p:nvPr>
        </p:nvSpPr>
        <p:spPr>
          <a:xfrm>
            <a:off x="3666521" y="4000376"/>
            <a:ext cx="2146300" cy="758825"/>
          </a:xfrm>
        </p:spPr>
        <p:txBody>
          <a:bodyPr>
            <a:normAutofit/>
          </a:bodyPr>
          <a:lstStyle>
            <a:lvl1pPr marL="0" indent="0" algn="ctr">
              <a:buNone/>
              <a:defRPr sz="1400" b="1"/>
            </a:lvl1pPr>
          </a:lstStyle>
          <a:p>
            <a:pPr lvl="0"/>
            <a:r>
              <a:rPr lang="en-US" dirty="0"/>
              <a:t>Click to edit name, title, and contact</a:t>
            </a:r>
          </a:p>
        </p:txBody>
      </p:sp>
      <p:sp>
        <p:nvSpPr>
          <p:cNvPr id="22" name="Text Placeholder 19">
            <a:extLst>
              <a:ext uri="{FF2B5EF4-FFF2-40B4-BE49-F238E27FC236}">
                <a16:creationId xmlns:a16="http://schemas.microsoft.com/office/drawing/2014/main" id="{F56593AE-A26A-0487-CAAF-4C9DB3E4BDF8}"/>
              </a:ext>
            </a:extLst>
          </p:cNvPr>
          <p:cNvSpPr>
            <a:spLocks noGrp="1"/>
          </p:cNvSpPr>
          <p:nvPr>
            <p:ph type="body" sz="quarter" idx="19" hasCustomPrompt="1"/>
          </p:nvPr>
        </p:nvSpPr>
        <p:spPr>
          <a:xfrm>
            <a:off x="6380966" y="4000375"/>
            <a:ext cx="2146300" cy="758825"/>
          </a:xfrm>
        </p:spPr>
        <p:txBody>
          <a:bodyPr>
            <a:normAutofit/>
          </a:bodyPr>
          <a:lstStyle>
            <a:lvl1pPr marL="0" indent="0" algn="ctr">
              <a:buNone/>
              <a:defRPr sz="1400" b="1"/>
            </a:lvl1pPr>
          </a:lstStyle>
          <a:p>
            <a:pPr lvl="0"/>
            <a:r>
              <a:rPr lang="en-US" dirty="0"/>
              <a:t>Click to edit name, title, and contact</a:t>
            </a:r>
          </a:p>
        </p:txBody>
      </p:sp>
      <p:sp>
        <p:nvSpPr>
          <p:cNvPr id="23" name="Text Placeholder 19">
            <a:extLst>
              <a:ext uri="{FF2B5EF4-FFF2-40B4-BE49-F238E27FC236}">
                <a16:creationId xmlns:a16="http://schemas.microsoft.com/office/drawing/2014/main" id="{851371C0-13EB-7EFD-02B2-C63AACA87D16}"/>
              </a:ext>
            </a:extLst>
          </p:cNvPr>
          <p:cNvSpPr>
            <a:spLocks noGrp="1"/>
          </p:cNvSpPr>
          <p:nvPr>
            <p:ph type="body" sz="quarter" idx="20" hasCustomPrompt="1"/>
          </p:nvPr>
        </p:nvSpPr>
        <p:spPr>
          <a:xfrm>
            <a:off x="9104312" y="4000374"/>
            <a:ext cx="2146300" cy="758825"/>
          </a:xfrm>
        </p:spPr>
        <p:txBody>
          <a:bodyPr>
            <a:normAutofit/>
          </a:bodyPr>
          <a:lstStyle>
            <a:lvl1pPr marL="0" indent="0" algn="ctr">
              <a:buNone/>
              <a:defRPr sz="1400" b="1"/>
            </a:lvl1pPr>
          </a:lstStyle>
          <a:p>
            <a:pPr lvl="0"/>
            <a:r>
              <a:rPr lang="en-US" dirty="0"/>
              <a:t>Click to edit name, title, and contact</a:t>
            </a:r>
          </a:p>
        </p:txBody>
      </p:sp>
      <p:sp>
        <p:nvSpPr>
          <p:cNvPr id="24" name="Picture Placeholder 3">
            <a:extLst>
              <a:ext uri="{FF2B5EF4-FFF2-40B4-BE49-F238E27FC236}">
                <a16:creationId xmlns:a16="http://schemas.microsoft.com/office/drawing/2014/main" id="{E465A172-D15B-48FC-D272-1B27AEBB8F71}"/>
              </a:ext>
            </a:extLst>
          </p:cNvPr>
          <p:cNvSpPr>
            <a:spLocks noGrp="1"/>
          </p:cNvSpPr>
          <p:nvPr>
            <p:ph type="pic" sz="quarter" idx="13"/>
          </p:nvPr>
        </p:nvSpPr>
        <p:spPr>
          <a:xfrm>
            <a:off x="1193451" y="1820092"/>
            <a:ext cx="1634799" cy="1634800"/>
          </a:xfrm>
        </p:spPr>
      </p:sp>
      <p:sp>
        <p:nvSpPr>
          <p:cNvPr id="25" name="Picture Placeholder 4">
            <a:extLst>
              <a:ext uri="{FF2B5EF4-FFF2-40B4-BE49-F238E27FC236}">
                <a16:creationId xmlns:a16="http://schemas.microsoft.com/office/drawing/2014/main" id="{C7AEE36D-884F-F45A-E5EE-33F0213AC3FA}"/>
              </a:ext>
            </a:extLst>
          </p:cNvPr>
          <p:cNvSpPr>
            <a:spLocks noGrp="1"/>
          </p:cNvSpPr>
          <p:nvPr>
            <p:ph type="pic" sz="quarter" idx="14"/>
          </p:nvPr>
        </p:nvSpPr>
        <p:spPr>
          <a:xfrm>
            <a:off x="3922271" y="1826623"/>
            <a:ext cx="1634799" cy="1634800"/>
          </a:xfrm>
        </p:spPr>
      </p:sp>
      <p:sp>
        <p:nvSpPr>
          <p:cNvPr id="26" name="Picture Placeholder 5">
            <a:extLst>
              <a:ext uri="{FF2B5EF4-FFF2-40B4-BE49-F238E27FC236}">
                <a16:creationId xmlns:a16="http://schemas.microsoft.com/office/drawing/2014/main" id="{DCDF62C1-9392-DB16-49C7-50C5CBBBBDD5}"/>
              </a:ext>
            </a:extLst>
          </p:cNvPr>
          <p:cNvSpPr>
            <a:spLocks noGrp="1"/>
          </p:cNvSpPr>
          <p:nvPr>
            <p:ph type="pic" sz="quarter" idx="15"/>
          </p:nvPr>
        </p:nvSpPr>
        <p:spPr>
          <a:xfrm>
            <a:off x="6636716" y="1820092"/>
            <a:ext cx="1634799" cy="1634800"/>
          </a:xfrm>
        </p:spPr>
      </p:sp>
      <p:sp>
        <p:nvSpPr>
          <p:cNvPr id="27" name="Picture Placeholder 6">
            <a:extLst>
              <a:ext uri="{FF2B5EF4-FFF2-40B4-BE49-F238E27FC236}">
                <a16:creationId xmlns:a16="http://schemas.microsoft.com/office/drawing/2014/main" id="{BA667C20-EA3E-D230-C164-9735313894D0}"/>
              </a:ext>
            </a:extLst>
          </p:cNvPr>
          <p:cNvSpPr>
            <a:spLocks noGrp="1"/>
          </p:cNvSpPr>
          <p:nvPr>
            <p:ph type="pic" sz="quarter" idx="16"/>
          </p:nvPr>
        </p:nvSpPr>
        <p:spPr>
          <a:xfrm>
            <a:off x="9351161" y="1820092"/>
            <a:ext cx="1634799" cy="1634800"/>
          </a:xfrm>
        </p:spPr>
      </p:sp>
      <p:pic>
        <p:nvPicPr>
          <p:cNvPr id="5" name="Picture 4">
            <a:extLst>
              <a:ext uri="{FF2B5EF4-FFF2-40B4-BE49-F238E27FC236}">
                <a16:creationId xmlns:a16="http://schemas.microsoft.com/office/drawing/2014/main" id="{EAEDD0A7-8329-7D73-4B1E-8C6F45CED4A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110754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4D6C"/>
                </a:solidFill>
                <a:latin typeface="Arial"/>
                <a:cs typeface="Arial"/>
              </a:defRPr>
            </a:lvl1pPr>
          </a:lstStyle>
          <a:p>
            <a:r>
              <a:rPr lang="en-US"/>
              <a:t>Click to edit Master title style</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D92DFE88-6886-4129-818B-0B6E22553DEB}" type="datetimeFigureOut">
              <a:rPr lang="en-US" smtClean="0"/>
              <a:t>6/2/2025</a:t>
            </a:fld>
            <a:endParaRPr lang="en-US" dirty="0"/>
          </a:p>
        </p:txBody>
      </p:sp>
      <p:sp>
        <p:nvSpPr>
          <p:cNvPr id="5" name="Holder 5"/>
          <p:cNvSpPr>
            <a:spLocks noGrp="1"/>
          </p:cNvSpPr>
          <p:nvPr>
            <p:ph type="sldNum" sz="quarter" idx="7"/>
          </p:nvPr>
        </p:nvSpPr>
        <p:spPr/>
        <p:txBody>
          <a:bodyPr lIns="0" tIns="0" rIns="0" bIns="0"/>
          <a:lstStyle>
            <a:lvl1pPr>
              <a:defRPr sz="1600" b="1" i="0">
                <a:solidFill>
                  <a:srgbClr val="114B69"/>
                </a:solidFill>
                <a:latin typeface="Arial"/>
                <a:cs typeface="Arial"/>
              </a:defRPr>
            </a:lvl1pPr>
          </a:lstStyle>
          <a:p>
            <a:fld id="{33BD500C-D0CC-440E-A11C-9A226EB48757}" type="slidenum">
              <a:rPr lang="en-US" smtClean="0"/>
              <a:t>‹#›</a:t>
            </a:fld>
            <a:endParaRPr lang="en-US" dirty="0"/>
          </a:p>
        </p:txBody>
      </p:sp>
    </p:spTree>
    <p:extLst>
      <p:ext uri="{BB962C8B-B14F-4D97-AF65-F5344CB8AC3E}">
        <p14:creationId xmlns:p14="http://schemas.microsoft.com/office/powerpoint/2010/main" val="17386142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en-US"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92DFE88-6886-4129-818B-0B6E22553DEB}" type="datetimeFigureOut">
              <a:rPr lang="en-US" smtClean="0"/>
              <a:t>6/2/2025</a:t>
            </a:fld>
            <a:endParaRPr lang="en-US" dirty="0"/>
          </a:p>
        </p:txBody>
      </p:sp>
      <p:sp>
        <p:nvSpPr>
          <p:cNvPr id="4" name="Holder 4"/>
          <p:cNvSpPr>
            <a:spLocks noGrp="1"/>
          </p:cNvSpPr>
          <p:nvPr>
            <p:ph type="sldNum" sz="quarter" idx="7"/>
          </p:nvPr>
        </p:nvSpPr>
        <p:spPr/>
        <p:txBody>
          <a:bodyPr lIns="0" tIns="0" rIns="0" bIns="0"/>
          <a:lstStyle>
            <a:lvl1pPr>
              <a:defRPr sz="1600" b="1" i="0">
                <a:solidFill>
                  <a:srgbClr val="114B69"/>
                </a:solidFill>
                <a:latin typeface="Arial"/>
                <a:cs typeface="Arial"/>
              </a:defRPr>
            </a:lvl1pPr>
          </a:lstStyle>
          <a:p>
            <a:fld id="{33BD500C-D0CC-440E-A11C-9A226EB48757}" type="slidenum">
              <a:rPr lang="en-US" smtClean="0"/>
              <a:t>‹#›</a:t>
            </a:fld>
            <a:endParaRPr lang="en-US" dirty="0"/>
          </a:p>
        </p:txBody>
      </p:sp>
    </p:spTree>
    <p:extLst>
      <p:ext uri="{BB962C8B-B14F-4D97-AF65-F5344CB8AC3E}">
        <p14:creationId xmlns:p14="http://schemas.microsoft.com/office/powerpoint/2010/main" val="26486693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82AE9D-5A30-B667-8072-7E19354CCBE3}"/>
              </a:ext>
            </a:extLst>
          </p:cNvPr>
          <p:cNvSpPr/>
          <p:nvPr userDrawn="1"/>
        </p:nvSpPr>
        <p:spPr>
          <a:xfrm>
            <a:off x="1" y="6297599"/>
            <a:ext cx="12192000" cy="560402"/>
          </a:xfrm>
          <a:prstGeom prst="rect">
            <a:avLst/>
          </a:prstGeom>
          <a:solidFill>
            <a:srgbClr val="FEB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928EAC95-20E1-B1B8-9F8B-74C117A78829}"/>
              </a:ext>
            </a:extLst>
          </p:cNvPr>
          <p:cNvSpPr/>
          <p:nvPr userDrawn="1"/>
        </p:nvSpPr>
        <p:spPr>
          <a:xfrm>
            <a:off x="0" y="-1"/>
            <a:ext cx="1143000" cy="6892029"/>
          </a:xfrm>
          <a:prstGeom prst="rect">
            <a:avLst/>
          </a:prstGeom>
          <a:solidFill>
            <a:srgbClr val="0823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7" name="Title 1">
            <a:extLst>
              <a:ext uri="{FF2B5EF4-FFF2-40B4-BE49-F238E27FC236}">
                <a16:creationId xmlns:a16="http://schemas.microsoft.com/office/drawing/2014/main" id="{31CB56BA-66D4-A29D-5B50-587E81B01198}"/>
              </a:ext>
            </a:extLst>
          </p:cNvPr>
          <p:cNvSpPr>
            <a:spLocks noGrp="1"/>
          </p:cNvSpPr>
          <p:nvPr>
            <p:ph type="title"/>
          </p:nvPr>
        </p:nvSpPr>
        <p:spPr>
          <a:xfrm>
            <a:off x="1569156" y="297567"/>
            <a:ext cx="10001956" cy="594431"/>
          </a:xfrm>
          <a:prstGeom prst="rect">
            <a:avLst/>
          </a:prstGeom>
        </p:spPr>
        <p:txBody>
          <a:bodyPr/>
          <a:lstStyle>
            <a:lvl1pPr>
              <a:defRPr b="1" i="0">
                <a:solidFill>
                  <a:srgbClr val="004D6D"/>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Text Placeholder 12">
            <a:extLst>
              <a:ext uri="{FF2B5EF4-FFF2-40B4-BE49-F238E27FC236}">
                <a16:creationId xmlns:a16="http://schemas.microsoft.com/office/drawing/2014/main" id="{20D8916A-EE31-13CC-8502-15933655B58D}"/>
              </a:ext>
            </a:extLst>
          </p:cNvPr>
          <p:cNvSpPr>
            <a:spLocks noGrp="1"/>
          </p:cNvSpPr>
          <p:nvPr>
            <p:ph type="body" sz="quarter" idx="10" hasCustomPrompt="1"/>
          </p:nvPr>
        </p:nvSpPr>
        <p:spPr>
          <a:xfrm>
            <a:off x="1569155" y="1004358"/>
            <a:ext cx="10001956" cy="424732"/>
          </a:xfrm>
          <a:prstGeom prst="rect">
            <a:avLst/>
          </a:prstGeom>
        </p:spPr>
        <p:txBody>
          <a:bodyPr wrap="square">
            <a:spAutoFit/>
          </a:bodyPr>
          <a:lstStyle>
            <a:lvl1pPr marL="0" indent="0">
              <a:buNone/>
              <a:defRPr sz="2400" b="0" i="0">
                <a:solidFill>
                  <a:srgbClr val="082330"/>
                </a:solidFill>
                <a:latin typeface="Arial" panose="020B0604020202020204" pitchFamily="34" charset="0"/>
                <a:cs typeface="Arial" panose="020B0604020202020204" pitchFamily="34" charset="0"/>
              </a:defRPr>
            </a:lvl1pPr>
            <a:lvl5pPr marL="1828800" indent="0" algn="l">
              <a:buFont typeface="Arial" panose="020B0604020202020204" pitchFamily="34" charset="0"/>
              <a:buNone/>
              <a:defRPr b="0" i="0">
                <a:latin typeface="Plus Jakarta Sans" pitchFamily="2" charset="77"/>
                <a:cs typeface="Plus Jakarta Sans" pitchFamily="2" charset="77"/>
              </a:defRPr>
            </a:lvl5pPr>
          </a:lstStyle>
          <a:p>
            <a:pPr lvl="0"/>
            <a:r>
              <a:rPr lang="en-US"/>
              <a:t>Click to edit Master subtitle style</a:t>
            </a:r>
          </a:p>
        </p:txBody>
      </p:sp>
      <p:pic>
        <p:nvPicPr>
          <p:cNvPr id="6" name="Picture 5">
            <a:extLst>
              <a:ext uri="{FF2B5EF4-FFF2-40B4-BE49-F238E27FC236}">
                <a16:creationId xmlns:a16="http://schemas.microsoft.com/office/drawing/2014/main" id="{3A2F8BDB-2AE8-FF18-B251-98B60BBC7699}"/>
              </a:ext>
            </a:extLst>
          </p:cNvPr>
          <p:cNvPicPr>
            <a:picLocks noChangeAspect="1"/>
          </p:cNvPicPr>
          <p:nvPr userDrawn="1"/>
        </p:nvPicPr>
        <p:blipFill>
          <a:blip r:embed="rId2"/>
          <a:srcRect/>
          <a:stretch/>
        </p:blipFill>
        <p:spPr>
          <a:xfrm>
            <a:off x="314164" y="371012"/>
            <a:ext cx="488225" cy="447539"/>
          </a:xfrm>
          <a:prstGeom prst="rect">
            <a:avLst/>
          </a:prstGeom>
        </p:spPr>
      </p:pic>
      <p:grpSp>
        <p:nvGrpSpPr>
          <p:cNvPr id="10" name="Group 9">
            <a:extLst>
              <a:ext uri="{FF2B5EF4-FFF2-40B4-BE49-F238E27FC236}">
                <a16:creationId xmlns:a16="http://schemas.microsoft.com/office/drawing/2014/main" id="{D032CE8F-D2DA-2C92-5AFA-2DEB2AC9ABB1}"/>
              </a:ext>
            </a:extLst>
          </p:cNvPr>
          <p:cNvGrpSpPr/>
          <p:nvPr userDrawn="1"/>
        </p:nvGrpSpPr>
        <p:grpSpPr>
          <a:xfrm>
            <a:off x="561344" y="1415256"/>
            <a:ext cx="45720" cy="4027488"/>
            <a:chOff x="574992" y="1544330"/>
            <a:chExt cx="45720" cy="4027488"/>
          </a:xfrm>
        </p:grpSpPr>
        <p:sp>
          <p:nvSpPr>
            <p:cNvPr id="8" name="Rectangle 7">
              <a:extLst>
                <a:ext uri="{FF2B5EF4-FFF2-40B4-BE49-F238E27FC236}">
                  <a16:creationId xmlns:a16="http://schemas.microsoft.com/office/drawing/2014/main" id="{7DC04814-3178-D415-F215-6069BF380D4A}"/>
                </a:ext>
              </a:extLst>
            </p:cNvPr>
            <p:cNvSpPr/>
            <p:nvPr userDrawn="1"/>
          </p:nvSpPr>
          <p:spPr>
            <a:xfrm>
              <a:off x="574992" y="1544330"/>
              <a:ext cx="45720" cy="4027488"/>
            </a:xfrm>
            <a:prstGeom prst="rect">
              <a:avLst/>
            </a:prstGeom>
            <a:solidFill>
              <a:srgbClr val="004D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AF10453B-5165-384F-F5D2-B304FA99EA87}"/>
                </a:ext>
              </a:extLst>
            </p:cNvPr>
            <p:cNvSpPr/>
            <p:nvPr userDrawn="1"/>
          </p:nvSpPr>
          <p:spPr>
            <a:xfrm>
              <a:off x="574992" y="1544330"/>
              <a:ext cx="45720" cy="1371600"/>
            </a:xfrm>
            <a:prstGeom prst="rect">
              <a:avLst/>
            </a:prstGeom>
            <a:solidFill>
              <a:srgbClr val="009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sp>
        <p:nvSpPr>
          <p:cNvPr id="4" name="Content Placeholder 2">
            <a:extLst>
              <a:ext uri="{FF2B5EF4-FFF2-40B4-BE49-F238E27FC236}">
                <a16:creationId xmlns:a16="http://schemas.microsoft.com/office/drawing/2014/main" id="{38B700D3-A5D1-61EE-1898-A0275E8CF203}"/>
              </a:ext>
            </a:extLst>
          </p:cNvPr>
          <p:cNvSpPr>
            <a:spLocks noGrp="1"/>
          </p:cNvSpPr>
          <p:nvPr>
            <p:ph sz="half" idx="1"/>
          </p:nvPr>
        </p:nvSpPr>
        <p:spPr>
          <a:xfrm>
            <a:off x="1569154" y="1825625"/>
            <a:ext cx="10001955" cy="4028017"/>
          </a:xfrm>
          <a:prstGeom prst="rect">
            <a:avLst/>
          </a:prstGeom>
        </p:spPr>
        <p:txBody>
          <a:bodyPr/>
          <a:lstStyle>
            <a:lvl1pPr marL="228600" indent="-228600">
              <a:buFont typeface="Wingdings" pitchFamily="2" charset="2"/>
              <a:buChar char="§"/>
              <a:defRPr sz="2400">
                <a:latin typeface="Arial" panose="020B0604020202020204" pitchFamily="34" charset="0"/>
                <a:cs typeface="Arial" panose="020B0604020202020204" pitchFamily="34" charset="0"/>
              </a:defRPr>
            </a:lvl1pPr>
            <a:lvl2pPr marL="685800" indent="-228600">
              <a:buFont typeface="Wingdings" pitchFamily="2" charset="2"/>
              <a:buChar char="§"/>
              <a:defRPr sz="2000">
                <a:latin typeface="Arial" panose="020B0604020202020204" pitchFamily="34" charset="0"/>
                <a:cs typeface="Arial" panose="020B0604020202020204" pitchFamily="34" charset="0"/>
              </a:defRPr>
            </a:lvl2pPr>
            <a:lvl3pPr marL="1143000" indent="-228600">
              <a:buFont typeface="Wingdings" pitchFamily="2" charset="2"/>
              <a:buChar char="§"/>
              <a:defRPr sz="1600">
                <a:latin typeface="Plus Jakarta Sans" pitchFamily="2" charset="77"/>
                <a:cs typeface="Plus Jakarta Sans" pitchFamily="2" charset="77"/>
              </a:defRPr>
            </a:lvl3pPr>
            <a:lvl4pPr marL="1600200" indent="-228600">
              <a:buFont typeface="Wingdings" pitchFamily="2" charset="2"/>
              <a:buChar char="§"/>
              <a:defRPr sz="1400">
                <a:latin typeface="Plus Jakarta Sans" pitchFamily="2" charset="77"/>
                <a:cs typeface="Plus Jakarta Sans" pitchFamily="2" charset="77"/>
              </a:defRPr>
            </a:lvl4pPr>
            <a:lvl5pPr marL="2057400" indent="-228600">
              <a:buFont typeface="Wingdings" pitchFamily="2" charset="2"/>
              <a:buChar char="§"/>
              <a:defRPr sz="1400">
                <a:latin typeface="Plus Jakarta Sans" pitchFamily="2" charset="77"/>
                <a:cs typeface="Plus Jakarta Sans" pitchFamily="2" charset="77"/>
              </a:defRPr>
            </a:lvl5pPr>
          </a:lstStyle>
          <a:p>
            <a:pPr lvl="0"/>
            <a:r>
              <a:rPr lang="en-US"/>
              <a:t>Click to edit Master text styles</a:t>
            </a:r>
          </a:p>
          <a:p>
            <a:pPr lvl="1"/>
            <a:r>
              <a:rPr lang="en-US"/>
              <a:t>Second level</a:t>
            </a:r>
          </a:p>
        </p:txBody>
      </p:sp>
      <p:sp>
        <p:nvSpPr>
          <p:cNvPr id="15" name="Text Placeholder 12">
            <a:extLst>
              <a:ext uri="{FF2B5EF4-FFF2-40B4-BE49-F238E27FC236}">
                <a16:creationId xmlns:a16="http://schemas.microsoft.com/office/drawing/2014/main" id="{5EC3EF67-4714-DB8E-D580-55E6C3F45E6B}"/>
              </a:ext>
            </a:extLst>
          </p:cNvPr>
          <p:cNvSpPr>
            <a:spLocks noGrp="1"/>
          </p:cNvSpPr>
          <p:nvPr>
            <p:ph type="body" sz="quarter" idx="11" hasCustomPrompt="1"/>
          </p:nvPr>
        </p:nvSpPr>
        <p:spPr>
          <a:xfrm>
            <a:off x="262361" y="6410147"/>
            <a:ext cx="497252" cy="369332"/>
          </a:xfrm>
          <a:prstGeom prst="rect">
            <a:avLst/>
          </a:prstGeom>
        </p:spPr>
        <p:txBody>
          <a:bodyPr wrap="none">
            <a:spAutoFit/>
          </a:bodyPr>
          <a:lstStyle>
            <a:lvl1pPr marL="0" indent="0">
              <a:buNone/>
              <a:defRPr sz="2000" b="1" i="0">
                <a:solidFill>
                  <a:srgbClr val="F45140"/>
                </a:solidFill>
                <a:latin typeface="Arial" panose="020B0604020202020204" pitchFamily="34" charset="0"/>
                <a:cs typeface="Arial" panose="020B0604020202020204" pitchFamily="34" charset="0"/>
              </a:defRPr>
            </a:lvl1pPr>
            <a:lvl5pPr marL="1828800" indent="0" algn="l">
              <a:buFont typeface="Arial" panose="020B0604020202020204" pitchFamily="34" charset="0"/>
              <a:buNone/>
              <a:defRPr b="0" i="0">
                <a:latin typeface="Plus Jakarta Sans" pitchFamily="2" charset="77"/>
                <a:cs typeface="Plus Jakarta Sans" pitchFamily="2" charset="77"/>
              </a:defRPr>
            </a:lvl5pPr>
          </a:lstStyle>
          <a:p>
            <a:pPr lvl="0"/>
            <a:fld id="{B4A1469A-5626-E74B-9CEB-453F98919684}" type="slidenum">
              <a:rPr lang="en-US" smtClean="0"/>
              <a:t>‹#›</a:t>
            </a:fld>
            <a:endParaRPr lang="en-US"/>
          </a:p>
        </p:txBody>
      </p:sp>
      <p:sp>
        <p:nvSpPr>
          <p:cNvPr id="2" name="Footer Placeholder 11">
            <a:extLst>
              <a:ext uri="{FF2B5EF4-FFF2-40B4-BE49-F238E27FC236}">
                <a16:creationId xmlns:a16="http://schemas.microsoft.com/office/drawing/2014/main" id="{7E24EC3F-C706-BBAD-F9D9-07BAF167BD17}"/>
              </a:ext>
            </a:extLst>
          </p:cNvPr>
          <p:cNvSpPr>
            <a:spLocks noGrp="1"/>
          </p:cNvSpPr>
          <p:nvPr>
            <p:ph type="ftr" sz="quarter" idx="12"/>
          </p:nvPr>
        </p:nvSpPr>
        <p:spPr>
          <a:xfrm>
            <a:off x="2315219" y="6470472"/>
            <a:ext cx="7561562" cy="365125"/>
          </a:xfrm>
        </p:spPr>
        <p:txBody>
          <a:bodyPr/>
          <a:lstStyle/>
          <a:p>
            <a:r>
              <a:rPr lang="en-US" dirty="0"/>
              <a:t>©2024 Texas Association of School Business Officials. All rights reserved. Do not duplicate or distribute without express permission. </a:t>
            </a:r>
            <a:endParaRPr lang="en-US" sz="700" dirty="0"/>
          </a:p>
        </p:txBody>
      </p:sp>
    </p:spTree>
    <p:extLst>
      <p:ext uri="{BB962C8B-B14F-4D97-AF65-F5344CB8AC3E}">
        <p14:creationId xmlns:p14="http://schemas.microsoft.com/office/powerpoint/2010/main" val="1808176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Agenda Version 1 ">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0"/>
            <a:ext cx="12192000" cy="69157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9" name="Rectangle 8">
            <a:extLst>
              <a:ext uri="{FF2B5EF4-FFF2-40B4-BE49-F238E27FC236}">
                <a16:creationId xmlns:a16="http://schemas.microsoft.com/office/drawing/2014/main" id="{FFF23DB0-D171-CFE2-DBBB-33697737659E}"/>
              </a:ext>
            </a:extLst>
          </p:cNvPr>
          <p:cNvSpPr/>
          <p:nvPr/>
        </p:nvSpPr>
        <p:spPr>
          <a:xfrm>
            <a:off x="481263" y="939767"/>
            <a:ext cx="11373550" cy="545030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150920" y="-28854"/>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98DABB07-BA15-BB64-158A-2109D72E863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18865867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40E2DEA1-ADC4-7CA3-4100-13C98ED835FE}"/>
              </a:ext>
            </a:extLst>
          </p:cNvPr>
          <p:cNvSpPr>
            <a:spLocks noGrp="1"/>
          </p:cNvSpPr>
          <p:nvPr>
            <p:ph type="ftr" sz="quarter" idx="17"/>
          </p:nvPr>
        </p:nvSpPr>
        <p:spPr>
          <a:xfrm>
            <a:off x="3769994" y="6393630"/>
            <a:ext cx="7295085" cy="365125"/>
          </a:xfrm>
          <a:prstGeom prst="rect">
            <a:avLst/>
          </a:prstGeom>
        </p:spPr>
        <p:txBody>
          <a:bodyPr/>
          <a:lstStyle>
            <a:lvl1pPr>
              <a:defRPr>
                <a:solidFill>
                  <a:schemeClr val="tx2"/>
                </a:solidFill>
              </a:defRPr>
            </a:lvl1pPr>
          </a:lstStyle>
          <a:p>
            <a:r>
              <a:rPr lang="en-US" dirty="0"/>
              <a:t>©2023 Texas Association of School Business Officials. All rights reserved. Do not duplicate or distribute without express permission.</a:t>
            </a:r>
          </a:p>
          <a:p>
            <a:endParaRPr lang="en-US" sz="700" dirty="0"/>
          </a:p>
        </p:txBody>
      </p:sp>
      <p:sp>
        <p:nvSpPr>
          <p:cNvPr id="2" name="Rectangle 1">
            <a:extLst>
              <a:ext uri="{FF2B5EF4-FFF2-40B4-BE49-F238E27FC236}">
                <a16:creationId xmlns:a16="http://schemas.microsoft.com/office/drawing/2014/main" id="{A7B44CCD-312E-8A5D-C2E0-88ACD356E3E2}"/>
              </a:ext>
            </a:extLst>
          </p:cNvPr>
          <p:cNvSpPr/>
          <p:nvPr userDrawn="1"/>
        </p:nvSpPr>
        <p:spPr>
          <a:xfrm>
            <a:off x="16" y="0"/>
            <a:ext cx="3657600" cy="6858000"/>
          </a:xfrm>
          <a:prstGeom prst="rect">
            <a:avLst/>
          </a:prstGeom>
          <a:solidFill>
            <a:srgbClr val="0823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Title 1">
            <a:extLst>
              <a:ext uri="{FF2B5EF4-FFF2-40B4-BE49-F238E27FC236}">
                <a16:creationId xmlns:a16="http://schemas.microsoft.com/office/drawing/2014/main" id="{31CB56BA-66D4-A29D-5B50-587E81B01198}"/>
              </a:ext>
            </a:extLst>
          </p:cNvPr>
          <p:cNvSpPr>
            <a:spLocks noGrp="1"/>
          </p:cNvSpPr>
          <p:nvPr>
            <p:ph type="title"/>
          </p:nvPr>
        </p:nvSpPr>
        <p:spPr>
          <a:xfrm>
            <a:off x="324980" y="297567"/>
            <a:ext cx="2923318" cy="2515302"/>
          </a:xfrm>
          <a:prstGeom prst="rect">
            <a:avLst/>
          </a:prstGeom>
        </p:spPr>
        <p:txBody>
          <a:bodyPr/>
          <a:lstStyle>
            <a:lvl1pPr>
              <a:defRPr b="1" i="0">
                <a:solidFill>
                  <a:srgbClr val="FEB300"/>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3A2F8BDB-2AE8-FF18-B251-98B60BBC7699}"/>
              </a:ext>
            </a:extLst>
          </p:cNvPr>
          <p:cNvPicPr>
            <a:picLocks noChangeAspect="1"/>
          </p:cNvPicPr>
          <p:nvPr userDrawn="1"/>
        </p:nvPicPr>
        <p:blipFill>
          <a:blip r:embed="rId2"/>
          <a:srcRect/>
          <a:stretch/>
        </p:blipFill>
        <p:spPr>
          <a:xfrm>
            <a:off x="324977" y="6452353"/>
            <a:ext cx="271215" cy="248613"/>
          </a:xfrm>
          <a:prstGeom prst="rect">
            <a:avLst/>
          </a:prstGeom>
        </p:spPr>
      </p:pic>
      <p:sp>
        <p:nvSpPr>
          <p:cNvPr id="9" name="Content Placeholder 2">
            <a:extLst>
              <a:ext uri="{FF2B5EF4-FFF2-40B4-BE49-F238E27FC236}">
                <a16:creationId xmlns:a16="http://schemas.microsoft.com/office/drawing/2014/main" id="{399968A7-4C3B-999E-967B-C734323738B5}"/>
              </a:ext>
            </a:extLst>
          </p:cNvPr>
          <p:cNvSpPr>
            <a:spLocks noGrp="1"/>
          </p:cNvSpPr>
          <p:nvPr>
            <p:ph sz="half" idx="14"/>
          </p:nvPr>
        </p:nvSpPr>
        <p:spPr>
          <a:xfrm>
            <a:off x="3982578" y="297567"/>
            <a:ext cx="7588531" cy="5564341"/>
          </a:xfrm>
          <a:prstGeom prst="rect">
            <a:avLst/>
          </a:prstGeom>
        </p:spPr>
        <p:txBody>
          <a:bodyPr/>
          <a:lstStyle>
            <a:lvl1pPr marL="228600" indent="-228600">
              <a:buFont typeface="Wingdings" pitchFamily="2" charset="2"/>
              <a:buChar char="§"/>
              <a:defRPr sz="2400">
                <a:solidFill>
                  <a:schemeClr val="tx1"/>
                </a:solidFill>
                <a:latin typeface="Arial" panose="020B0604020202020204" pitchFamily="34" charset="0"/>
                <a:cs typeface="Arial" panose="020B0604020202020204" pitchFamily="34" charset="0"/>
              </a:defRPr>
            </a:lvl1pPr>
            <a:lvl2pPr marL="685800" indent="-228600">
              <a:buFont typeface="Wingdings" pitchFamily="2" charset="2"/>
              <a:buChar char="§"/>
              <a:defRPr sz="2000">
                <a:solidFill>
                  <a:schemeClr val="tx1"/>
                </a:solidFill>
                <a:latin typeface="Arial" panose="020B0604020202020204" pitchFamily="34" charset="0"/>
                <a:cs typeface="Arial" panose="020B0604020202020204" pitchFamily="34" charset="0"/>
              </a:defRPr>
            </a:lvl2pPr>
            <a:lvl3pPr marL="1143000" indent="-228600">
              <a:buFont typeface="Wingdings" pitchFamily="2" charset="2"/>
              <a:buChar char="§"/>
              <a:defRPr sz="1600">
                <a:solidFill>
                  <a:schemeClr val="tx1"/>
                </a:solidFill>
                <a:latin typeface="Plus Jakarta Sans" pitchFamily="2" charset="77"/>
                <a:cs typeface="Plus Jakarta Sans" pitchFamily="2" charset="77"/>
              </a:defRPr>
            </a:lvl3pPr>
            <a:lvl4pPr marL="1600200" indent="-228600">
              <a:buFont typeface="Wingdings" pitchFamily="2" charset="2"/>
              <a:buChar char="§"/>
              <a:defRPr sz="1400">
                <a:solidFill>
                  <a:schemeClr val="tx1"/>
                </a:solidFill>
                <a:latin typeface="Plus Jakarta Sans" pitchFamily="2" charset="77"/>
                <a:cs typeface="Plus Jakarta Sans" pitchFamily="2" charset="77"/>
              </a:defRPr>
            </a:lvl4pPr>
            <a:lvl5pPr marL="2057400" indent="-228600">
              <a:buFont typeface="Wingdings" pitchFamily="2" charset="2"/>
              <a:buChar char="§"/>
              <a:defRPr sz="1400">
                <a:solidFill>
                  <a:schemeClr val="tx1"/>
                </a:solidFill>
                <a:latin typeface="Plus Jakarta Sans" pitchFamily="2" charset="77"/>
                <a:cs typeface="Plus Jakarta Sans" pitchFamily="2" charset="77"/>
              </a:defRPr>
            </a:lvl5pPr>
          </a:lstStyle>
          <a:p>
            <a:pPr lvl="0"/>
            <a:r>
              <a:rPr lang="en-US" dirty="0"/>
              <a:t>Click to edit Master text styles</a:t>
            </a:r>
          </a:p>
          <a:p>
            <a:pPr lvl="1"/>
            <a:r>
              <a:rPr lang="en-US" dirty="0"/>
              <a:t>Second level</a:t>
            </a:r>
          </a:p>
        </p:txBody>
      </p:sp>
      <p:sp>
        <p:nvSpPr>
          <p:cNvPr id="10" name="Content Placeholder 2">
            <a:extLst>
              <a:ext uri="{FF2B5EF4-FFF2-40B4-BE49-F238E27FC236}">
                <a16:creationId xmlns:a16="http://schemas.microsoft.com/office/drawing/2014/main" id="{7819C01D-3036-D637-7D3A-D0E0B3E5F54E}"/>
              </a:ext>
            </a:extLst>
          </p:cNvPr>
          <p:cNvSpPr>
            <a:spLocks noGrp="1"/>
          </p:cNvSpPr>
          <p:nvPr>
            <p:ph sz="half" idx="15"/>
          </p:nvPr>
        </p:nvSpPr>
        <p:spPr>
          <a:xfrm>
            <a:off x="324978" y="3110436"/>
            <a:ext cx="2923318" cy="2751472"/>
          </a:xfrm>
          <a:prstGeom prst="rect">
            <a:avLst/>
          </a:prstGeom>
        </p:spPr>
        <p:txBody>
          <a:bodyPr/>
          <a:lstStyle>
            <a:lvl1pPr marL="0" indent="0">
              <a:buFont typeface="Wingdings" pitchFamily="2" charset="2"/>
              <a:buNone/>
              <a:defRPr sz="2000">
                <a:solidFill>
                  <a:schemeClr val="bg1"/>
                </a:solidFill>
                <a:latin typeface="Arial" panose="020B0604020202020204" pitchFamily="34" charset="0"/>
                <a:cs typeface="Arial" panose="020B0604020202020204" pitchFamily="34" charset="0"/>
              </a:defRPr>
            </a:lvl1pPr>
            <a:lvl2pPr marL="685800" indent="-228600">
              <a:buFont typeface="Wingdings" pitchFamily="2" charset="2"/>
              <a:buChar char="§"/>
              <a:defRPr sz="1800">
                <a:solidFill>
                  <a:schemeClr val="bg1"/>
                </a:solidFill>
                <a:latin typeface="Plus Jakarta Sans" pitchFamily="2" charset="77"/>
                <a:cs typeface="Plus Jakarta Sans" pitchFamily="2" charset="77"/>
              </a:defRPr>
            </a:lvl2pPr>
            <a:lvl3pPr marL="1143000" indent="-228600">
              <a:buFont typeface="Wingdings" pitchFamily="2" charset="2"/>
              <a:buChar char="§"/>
              <a:defRPr sz="1600">
                <a:solidFill>
                  <a:schemeClr val="bg1"/>
                </a:solidFill>
                <a:latin typeface="Plus Jakarta Sans" pitchFamily="2" charset="77"/>
                <a:cs typeface="Plus Jakarta Sans" pitchFamily="2" charset="77"/>
              </a:defRPr>
            </a:lvl3pPr>
            <a:lvl4pPr marL="1600200" indent="-228600">
              <a:buFont typeface="Wingdings" pitchFamily="2" charset="2"/>
              <a:buChar char="§"/>
              <a:defRPr sz="1400">
                <a:solidFill>
                  <a:schemeClr val="bg1"/>
                </a:solidFill>
                <a:latin typeface="Plus Jakarta Sans" pitchFamily="2" charset="77"/>
                <a:cs typeface="Plus Jakarta Sans" pitchFamily="2" charset="77"/>
              </a:defRPr>
            </a:lvl4pPr>
            <a:lvl5pPr marL="2057400" indent="-228600">
              <a:buFont typeface="Wingdings" pitchFamily="2" charset="2"/>
              <a:buChar char="§"/>
              <a:defRPr sz="1400">
                <a:solidFill>
                  <a:schemeClr val="bg1"/>
                </a:solidFill>
                <a:latin typeface="Plus Jakarta Sans" pitchFamily="2" charset="77"/>
                <a:cs typeface="Plus Jakarta Sans" pitchFamily="2" charset="77"/>
              </a:defRPr>
            </a:lvl5pPr>
          </a:lstStyle>
          <a:p>
            <a:pPr lvl="0"/>
            <a:r>
              <a:rPr lang="en-US" dirty="0"/>
              <a:t>Click to edit Master text styles</a:t>
            </a:r>
          </a:p>
        </p:txBody>
      </p:sp>
      <p:sp>
        <p:nvSpPr>
          <p:cNvPr id="11" name="Slide Number Placeholder 10">
            <a:extLst>
              <a:ext uri="{FF2B5EF4-FFF2-40B4-BE49-F238E27FC236}">
                <a16:creationId xmlns:a16="http://schemas.microsoft.com/office/drawing/2014/main" id="{18729FDE-99D4-29A3-FB12-F9BD8360423C}"/>
              </a:ext>
            </a:extLst>
          </p:cNvPr>
          <p:cNvSpPr>
            <a:spLocks noGrp="1"/>
          </p:cNvSpPr>
          <p:nvPr>
            <p:ph type="sldNum" sz="quarter" idx="16"/>
          </p:nvPr>
        </p:nvSpPr>
        <p:spPr/>
        <p:txBody>
          <a:bodyPr/>
          <a:lstStyle>
            <a:lvl1pPr>
              <a:defRPr>
                <a:solidFill>
                  <a:schemeClr val="tx2"/>
                </a:solidFill>
              </a:defRPr>
            </a:lvl1pPr>
          </a:lstStyle>
          <a:p>
            <a:fld id="{B4A1469A-5626-E74B-9CEB-453F98919684}" type="slidenum">
              <a:rPr lang="en-US" smtClean="0"/>
              <a:pPr/>
              <a:t>‹#›</a:t>
            </a:fld>
            <a:endParaRPr lang="en-US" sz="1400" dirty="0"/>
          </a:p>
        </p:txBody>
      </p:sp>
    </p:spTree>
    <p:extLst>
      <p:ext uri="{BB962C8B-B14F-4D97-AF65-F5344CB8AC3E}">
        <p14:creationId xmlns:p14="http://schemas.microsoft.com/office/powerpoint/2010/main" val="11124333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Graphs/Graphic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17E699-CA8E-D94D-AAF4-5C167351F76B}"/>
              </a:ext>
            </a:extLst>
          </p:cNvPr>
          <p:cNvSpPr/>
          <p:nvPr userDrawn="1"/>
        </p:nvSpPr>
        <p:spPr>
          <a:xfrm>
            <a:off x="1" y="-81280"/>
            <a:ext cx="12192000" cy="6939281"/>
          </a:xfrm>
          <a:prstGeom prst="rect">
            <a:avLst/>
          </a:prstGeom>
          <a:solidFill>
            <a:srgbClr val="0823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31CB56BA-66D4-A29D-5B50-587E81B01198}"/>
              </a:ext>
            </a:extLst>
          </p:cNvPr>
          <p:cNvSpPr>
            <a:spLocks noGrp="1"/>
          </p:cNvSpPr>
          <p:nvPr>
            <p:ph type="title"/>
          </p:nvPr>
        </p:nvSpPr>
        <p:spPr>
          <a:xfrm>
            <a:off x="324979" y="297567"/>
            <a:ext cx="11246133" cy="594431"/>
          </a:xfrm>
          <a:prstGeom prst="rect">
            <a:avLst/>
          </a:prstGeom>
        </p:spPr>
        <p:txBody>
          <a:bodyPr/>
          <a:lstStyle>
            <a:lvl1pPr>
              <a:defRPr b="1" i="0">
                <a:solidFill>
                  <a:srgbClr val="FEB300"/>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6" name="Picture 5">
            <a:extLst>
              <a:ext uri="{FF2B5EF4-FFF2-40B4-BE49-F238E27FC236}">
                <a16:creationId xmlns:a16="http://schemas.microsoft.com/office/drawing/2014/main" id="{3A2F8BDB-2AE8-FF18-B251-98B60BBC7699}"/>
              </a:ext>
            </a:extLst>
          </p:cNvPr>
          <p:cNvPicPr>
            <a:picLocks noChangeAspect="1"/>
          </p:cNvPicPr>
          <p:nvPr userDrawn="1"/>
        </p:nvPicPr>
        <p:blipFill>
          <a:blip r:embed="rId2"/>
          <a:srcRect/>
          <a:stretch/>
        </p:blipFill>
        <p:spPr>
          <a:xfrm>
            <a:off x="324977" y="6452353"/>
            <a:ext cx="271215" cy="248613"/>
          </a:xfrm>
          <a:prstGeom prst="rect">
            <a:avLst/>
          </a:prstGeom>
        </p:spPr>
      </p:pic>
      <p:sp>
        <p:nvSpPr>
          <p:cNvPr id="4" name="Content Placeholder 2">
            <a:extLst>
              <a:ext uri="{FF2B5EF4-FFF2-40B4-BE49-F238E27FC236}">
                <a16:creationId xmlns:a16="http://schemas.microsoft.com/office/drawing/2014/main" id="{38B700D3-A5D1-61EE-1898-A0275E8CF203}"/>
              </a:ext>
            </a:extLst>
          </p:cNvPr>
          <p:cNvSpPr>
            <a:spLocks noGrp="1"/>
          </p:cNvSpPr>
          <p:nvPr>
            <p:ph sz="half" idx="1"/>
          </p:nvPr>
        </p:nvSpPr>
        <p:spPr>
          <a:xfrm>
            <a:off x="324978" y="1205713"/>
            <a:ext cx="11246132" cy="4647930"/>
          </a:xfrm>
          <a:prstGeom prst="rect">
            <a:avLst/>
          </a:prstGeom>
        </p:spPr>
        <p:txBody>
          <a:bodyPr/>
          <a:lstStyle>
            <a:lvl1pPr marL="228600" indent="-228600">
              <a:buFont typeface="Wingdings" pitchFamily="2" charset="2"/>
              <a:buChar char="§"/>
              <a:defRPr sz="2400">
                <a:solidFill>
                  <a:schemeClr val="bg1"/>
                </a:solidFill>
                <a:latin typeface="Arial" panose="020B0604020202020204" pitchFamily="34" charset="0"/>
                <a:cs typeface="Arial" panose="020B0604020202020204" pitchFamily="34" charset="0"/>
              </a:defRPr>
            </a:lvl1pPr>
            <a:lvl2pPr marL="685800" indent="-228600">
              <a:buFont typeface="Wingdings" pitchFamily="2" charset="2"/>
              <a:buChar char="§"/>
              <a:defRPr sz="2000">
                <a:solidFill>
                  <a:schemeClr val="bg1"/>
                </a:solidFill>
                <a:latin typeface="Arial" panose="020B0604020202020204" pitchFamily="34" charset="0"/>
                <a:cs typeface="Arial" panose="020B0604020202020204" pitchFamily="34" charset="0"/>
              </a:defRPr>
            </a:lvl2pPr>
            <a:lvl3pPr marL="1143000" indent="-228600">
              <a:buFont typeface="Wingdings" pitchFamily="2" charset="2"/>
              <a:buChar char="§"/>
              <a:defRPr sz="1600">
                <a:solidFill>
                  <a:schemeClr val="bg1"/>
                </a:solidFill>
                <a:latin typeface="Plus Jakarta Sans" pitchFamily="2" charset="77"/>
                <a:cs typeface="Plus Jakarta Sans" pitchFamily="2" charset="77"/>
              </a:defRPr>
            </a:lvl3pPr>
            <a:lvl4pPr marL="1600200" indent="-228600">
              <a:buFont typeface="Wingdings" pitchFamily="2" charset="2"/>
              <a:buChar char="§"/>
              <a:defRPr sz="1400">
                <a:solidFill>
                  <a:schemeClr val="bg1"/>
                </a:solidFill>
                <a:latin typeface="Plus Jakarta Sans" pitchFamily="2" charset="77"/>
                <a:cs typeface="Plus Jakarta Sans" pitchFamily="2" charset="77"/>
              </a:defRPr>
            </a:lvl4pPr>
            <a:lvl5pPr marL="2057400" indent="-228600">
              <a:buFont typeface="Wingdings" pitchFamily="2" charset="2"/>
              <a:buChar char="§"/>
              <a:defRPr sz="1400">
                <a:solidFill>
                  <a:schemeClr val="bg1"/>
                </a:solidFill>
                <a:latin typeface="Plus Jakarta Sans" pitchFamily="2" charset="77"/>
                <a:cs typeface="Plus Jakarta Sans" pitchFamily="2" charset="77"/>
              </a:defRPr>
            </a:lvl5pPr>
          </a:lstStyle>
          <a:p>
            <a:pPr lvl="0"/>
            <a:r>
              <a:rPr lang="en-US" dirty="0"/>
              <a:t>Click to edit Master text styles</a:t>
            </a:r>
          </a:p>
          <a:p>
            <a:pPr lvl="1"/>
            <a:r>
              <a:rPr lang="en-US" dirty="0"/>
              <a:t>Second level</a:t>
            </a:r>
          </a:p>
        </p:txBody>
      </p:sp>
      <p:sp>
        <p:nvSpPr>
          <p:cNvPr id="8" name="Slide Number Placeholder 7">
            <a:extLst>
              <a:ext uri="{FF2B5EF4-FFF2-40B4-BE49-F238E27FC236}">
                <a16:creationId xmlns:a16="http://schemas.microsoft.com/office/drawing/2014/main" id="{24C88E27-8AB3-8342-FEE1-232F863CB469}"/>
              </a:ext>
            </a:extLst>
          </p:cNvPr>
          <p:cNvSpPr>
            <a:spLocks noGrp="1"/>
          </p:cNvSpPr>
          <p:nvPr>
            <p:ph type="sldNum" sz="quarter" idx="13"/>
          </p:nvPr>
        </p:nvSpPr>
        <p:spPr/>
        <p:txBody>
          <a:bodyPr/>
          <a:lstStyle/>
          <a:p>
            <a:fld id="{B4A1469A-5626-E74B-9CEB-453F98919684}" type="slidenum">
              <a:rPr lang="en-US" smtClean="0"/>
              <a:pPr/>
              <a:t>‹#›</a:t>
            </a:fld>
            <a:endParaRPr lang="en-US" sz="1400" dirty="0"/>
          </a:p>
        </p:txBody>
      </p:sp>
      <p:sp>
        <p:nvSpPr>
          <p:cNvPr id="2" name="Footer Placeholder 11">
            <a:extLst>
              <a:ext uri="{FF2B5EF4-FFF2-40B4-BE49-F238E27FC236}">
                <a16:creationId xmlns:a16="http://schemas.microsoft.com/office/drawing/2014/main" id="{B51A4928-EBA1-95EF-305E-513835A1D2FF}"/>
              </a:ext>
            </a:extLst>
          </p:cNvPr>
          <p:cNvSpPr>
            <a:spLocks noGrp="1"/>
          </p:cNvSpPr>
          <p:nvPr>
            <p:ph type="ftr" sz="quarter" idx="11"/>
          </p:nvPr>
        </p:nvSpPr>
        <p:spPr>
          <a:xfrm>
            <a:off x="2315219" y="6470472"/>
            <a:ext cx="7561562" cy="365125"/>
          </a:xfrm>
        </p:spPr>
        <p:txBody>
          <a:bodyPr/>
          <a:lstStyle/>
          <a:p>
            <a:r>
              <a:rPr lang="en-US" dirty="0"/>
              <a:t>©2023 Texas Association of School Business Officials. All rights reserved. Do not duplicate or distribute without express permission.</a:t>
            </a:r>
          </a:p>
          <a:p>
            <a:endParaRPr lang="en-US" sz="700" dirty="0"/>
          </a:p>
        </p:txBody>
      </p:sp>
    </p:spTree>
    <p:extLst>
      <p:ext uri="{BB962C8B-B14F-4D97-AF65-F5344CB8AC3E}">
        <p14:creationId xmlns:p14="http://schemas.microsoft.com/office/powerpoint/2010/main" val="19267096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000000"/>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000000"/>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500215"/>
            <a:ext cx="3932237" cy="1557185"/>
          </a:xfrm>
        </p:spPr>
        <p:txBody>
          <a:bodyPr/>
          <a:lstStyle/>
          <a:p>
            <a:r>
              <a:rPr lang="en-US"/>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Content Placeholder 2">
            <a:extLst>
              <a:ext uri="{FF2B5EF4-FFF2-40B4-BE49-F238E27FC236}">
                <a16:creationId xmlns:a16="http://schemas.microsoft.com/office/drawing/2014/main" id="{B43535EE-90E2-422C-B7AC-4D346E8D6E04}"/>
              </a:ext>
            </a:extLst>
          </p:cNvPr>
          <p:cNvSpPr>
            <a:spLocks noGrp="1"/>
          </p:cNvSpPr>
          <p:nvPr>
            <p:ph idx="1"/>
          </p:nvPr>
        </p:nvSpPr>
        <p:spPr>
          <a:xfrm>
            <a:off x="5183188" y="500215"/>
            <a:ext cx="6172200" cy="536877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1808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0" y="-1"/>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0" name="Content Placeholder 2">
            <a:extLst>
              <a:ext uri="{FF2B5EF4-FFF2-40B4-BE49-F238E27FC236}">
                <a16:creationId xmlns:a16="http://schemas.microsoft.com/office/drawing/2014/main" id="{3B7F86AE-7774-0B40-8944-DF91C77B02F3}"/>
              </a:ext>
            </a:extLst>
          </p:cNvPr>
          <p:cNvSpPr>
            <a:spLocks noGrp="1"/>
          </p:cNvSpPr>
          <p:nvPr>
            <p:ph idx="1" hasCustomPrompt="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5504199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Section Header">
    <p:spTree>
      <p:nvGrpSpPr>
        <p:cNvPr id="1" name=""/>
        <p:cNvGrpSpPr/>
        <p:nvPr/>
      </p:nvGrpSpPr>
      <p:grpSpPr>
        <a:xfrm>
          <a:off x="0" y="0"/>
          <a:ext cx="0" cy="0"/>
          <a:chOff x="0" y="0"/>
          <a:chExt cx="0" cy="0"/>
        </a:xfrm>
      </p:grpSpPr>
      <p:sp>
        <p:nvSpPr>
          <p:cNvPr id="14" name="Flowchart: Document 3">
            <a:extLst>
              <a:ext uri="{FF2B5EF4-FFF2-40B4-BE49-F238E27FC236}">
                <a16:creationId xmlns:a16="http://schemas.microsoft.com/office/drawing/2014/main" id="{7F75D8AF-79DE-4E2B-A15F-8EC66948BC31}"/>
              </a:ext>
            </a:extLst>
          </p:cNvPr>
          <p:cNvSpPr/>
          <p:nvPr userDrawn="1"/>
        </p:nvSpPr>
        <p:spPr>
          <a:xfrm flipH="1" flipV="1">
            <a:off x="114590" y="4581492"/>
            <a:ext cx="11962815" cy="215268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 name="connsiteX0" fmla="*/ 34 w 21634"/>
              <a:gd name="connsiteY0" fmla="*/ 0 h 36778"/>
              <a:gd name="connsiteX1" fmla="*/ 21634 w 21634"/>
              <a:gd name="connsiteY1" fmla="*/ 0 h 36778"/>
              <a:gd name="connsiteX2" fmla="*/ 21634 w 21634"/>
              <a:gd name="connsiteY2" fmla="*/ 17322 h 36778"/>
              <a:gd name="connsiteX3" fmla="*/ 0 w 21634"/>
              <a:gd name="connsiteY3" fmla="*/ 35787 h 36778"/>
              <a:gd name="connsiteX4" fmla="*/ 34 w 21634"/>
              <a:gd name="connsiteY4" fmla="*/ 0 h 36778"/>
              <a:gd name="connsiteX0" fmla="*/ 34 w 21634"/>
              <a:gd name="connsiteY0" fmla="*/ 0 h 41874"/>
              <a:gd name="connsiteX1" fmla="*/ 21634 w 21634"/>
              <a:gd name="connsiteY1" fmla="*/ 0 h 41874"/>
              <a:gd name="connsiteX2" fmla="*/ 21634 w 21634"/>
              <a:gd name="connsiteY2" fmla="*/ 17322 h 41874"/>
              <a:gd name="connsiteX3" fmla="*/ 0 w 21634"/>
              <a:gd name="connsiteY3" fmla="*/ 35787 h 41874"/>
              <a:gd name="connsiteX4" fmla="*/ 34 w 21634"/>
              <a:gd name="connsiteY4" fmla="*/ 0 h 41874"/>
              <a:gd name="connsiteX0" fmla="*/ 34 w 21634"/>
              <a:gd name="connsiteY0" fmla="*/ 0 h 42123"/>
              <a:gd name="connsiteX1" fmla="*/ 21634 w 21634"/>
              <a:gd name="connsiteY1" fmla="*/ 0 h 42123"/>
              <a:gd name="connsiteX2" fmla="*/ 21634 w 21634"/>
              <a:gd name="connsiteY2" fmla="*/ 17322 h 42123"/>
              <a:gd name="connsiteX3" fmla="*/ 0 w 21634"/>
              <a:gd name="connsiteY3" fmla="*/ 35787 h 42123"/>
              <a:gd name="connsiteX4" fmla="*/ 34 w 21634"/>
              <a:gd name="connsiteY4" fmla="*/ 0 h 4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4" h="42123">
                <a:moveTo>
                  <a:pt x="34" y="0"/>
                </a:moveTo>
                <a:lnTo>
                  <a:pt x="21634" y="0"/>
                </a:lnTo>
                <a:lnTo>
                  <a:pt x="21634" y="17322"/>
                </a:lnTo>
                <a:cubicBezTo>
                  <a:pt x="10970" y="21444"/>
                  <a:pt x="9198" y="56098"/>
                  <a:pt x="0" y="35787"/>
                </a:cubicBezTo>
                <a:cubicBezTo>
                  <a:pt x="6" y="28162"/>
                  <a:pt x="28" y="7625"/>
                  <a:pt x="3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noProof="0"/>
              <a:t>Section Header 1</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0359954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7723" y="863682"/>
            <a:ext cx="4567608" cy="3566160"/>
          </a:xfrm>
        </p:spPr>
        <p:txBody>
          <a:bodyPr anchor="b">
            <a:normAutofit/>
          </a:bodyPr>
          <a:lstStyle>
            <a:lvl1pPr algn="l">
              <a:lnSpc>
                <a:spcPct val="90000"/>
              </a:lnSpc>
              <a:defRPr sz="5400" spc="-50"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1061440" y="4429842"/>
            <a:ext cx="4567608" cy="1143000"/>
          </a:xfrm>
        </p:spPr>
        <p:txBody>
          <a:bodyPr lIns="91440" rIns="91440">
            <a:normAutofit/>
          </a:bodyPr>
          <a:lstStyle>
            <a:lvl1pPr marL="0" indent="0" algn="l">
              <a:buNone/>
              <a:defRPr sz="1600" cap="all" spc="200" baseline="0">
                <a:solidFill>
                  <a:schemeClr val="bg1"/>
                </a:solidFill>
                <a:latin typeface="Franklin Gothic Book" panose="020B05030201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subtitle</a:t>
            </a:r>
          </a:p>
        </p:txBody>
      </p:sp>
      <p:pic>
        <p:nvPicPr>
          <p:cNvPr id="9" name="Picture 8">
            <a:extLst>
              <a:ext uri="{FF2B5EF4-FFF2-40B4-BE49-F238E27FC236}">
                <a16:creationId xmlns:a16="http://schemas.microsoft.com/office/drawing/2014/main" id="{0CAFDEE7-8982-6B83-1D01-4D4E6B1FE4A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75494" y="243358"/>
            <a:ext cx="1345770" cy="376966"/>
          </a:xfrm>
          <a:prstGeom prst="rect">
            <a:avLst/>
          </a:prstGeom>
        </p:spPr>
      </p:pic>
      <p:sp>
        <p:nvSpPr>
          <p:cNvPr id="11" name="Triangle 11">
            <a:extLst>
              <a:ext uri="{FF2B5EF4-FFF2-40B4-BE49-F238E27FC236}">
                <a16:creationId xmlns:a16="http://schemas.microsoft.com/office/drawing/2014/main" id="{9BC23C10-E86B-21C9-30F5-72E74C8534AB}"/>
              </a:ext>
            </a:extLst>
          </p:cNvPr>
          <p:cNvSpPr/>
          <p:nvPr/>
        </p:nvSpPr>
        <p:spPr>
          <a:xfrm rot="5400000">
            <a:off x="-48606" y="5211978"/>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a:extLst>
              <a:ext uri="{FF2B5EF4-FFF2-40B4-BE49-F238E27FC236}">
                <a16:creationId xmlns:a16="http://schemas.microsoft.com/office/drawing/2014/main" id="{C819DC2E-05D7-C764-B4E7-A5D43B98BEC7}"/>
              </a:ext>
            </a:extLst>
          </p:cNvPr>
          <p:cNvSpPr/>
          <p:nvPr userDrawn="1"/>
        </p:nvSpPr>
        <p:spPr>
          <a:xfrm>
            <a:off x="4850362" y="0"/>
            <a:ext cx="7343273" cy="6858000"/>
          </a:xfrm>
          <a:prstGeom prst="parallelogram">
            <a:avLst/>
          </a:prstGeom>
          <a:solidFill>
            <a:schemeClr val="bg1">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8F32520B-430E-D2ED-E73A-AC9726B051E0}"/>
              </a:ext>
            </a:extLst>
          </p:cNvPr>
          <p:cNvGrpSpPr/>
          <p:nvPr userDrawn="1"/>
        </p:nvGrpSpPr>
        <p:grpSpPr>
          <a:xfrm>
            <a:off x="4584034" y="0"/>
            <a:ext cx="1820776" cy="6811963"/>
            <a:chOff x="4415592" y="0"/>
            <a:chExt cx="1820776" cy="6811963"/>
          </a:xfrm>
        </p:grpSpPr>
        <p:cxnSp>
          <p:nvCxnSpPr>
            <p:cNvPr id="12" name="Straight Connector 11">
              <a:extLst>
                <a:ext uri="{FF2B5EF4-FFF2-40B4-BE49-F238E27FC236}">
                  <a16:creationId xmlns:a16="http://schemas.microsoft.com/office/drawing/2014/main" id="{4B85FE68-FF05-1E3C-12FA-666D79AACD74}"/>
                </a:ext>
              </a:extLst>
            </p:cNvPr>
            <p:cNvCxnSpPr>
              <a:cxnSpLocks/>
            </p:cNvCxnSpPr>
            <p:nvPr/>
          </p:nvCxnSpPr>
          <p:spPr>
            <a:xfrm flipV="1">
              <a:off x="4415592" y="0"/>
              <a:ext cx="1764632" cy="6811963"/>
            </a:xfrm>
            <a:prstGeom prst="line">
              <a:avLst/>
            </a:prstGeom>
            <a:ln w="19050">
              <a:solidFill>
                <a:schemeClr val="accent1">
                  <a:alpha val="62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9BF5D2-0A97-99F9-CCDF-3B8B7910A2DF}"/>
                </a:ext>
              </a:extLst>
            </p:cNvPr>
            <p:cNvCxnSpPr>
              <a:cxnSpLocks/>
            </p:cNvCxnSpPr>
            <p:nvPr/>
          </p:nvCxnSpPr>
          <p:spPr>
            <a:xfrm flipV="1">
              <a:off x="4471736" y="0"/>
              <a:ext cx="1764632" cy="6811963"/>
            </a:xfrm>
            <a:prstGeom prst="line">
              <a:avLst/>
            </a:prstGeom>
            <a:ln w="19050">
              <a:solidFill>
                <a:schemeClr val="accent1">
                  <a:alpha val="62000"/>
                </a:schemeClr>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B78F7760-954C-92D0-94A1-3217A7BD40DA}"/>
              </a:ext>
            </a:extLst>
          </p:cNvPr>
          <p:cNvGrpSpPr/>
          <p:nvPr userDrawn="1"/>
        </p:nvGrpSpPr>
        <p:grpSpPr>
          <a:xfrm>
            <a:off x="4584034" y="-12026"/>
            <a:ext cx="7609601" cy="6870026"/>
            <a:chOff x="4584034" y="-12026"/>
            <a:chExt cx="7609601" cy="6870026"/>
          </a:xfrm>
        </p:grpSpPr>
        <p:sp>
          <p:nvSpPr>
            <p:cNvPr id="15" name="Parallelogram 14">
              <a:extLst>
                <a:ext uri="{FF2B5EF4-FFF2-40B4-BE49-F238E27FC236}">
                  <a16:creationId xmlns:a16="http://schemas.microsoft.com/office/drawing/2014/main" id="{C1E857C0-6803-40CD-6CA1-41E68D1103D2}"/>
                </a:ext>
              </a:extLst>
            </p:cNvPr>
            <p:cNvSpPr/>
            <p:nvPr/>
          </p:nvSpPr>
          <p:spPr>
            <a:xfrm>
              <a:off x="4850362" y="0"/>
              <a:ext cx="7343273" cy="6858000"/>
            </a:xfrm>
            <a:prstGeom prst="parallelogram">
              <a:avLst/>
            </a:prstGeom>
            <a:solidFill>
              <a:schemeClr val="bg1">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52A974F2-6011-7335-E010-B2AC66D2BAE3}"/>
                </a:ext>
              </a:extLst>
            </p:cNvPr>
            <p:cNvGrpSpPr/>
            <p:nvPr/>
          </p:nvGrpSpPr>
          <p:grpSpPr>
            <a:xfrm>
              <a:off x="4764515" y="-12026"/>
              <a:ext cx="7343273" cy="6858000"/>
              <a:chOff x="4848726" y="0"/>
              <a:chExt cx="7343273" cy="6858000"/>
            </a:xfrm>
          </p:grpSpPr>
          <p:sp>
            <p:nvSpPr>
              <p:cNvPr id="20" name="Parallelogram 19">
                <a:extLst>
                  <a:ext uri="{FF2B5EF4-FFF2-40B4-BE49-F238E27FC236}">
                    <a16:creationId xmlns:a16="http://schemas.microsoft.com/office/drawing/2014/main" id="{5202BC95-89FE-9636-45F7-9BF6A5A10472}"/>
                  </a:ext>
                </a:extLst>
              </p:cNvPr>
              <p:cNvSpPr/>
              <p:nvPr/>
            </p:nvSpPr>
            <p:spPr>
              <a:xfrm>
                <a:off x="4848726" y="0"/>
                <a:ext cx="7343273" cy="6858000"/>
              </a:xfrm>
              <a:prstGeom prst="parallelogram">
                <a:avLst/>
              </a:prstGeom>
              <a:blipFill>
                <a:blip r:embed="rId3" cstate="print">
                  <a:extLst>
                    <a:ext uri="{28A0092B-C50C-407E-A947-70E740481C1C}">
                      <a14:useLocalDpi xmlns:a14="http://schemas.microsoft.com/office/drawing/2010/main" val="0"/>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arallelogram 20">
                <a:extLst>
                  <a:ext uri="{FF2B5EF4-FFF2-40B4-BE49-F238E27FC236}">
                    <a16:creationId xmlns:a16="http://schemas.microsoft.com/office/drawing/2014/main" id="{EDD9A8F1-F7A2-0D25-3699-057084FE915A}"/>
                  </a:ext>
                </a:extLst>
              </p:cNvPr>
              <p:cNvSpPr/>
              <p:nvPr/>
            </p:nvSpPr>
            <p:spPr>
              <a:xfrm>
                <a:off x="4848726" y="0"/>
                <a:ext cx="7343273" cy="6858000"/>
              </a:xfrm>
              <a:prstGeom prst="parallelogram">
                <a:avLst/>
              </a:prstGeom>
              <a:gradFill>
                <a:gsLst>
                  <a:gs pos="60000">
                    <a:schemeClr val="accent1">
                      <a:lumMod val="5000"/>
                      <a:lumOff val="95000"/>
                      <a:alpha val="35000"/>
                    </a:schemeClr>
                  </a:gs>
                  <a:gs pos="31000">
                    <a:schemeClr val="accent1">
                      <a:lumMod val="45000"/>
                      <a:lumOff val="55000"/>
                      <a:alpha val="63000"/>
                    </a:schemeClr>
                  </a:gs>
                  <a:gs pos="0">
                    <a:srgbClr val="F47B4A">
                      <a:alpha val="64706"/>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FEACFB14-E636-11F9-7796-1CA08A81F18E}"/>
                </a:ext>
              </a:extLst>
            </p:cNvPr>
            <p:cNvGrpSpPr/>
            <p:nvPr/>
          </p:nvGrpSpPr>
          <p:grpSpPr>
            <a:xfrm>
              <a:off x="4584034" y="0"/>
              <a:ext cx="1820776" cy="6811963"/>
              <a:chOff x="4415592" y="0"/>
              <a:chExt cx="1820776" cy="6811963"/>
            </a:xfrm>
          </p:grpSpPr>
          <p:cxnSp>
            <p:nvCxnSpPr>
              <p:cNvPr id="18" name="Straight Connector 17">
                <a:extLst>
                  <a:ext uri="{FF2B5EF4-FFF2-40B4-BE49-F238E27FC236}">
                    <a16:creationId xmlns:a16="http://schemas.microsoft.com/office/drawing/2014/main" id="{52068B7D-8690-DC5B-77C4-1FF92680DE08}"/>
                  </a:ext>
                </a:extLst>
              </p:cNvPr>
              <p:cNvCxnSpPr>
                <a:cxnSpLocks/>
              </p:cNvCxnSpPr>
              <p:nvPr/>
            </p:nvCxnSpPr>
            <p:spPr>
              <a:xfrm flipV="1">
                <a:off x="4415592" y="0"/>
                <a:ext cx="1764632" cy="6811963"/>
              </a:xfrm>
              <a:prstGeom prst="line">
                <a:avLst/>
              </a:prstGeom>
              <a:ln w="19050">
                <a:solidFill>
                  <a:schemeClr val="accent1">
                    <a:alpha val="62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8293A5A-4B9C-4A10-FC4D-3AC39477D649}"/>
                  </a:ext>
                </a:extLst>
              </p:cNvPr>
              <p:cNvCxnSpPr>
                <a:cxnSpLocks/>
              </p:cNvCxnSpPr>
              <p:nvPr/>
            </p:nvCxnSpPr>
            <p:spPr>
              <a:xfrm flipV="1">
                <a:off x="4471736" y="0"/>
                <a:ext cx="1764632" cy="6811963"/>
              </a:xfrm>
              <a:prstGeom prst="line">
                <a:avLst/>
              </a:prstGeom>
              <a:ln w="19050">
                <a:solidFill>
                  <a:schemeClr val="accent1">
                    <a:alpha val="62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9997701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Rectangle 4">
            <a:extLst>
              <a:ext uri="{FF2B5EF4-FFF2-40B4-BE49-F238E27FC236}">
                <a16:creationId xmlns:a16="http://schemas.microsoft.com/office/drawing/2014/main" id="{95E5791F-3F71-BF44-BA4E-0B7D386184DC}"/>
              </a:ext>
            </a:extLst>
          </p:cNvPr>
          <p:cNvSpPr/>
          <p:nvPr/>
        </p:nvSpPr>
        <p:spPr>
          <a:xfrm>
            <a:off x="0" y="205144"/>
            <a:ext cx="12011892" cy="62390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150920" y="-28854"/>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751738" y="304632"/>
            <a:ext cx="2103075" cy="589097"/>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371923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8_Agenda Version 1 ">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28854"/>
            <a:ext cx="12192000" cy="68868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rgbClr val="F15D22"/>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2" name="Rectangle 1">
            <a:extLst>
              <a:ext uri="{FF2B5EF4-FFF2-40B4-BE49-F238E27FC236}">
                <a16:creationId xmlns:a16="http://schemas.microsoft.com/office/drawing/2014/main" id="{0C94EDD6-2418-EAB2-EC74-FBC4B1EE7650}"/>
              </a:ext>
            </a:extLst>
          </p:cNvPr>
          <p:cNvSpPr/>
          <p:nvPr/>
        </p:nvSpPr>
        <p:spPr>
          <a:xfrm>
            <a:off x="481263" y="939767"/>
            <a:ext cx="11373550" cy="545030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150920" y="-28854"/>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942044" y="160908"/>
            <a:ext cx="2103075" cy="589097"/>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831847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4_Agenda Version 1 ">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0"/>
            <a:ext cx="12192000" cy="69157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9" name="Rectangle 8">
            <a:extLst>
              <a:ext uri="{FF2B5EF4-FFF2-40B4-BE49-F238E27FC236}">
                <a16:creationId xmlns:a16="http://schemas.microsoft.com/office/drawing/2014/main" id="{FFF23DB0-D171-CFE2-DBBB-33697737659E}"/>
              </a:ext>
            </a:extLst>
          </p:cNvPr>
          <p:cNvSpPr/>
          <p:nvPr/>
        </p:nvSpPr>
        <p:spPr>
          <a:xfrm>
            <a:off x="481263" y="939767"/>
            <a:ext cx="11373550" cy="545030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150920" y="-28854"/>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98DABB07-BA15-BB64-158A-2109D72E863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10810730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9_Agenda Version 1 ">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6" name="Freeform: Shape 5">
            <a:extLst>
              <a:ext uri="{FF2B5EF4-FFF2-40B4-BE49-F238E27FC236}">
                <a16:creationId xmlns:a16="http://schemas.microsoft.com/office/drawing/2014/main" id="{B6EC94EB-D734-86FC-607A-C80F502A3B01}"/>
              </a:ext>
            </a:extLst>
          </p:cNvPr>
          <p:cNvSpPr/>
          <p:nvPr/>
        </p:nvSpPr>
        <p:spPr>
          <a:xfrm>
            <a:off x="-150920" y="-28854"/>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98DABB07-BA15-BB64-158A-2109D72E863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3858154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Agenda Version 1 ">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150920" y="-28854"/>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98DABB07-BA15-BB64-158A-2109D72E863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17302089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1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Rectangle 4">
            <a:extLst>
              <a:ext uri="{FF2B5EF4-FFF2-40B4-BE49-F238E27FC236}">
                <a16:creationId xmlns:a16="http://schemas.microsoft.com/office/drawing/2014/main" id="{95E5791F-3F71-BF44-BA4E-0B7D386184DC}"/>
              </a:ext>
            </a:extLst>
          </p:cNvPr>
          <p:cNvSpPr/>
          <p:nvPr/>
        </p:nvSpPr>
        <p:spPr>
          <a:xfrm>
            <a:off x="0" y="174567"/>
            <a:ext cx="12028516" cy="61837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24939" y="0"/>
            <a:ext cx="4510958"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225077" y="399973"/>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751738" y="304632"/>
            <a:ext cx="2103075" cy="589097"/>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92724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5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just">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Rectangle 4">
            <a:extLst>
              <a:ext uri="{FF2B5EF4-FFF2-40B4-BE49-F238E27FC236}">
                <a16:creationId xmlns:a16="http://schemas.microsoft.com/office/drawing/2014/main" id="{95E5791F-3F71-BF44-BA4E-0B7D386184DC}"/>
              </a:ext>
            </a:extLst>
          </p:cNvPr>
          <p:cNvSpPr/>
          <p:nvPr/>
        </p:nvSpPr>
        <p:spPr>
          <a:xfrm>
            <a:off x="0" y="174567"/>
            <a:ext cx="12028516" cy="61837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24939" y="0"/>
            <a:ext cx="4510958"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225077" y="399973"/>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a:extLst>
              <a:ext uri="{FF2B5EF4-FFF2-40B4-BE49-F238E27FC236}">
                <a16:creationId xmlns:a16="http://schemas.microsoft.com/office/drawing/2014/main" id="{606ABFDE-D583-80F6-9A4D-C5321E1A424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37965309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2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6" name="Freeform: Shape 5">
            <a:extLst>
              <a:ext uri="{FF2B5EF4-FFF2-40B4-BE49-F238E27FC236}">
                <a16:creationId xmlns:a16="http://schemas.microsoft.com/office/drawing/2014/main" id="{B6EC94EB-D734-86FC-607A-C80F502A3B01}"/>
              </a:ext>
            </a:extLst>
          </p:cNvPr>
          <p:cNvSpPr/>
          <p:nvPr/>
        </p:nvSpPr>
        <p:spPr>
          <a:xfrm>
            <a:off x="-59885" y="-37166"/>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69F40B72-9B7D-705D-A558-4D0CDA1E8D5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30890352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6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6" name="Freeform: Shape 5">
            <a:extLst>
              <a:ext uri="{FF2B5EF4-FFF2-40B4-BE49-F238E27FC236}">
                <a16:creationId xmlns:a16="http://schemas.microsoft.com/office/drawing/2014/main" id="{B6EC94EB-D734-86FC-607A-C80F502A3B01}"/>
              </a:ext>
            </a:extLst>
          </p:cNvPr>
          <p:cNvSpPr/>
          <p:nvPr/>
        </p:nvSpPr>
        <p:spPr>
          <a:xfrm>
            <a:off x="-59885" y="-37166"/>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69F40B72-9B7D-705D-A558-4D0CDA1E8D5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6572560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3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6" name="Freeform: Shape 5">
            <a:extLst>
              <a:ext uri="{FF2B5EF4-FFF2-40B4-BE49-F238E27FC236}">
                <a16:creationId xmlns:a16="http://schemas.microsoft.com/office/drawing/2014/main" id="{B6EC94EB-D734-86FC-607A-C80F502A3B01}"/>
              </a:ext>
            </a:extLst>
          </p:cNvPr>
          <p:cNvSpPr/>
          <p:nvPr/>
        </p:nvSpPr>
        <p:spPr>
          <a:xfrm>
            <a:off x="-24064" y="-57705"/>
            <a:ext cx="4520348"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278425" y="663451"/>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952190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7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6" name="Freeform: Shape 5">
            <a:extLst>
              <a:ext uri="{FF2B5EF4-FFF2-40B4-BE49-F238E27FC236}">
                <a16:creationId xmlns:a16="http://schemas.microsoft.com/office/drawing/2014/main" id="{B6EC94EB-D734-86FC-607A-C80F502A3B01}"/>
              </a:ext>
            </a:extLst>
          </p:cNvPr>
          <p:cNvSpPr/>
          <p:nvPr/>
        </p:nvSpPr>
        <p:spPr>
          <a:xfrm>
            <a:off x="-24064" y="-57705"/>
            <a:ext cx="4520348"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278425" y="663451"/>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423963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Agenda Version 2">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6EC94EB-D734-86FC-607A-C80F502A3B01}"/>
              </a:ext>
            </a:extLst>
          </p:cNvPr>
          <p:cNvSpPr/>
          <p:nvPr/>
        </p:nvSpPr>
        <p:spPr>
          <a:xfrm>
            <a:off x="-26633" y="-17755"/>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Rectangle 4">
            <a:extLst>
              <a:ext uri="{FF2B5EF4-FFF2-40B4-BE49-F238E27FC236}">
                <a16:creationId xmlns:a16="http://schemas.microsoft.com/office/drawing/2014/main" id="{95E5791F-3F71-BF44-BA4E-0B7D386184DC}"/>
              </a:ext>
            </a:extLst>
          </p:cNvPr>
          <p:cNvSpPr/>
          <p:nvPr/>
        </p:nvSpPr>
        <p:spPr>
          <a:xfrm>
            <a:off x="252663" y="216568"/>
            <a:ext cx="11658600" cy="61417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DBBA643E-F4FC-5035-6EDC-60C6670B1D38}"/>
              </a:ext>
            </a:extLst>
          </p:cNvPr>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7349056A-65BF-BC33-489E-248AFC1D2959}"/>
              </a:ext>
            </a:extLst>
          </p:cNvPr>
          <p:cNvSpPr>
            <a:spLocks noGrp="1"/>
          </p:cNvSpPr>
          <p:nvPr>
            <p:ph type="title"/>
          </p:nvPr>
        </p:nvSpPr>
        <p:spPr>
          <a:xfrm>
            <a:off x="692795" y="353043"/>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7" name="Picture 6">
            <a:extLst>
              <a:ext uri="{FF2B5EF4-FFF2-40B4-BE49-F238E27FC236}">
                <a16:creationId xmlns:a16="http://schemas.microsoft.com/office/drawing/2014/main" id="{A7FBE2D5-34AF-FD60-CC05-68F818117EB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670517" y="372280"/>
            <a:ext cx="2103075" cy="589097"/>
          </a:xfrm>
          <a:prstGeom prst="rect">
            <a:avLst/>
          </a:prstGeom>
        </p:spPr>
      </p:pic>
      <p:sp>
        <p:nvSpPr>
          <p:cNvPr id="3" name="Rectangle 2">
            <a:extLst>
              <a:ext uri="{FF2B5EF4-FFF2-40B4-BE49-F238E27FC236}">
                <a16:creationId xmlns:a16="http://schemas.microsoft.com/office/drawing/2014/main" id="{887F9633-51A7-77FE-5B6A-3492542E1B5F}"/>
              </a:ext>
            </a:extLst>
          </p:cNvPr>
          <p:cNvSpPr/>
          <p:nvPr/>
        </p:nvSpPr>
        <p:spPr>
          <a:xfrm>
            <a:off x="365760" y="1263535"/>
            <a:ext cx="7124007" cy="5818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898230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1_Agenda Version 2">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6EC94EB-D734-86FC-607A-C80F502A3B01}"/>
              </a:ext>
            </a:extLst>
          </p:cNvPr>
          <p:cNvSpPr/>
          <p:nvPr/>
        </p:nvSpPr>
        <p:spPr>
          <a:xfrm>
            <a:off x="-26633" y="-17755"/>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Rectangle 4">
            <a:extLst>
              <a:ext uri="{FF2B5EF4-FFF2-40B4-BE49-F238E27FC236}">
                <a16:creationId xmlns:a16="http://schemas.microsoft.com/office/drawing/2014/main" id="{95E5791F-3F71-BF44-BA4E-0B7D386184DC}"/>
              </a:ext>
            </a:extLst>
          </p:cNvPr>
          <p:cNvSpPr/>
          <p:nvPr/>
        </p:nvSpPr>
        <p:spPr>
          <a:xfrm>
            <a:off x="252663" y="216568"/>
            <a:ext cx="11658600" cy="61417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DBBA643E-F4FC-5035-6EDC-60C6670B1D38}"/>
              </a:ext>
            </a:extLst>
          </p:cNvPr>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7349056A-65BF-BC33-489E-248AFC1D2959}"/>
              </a:ext>
            </a:extLst>
          </p:cNvPr>
          <p:cNvSpPr>
            <a:spLocks noGrp="1"/>
          </p:cNvSpPr>
          <p:nvPr>
            <p:ph type="title"/>
          </p:nvPr>
        </p:nvSpPr>
        <p:spPr>
          <a:xfrm>
            <a:off x="623959" y="308760"/>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D751FAB6-3DB6-8B4C-D77D-481B9F838804}"/>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670517" y="331157"/>
            <a:ext cx="2103075" cy="562572"/>
          </a:xfrm>
          <a:prstGeom prst="rect">
            <a:avLst/>
          </a:prstGeom>
        </p:spPr>
      </p:pic>
      <p:sp>
        <p:nvSpPr>
          <p:cNvPr id="3" name="Rectangle 2">
            <a:extLst>
              <a:ext uri="{FF2B5EF4-FFF2-40B4-BE49-F238E27FC236}">
                <a16:creationId xmlns:a16="http://schemas.microsoft.com/office/drawing/2014/main" id="{C5366CA0-32F1-33E8-BFEB-3614076B5C23}"/>
              </a:ext>
            </a:extLst>
          </p:cNvPr>
          <p:cNvSpPr/>
          <p:nvPr/>
        </p:nvSpPr>
        <p:spPr>
          <a:xfrm>
            <a:off x="365760" y="1263535"/>
            <a:ext cx="7124007" cy="581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071889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lide Break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8CAEDF-A273-D4A2-BE49-35C85456CC0F}"/>
              </a:ext>
            </a:extLst>
          </p:cNvPr>
          <p:cNvSpPr/>
          <p:nvPr/>
        </p:nvSpPr>
        <p:spPr>
          <a:xfrm>
            <a:off x="407754" y="467833"/>
            <a:ext cx="11365838" cy="58904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7" name="Rectangle 6">
            <a:extLst>
              <a:ext uri="{FF2B5EF4-FFF2-40B4-BE49-F238E27FC236}">
                <a16:creationId xmlns:a16="http://schemas.microsoft.com/office/drawing/2014/main" id="{FC82F901-1CE7-2D08-83E9-0E2FEC777BCD}"/>
              </a:ext>
            </a:extLst>
          </p:cNvPr>
          <p:cNvSpPr/>
          <p:nvPr/>
        </p:nvSpPr>
        <p:spPr>
          <a:xfrm>
            <a:off x="0" y="889462"/>
            <a:ext cx="8781692" cy="228600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932329" y="1577216"/>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143430F7-6BA9-C14A-79AB-B0FC4A12284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63451"/>
            <a:ext cx="2103075" cy="589097"/>
          </a:xfrm>
          <a:prstGeom prst="rect">
            <a:avLst/>
          </a:prstGeom>
        </p:spPr>
      </p:pic>
    </p:spTree>
    <p:extLst>
      <p:ext uri="{BB962C8B-B14F-4D97-AF65-F5344CB8AC3E}">
        <p14:creationId xmlns:p14="http://schemas.microsoft.com/office/powerpoint/2010/main" val="19865697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3_Slide Break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8CAEDF-A273-D4A2-BE49-35C85456CC0F}"/>
              </a:ext>
            </a:extLst>
          </p:cNvPr>
          <p:cNvSpPr/>
          <p:nvPr/>
        </p:nvSpPr>
        <p:spPr>
          <a:xfrm>
            <a:off x="407754" y="467833"/>
            <a:ext cx="11365838" cy="58904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7" name="Rectangle 6">
            <a:extLst>
              <a:ext uri="{FF2B5EF4-FFF2-40B4-BE49-F238E27FC236}">
                <a16:creationId xmlns:a16="http://schemas.microsoft.com/office/drawing/2014/main" id="{FC82F901-1CE7-2D08-83E9-0E2FEC777BCD}"/>
              </a:ext>
            </a:extLst>
          </p:cNvPr>
          <p:cNvSpPr/>
          <p:nvPr/>
        </p:nvSpPr>
        <p:spPr>
          <a:xfrm>
            <a:off x="0" y="889462"/>
            <a:ext cx="878169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932329" y="1577216"/>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2BB75DBD-532C-7435-EE89-CFECA150A4BA}"/>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490044" y="670767"/>
            <a:ext cx="2103075" cy="562572"/>
          </a:xfrm>
          <a:prstGeom prst="rect">
            <a:avLst/>
          </a:prstGeom>
        </p:spPr>
      </p:pic>
    </p:spTree>
    <p:extLst>
      <p:ext uri="{BB962C8B-B14F-4D97-AF65-F5344CB8AC3E}">
        <p14:creationId xmlns:p14="http://schemas.microsoft.com/office/powerpoint/2010/main" val="4188344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5" name="Rectangle 4">
            <a:extLst>
              <a:ext uri="{FF2B5EF4-FFF2-40B4-BE49-F238E27FC236}">
                <a16:creationId xmlns:a16="http://schemas.microsoft.com/office/drawing/2014/main" id="{95E5791F-3F71-BF44-BA4E-0B7D386184DC}"/>
              </a:ext>
            </a:extLst>
          </p:cNvPr>
          <p:cNvSpPr/>
          <p:nvPr/>
        </p:nvSpPr>
        <p:spPr>
          <a:xfrm>
            <a:off x="0" y="174567"/>
            <a:ext cx="12028516" cy="61837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24939" y="0"/>
            <a:ext cx="4510958"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225077" y="399973"/>
            <a:ext cx="2837414" cy="1519303"/>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87386BD-51E5-DC66-6FCF-E830AD817F9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751738" y="304632"/>
            <a:ext cx="2103075" cy="589097"/>
          </a:xfrm>
          <a:prstGeom prst="rect">
            <a:avLst/>
          </a:prstGeom>
        </p:spPr>
      </p:pic>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04277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4_Slide Break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3" name="Rectangle 2">
            <a:extLst>
              <a:ext uri="{FF2B5EF4-FFF2-40B4-BE49-F238E27FC236}">
                <a16:creationId xmlns:a16="http://schemas.microsoft.com/office/drawing/2014/main" id="{C6825B50-2DB2-8C8E-0F37-072BBA97B5B2}"/>
              </a:ext>
            </a:extLst>
          </p:cNvPr>
          <p:cNvSpPr/>
          <p:nvPr/>
        </p:nvSpPr>
        <p:spPr>
          <a:xfrm>
            <a:off x="0" y="0"/>
            <a:ext cx="791554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17624DD8-CFB6-2563-7E11-53AE591EFDB2}"/>
              </a:ext>
            </a:extLst>
          </p:cNvPr>
          <p:cNvSpPr txBox="1">
            <a:spLocks/>
          </p:cNvSpPr>
          <p:nvPr/>
        </p:nvSpPr>
        <p:spPr>
          <a:xfrm>
            <a:off x="847898" y="286604"/>
            <a:ext cx="6076604" cy="9187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r>
              <a:rPr lang="en-US" dirty="0"/>
              <a:t>Click to edit Master title style</a:t>
            </a:r>
          </a:p>
        </p:txBody>
      </p:sp>
      <p:sp>
        <p:nvSpPr>
          <p:cNvPr id="9" name="Rectangle 8">
            <a:extLst>
              <a:ext uri="{FF2B5EF4-FFF2-40B4-BE49-F238E27FC236}">
                <a16:creationId xmlns:a16="http://schemas.microsoft.com/office/drawing/2014/main" id="{2E3C23DE-BC1F-19DA-C195-3EEBD214D357}"/>
              </a:ext>
            </a:extLst>
          </p:cNvPr>
          <p:cNvSpPr/>
          <p:nvPr/>
        </p:nvSpPr>
        <p:spPr>
          <a:xfrm>
            <a:off x="365760" y="1263535"/>
            <a:ext cx="7124007" cy="5818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ack and orange logo&#10;&#10;Description automatically generated">
            <a:extLst>
              <a:ext uri="{FF2B5EF4-FFF2-40B4-BE49-F238E27FC236}">
                <a16:creationId xmlns:a16="http://schemas.microsoft.com/office/drawing/2014/main" id="{0FB63C16-A43D-2CBD-35DD-E5E7C11B0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4968" y="186029"/>
            <a:ext cx="1720782" cy="460309"/>
          </a:xfrm>
          <a:prstGeom prst="rect">
            <a:avLst/>
          </a:prstGeom>
        </p:spPr>
      </p:pic>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932330" y="1577216"/>
            <a:ext cx="6298650" cy="3512142"/>
          </a:xfrm>
        </p:spPr>
        <p:txBody>
          <a:bodyPr anchor="ctr"/>
          <a:lstStyle>
            <a:lvl1pPr algn="l">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4973573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5_Slide Break ">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825B50-2DB2-8C8E-0F37-072BBA97B5B2}"/>
              </a:ext>
            </a:extLst>
          </p:cNvPr>
          <p:cNvSpPr/>
          <p:nvPr/>
        </p:nvSpPr>
        <p:spPr>
          <a:xfrm>
            <a:off x="3344779" y="0"/>
            <a:ext cx="885401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Title 1">
            <a:extLst>
              <a:ext uri="{FF2B5EF4-FFF2-40B4-BE49-F238E27FC236}">
                <a16:creationId xmlns:a16="http://schemas.microsoft.com/office/drawing/2014/main" id="{17624DD8-CFB6-2563-7E11-53AE591EFDB2}"/>
              </a:ext>
            </a:extLst>
          </p:cNvPr>
          <p:cNvSpPr txBox="1">
            <a:spLocks/>
          </p:cNvSpPr>
          <p:nvPr/>
        </p:nvSpPr>
        <p:spPr>
          <a:xfrm>
            <a:off x="5131147" y="286604"/>
            <a:ext cx="6076604" cy="9187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endParaRPr lang="en-US" dirty="0"/>
          </a:p>
        </p:txBody>
      </p:sp>
      <p:sp>
        <p:nvSpPr>
          <p:cNvPr id="9" name="Rectangle 8">
            <a:extLst>
              <a:ext uri="{FF2B5EF4-FFF2-40B4-BE49-F238E27FC236}">
                <a16:creationId xmlns:a16="http://schemas.microsoft.com/office/drawing/2014/main" id="{2E3C23DE-BC1F-19DA-C195-3EEBD214D357}"/>
              </a:ext>
            </a:extLst>
          </p:cNvPr>
          <p:cNvSpPr/>
          <p:nvPr/>
        </p:nvSpPr>
        <p:spPr>
          <a:xfrm>
            <a:off x="4649009" y="1263535"/>
            <a:ext cx="7124007" cy="5818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ack and orange logo&#10;&#10;Description automatically generated">
            <a:extLst>
              <a:ext uri="{FF2B5EF4-FFF2-40B4-BE49-F238E27FC236}">
                <a16:creationId xmlns:a16="http://schemas.microsoft.com/office/drawing/2014/main" id="{0FB63C16-A43D-2CBD-35DD-E5E7C11B0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4968" y="186029"/>
            <a:ext cx="1720782" cy="460309"/>
          </a:xfrm>
          <a:prstGeom prst="rect">
            <a:avLst/>
          </a:prstGeom>
        </p:spPr>
      </p:pic>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5215579" y="1577216"/>
            <a:ext cx="6298650" cy="3512142"/>
          </a:xfrm>
        </p:spPr>
        <p:txBody>
          <a:bodyPr anchor="ctr"/>
          <a:lstStyle>
            <a:lvl1pPr algn="l">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2518798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7_Slide Break ">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825B50-2DB2-8C8E-0F37-072BBA97B5B2}"/>
              </a:ext>
            </a:extLst>
          </p:cNvPr>
          <p:cNvSpPr/>
          <p:nvPr/>
        </p:nvSpPr>
        <p:spPr>
          <a:xfrm>
            <a:off x="3344779" y="0"/>
            <a:ext cx="8854011" cy="6858000"/>
          </a:xfrm>
          <a:prstGeom prst="rect">
            <a:avLst/>
          </a:prstGeom>
          <a:solidFill>
            <a:srgbClr val="F15D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Title 1">
            <a:extLst>
              <a:ext uri="{FF2B5EF4-FFF2-40B4-BE49-F238E27FC236}">
                <a16:creationId xmlns:a16="http://schemas.microsoft.com/office/drawing/2014/main" id="{17624DD8-CFB6-2563-7E11-53AE591EFDB2}"/>
              </a:ext>
            </a:extLst>
          </p:cNvPr>
          <p:cNvSpPr txBox="1">
            <a:spLocks/>
          </p:cNvSpPr>
          <p:nvPr/>
        </p:nvSpPr>
        <p:spPr>
          <a:xfrm>
            <a:off x="5131147" y="286604"/>
            <a:ext cx="6076604" cy="9187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endParaRPr lang="en-US" dirty="0"/>
          </a:p>
        </p:txBody>
      </p:sp>
      <p:sp>
        <p:nvSpPr>
          <p:cNvPr id="9" name="Rectangle 8">
            <a:extLst>
              <a:ext uri="{FF2B5EF4-FFF2-40B4-BE49-F238E27FC236}">
                <a16:creationId xmlns:a16="http://schemas.microsoft.com/office/drawing/2014/main" id="{2E3C23DE-BC1F-19DA-C195-3EEBD214D357}"/>
              </a:ext>
            </a:extLst>
          </p:cNvPr>
          <p:cNvSpPr/>
          <p:nvPr/>
        </p:nvSpPr>
        <p:spPr>
          <a:xfrm>
            <a:off x="4649009" y="1263535"/>
            <a:ext cx="7124007" cy="581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5215579" y="1577216"/>
            <a:ext cx="6298650" cy="3512142"/>
          </a:xfrm>
        </p:spPr>
        <p:txBody>
          <a:bodyPr anchor="ctr"/>
          <a:lstStyle>
            <a:lvl1pPr algn="l">
              <a:defRPr>
                <a:solidFill>
                  <a:schemeClr val="bg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5C644DEF-53C2-4429-9CEA-0580FD6C276B}"/>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942044" y="88288"/>
            <a:ext cx="2103075" cy="562572"/>
          </a:xfrm>
          <a:prstGeom prst="rect">
            <a:avLst/>
          </a:prstGeom>
        </p:spPr>
      </p:pic>
    </p:spTree>
    <p:extLst>
      <p:ext uri="{BB962C8B-B14F-4D97-AF65-F5344CB8AC3E}">
        <p14:creationId xmlns:p14="http://schemas.microsoft.com/office/powerpoint/2010/main" val="34071367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6_Slide Break ">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825B50-2DB2-8C8E-0F37-072BBA97B5B2}"/>
              </a:ext>
            </a:extLst>
          </p:cNvPr>
          <p:cNvSpPr/>
          <p:nvPr/>
        </p:nvSpPr>
        <p:spPr>
          <a:xfrm>
            <a:off x="3344779" y="0"/>
            <a:ext cx="885401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Title 1">
            <a:extLst>
              <a:ext uri="{FF2B5EF4-FFF2-40B4-BE49-F238E27FC236}">
                <a16:creationId xmlns:a16="http://schemas.microsoft.com/office/drawing/2014/main" id="{17624DD8-CFB6-2563-7E11-53AE591EFDB2}"/>
              </a:ext>
            </a:extLst>
          </p:cNvPr>
          <p:cNvSpPr txBox="1">
            <a:spLocks/>
          </p:cNvSpPr>
          <p:nvPr/>
        </p:nvSpPr>
        <p:spPr>
          <a:xfrm>
            <a:off x="198200" y="3065899"/>
            <a:ext cx="2376558" cy="9187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endParaRPr lang="en-US" dirty="0">
              <a:solidFill>
                <a:schemeClr val="accent1"/>
              </a:solidFill>
            </a:endParaRPr>
          </a:p>
        </p:txBody>
      </p:sp>
      <p:pic>
        <p:nvPicPr>
          <p:cNvPr id="11" name="Picture 10" descr="A black and orange logo&#10;&#10;Description automatically generated">
            <a:extLst>
              <a:ext uri="{FF2B5EF4-FFF2-40B4-BE49-F238E27FC236}">
                <a16:creationId xmlns:a16="http://schemas.microsoft.com/office/drawing/2014/main" id="{0FB63C16-A43D-2CBD-35DD-E5E7C11B0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4968" y="186029"/>
            <a:ext cx="1720782" cy="460309"/>
          </a:xfrm>
          <a:prstGeom prst="rect">
            <a:avLst/>
          </a:prstGeom>
        </p:spPr>
      </p:pic>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4223084" y="1167063"/>
            <a:ext cx="7550508" cy="4367463"/>
          </a:xfrm>
        </p:spPr>
        <p:txBody>
          <a:bodyPr anchor="ctr"/>
          <a:lstStyle>
            <a:lvl1pPr algn="l">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7585590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1_Slide Break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8CAEDF-A273-D4A2-BE49-35C85456CC0F}"/>
              </a:ext>
            </a:extLst>
          </p:cNvPr>
          <p:cNvSpPr/>
          <p:nvPr/>
        </p:nvSpPr>
        <p:spPr>
          <a:xfrm>
            <a:off x="182479" y="204537"/>
            <a:ext cx="11827042" cy="61537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7" name="Rectangle 6">
            <a:extLst>
              <a:ext uri="{FF2B5EF4-FFF2-40B4-BE49-F238E27FC236}">
                <a16:creationId xmlns:a16="http://schemas.microsoft.com/office/drawing/2014/main" id="{FC82F901-1CE7-2D08-83E9-0E2FEC777BCD}"/>
              </a:ext>
            </a:extLst>
          </p:cNvPr>
          <p:cNvSpPr/>
          <p:nvPr/>
        </p:nvSpPr>
        <p:spPr>
          <a:xfrm>
            <a:off x="0" y="499729"/>
            <a:ext cx="8781692" cy="1011527"/>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0" y="527829"/>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143430F7-6BA9-C14A-79AB-B0FC4A12284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751738" y="349694"/>
            <a:ext cx="2103075" cy="589097"/>
          </a:xfrm>
          <a:prstGeom prst="rect">
            <a:avLst/>
          </a:prstGeom>
        </p:spPr>
      </p:pic>
    </p:spTree>
    <p:extLst>
      <p:ext uri="{BB962C8B-B14F-4D97-AF65-F5344CB8AC3E}">
        <p14:creationId xmlns:p14="http://schemas.microsoft.com/office/powerpoint/2010/main" val="31056884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2_Slide Break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8CAEDF-A273-D4A2-BE49-35C85456CC0F}"/>
              </a:ext>
            </a:extLst>
          </p:cNvPr>
          <p:cNvSpPr/>
          <p:nvPr/>
        </p:nvSpPr>
        <p:spPr>
          <a:xfrm>
            <a:off x="182479" y="204537"/>
            <a:ext cx="11827042" cy="61537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7" name="Rectangle 6">
            <a:extLst>
              <a:ext uri="{FF2B5EF4-FFF2-40B4-BE49-F238E27FC236}">
                <a16:creationId xmlns:a16="http://schemas.microsoft.com/office/drawing/2014/main" id="{FC82F901-1CE7-2D08-83E9-0E2FEC777BCD}"/>
              </a:ext>
            </a:extLst>
          </p:cNvPr>
          <p:cNvSpPr/>
          <p:nvPr/>
        </p:nvSpPr>
        <p:spPr>
          <a:xfrm>
            <a:off x="0" y="499729"/>
            <a:ext cx="8781692" cy="10115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itle 9">
            <a:extLst>
              <a:ext uri="{FF2B5EF4-FFF2-40B4-BE49-F238E27FC236}">
                <a16:creationId xmlns:a16="http://schemas.microsoft.com/office/drawing/2014/main" id="{389C0940-240E-01B8-16DC-C5D132420FEF}"/>
              </a:ext>
            </a:extLst>
          </p:cNvPr>
          <p:cNvSpPr>
            <a:spLocks noGrp="1"/>
          </p:cNvSpPr>
          <p:nvPr>
            <p:ph type="title"/>
          </p:nvPr>
        </p:nvSpPr>
        <p:spPr>
          <a:xfrm>
            <a:off x="0" y="527829"/>
            <a:ext cx="10452849" cy="910492"/>
          </a:xfrm>
          <a:noFill/>
        </p:spPr>
        <p:txBody>
          <a:bodyPr anchor="ctr"/>
          <a:lstStyle>
            <a:lvl1pPr algn="l">
              <a:defRPr>
                <a:solidFill>
                  <a:schemeClr val="bg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4687ACA6-02E9-EEAF-7C65-BADEC4286995}"/>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670517" y="331157"/>
            <a:ext cx="2103075" cy="562572"/>
          </a:xfrm>
          <a:prstGeom prst="rect">
            <a:avLst/>
          </a:prstGeom>
        </p:spPr>
      </p:pic>
    </p:spTree>
    <p:extLst>
      <p:ext uri="{BB962C8B-B14F-4D97-AF65-F5344CB8AC3E}">
        <p14:creationId xmlns:p14="http://schemas.microsoft.com/office/powerpoint/2010/main" val="23554770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ontent 2 Colo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Rectangle 4">
            <a:extLst>
              <a:ext uri="{FF2B5EF4-FFF2-40B4-BE49-F238E27FC236}">
                <a16:creationId xmlns:a16="http://schemas.microsoft.com/office/drawing/2014/main" id="{95E5791F-3F71-BF44-BA4E-0B7D386184DC}"/>
              </a:ext>
            </a:extLst>
          </p:cNvPr>
          <p:cNvSpPr/>
          <p:nvPr/>
        </p:nvSpPr>
        <p:spPr>
          <a:xfrm>
            <a:off x="0" y="467833"/>
            <a:ext cx="11729822" cy="58904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373627B-A2D0-C840-AC80-812472282647}"/>
              </a:ext>
            </a:extLst>
          </p:cNvPr>
          <p:cNvSpPr/>
          <p:nvPr/>
        </p:nvSpPr>
        <p:spPr>
          <a:xfrm>
            <a:off x="-1" y="0"/>
            <a:ext cx="5384871" cy="685800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5717878-00AE-EF6A-79F4-6A6E33703ED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63451"/>
            <a:ext cx="2103075" cy="589097"/>
          </a:xfrm>
          <a:prstGeom prst="rect">
            <a:avLst/>
          </a:prstGeom>
        </p:spPr>
      </p:pic>
      <p:sp>
        <p:nvSpPr>
          <p:cNvPr id="7" name="Content Placeholder 2">
            <a:extLst>
              <a:ext uri="{FF2B5EF4-FFF2-40B4-BE49-F238E27FC236}">
                <a16:creationId xmlns:a16="http://schemas.microsoft.com/office/drawing/2014/main" id="{36AAE440-6B1B-AE27-F4E8-392EDD122343}"/>
              </a:ext>
            </a:extLst>
          </p:cNvPr>
          <p:cNvSpPr>
            <a:spLocks noGrp="1"/>
          </p:cNvSpPr>
          <p:nvPr>
            <p:ph idx="1"/>
          </p:nvPr>
        </p:nvSpPr>
        <p:spPr>
          <a:xfrm>
            <a:off x="5575177" y="2872904"/>
            <a:ext cx="5810000" cy="3192918"/>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9">
            <a:extLst>
              <a:ext uri="{FF2B5EF4-FFF2-40B4-BE49-F238E27FC236}">
                <a16:creationId xmlns:a16="http://schemas.microsoft.com/office/drawing/2014/main" id="{8EE39485-FB40-4885-0E88-A19E4B244468}"/>
              </a:ext>
            </a:extLst>
          </p:cNvPr>
          <p:cNvSpPr>
            <a:spLocks noGrp="1"/>
          </p:cNvSpPr>
          <p:nvPr>
            <p:ph type="title"/>
          </p:nvPr>
        </p:nvSpPr>
        <p:spPr>
          <a:xfrm>
            <a:off x="5575177" y="1735512"/>
            <a:ext cx="5810001" cy="910492"/>
          </a:xfrm>
        </p:spPr>
        <p:txBody>
          <a:bodyPr anchor="ctr"/>
          <a:lstStyle>
            <a:lvl1pPr algn="l">
              <a:defRPr>
                <a:solidFill>
                  <a:schemeClr val="bg1"/>
                </a:solidFill>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41D820FF-5402-B298-C9D4-03A0DC2D8DD7}"/>
              </a:ext>
            </a:extLst>
          </p:cNvPr>
          <p:cNvSpPr>
            <a:spLocks noGrp="1"/>
          </p:cNvSpPr>
          <p:nvPr>
            <p:ph idx="13"/>
          </p:nvPr>
        </p:nvSpPr>
        <p:spPr>
          <a:xfrm>
            <a:off x="534197" y="2872904"/>
            <a:ext cx="4313783" cy="317295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7E5A3452-7322-0656-4498-4C3E31C75B15}"/>
              </a:ext>
            </a:extLst>
          </p:cNvPr>
          <p:cNvSpPr>
            <a:spLocks noGrp="1"/>
          </p:cNvSpPr>
          <p:nvPr>
            <p:ph type="body" sz="quarter" idx="14"/>
          </p:nvPr>
        </p:nvSpPr>
        <p:spPr>
          <a:xfrm>
            <a:off x="534985" y="1728496"/>
            <a:ext cx="4312205" cy="910492"/>
          </a:xfrm>
        </p:spPr>
        <p:txBody>
          <a:bodyPr>
            <a:normAutofit/>
          </a:bodyPr>
          <a:lstStyle>
            <a:lvl1pPr>
              <a:defRPr sz="3200">
                <a:solidFill>
                  <a:schemeClr val="bg1"/>
                </a:solidFill>
              </a:defRPr>
            </a:lvl1pPr>
            <a:lvl2pPr marL="201168"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82712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2_Content 2 Colo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8" name="Rectangle 7">
            <a:extLst>
              <a:ext uri="{FF2B5EF4-FFF2-40B4-BE49-F238E27FC236}">
                <a16:creationId xmlns:a16="http://schemas.microsoft.com/office/drawing/2014/main" id="{A373627B-A2D0-C840-AC80-812472282647}"/>
              </a:ext>
            </a:extLst>
          </p:cNvPr>
          <p:cNvSpPr/>
          <p:nvPr/>
        </p:nvSpPr>
        <p:spPr>
          <a:xfrm>
            <a:off x="-1" y="0"/>
            <a:ext cx="3489159" cy="685800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5717878-00AE-EF6A-79F4-6A6E33703ED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824034" y="203081"/>
            <a:ext cx="2103075" cy="589097"/>
          </a:xfrm>
          <a:prstGeom prst="rect">
            <a:avLst/>
          </a:prstGeom>
        </p:spPr>
      </p:pic>
      <p:sp>
        <p:nvSpPr>
          <p:cNvPr id="12" name="Title 9">
            <a:extLst>
              <a:ext uri="{FF2B5EF4-FFF2-40B4-BE49-F238E27FC236}">
                <a16:creationId xmlns:a16="http://schemas.microsoft.com/office/drawing/2014/main" id="{8EE39485-FB40-4885-0E88-A19E4B244468}"/>
              </a:ext>
            </a:extLst>
          </p:cNvPr>
          <p:cNvSpPr>
            <a:spLocks noGrp="1"/>
          </p:cNvSpPr>
          <p:nvPr>
            <p:ph type="title"/>
          </p:nvPr>
        </p:nvSpPr>
        <p:spPr>
          <a:xfrm>
            <a:off x="4935578" y="2459351"/>
            <a:ext cx="5810001" cy="910492"/>
          </a:xfrm>
        </p:spPr>
        <p:txBody>
          <a:bodyPr anchor="ctr"/>
          <a:lstStyle>
            <a:lvl1pPr algn="l">
              <a:defRPr>
                <a:solidFill>
                  <a:schemeClr val="bg1"/>
                </a:solidFill>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7E5A3452-7322-0656-4498-4C3E31C75B15}"/>
              </a:ext>
            </a:extLst>
          </p:cNvPr>
          <p:cNvSpPr>
            <a:spLocks noGrp="1"/>
          </p:cNvSpPr>
          <p:nvPr>
            <p:ph type="body" sz="quarter" idx="14"/>
          </p:nvPr>
        </p:nvSpPr>
        <p:spPr>
          <a:xfrm>
            <a:off x="534986" y="1728496"/>
            <a:ext cx="2364626" cy="2614904"/>
          </a:xfrm>
        </p:spPr>
        <p:txBody>
          <a:bodyPr>
            <a:normAutofit/>
          </a:bodyPr>
          <a:lstStyle>
            <a:lvl1pPr>
              <a:defRPr sz="3200">
                <a:solidFill>
                  <a:schemeClr val="bg1"/>
                </a:solidFill>
              </a:defRPr>
            </a:lvl1pPr>
            <a:lvl2pPr marL="201168"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24909123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1_Content 2 Colo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5791F-3F71-BF44-BA4E-0B7D386184DC}"/>
              </a:ext>
            </a:extLst>
          </p:cNvPr>
          <p:cNvSpPr/>
          <p:nvPr/>
        </p:nvSpPr>
        <p:spPr>
          <a:xfrm>
            <a:off x="0" y="0"/>
            <a:ext cx="7838902" cy="342900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8" name="Rectangle 7">
            <a:extLst>
              <a:ext uri="{FF2B5EF4-FFF2-40B4-BE49-F238E27FC236}">
                <a16:creationId xmlns:a16="http://schemas.microsoft.com/office/drawing/2014/main" id="{A373627B-A2D0-C840-AC80-812472282647}"/>
              </a:ext>
            </a:extLst>
          </p:cNvPr>
          <p:cNvSpPr/>
          <p:nvPr/>
        </p:nvSpPr>
        <p:spPr>
          <a:xfrm>
            <a:off x="6818415" y="0"/>
            <a:ext cx="5384871" cy="6858000"/>
          </a:xfrm>
          <a:prstGeom prst="rect">
            <a:avLst/>
          </a:prstGeom>
          <a:solidFill>
            <a:srgbClr val="001D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AB9F8C8C-A454-2042-D09E-2315ACE510C2}"/>
              </a:ext>
            </a:extLst>
          </p:cNvPr>
          <p:cNvSpPr/>
          <p:nvPr/>
        </p:nvSpPr>
        <p:spPr>
          <a:xfrm>
            <a:off x="6818415" y="5411450"/>
            <a:ext cx="5384871" cy="1446550"/>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7" name="TextBox 6">
            <a:extLst>
              <a:ext uri="{FF2B5EF4-FFF2-40B4-BE49-F238E27FC236}">
                <a16:creationId xmlns:a16="http://schemas.microsoft.com/office/drawing/2014/main" id="{AECDA7B4-9B08-D2BF-6653-10A61F22313A}"/>
              </a:ext>
            </a:extLst>
          </p:cNvPr>
          <p:cNvSpPr txBox="1"/>
          <p:nvPr/>
        </p:nvSpPr>
        <p:spPr>
          <a:xfrm>
            <a:off x="7334093" y="1976338"/>
            <a:ext cx="4353514" cy="2369880"/>
          </a:xfrm>
          <a:prstGeom prst="rect">
            <a:avLst/>
          </a:prstGeom>
          <a:noFill/>
        </p:spPr>
        <p:txBody>
          <a:bodyPr wrap="square">
            <a:spAutoFit/>
          </a:bodyPr>
          <a:lstStyle/>
          <a:p>
            <a:pPr marL="342900" indent="-342900">
              <a:buFont typeface="Arial" panose="020B0604020202020204" pitchFamily="34" charset="0"/>
              <a:buChar char="•"/>
              <a:defRPr/>
            </a:pPr>
            <a:r>
              <a:rPr lang="en-US" sz="1600" b="1" dirty="0">
                <a:solidFill>
                  <a:schemeClr val="bg1"/>
                </a:solidFill>
                <a:latin typeface="Helvetica" pitchFamily="2" charset="0"/>
              </a:rPr>
              <a:t>Audit</a:t>
            </a:r>
            <a:endParaRPr lang="en-US" sz="2000" b="1" dirty="0">
              <a:solidFill>
                <a:schemeClr val="bg1"/>
              </a:solidFill>
              <a:latin typeface="Helvetica" pitchFamily="2" charset="0"/>
            </a:endParaRPr>
          </a:p>
          <a:p>
            <a:pPr marL="742950" lvl="1" indent="-285750">
              <a:buFont typeface="Arial" panose="020B0604020202020204" pitchFamily="34" charset="0"/>
              <a:buChar char="•"/>
              <a:defRPr/>
            </a:pPr>
            <a:r>
              <a:rPr lang="en-US" sz="1200" dirty="0">
                <a:solidFill>
                  <a:schemeClr val="bg1"/>
                </a:solidFill>
                <a:latin typeface="Helvetica" pitchFamily="2" charset="0"/>
              </a:rPr>
              <a:t>Corporate</a:t>
            </a:r>
          </a:p>
          <a:p>
            <a:pPr marL="742950" lvl="1" indent="-285750">
              <a:buFont typeface="Arial" panose="020B0604020202020204" pitchFamily="34" charset="0"/>
              <a:buChar char="•"/>
              <a:defRPr/>
            </a:pPr>
            <a:r>
              <a:rPr lang="en-US" sz="1200" dirty="0">
                <a:solidFill>
                  <a:schemeClr val="bg1"/>
                </a:solidFill>
                <a:latin typeface="Helvetica" pitchFamily="2" charset="0"/>
              </a:rPr>
              <a:t>Public Sector </a:t>
            </a:r>
          </a:p>
          <a:p>
            <a:pPr marL="742950" lvl="1" indent="-285750">
              <a:buFont typeface="Arial" panose="020B0604020202020204" pitchFamily="34" charset="0"/>
              <a:buChar char="•"/>
              <a:defRPr/>
            </a:pPr>
            <a:r>
              <a:rPr lang="en-US" sz="1200" dirty="0">
                <a:solidFill>
                  <a:schemeClr val="bg1"/>
                </a:solidFill>
                <a:latin typeface="Helvetica" pitchFamily="2" charset="0"/>
              </a:rPr>
              <a:t>Risk Advisory Services</a:t>
            </a:r>
            <a:endParaRPr lang="en-US" sz="1400" dirty="0">
              <a:solidFill>
                <a:schemeClr val="bg1"/>
              </a:solidFill>
              <a:latin typeface="Helvetica" pitchFamily="2" charset="0"/>
            </a:endParaRPr>
          </a:p>
          <a:p>
            <a:pPr marL="342900" indent="-342900">
              <a:buFont typeface="Arial" panose="020B0604020202020204" pitchFamily="34" charset="0"/>
              <a:buChar char="•"/>
              <a:defRPr/>
            </a:pPr>
            <a:r>
              <a:rPr lang="en-US" sz="1600" b="1" dirty="0">
                <a:solidFill>
                  <a:schemeClr val="bg1"/>
                </a:solidFill>
                <a:latin typeface="Helvetica" pitchFamily="2" charset="0"/>
              </a:rPr>
              <a:t>Consulting</a:t>
            </a:r>
            <a:endParaRPr lang="en-US" sz="2800" b="1" dirty="0">
              <a:solidFill>
                <a:schemeClr val="bg1"/>
              </a:solidFill>
              <a:latin typeface="Helvetica" pitchFamily="2" charset="0"/>
            </a:endParaRPr>
          </a:p>
          <a:p>
            <a:pPr marL="742950" lvl="1" indent="-285750">
              <a:buFont typeface="Arial" panose="020B0604020202020204" pitchFamily="34" charset="0"/>
              <a:buChar char="•"/>
              <a:defRPr/>
            </a:pPr>
            <a:r>
              <a:rPr lang="en-US" sz="1200" dirty="0">
                <a:solidFill>
                  <a:schemeClr val="bg1"/>
                </a:solidFill>
                <a:latin typeface="Helvetica" pitchFamily="2" charset="0"/>
              </a:rPr>
              <a:t>Strategic Consulting Services</a:t>
            </a:r>
          </a:p>
          <a:p>
            <a:pPr marL="742950" lvl="1" indent="-285750">
              <a:buFont typeface="Arial" panose="020B0604020202020204" pitchFamily="34" charset="0"/>
              <a:buChar char="•"/>
              <a:defRPr/>
            </a:pPr>
            <a:r>
              <a:rPr lang="en-US" sz="1200" dirty="0">
                <a:solidFill>
                  <a:schemeClr val="bg1"/>
                </a:solidFill>
                <a:latin typeface="Helvetica" pitchFamily="2" charset="0"/>
              </a:rPr>
              <a:t>Deal Advisory Services</a:t>
            </a:r>
          </a:p>
          <a:p>
            <a:pPr marL="742950" lvl="1" indent="-285750">
              <a:buFont typeface="Arial" panose="020B0604020202020204" pitchFamily="34" charset="0"/>
              <a:buChar char="•"/>
              <a:defRPr/>
            </a:pPr>
            <a:r>
              <a:rPr lang="en-US" sz="1200" dirty="0">
                <a:solidFill>
                  <a:schemeClr val="bg1"/>
                </a:solidFill>
                <a:latin typeface="Helvetica" pitchFamily="2" charset="0"/>
              </a:rPr>
              <a:t>Forensic, Litigation and Valuation Services (FLVS)</a:t>
            </a:r>
          </a:p>
          <a:p>
            <a:pPr marL="742950" lvl="1" indent="-285750">
              <a:buFont typeface="Arial" panose="020B0604020202020204" pitchFamily="34" charset="0"/>
              <a:buChar char="•"/>
              <a:defRPr/>
            </a:pPr>
            <a:r>
              <a:rPr lang="en-US" sz="1200" dirty="0">
                <a:solidFill>
                  <a:schemeClr val="bg1"/>
                </a:solidFill>
                <a:latin typeface="Helvetica" pitchFamily="2" charset="0"/>
              </a:rPr>
              <a:t>Wealth Management (WPWealth)</a:t>
            </a:r>
          </a:p>
          <a:p>
            <a:pPr marL="742950" lvl="1" indent="-285750">
              <a:buFont typeface="Arial" panose="020B0604020202020204" pitchFamily="34" charset="0"/>
              <a:buChar char="•"/>
              <a:defRPr/>
            </a:pPr>
            <a:r>
              <a:rPr lang="en-US" sz="1200" dirty="0">
                <a:solidFill>
                  <a:schemeClr val="bg1"/>
                </a:solidFill>
                <a:latin typeface="Helvetica" pitchFamily="2" charset="0"/>
              </a:rPr>
              <a:t>Client Accounting &amp; Advisory Services (CAAS)</a:t>
            </a:r>
          </a:p>
          <a:p>
            <a:pPr marL="342900" indent="-342900">
              <a:buFont typeface="Arial" panose="020B0604020202020204" pitchFamily="34" charset="0"/>
              <a:buChar char="•"/>
              <a:defRPr/>
            </a:pPr>
            <a:r>
              <a:rPr lang="en-US" sz="1600" b="1" dirty="0">
                <a:solidFill>
                  <a:schemeClr val="bg1"/>
                </a:solidFill>
                <a:latin typeface="Helvetica" pitchFamily="2" charset="0"/>
              </a:rPr>
              <a:t>Tax</a:t>
            </a:r>
            <a:endParaRPr lang="en-US" sz="2000" b="1" dirty="0">
              <a:solidFill>
                <a:schemeClr val="bg1"/>
              </a:solidFill>
              <a:latin typeface="Helvetica" pitchFamily="2" charset="0"/>
            </a:endParaRPr>
          </a:p>
        </p:txBody>
      </p:sp>
      <p:sp>
        <p:nvSpPr>
          <p:cNvPr id="25" name="Title 16">
            <a:extLst>
              <a:ext uri="{FF2B5EF4-FFF2-40B4-BE49-F238E27FC236}">
                <a16:creationId xmlns:a16="http://schemas.microsoft.com/office/drawing/2014/main" id="{B9468191-18D3-1A6F-3874-C5FDE8DA3DAE}"/>
              </a:ext>
            </a:extLst>
          </p:cNvPr>
          <p:cNvSpPr txBox="1">
            <a:spLocks/>
          </p:cNvSpPr>
          <p:nvPr/>
        </p:nvSpPr>
        <p:spPr>
          <a:xfrm>
            <a:off x="293540" y="741475"/>
            <a:ext cx="4010310" cy="374590"/>
          </a:xfrm>
          <a:prstGeom prst="rect">
            <a:avLst/>
          </a:prstGeom>
        </p:spPr>
        <p:txBody>
          <a:bodyPr vert="horz" lIns="91440" tIns="45720" rIns="91440" bIns="45720" rtlCol="0" anchor="b">
            <a:noAutofit/>
          </a:bodyPr>
          <a:lst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Helvetica"/>
                <a:ea typeface="+mj-ea"/>
                <a:cs typeface="+mj-cs"/>
              </a:rPr>
              <a:t>About Whitley Penn</a:t>
            </a:r>
          </a:p>
        </p:txBody>
      </p:sp>
      <p:grpSp>
        <p:nvGrpSpPr>
          <p:cNvPr id="48" name="Group 47">
            <a:extLst>
              <a:ext uri="{FF2B5EF4-FFF2-40B4-BE49-F238E27FC236}">
                <a16:creationId xmlns:a16="http://schemas.microsoft.com/office/drawing/2014/main" id="{758B485B-A9B7-A3DC-30F3-BA9646FFAAA0}"/>
              </a:ext>
            </a:extLst>
          </p:cNvPr>
          <p:cNvGrpSpPr/>
          <p:nvPr/>
        </p:nvGrpSpPr>
        <p:grpSpPr>
          <a:xfrm>
            <a:off x="434022" y="1675171"/>
            <a:ext cx="5950372" cy="1408925"/>
            <a:chOff x="415080" y="1517483"/>
            <a:chExt cx="5950372" cy="1408925"/>
          </a:xfrm>
        </p:grpSpPr>
        <p:sp>
          <p:nvSpPr>
            <p:cNvPr id="32" name="Rectangle 31">
              <a:extLst>
                <a:ext uri="{FF2B5EF4-FFF2-40B4-BE49-F238E27FC236}">
                  <a16:creationId xmlns:a16="http://schemas.microsoft.com/office/drawing/2014/main" id="{083D30AF-26DB-3BCE-CCE0-14E57030380B}"/>
                </a:ext>
              </a:extLst>
            </p:cNvPr>
            <p:cNvSpPr/>
            <p:nvPr userDrawn="1"/>
          </p:nvSpPr>
          <p:spPr>
            <a:xfrm>
              <a:off x="415080" y="1517483"/>
              <a:ext cx="1407457" cy="140745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CCBED053-EAD0-FF83-A71B-4BBF6B001C16}"/>
                </a:ext>
              </a:extLst>
            </p:cNvPr>
            <p:cNvSpPr txBox="1"/>
            <p:nvPr userDrawn="1"/>
          </p:nvSpPr>
          <p:spPr>
            <a:xfrm>
              <a:off x="1792498" y="1722777"/>
              <a:ext cx="1665602" cy="806118"/>
            </a:xfrm>
            <a:prstGeom prst="rect">
              <a:avLst/>
            </a:prstGeom>
            <a:noFill/>
          </p:spPr>
          <p:txBody>
            <a:bodyPr wrap="square">
              <a:spAutoFit/>
            </a:bodyP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r>
                <a:rPr kumimoji="0" lang="en-US" sz="3200" b="1" i="0" u="none" strike="noStrike" kern="1200" cap="none" spc="0" normalizeH="0" baseline="0" noProof="0" dirty="0">
                  <a:ln>
                    <a:noFill/>
                  </a:ln>
                  <a:solidFill>
                    <a:schemeClr val="bg1"/>
                  </a:solidFill>
                  <a:effectLst/>
                  <a:uLnTx/>
                  <a:uFillTx/>
                  <a:latin typeface="Helvetica" pitchFamily="2" charset="0"/>
                  <a:ea typeface="+mn-ea"/>
                  <a:cs typeface="+mn-cs"/>
                </a:rPr>
                <a:t>800+</a:t>
              </a:r>
              <a:r>
                <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rPr>
                <a:t> </a:t>
              </a:r>
              <a:r>
                <a:rPr kumimoji="0" lang="en-US" sz="1100" b="0" i="0" u="none" strike="noStrike" kern="1200" cap="none" spc="0" normalizeH="0" baseline="0" noProof="0" dirty="0">
                  <a:ln>
                    <a:noFill/>
                  </a:ln>
                  <a:solidFill>
                    <a:schemeClr val="bg1"/>
                  </a:solidFill>
                  <a:effectLst/>
                  <a:uLnTx/>
                  <a:uFillTx/>
                  <a:latin typeface="Helvetica" pitchFamily="2" charset="0"/>
                  <a:ea typeface="+mn-ea"/>
                  <a:cs typeface="+mn-cs"/>
                </a:rPr>
                <a:t>Professionals</a:t>
              </a: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35" name="Rectangle 34">
              <a:extLst>
                <a:ext uri="{FF2B5EF4-FFF2-40B4-BE49-F238E27FC236}">
                  <a16:creationId xmlns:a16="http://schemas.microsoft.com/office/drawing/2014/main" id="{303DFA34-BF92-3647-B680-178A09B6366B}"/>
                </a:ext>
              </a:extLst>
            </p:cNvPr>
            <p:cNvSpPr/>
            <p:nvPr userDrawn="1"/>
          </p:nvSpPr>
          <p:spPr>
            <a:xfrm>
              <a:off x="1925515" y="1518951"/>
              <a:ext cx="1407457" cy="140745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75205C97-0ABB-BA4A-BCE8-4DA678851A69}"/>
                </a:ext>
              </a:extLst>
            </p:cNvPr>
            <p:cNvSpPr/>
            <p:nvPr userDrawn="1"/>
          </p:nvSpPr>
          <p:spPr>
            <a:xfrm>
              <a:off x="3441755" y="1517483"/>
              <a:ext cx="1407457" cy="140745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a:extLst>
                <a:ext uri="{FF2B5EF4-FFF2-40B4-BE49-F238E27FC236}">
                  <a16:creationId xmlns:a16="http://schemas.microsoft.com/office/drawing/2014/main" id="{82DA4B74-4F13-8873-5FC0-27863CC197BB}"/>
                </a:ext>
              </a:extLst>
            </p:cNvPr>
            <p:cNvSpPr txBox="1"/>
            <p:nvPr userDrawn="1"/>
          </p:nvSpPr>
          <p:spPr>
            <a:xfrm>
              <a:off x="3435950" y="1738422"/>
              <a:ext cx="1413262" cy="806118"/>
            </a:xfrm>
            <a:prstGeom prst="rect">
              <a:avLst/>
            </a:prstGeom>
            <a:noFill/>
          </p:spPr>
          <p:txBody>
            <a:bodyPr wrap="square">
              <a:spAutoFit/>
            </a:bodyP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r>
                <a:rPr kumimoji="0" lang="en-US" sz="3200" b="1" i="0" u="none" strike="noStrike" kern="1200" cap="none" spc="0" normalizeH="0" baseline="0" noProof="0" dirty="0">
                  <a:ln>
                    <a:noFill/>
                  </a:ln>
                  <a:solidFill>
                    <a:schemeClr val="bg1"/>
                  </a:solidFill>
                  <a:effectLst/>
                  <a:uLnTx/>
                  <a:uFillTx/>
                  <a:latin typeface="Helvetica" pitchFamily="2" charset="0"/>
                  <a:ea typeface="+mn-ea"/>
                  <a:cs typeface="+mn-cs"/>
                </a:rPr>
                <a:t>95</a:t>
              </a:r>
              <a:r>
                <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rPr>
                <a:t>    </a:t>
              </a:r>
              <a:r>
                <a:rPr kumimoji="0" lang="en-US" sz="1100" b="0" i="0" u="none" strike="noStrike" kern="1200" cap="none" spc="0" normalizeH="0" baseline="0" noProof="0" dirty="0">
                  <a:ln>
                    <a:noFill/>
                  </a:ln>
                  <a:solidFill>
                    <a:schemeClr val="bg1"/>
                  </a:solidFill>
                  <a:effectLst/>
                  <a:uLnTx/>
                  <a:uFillTx/>
                  <a:latin typeface="Helvetica" pitchFamily="2" charset="0"/>
                  <a:ea typeface="+mn-ea"/>
                  <a:cs typeface="+mn-cs"/>
                </a:rPr>
                <a:t>Partners</a:t>
              </a: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40" name="Rectangle 39">
              <a:extLst>
                <a:ext uri="{FF2B5EF4-FFF2-40B4-BE49-F238E27FC236}">
                  <a16:creationId xmlns:a16="http://schemas.microsoft.com/office/drawing/2014/main" id="{D03035EF-5C88-7994-C656-8AF419C8D7C0}"/>
                </a:ext>
              </a:extLst>
            </p:cNvPr>
            <p:cNvSpPr/>
            <p:nvPr userDrawn="1"/>
          </p:nvSpPr>
          <p:spPr>
            <a:xfrm>
              <a:off x="4952190" y="1517483"/>
              <a:ext cx="1407457" cy="1407457"/>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DFFCD0D5-B9FE-004F-9B67-2031758A9483}"/>
                </a:ext>
              </a:extLst>
            </p:cNvPr>
            <p:cNvSpPr txBox="1"/>
            <p:nvPr userDrawn="1"/>
          </p:nvSpPr>
          <p:spPr>
            <a:xfrm>
              <a:off x="4952190" y="1738421"/>
              <a:ext cx="1413262" cy="806118"/>
            </a:xfrm>
            <a:prstGeom prst="rect">
              <a:avLst/>
            </a:prstGeom>
            <a:noFill/>
          </p:spPr>
          <p:txBody>
            <a:bodyPr wrap="square">
              <a:spAutoFit/>
            </a:bodyP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r>
                <a:rPr kumimoji="0" lang="en-US" sz="3200" b="1" i="0" u="none" strike="noStrike" kern="1200" cap="none" spc="0" normalizeH="0" baseline="0" noProof="0" dirty="0">
                  <a:ln>
                    <a:noFill/>
                  </a:ln>
                  <a:solidFill>
                    <a:schemeClr val="bg1"/>
                  </a:solidFill>
                  <a:effectLst/>
                  <a:uLnTx/>
                  <a:uFillTx/>
                  <a:latin typeface="Helvetica" pitchFamily="2" charset="0"/>
                  <a:ea typeface="+mn-ea"/>
                  <a:cs typeface="+mn-cs"/>
                </a:rPr>
                <a:t>60</a:t>
              </a:r>
              <a:r>
                <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rPr>
                <a:t>      </a:t>
              </a:r>
              <a:r>
                <a:rPr kumimoji="0" lang="en-US" sz="1100" b="0" i="0" u="none" strike="noStrike" kern="1200" cap="none" spc="0" normalizeH="0" baseline="0" noProof="0" dirty="0">
                  <a:ln>
                    <a:noFill/>
                  </a:ln>
                  <a:solidFill>
                    <a:schemeClr val="bg1"/>
                  </a:solidFill>
                  <a:effectLst/>
                  <a:uLnTx/>
                  <a:uFillTx/>
                  <a:latin typeface="Helvetica" pitchFamily="2" charset="0"/>
                  <a:ea typeface="+mn-ea"/>
                  <a:cs typeface="+mn-cs"/>
                </a:rPr>
                <a:t>Spring 2023 Interns</a:t>
              </a: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sp>
          <p:nvSpPr>
            <p:cNvPr id="42" name="TextBox 41">
              <a:extLst>
                <a:ext uri="{FF2B5EF4-FFF2-40B4-BE49-F238E27FC236}">
                  <a16:creationId xmlns:a16="http://schemas.microsoft.com/office/drawing/2014/main" id="{9B732F47-2036-D0E7-48E8-7910301DD043}"/>
                </a:ext>
              </a:extLst>
            </p:cNvPr>
            <p:cNvSpPr txBox="1"/>
            <p:nvPr userDrawn="1"/>
          </p:nvSpPr>
          <p:spPr>
            <a:xfrm>
              <a:off x="415080" y="1737463"/>
              <a:ext cx="1401652" cy="821700"/>
            </a:xfrm>
            <a:prstGeom prst="rect">
              <a:avLst/>
            </a:prstGeom>
            <a:noFill/>
          </p:spPr>
          <p:txBody>
            <a:bodyPr wrap="square">
              <a:spAutoFit/>
            </a:bodyPr>
            <a:lstStyle/>
            <a:p>
              <a:pPr marL="0" marR="0" lvl="0" indent="0" algn="ctr" defTabSz="457200" rtl="0" eaLnBrk="1" fontAlgn="auto" latinLnBrk="0" hangingPunct="1">
                <a:lnSpc>
                  <a:spcPct val="110000"/>
                </a:lnSpc>
                <a:spcBef>
                  <a:spcPct val="20000"/>
                </a:spcBef>
                <a:spcAft>
                  <a:spcPts val="600"/>
                </a:spcAft>
                <a:buClr>
                  <a:srgbClr val="58B6C0"/>
                </a:buClr>
                <a:buSzPct val="92000"/>
                <a:buFont typeface="Wingdings 2" panose="05020102010507070707" pitchFamily="18" charset="2"/>
                <a:buNone/>
                <a:tabLst/>
                <a:defRPr/>
              </a:pPr>
              <a:r>
                <a:rPr kumimoji="0" lang="en-US" sz="3200" b="1" i="0" u="none" strike="noStrike" kern="1200" cap="none" spc="0" normalizeH="0" baseline="0" noProof="0" dirty="0">
                  <a:ln>
                    <a:noFill/>
                  </a:ln>
                  <a:solidFill>
                    <a:schemeClr val="bg1"/>
                  </a:solidFill>
                  <a:effectLst/>
                  <a:uLnTx/>
                  <a:uFillTx/>
                  <a:latin typeface="Helvetica" pitchFamily="2" charset="0"/>
                  <a:ea typeface="+mn-ea"/>
                  <a:cs typeface="+mn-cs"/>
                </a:rPr>
                <a:t>9</a:t>
              </a:r>
              <a:r>
                <a:rPr kumimoji="0" lang="en-US" sz="3200" b="1" i="0" u="none" strike="noStrike" kern="1200" cap="none" spc="0" normalizeH="0" baseline="0" noProof="0" dirty="0">
                  <a:ln>
                    <a:noFill/>
                  </a:ln>
                  <a:solidFill>
                    <a:srgbClr val="F15D22"/>
                  </a:solidFill>
                  <a:effectLst/>
                  <a:uLnTx/>
                  <a:uFillTx/>
                  <a:latin typeface="Helvetica" pitchFamily="2" charset="0"/>
                  <a:ea typeface="+mn-ea"/>
                  <a:cs typeface="+mn-cs"/>
                </a:rPr>
                <a:t>      </a:t>
              </a:r>
              <a:r>
                <a:rPr kumimoji="0" lang="en-US" sz="1100" b="0" i="0" u="none" strike="noStrike" kern="1200" cap="none" spc="0" normalizeH="0" baseline="0" noProof="0" dirty="0">
                  <a:ln>
                    <a:noFill/>
                  </a:ln>
                  <a:solidFill>
                    <a:schemeClr val="bg1"/>
                  </a:solidFill>
                  <a:effectLst/>
                  <a:uLnTx/>
                  <a:uFillTx/>
                  <a:latin typeface="Helvetica" pitchFamily="2" charset="0"/>
                  <a:ea typeface="+mn-ea"/>
                  <a:cs typeface="+mn-cs"/>
                </a:rPr>
                <a:t>Office Locations</a:t>
              </a:r>
              <a:endParaRPr kumimoji="0" lang="en-US" sz="18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grpSp>
      <p:sp>
        <p:nvSpPr>
          <p:cNvPr id="47" name="Title 12">
            <a:extLst>
              <a:ext uri="{FF2B5EF4-FFF2-40B4-BE49-F238E27FC236}">
                <a16:creationId xmlns:a16="http://schemas.microsoft.com/office/drawing/2014/main" id="{A0DF8F65-387D-1151-AA79-F84AAE8F24BB}"/>
              </a:ext>
            </a:extLst>
          </p:cNvPr>
          <p:cNvSpPr txBox="1">
            <a:spLocks/>
          </p:cNvSpPr>
          <p:nvPr/>
        </p:nvSpPr>
        <p:spPr>
          <a:xfrm>
            <a:off x="297116" y="797399"/>
            <a:ext cx="3391593" cy="59554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spc="-50" baseline="0">
                <a:solidFill>
                  <a:schemeClr val="bg1"/>
                </a:solidFill>
                <a:latin typeface="Helvetica" pitchFamily="2" charset="0"/>
                <a:ea typeface="+mj-ea"/>
                <a:cs typeface="+mj-cs"/>
              </a:defRPr>
            </a:lvl1pPr>
          </a:lstStyle>
          <a:p>
            <a:r>
              <a:rPr lang="en-US" sz="1800" dirty="0"/>
              <a:t>Founded in 1983</a:t>
            </a:r>
          </a:p>
        </p:txBody>
      </p:sp>
      <p:grpSp>
        <p:nvGrpSpPr>
          <p:cNvPr id="70" name="Group 69">
            <a:extLst>
              <a:ext uri="{FF2B5EF4-FFF2-40B4-BE49-F238E27FC236}">
                <a16:creationId xmlns:a16="http://schemas.microsoft.com/office/drawing/2014/main" id="{46D80C14-1FA8-DA6D-E17F-BCC7820AD123}"/>
              </a:ext>
            </a:extLst>
          </p:cNvPr>
          <p:cNvGrpSpPr/>
          <p:nvPr/>
        </p:nvGrpSpPr>
        <p:grpSpPr>
          <a:xfrm>
            <a:off x="-3499" y="3819315"/>
            <a:ext cx="6612203" cy="2581128"/>
            <a:chOff x="-3499" y="3819315"/>
            <a:chExt cx="6612203" cy="2581128"/>
          </a:xfrm>
        </p:grpSpPr>
        <p:grpSp>
          <p:nvGrpSpPr>
            <p:cNvPr id="22" name="Group 21">
              <a:extLst>
                <a:ext uri="{FF2B5EF4-FFF2-40B4-BE49-F238E27FC236}">
                  <a16:creationId xmlns:a16="http://schemas.microsoft.com/office/drawing/2014/main" id="{AFF4D4AF-78FD-FDA4-DA36-A85FA95CF46C}"/>
                </a:ext>
              </a:extLst>
            </p:cNvPr>
            <p:cNvGrpSpPr/>
            <p:nvPr userDrawn="1"/>
          </p:nvGrpSpPr>
          <p:grpSpPr>
            <a:xfrm>
              <a:off x="3158116" y="5181275"/>
              <a:ext cx="3315164" cy="1138971"/>
              <a:chOff x="1346672" y="5224803"/>
              <a:chExt cx="3753151" cy="1289447"/>
            </a:xfrm>
          </p:grpSpPr>
          <p:grpSp>
            <p:nvGrpSpPr>
              <p:cNvPr id="16" name="Group 15">
                <a:extLst>
                  <a:ext uri="{FF2B5EF4-FFF2-40B4-BE49-F238E27FC236}">
                    <a16:creationId xmlns:a16="http://schemas.microsoft.com/office/drawing/2014/main" id="{B09CA747-F14A-1629-2903-74AA99CE598F}"/>
                  </a:ext>
                </a:extLst>
              </p:cNvPr>
              <p:cNvGrpSpPr/>
              <p:nvPr userDrawn="1"/>
            </p:nvGrpSpPr>
            <p:grpSpPr>
              <a:xfrm>
                <a:off x="1346672" y="5279784"/>
                <a:ext cx="2435355" cy="1117560"/>
                <a:chOff x="2840416" y="3664443"/>
                <a:chExt cx="3515039" cy="1500096"/>
              </a:xfrm>
            </p:grpSpPr>
            <p:pic>
              <p:nvPicPr>
                <p:cNvPr id="17" name="Picture 16">
                  <a:extLst>
                    <a:ext uri="{FF2B5EF4-FFF2-40B4-BE49-F238E27FC236}">
                      <a16:creationId xmlns:a16="http://schemas.microsoft.com/office/drawing/2014/main" id="{04798802-74FB-6BE8-F89C-12E7AA82E4B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840416" y="3664443"/>
                  <a:ext cx="1613017" cy="1500096"/>
                </a:xfrm>
                <a:prstGeom prst="rect">
                  <a:avLst/>
                </a:prstGeom>
              </p:spPr>
            </p:pic>
            <p:pic>
              <p:nvPicPr>
                <p:cNvPr id="18" name="Picture 17">
                  <a:extLst>
                    <a:ext uri="{FF2B5EF4-FFF2-40B4-BE49-F238E27FC236}">
                      <a16:creationId xmlns:a16="http://schemas.microsoft.com/office/drawing/2014/main" id="{1D06C889-5D03-8EB9-7C71-5A31D0294F1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788706" y="3685957"/>
                  <a:ext cx="1566749" cy="1457068"/>
                </a:xfrm>
                <a:prstGeom prst="rect">
                  <a:avLst/>
                </a:prstGeom>
              </p:spPr>
            </p:pic>
          </p:grpSp>
          <p:pic>
            <p:nvPicPr>
              <p:cNvPr id="19" name="Picture 18" descr="A picture containing text, sign&#10;&#10;Description automatically generated">
                <a:extLst>
                  <a:ext uri="{FF2B5EF4-FFF2-40B4-BE49-F238E27FC236}">
                    <a16:creationId xmlns:a16="http://schemas.microsoft.com/office/drawing/2014/main" id="{DE41F085-BF2D-0BFF-E8BE-4D81ECBE16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014318" y="5224803"/>
                <a:ext cx="1085505" cy="1289447"/>
              </a:xfrm>
              <a:prstGeom prst="rect">
                <a:avLst/>
              </a:prstGeom>
            </p:spPr>
          </p:pic>
        </p:grpSp>
        <p:sp>
          <p:nvSpPr>
            <p:cNvPr id="21" name="TextBox 20">
              <a:extLst>
                <a:ext uri="{FF2B5EF4-FFF2-40B4-BE49-F238E27FC236}">
                  <a16:creationId xmlns:a16="http://schemas.microsoft.com/office/drawing/2014/main" id="{A8CB463A-D7EC-1DF5-2E5F-050C471D17D1}"/>
                </a:ext>
              </a:extLst>
            </p:cNvPr>
            <p:cNvSpPr txBox="1"/>
            <p:nvPr userDrawn="1"/>
          </p:nvSpPr>
          <p:spPr>
            <a:xfrm>
              <a:off x="3022693" y="3819315"/>
              <a:ext cx="3586011" cy="1223412"/>
            </a:xfrm>
            <a:prstGeom prst="rect">
              <a:avLst/>
            </a:prstGeom>
            <a:noFill/>
          </p:spPr>
          <p:txBody>
            <a:bodyPr wrap="square">
              <a:spAutoFit/>
            </a:bodyPr>
            <a:lstStyle/>
            <a:p>
              <a:pPr algn="just" rtl="0"/>
              <a:r>
                <a:rPr lang="en-US" sz="1050" dirty="0">
                  <a:effectLst/>
                  <a:latin typeface="Helvetica" pitchFamily="2" charset="0"/>
                </a:rPr>
                <a:t>Whitley Penn is the 37th largest firm in the nation based on 2023 rankings in </a:t>
              </a:r>
              <a:r>
                <a:rPr lang="en-US" sz="1050" i="1" dirty="0">
                  <a:effectLst/>
                  <a:latin typeface="Helvetica" pitchFamily="2" charset="0"/>
                </a:rPr>
                <a:t>Accounting Today,</a:t>
              </a:r>
              <a:r>
                <a:rPr lang="en-US" sz="1050" dirty="0">
                  <a:effectLst/>
                  <a:latin typeface="Helvetica" pitchFamily="2" charset="0"/>
                </a:rPr>
                <a:t> 39th in the nation based on 2023 rankings in </a:t>
              </a:r>
              <a:r>
                <a:rPr lang="en-US" sz="1050" i="1" dirty="0">
                  <a:effectLst/>
                  <a:latin typeface="Helvetica" pitchFamily="2" charset="0"/>
                </a:rPr>
                <a:t>INSIDE Public Accounting’s </a:t>
              </a:r>
              <a:r>
                <a:rPr lang="en-US" sz="1050" dirty="0">
                  <a:effectLst/>
                  <a:latin typeface="Helvetica" pitchFamily="2" charset="0"/>
                </a:rPr>
                <a:t>“Top 100 Firms”, and one of the fastest growing firms in the nation. We have an extensive team of experienced audit, tax, consulting, and valuation professionals that we will be able to draw upon as needed.</a:t>
              </a:r>
            </a:p>
          </p:txBody>
        </p:sp>
        <p:pic>
          <p:nvPicPr>
            <p:cNvPr id="49" name="Content Placeholder 29">
              <a:extLst>
                <a:ext uri="{FF2B5EF4-FFF2-40B4-BE49-F238E27FC236}">
                  <a16:creationId xmlns:a16="http://schemas.microsoft.com/office/drawing/2014/main" id="{95CF719E-84E5-455A-8FFA-AF1E80AA4CC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3499" y="3872678"/>
              <a:ext cx="3026192" cy="2527765"/>
            </a:xfrm>
            <a:prstGeom prst="rect">
              <a:avLst/>
            </a:prstGeom>
          </p:spPr>
        </p:pic>
      </p:grpSp>
      <p:sp>
        <p:nvSpPr>
          <p:cNvPr id="51" name="TextBox 50">
            <a:extLst>
              <a:ext uri="{FF2B5EF4-FFF2-40B4-BE49-F238E27FC236}">
                <a16:creationId xmlns:a16="http://schemas.microsoft.com/office/drawing/2014/main" id="{A4FD410D-3EFF-9D2D-EB59-5C2889716D6D}"/>
              </a:ext>
            </a:extLst>
          </p:cNvPr>
          <p:cNvSpPr txBox="1"/>
          <p:nvPr/>
        </p:nvSpPr>
        <p:spPr>
          <a:xfrm>
            <a:off x="7988940" y="5719271"/>
            <a:ext cx="4025644" cy="900246"/>
          </a:xfrm>
          <a:prstGeom prst="rect">
            <a:avLst/>
          </a:prstGeom>
          <a:noFill/>
        </p:spPr>
        <p:txBody>
          <a:bodyPr wrap="square">
            <a:spAutoFit/>
          </a:bodyPr>
          <a:lstStyle/>
          <a:p>
            <a:pPr marL="0" indent="0" algn="just">
              <a:buNone/>
            </a:pPr>
            <a:r>
              <a:rPr lang="en-US" sz="1050" dirty="0">
                <a:solidFill>
                  <a:schemeClr val="bg1"/>
                </a:solidFill>
                <a:latin typeface="Helvetica" pitchFamily="2" charset="0"/>
              </a:rPr>
              <a:t>Whitley Penn is an independent member of HLB International, a global network of advisory and accounting firms. HLB refers to the HLB International network and/or one or more of its member firms. For more information on HLB International and its legal structure, please visit www.hlb.global/legal. </a:t>
            </a:r>
          </a:p>
        </p:txBody>
      </p:sp>
      <p:pic>
        <p:nvPicPr>
          <p:cNvPr id="54" name="Picture 53" descr="A black and white logo&#10;&#10;Description automatically generated">
            <a:extLst>
              <a:ext uri="{FF2B5EF4-FFF2-40B4-BE49-F238E27FC236}">
                <a16:creationId xmlns:a16="http://schemas.microsoft.com/office/drawing/2014/main" id="{B194DB8E-8038-2E89-3D25-F1C3D3C964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60008" y="5669509"/>
            <a:ext cx="580664" cy="981377"/>
          </a:xfrm>
          <a:prstGeom prst="rect">
            <a:avLst/>
          </a:prstGeom>
        </p:spPr>
      </p:pic>
      <p:grpSp>
        <p:nvGrpSpPr>
          <p:cNvPr id="67" name="Group 66">
            <a:extLst>
              <a:ext uri="{FF2B5EF4-FFF2-40B4-BE49-F238E27FC236}">
                <a16:creationId xmlns:a16="http://schemas.microsoft.com/office/drawing/2014/main" id="{7D97B352-60A5-A8B5-3531-6D587FE638E0}"/>
              </a:ext>
            </a:extLst>
          </p:cNvPr>
          <p:cNvGrpSpPr/>
          <p:nvPr/>
        </p:nvGrpSpPr>
        <p:grpSpPr>
          <a:xfrm>
            <a:off x="11093981" y="4431021"/>
            <a:ext cx="833685" cy="833685"/>
            <a:chOff x="10993582" y="4330931"/>
            <a:chExt cx="1033190" cy="1033190"/>
          </a:xfrm>
        </p:grpSpPr>
        <p:sp>
          <p:nvSpPr>
            <p:cNvPr id="66" name="Rectangle 65">
              <a:extLst>
                <a:ext uri="{FF2B5EF4-FFF2-40B4-BE49-F238E27FC236}">
                  <a16:creationId xmlns:a16="http://schemas.microsoft.com/office/drawing/2014/main" id="{F3A8CCB3-595A-570D-8B01-A6B586138E6F}"/>
                </a:ext>
              </a:extLst>
            </p:cNvPr>
            <p:cNvSpPr/>
            <p:nvPr userDrawn="1"/>
          </p:nvSpPr>
          <p:spPr>
            <a:xfrm>
              <a:off x="10993582" y="4330931"/>
              <a:ext cx="1033190" cy="10331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qr code with a few squares&#10;&#10;Description automatically generated">
              <a:extLst>
                <a:ext uri="{FF2B5EF4-FFF2-40B4-BE49-F238E27FC236}">
                  <a16:creationId xmlns:a16="http://schemas.microsoft.com/office/drawing/2014/main" id="{AADEEC44-921B-7EEF-6D4B-A899BFEA055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15850" y="4452813"/>
              <a:ext cx="791184" cy="791184"/>
            </a:xfrm>
            <a:prstGeom prst="rect">
              <a:avLst/>
            </a:prstGeom>
          </p:spPr>
        </p:pic>
      </p:grpSp>
      <p:sp>
        <p:nvSpPr>
          <p:cNvPr id="68" name="TextBox 67">
            <a:extLst>
              <a:ext uri="{FF2B5EF4-FFF2-40B4-BE49-F238E27FC236}">
                <a16:creationId xmlns:a16="http://schemas.microsoft.com/office/drawing/2014/main" id="{34C722A9-E7EA-F939-A313-0AD09BCFE433}"/>
              </a:ext>
            </a:extLst>
          </p:cNvPr>
          <p:cNvSpPr txBox="1"/>
          <p:nvPr/>
        </p:nvSpPr>
        <p:spPr>
          <a:xfrm>
            <a:off x="9150268" y="4643391"/>
            <a:ext cx="1943062" cy="415498"/>
          </a:xfrm>
          <a:prstGeom prst="rect">
            <a:avLst/>
          </a:prstGeom>
          <a:noFill/>
        </p:spPr>
        <p:txBody>
          <a:bodyPr wrap="square">
            <a:spAutoFit/>
          </a:bodyPr>
          <a:lstStyle/>
          <a:p>
            <a:pPr marL="0" indent="0" algn="l">
              <a:buNone/>
            </a:pPr>
            <a:r>
              <a:rPr lang="en-US" sz="1000" dirty="0">
                <a:solidFill>
                  <a:schemeClr val="bg1"/>
                </a:solidFill>
                <a:latin typeface="Helvetica" pitchFamily="2" charset="0"/>
              </a:rPr>
              <a:t>Scan the QR code to view the Whitley Penn Industries Page.</a:t>
            </a:r>
          </a:p>
        </p:txBody>
      </p:sp>
      <p:pic>
        <p:nvPicPr>
          <p:cNvPr id="69" name="Picture 68">
            <a:extLst>
              <a:ext uri="{FF2B5EF4-FFF2-40B4-BE49-F238E27FC236}">
                <a16:creationId xmlns:a16="http://schemas.microsoft.com/office/drawing/2014/main" id="{3CC8B024-124E-691E-DD2E-C992D0362B4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9414961" y="663451"/>
            <a:ext cx="2103075" cy="589097"/>
          </a:xfrm>
          <a:prstGeom prst="rect">
            <a:avLst/>
          </a:prstGeom>
        </p:spPr>
      </p:pic>
      <p:sp>
        <p:nvSpPr>
          <p:cNvPr id="71" name="Title 16">
            <a:extLst>
              <a:ext uri="{FF2B5EF4-FFF2-40B4-BE49-F238E27FC236}">
                <a16:creationId xmlns:a16="http://schemas.microsoft.com/office/drawing/2014/main" id="{2BBE377D-6E8D-A1BA-AA97-237B4C2D6A71}"/>
              </a:ext>
            </a:extLst>
          </p:cNvPr>
          <p:cNvSpPr txBox="1">
            <a:spLocks/>
          </p:cNvSpPr>
          <p:nvPr/>
        </p:nvSpPr>
        <p:spPr>
          <a:xfrm>
            <a:off x="7145113" y="1487876"/>
            <a:ext cx="4010310" cy="374590"/>
          </a:xfrm>
          <a:prstGeom prst="rect">
            <a:avLst/>
          </a:prstGeom>
        </p:spPr>
        <p:txBody>
          <a:bodyPr vert="horz" lIns="91440" tIns="45720" rIns="91440" bIns="45720" rtlCol="0" anchor="b">
            <a:noAutofit/>
          </a:bodyPr>
          <a:lst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Helvetica"/>
                <a:ea typeface="+mj-ea"/>
                <a:cs typeface="+mj-cs"/>
              </a:rPr>
              <a:t>Our Services</a:t>
            </a:r>
          </a:p>
        </p:txBody>
      </p:sp>
    </p:spTree>
    <p:extLst>
      <p:ext uri="{BB962C8B-B14F-4D97-AF65-F5344CB8AC3E}">
        <p14:creationId xmlns:p14="http://schemas.microsoft.com/office/powerpoint/2010/main" val="8931210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Dark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224589" y="168442"/>
            <a:ext cx="11742821" cy="63273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10" name="Title 9">
            <a:extLst>
              <a:ext uri="{FF2B5EF4-FFF2-40B4-BE49-F238E27FC236}">
                <a16:creationId xmlns:a16="http://schemas.microsoft.com/office/drawing/2014/main" id="{E885CA99-382D-3E4B-9C4E-B250026EF32E}"/>
              </a:ext>
            </a:extLst>
          </p:cNvPr>
          <p:cNvSpPr>
            <a:spLocks noGrp="1"/>
          </p:cNvSpPr>
          <p:nvPr>
            <p:ph type="title"/>
          </p:nvPr>
        </p:nvSpPr>
        <p:spPr>
          <a:xfrm>
            <a:off x="752265" y="275080"/>
            <a:ext cx="10452849" cy="910492"/>
          </a:xfrm>
        </p:spPr>
        <p:txBody>
          <a:bodyPr anchor="ctr"/>
          <a:lstStyle>
            <a:lvl1pPr algn="l">
              <a:defRPr>
                <a:solidFill>
                  <a:schemeClr val="bg1"/>
                </a:solidFill>
              </a:defRPr>
            </a:lvl1pPr>
          </a:lstStyle>
          <a:p>
            <a:r>
              <a:rPr lang="en-US"/>
              <a:t>Click to edit Master title style</a:t>
            </a:r>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70295" y="466488"/>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93324225-0242-95BB-0DE5-7D3F51020EE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670517" y="435778"/>
            <a:ext cx="2103075" cy="589097"/>
          </a:xfrm>
          <a:prstGeom prst="rect">
            <a:avLst/>
          </a:prstGeom>
        </p:spPr>
      </p:pic>
      <p:sp>
        <p:nvSpPr>
          <p:cNvPr id="4" name="Rectangle 3">
            <a:extLst>
              <a:ext uri="{FF2B5EF4-FFF2-40B4-BE49-F238E27FC236}">
                <a16:creationId xmlns:a16="http://schemas.microsoft.com/office/drawing/2014/main" id="{209E5767-2132-9287-6B0B-C2FBA9F66BE3}"/>
              </a:ext>
            </a:extLst>
          </p:cNvPr>
          <p:cNvSpPr/>
          <p:nvPr/>
        </p:nvSpPr>
        <p:spPr>
          <a:xfrm>
            <a:off x="752265" y="1279137"/>
            <a:ext cx="5877904"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9941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just">
              <a:defRPr>
                <a:solidFill>
                  <a:schemeClr val="bg2">
                    <a:lumMod val="90000"/>
                  </a:schemeClr>
                </a:solidFill>
              </a:defRPr>
            </a:lvl1pPr>
          </a:lstStyle>
          <a:p>
            <a:fld id="{33BD500C-D0CC-440E-A11C-9A226EB48757}" type="slidenum">
              <a:rPr lang="en-US" smtClean="0"/>
              <a:t>‹#›</a:t>
            </a:fld>
            <a:endParaRPr lang="en-US" dirty="0"/>
          </a:p>
        </p:txBody>
      </p:sp>
      <p:sp>
        <p:nvSpPr>
          <p:cNvPr id="5" name="Rectangle 4">
            <a:extLst>
              <a:ext uri="{FF2B5EF4-FFF2-40B4-BE49-F238E27FC236}">
                <a16:creationId xmlns:a16="http://schemas.microsoft.com/office/drawing/2014/main" id="{95E5791F-3F71-BF44-BA4E-0B7D386184DC}"/>
              </a:ext>
            </a:extLst>
          </p:cNvPr>
          <p:cNvSpPr/>
          <p:nvPr/>
        </p:nvSpPr>
        <p:spPr>
          <a:xfrm>
            <a:off x="0" y="174567"/>
            <a:ext cx="12028516" cy="61837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24939" y="0"/>
            <a:ext cx="4510958"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225077" y="399973"/>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a:extLst>
              <a:ext uri="{FF2B5EF4-FFF2-40B4-BE49-F238E27FC236}">
                <a16:creationId xmlns:a16="http://schemas.microsoft.com/office/drawing/2014/main" id="{606ABFDE-D583-80F6-9A4D-C5321E1A424E}"/>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41876936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_Content Dark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10033" y="0"/>
            <a:ext cx="1220203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10" name="Title 9">
            <a:extLst>
              <a:ext uri="{FF2B5EF4-FFF2-40B4-BE49-F238E27FC236}">
                <a16:creationId xmlns:a16="http://schemas.microsoft.com/office/drawing/2014/main" id="{E885CA99-382D-3E4B-9C4E-B250026EF32E}"/>
              </a:ext>
            </a:extLst>
          </p:cNvPr>
          <p:cNvSpPr>
            <a:spLocks noGrp="1"/>
          </p:cNvSpPr>
          <p:nvPr>
            <p:ph type="title"/>
          </p:nvPr>
        </p:nvSpPr>
        <p:spPr>
          <a:xfrm>
            <a:off x="752265" y="275080"/>
            <a:ext cx="10452849" cy="910492"/>
          </a:xfrm>
        </p:spPr>
        <p:txBody>
          <a:bodyPr anchor="ctr"/>
          <a:lstStyle>
            <a:lvl1pPr algn="l">
              <a:defRPr>
                <a:solidFill>
                  <a:schemeClr val="bg1"/>
                </a:solidFill>
              </a:defRPr>
            </a:lvl1pPr>
          </a:lstStyle>
          <a:p>
            <a:r>
              <a:rPr lang="en-US"/>
              <a:t>Click to edit Master title style</a:t>
            </a:r>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70295" y="466488"/>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93324225-0242-95BB-0DE5-7D3F51020EE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670517" y="435778"/>
            <a:ext cx="2103075" cy="589097"/>
          </a:xfrm>
          <a:prstGeom prst="rect">
            <a:avLst/>
          </a:prstGeom>
        </p:spPr>
      </p:pic>
      <p:sp>
        <p:nvSpPr>
          <p:cNvPr id="4" name="Rectangle 3">
            <a:extLst>
              <a:ext uri="{FF2B5EF4-FFF2-40B4-BE49-F238E27FC236}">
                <a16:creationId xmlns:a16="http://schemas.microsoft.com/office/drawing/2014/main" id="{209E5767-2132-9287-6B0B-C2FBA9F66BE3}"/>
              </a:ext>
            </a:extLst>
          </p:cNvPr>
          <p:cNvSpPr/>
          <p:nvPr/>
        </p:nvSpPr>
        <p:spPr>
          <a:xfrm>
            <a:off x="752265" y="1279137"/>
            <a:ext cx="5877904"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722676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3_Content Dark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10033" y="0"/>
            <a:ext cx="1220203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6C96B4A6-05FF-FB11-5E64-0CEB51F90658}"/>
              </a:ext>
            </a:extLst>
          </p:cNvPr>
          <p:cNvSpPr/>
          <p:nvPr userDrawn="1"/>
        </p:nvSpPr>
        <p:spPr>
          <a:xfrm>
            <a:off x="74473" y="99218"/>
            <a:ext cx="12039600" cy="66595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10" name="Title 9">
            <a:extLst>
              <a:ext uri="{FF2B5EF4-FFF2-40B4-BE49-F238E27FC236}">
                <a16:creationId xmlns:a16="http://schemas.microsoft.com/office/drawing/2014/main" id="{E885CA99-382D-3E4B-9C4E-B250026EF32E}"/>
              </a:ext>
            </a:extLst>
          </p:cNvPr>
          <p:cNvSpPr>
            <a:spLocks noGrp="1"/>
          </p:cNvSpPr>
          <p:nvPr>
            <p:ph type="title"/>
          </p:nvPr>
        </p:nvSpPr>
        <p:spPr>
          <a:xfrm>
            <a:off x="752265" y="275080"/>
            <a:ext cx="10452849" cy="910492"/>
          </a:xfrm>
        </p:spPr>
        <p:txBody>
          <a:bodyPr anchor="ctr"/>
          <a:lstStyle>
            <a:lvl1pPr algn="l">
              <a:defRPr>
                <a:solidFill>
                  <a:schemeClr val="tx1"/>
                </a:solidFill>
              </a:defRPr>
            </a:lvl1pPr>
          </a:lstStyle>
          <a:p>
            <a:r>
              <a:rPr lang="en-US"/>
              <a:t>Click to edit Master title style</a:t>
            </a:r>
            <a:endParaRPr lang="en-US"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70295" y="466488"/>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209E5767-2132-9287-6B0B-C2FBA9F66BE3}"/>
              </a:ext>
            </a:extLst>
          </p:cNvPr>
          <p:cNvSpPr/>
          <p:nvPr/>
        </p:nvSpPr>
        <p:spPr>
          <a:xfrm>
            <a:off x="752265" y="1279137"/>
            <a:ext cx="5877904"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5C83BC9-1B07-D513-BC7B-82DCD98C41C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78104" y="203280"/>
            <a:ext cx="2103075" cy="556866"/>
          </a:xfrm>
          <a:prstGeom prst="rect">
            <a:avLst/>
          </a:prstGeom>
        </p:spPr>
      </p:pic>
    </p:spTree>
    <p:extLst>
      <p:ext uri="{BB962C8B-B14F-4D97-AF65-F5344CB8AC3E}">
        <p14:creationId xmlns:p14="http://schemas.microsoft.com/office/powerpoint/2010/main" val="19764617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1_Content Dark 1">
    <p:spTree>
      <p:nvGrpSpPr>
        <p:cNvPr id="1" name=""/>
        <p:cNvGrpSpPr/>
        <p:nvPr/>
      </p:nvGrpSpPr>
      <p:grpSpPr>
        <a:xfrm>
          <a:off x="0" y="0"/>
          <a:ext cx="0" cy="0"/>
          <a:chOff x="0" y="0"/>
          <a:chExt cx="0" cy="0"/>
        </a:xfrm>
      </p:grpSpPr>
      <p:sp>
        <p:nvSpPr>
          <p:cNvPr id="4" name="Flowchart: Process 3">
            <a:extLst>
              <a:ext uri="{FF2B5EF4-FFF2-40B4-BE49-F238E27FC236}">
                <a16:creationId xmlns:a16="http://schemas.microsoft.com/office/drawing/2014/main" id="{394DB2FF-B3B9-5AD9-BE24-38FD757DC5E7}"/>
              </a:ext>
            </a:extLst>
          </p:cNvPr>
          <p:cNvSpPr/>
          <p:nvPr/>
        </p:nvSpPr>
        <p:spPr>
          <a:xfrm>
            <a:off x="-670" y="0"/>
            <a:ext cx="12192000" cy="6858000"/>
          </a:xfrm>
          <a:prstGeom prst="flowChartProcess">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Process 4">
            <a:extLst>
              <a:ext uri="{FF2B5EF4-FFF2-40B4-BE49-F238E27FC236}">
                <a16:creationId xmlns:a16="http://schemas.microsoft.com/office/drawing/2014/main" id="{AEECCD32-C594-68E3-FEB5-2C53DF2C583F}"/>
              </a:ext>
            </a:extLst>
          </p:cNvPr>
          <p:cNvSpPr/>
          <p:nvPr/>
        </p:nvSpPr>
        <p:spPr>
          <a:xfrm>
            <a:off x="-1342" y="4295775"/>
            <a:ext cx="12192672" cy="2562225"/>
          </a:xfrm>
          <a:prstGeom prst="flowChartProcess">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739824" y="224945"/>
            <a:ext cx="10452848" cy="3336402"/>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10" name="Title 9">
            <a:extLst>
              <a:ext uri="{FF2B5EF4-FFF2-40B4-BE49-F238E27FC236}">
                <a16:creationId xmlns:a16="http://schemas.microsoft.com/office/drawing/2014/main" id="{E885CA99-382D-3E4B-9C4E-B250026EF32E}"/>
              </a:ext>
            </a:extLst>
          </p:cNvPr>
          <p:cNvSpPr>
            <a:spLocks noGrp="1"/>
          </p:cNvSpPr>
          <p:nvPr>
            <p:ph type="title"/>
          </p:nvPr>
        </p:nvSpPr>
        <p:spPr>
          <a:xfrm>
            <a:off x="367255" y="4689815"/>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6" name="Picture 5">
            <a:extLst>
              <a:ext uri="{FF2B5EF4-FFF2-40B4-BE49-F238E27FC236}">
                <a16:creationId xmlns:a16="http://schemas.microsoft.com/office/drawing/2014/main" id="{EFE120C2-4B7E-94E3-9BB7-A792721F6F9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906320" y="135543"/>
            <a:ext cx="2103075" cy="589097"/>
          </a:xfrm>
          <a:prstGeom prst="rect">
            <a:avLst/>
          </a:prstGeom>
        </p:spPr>
      </p:pic>
      <p:sp>
        <p:nvSpPr>
          <p:cNvPr id="7" name="Rectangle 6">
            <a:extLst>
              <a:ext uri="{FF2B5EF4-FFF2-40B4-BE49-F238E27FC236}">
                <a16:creationId xmlns:a16="http://schemas.microsoft.com/office/drawing/2014/main" id="{34776121-B689-33A7-E1EC-E35D5FA7C78D}"/>
              </a:ext>
            </a:extLst>
          </p:cNvPr>
          <p:cNvSpPr/>
          <p:nvPr/>
        </p:nvSpPr>
        <p:spPr>
          <a:xfrm>
            <a:off x="-673" y="4173954"/>
            <a:ext cx="12192669"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0861431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ntent Dark 2 ">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413825" y="483781"/>
            <a:ext cx="11364350" cy="58904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48606" y="1085138"/>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ontent Placeholder 2">
            <a:extLst>
              <a:ext uri="{FF2B5EF4-FFF2-40B4-BE49-F238E27FC236}">
                <a16:creationId xmlns:a16="http://schemas.microsoft.com/office/drawing/2014/main" id="{4D287DDF-E1BE-D75E-E45F-CABA0AE584C0}"/>
              </a:ext>
            </a:extLst>
          </p:cNvPr>
          <p:cNvSpPr>
            <a:spLocks noGrp="1"/>
          </p:cNvSpPr>
          <p:nvPr>
            <p:ph idx="13"/>
          </p:nvPr>
        </p:nvSpPr>
        <p:spPr>
          <a:xfrm>
            <a:off x="942514" y="2031121"/>
            <a:ext cx="4917055"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3C0C3169-33D5-B017-C6C2-35D23D0D1725}"/>
              </a:ext>
            </a:extLst>
          </p:cNvPr>
          <p:cNvSpPr>
            <a:spLocks noGrp="1"/>
          </p:cNvSpPr>
          <p:nvPr>
            <p:ph idx="1"/>
          </p:nvPr>
        </p:nvSpPr>
        <p:spPr>
          <a:xfrm>
            <a:off x="6456859" y="2031121"/>
            <a:ext cx="4917055" cy="3933150"/>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9">
            <a:extLst>
              <a:ext uri="{FF2B5EF4-FFF2-40B4-BE49-F238E27FC236}">
                <a16:creationId xmlns:a16="http://schemas.microsoft.com/office/drawing/2014/main" id="{B6D431E6-03D5-AE19-11A2-0E1889B93F40}"/>
              </a:ext>
            </a:extLst>
          </p:cNvPr>
          <p:cNvSpPr>
            <a:spLocks noGrp="1"/>
          </p:cNvSpPr>
          <p:nvPr>
            <p:ph type="title"/>
          </p:nvPr>
        </p:nvSpPr>
        <p:spPr>
          <a:xfrm>
            <a:off x="932329" y="893729"/>
            <a:ext cx="10452849" cy="910492"/>
          </a:xfrm>
        </p:spPr>
        <p:txBody>
          <a:bodyPr anchor="ctr"/>
          <a:lstStyle>
            <a:lvl1pPr algn="l">
              <a:defRPr>
                <a:solidFill>
                  <a:schemeClr val="bg1"/>
                </a:solidFill>
              </a:defRPr>
            </a:lvl1pPr>
          </a:lstStyle>
          <a:p>
            <a:r>
              <a:rPr lang="en-US"/>
              <a:t>Click to edit Master title style</a:t>
            </a:r>
            <a:endParaRPr lang="en-US" dirty="0"/>
          </a:p>
        </p:txBody>
      </p:sp>
      <p:pic>
        <p:nvPicPr>
          <p:cNvPr id="3" name="Picture 2">
            <a:extLst>
              <a:ext uri="{FF2B5EF4-FFF2-40B4-BE49-F238E27FC236}">
                <a16:creationId xmlns:a16="http://schemas.microsoft.com/office/drawing/2014/main" id="{D0D6453B-952B-B2F1-C74E-957DFB590F9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63451"/>
            <a:ext cx="2103075" cy="589097"/>
          </a:xfrm>
          <a:prstGeom prst="rect">
            <a:avLst/>
          </a:prstGeom>
        </p:spPr>
      </p:pic>
      <p:sp>
        <p:nvSpPr>
          <p:cNvPr id="6" name="Rectangle 5">
            <a:extLst>
              <a:ext uri="{FF2B5EF4-FFF2-40B4-BE49-F238E27FC236}">
                <a16:creationId xmlns:a16="http://schemas.microsoft.com/office/drawing/2014/main" id="{F9652A48-0D3A-7C6D-85D5-54A7730AE55D}"/>
              </a:ext>
            </a:extLst>
          </p:cNvPr>
          <p:cNvSpPr/>
          <p:nvPr/>
        </p:nvSpPr>
        <p:spPr>
          <a:xfrm>
            <a:off x="932329" y="1758502"/>
            <a:ext cx="5877904" cy="457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310776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ontent Light 1">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413825" y="483781"/>
            <a:ext cx="11364350" cy="589043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a:xfrm>
            <a:off x="8218426" y="6446838"/>
            <a:ext cx="258485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48606" y="1085137"/>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913F7CD6-7F0D-1C4F-AE97-8E76514EED57}"/>
              </a:ext>
            </a:extLst>
          </p:cNvPr>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itle 9">
            <a:extLst>
              <a:ext uri="{FF2B5EF4-FFF2-40B4-BE49-F238E27FC236}">
                <a16:creationId xmlns:a16="http://schemas.microsoft.com/office/drawing/2014/main" id="{FC3934F6-C727-0048-AD31-76E16E779680}"/>
              </a:ext>
            </a:extLst>
          </p:cNvPr>
          <p:cNvSpPr>
            <a:spLocks noGrp="1"/>
          </p:cNvSpPr>
          <p:nvPr>
            <p:ph type="title"/>
          </p:nvPr>
        </p:nvSpPr>
        <p:spPr>
          <a:xfrm>
            <a:off x="932329" y="893729"/>
            <a:ext cx="10452849" cy="910492"/>
          </a:xfrm>
        </p:spPr>
        <p:txBody>
          <a:bodyPr anchor="ctr"/>
          <a:lstStyle>
            <a:lvl1pPr algn="l">
              <a:defRPr>
                <a:solidFill>
                  <a:schemeClr val="tx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957A2265-1C7E-B65B-1AF8-7B00F3328FA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15968969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1_Content Light 1">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413825" y="483781"/>
            <a:ext cx="11364350" cy="589043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a:xfrm>
            <a:off x="8218426" y="6446838"/>
            <a:ext cx="258485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48606" y="1085137"/>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913F7CD6-7F0D-1C4F-AE97-8E76514EED57}"/>
              </a:ext>
            </a:extLst>
          </p:cNvPr>
          <p:cNvSpPr>
            <a:spLocks noGrp="1"/>
          </p:cNvSpPr>
          <p:nvPr>
            <p:ph idx="1"/>
          </p:nvPr>
        </p:nvSpPr>
        <p:spPr>
          <a:xfrm>
            <a:off x="932329" y="2031121"/>
            <a:ext cx="10452848"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itle 9">
            <a:extLst>
              <a:ext uri="{FF2B5EF4-FFF2-40B4-BE49-F238E27FC236}">
                <a16:creationId xmlns:a16="http://schemas.microsoft.com/office/drawing/2014/main" id="{FC3934F6-C727-0048-AD31-76E16E779680}"/>
              </a:ext>
            </a:extLst>
          </p:cNvPr>
          <p:cNvSpPr>
            <a:spLocks noGrp="1"/>
          </p:cNvSpPr>
          <p:nvPr>
            <p:ph type="title"/>
          </p:nvPr>
        </p:nvSpPr>
        <p:spPr>
          <a:xfrm>
            <a:off x="932329" y="893729"/>
            <a:ext cx="10452849" cy="910492"/>
          </a:xfrm>
        </p:spPr>
        <p:txBody>
          <a:bodyPr anchor="ctr"/>
          <a:lstStyle>
            <a:lvl1pPr algn="l">
              <a:defRPr>
                <a:solidFill>
                  <a:schemeClr val="tx1"/>
                </a:solidFill>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957A2265-1C7E-B65B-1AF8-7B00F3328FA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19791012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Content Light 2">
    <p:bg>
      <p:bgRef idx="1001">
        <a:schemeClr val="bg2"/>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7418687-D621-0443-9593-F546524940B3}"/>
              </a:ext>
            </a:extLst>
          </p:cNvPr>
          <p:cNvSpPr/>
          <p:nvPr/>
        </p:nvSpPr>
        <p:spPr>
          <a:xfrm>
            <a:off x="413825" y="483781"/>
            <a:ext cx="11364350" cy="58904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7CF3C76-A5A8-9591-29EF-E4B40875D596}"/>
              </a:ext>
            </a:extLst>
          </p:cNvPr>
          <p:cNvSpPr>
            <a:spLocks noGrp="1"/>
          </p:cNvSpPr>
          <p:nvPr>
            <p:ph idx="13"/>
          </p:nvPr>
        </p:nvSpPr>
        <p:spPr>
          <a:xfrm>
            <a:off x="942514" y="2031121"/>
            <a:ext cx="4917055"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lvl1pPr algn="r">
              <a:defRPr>
                <a:solidFill>
                  <a:schemeClr val="tx1">
                    <a:lumMod val="75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12" name="Triangle 11">
            <a:extLst>
              <a:ext uri="{FF2B5EF4-FFF2-40B4-BE49-F238E27FC236}">
                <a16:creationId xmlns:a16="http://schemas.microsoft.com/office/drawing/2014/main" id="{653A8DFA-7BAB-7F45-AC35-E4D26BDBC78A}"/>
              </a:ext>
            </a:extLst>
          </p:cNvPr>
          <p:cNvSpPr/>
          <p:nvPr/>
        </p:nvSpPr>
        <p:spPr>
          <a:xfrm rot="5400000">
            <a:off x="-48606" y="1085137"/>
            <a:ext cx="648200" cy="52767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9">
            <a:extLst>
              <a:ext uri="{FF2B5EF4-FFF2-40B4-BE49-F238E27FC236}">
                <a16:creationId xmlns:a16="http://schemas.microsoft.com/office/drawing/2014/main" id="{FC3934F6-C727-0048-AD31-76E16E779680}"/>
              </a:ext>
            </a:extLst>
          </p:cNvPr>
          <p:cNvSpPr>
            <a:spLocks noGrp="1"/>
          </p:cNvSpPr>
          <p:nvPr>
            <p:ph type="title"/>
          </p:nvPr>
        </p:nvSpPr>
        <p:spPr>
          <a:xfrm>
            <a:off x="932329" y="893729"/>
            <a:ext cx="10452849" cy="910492"/>
          </a:xfrm>
        </p:spPr>
        <p:txBody>
          <a:bodyPr anchor="ctr"/>
          <a:lstStyle>
            <a:lvl1pPr algn="l">
              <a:defRPr>
                <a:solidFill>
                  <a:schemeClr val="tx1"/>
                </a:solidFill>
              </a:defRPr>
            </a:lvl1pPr>
          </a:lstStyle>
          <a:p>
            <a:r>
              <a:rPr lang="en-US"/>
              <a:t>Click to edit Master title style</a:t>
            </a:r>
            <a:endParaRPr lang="en-US" dirty="0"/>
          </a:p>
        </p:txBody>
      </p:sp>
      <p:sp>
        <p:nvSpPr>
          <p:cNvPr id="2" name="Content Placeholder 2">
            <a:extLst>
              <a:ext uri="{FF2B5EF4-FFF2-40B4-BE49-F238E27FC236}">
                <a16:creationId xmlns:a16="http://schemas.microsoft.com/office/drawing/2014/main" id="{45794F69-3129-5DE7-D033-55C5BFD13243}"/>
              </a:ext>
            </a:extLst>
          </p:cNvPr>
          <p:cNvSpPr>
            <a:spLocks noGrp="1"/>
          </p:cNvSpPr>
          <p:nvPr>
            <p:ph idx="1"/>
          </p:nvPr>
        </p:nvSpPr>
        <p:spPr>
          <a:xfrm>
            <a:off x="6456859" y="2031121"/>
            <a:ext cx="4917055" cy="3933150"/>
          </a:xfrm>
        </p:spPr>
        <p:txBody>
          <a:bodyPr/>
          <a:lstStyle>
            <a:lvl1pPr marL="342900" indent="-342900">
              <a:buClr>
                <a:schemeClr val="accent1"/>
              </a:buClr>
              <a:buFont typeface="Arial" panose="020B0604020202020204" pitchFamily="34" charset="0"/>
              <a:buChar char="•"/>
              <a:defRPr>
                <a:solidFill>
                  <a:schemeClr val="tx1"/>
                </a:solidFill>
              </a:defRPr>
            </a:lvl1pPr>
            <a:lvl2pPr marL="486918" indent="-285750">
              <a:buClr>
                <a:schemeClr val="accent1"/>
              </a:buClr>
              <a:buFont typeface="Arial" panose="020B0604020202020204" pitchFamily="34" charset="0"/>
              <a:buChar char="•"/>
              <a:defRPr>
                <a:solidFill>
                  <a:schemeClr val="tx1"/>
                </a:solidFill>
              </a:defRPr>
            </a:lvl2pPr>
            <a:lvl3pPr marL="669798" indent="-285750">
              <a:buClr>
                <a:schemeClr val="accent1"/>
              </a:buClr>
              <a:buFont typeface="Arial" panose="020B0604020202020204" pitchFamily="34" charset="0"/>
              <a:buChar char="•"/>
              <a:defRPr>
                <a:solidFill>
                  <a:schemeClr val="tx1"/>
                </a:solidFill>
              </a:defRPr>
            </a:lvl3pPr>
            <a:lvl4pPr marL="852678" indent="-285750">
              <a:buClr>
                <a:schemeClr val="accent1"/>
              </a:buClr>
              <a:buFont typeface="Arial" panose="020B0604020202020204" pitchFamily="34" charset="0"/>
              <a:buChar char="•"/>
              <a:defRPr>
                <a:solidFill>
                  <a:schemeClr val="tx1"/>
                </a:solidFill>
              </a:defRPr>
            </a:lvl4pPr>
            <a:lvl5pPr marL="1035558" indent="-285750">
              <a:buClr>
                <a:schemeClr val="accent1"/>
              </a:buClr>
              <a:buFont typeface="Arial" panose="020B0604020202020204"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17271537"/>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Page Break Option 2">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Rectangle 4">
            <a:extLst>
              <a:ext uri="{FF2B5EF4-FFF2-40B4-BE49-F238E27FC236}">
                <a16:creationId xmlns:a16="http://schemas.microsoft.com/office/drawing/2014/main" id="{BB0D84E6-6DEA-1D4E-92C3-A360785A027B}"/>
              </a:ext>
            </a:extLst>
          </p:cNvPr>
          <p:cNvSpPr/>
          <p:nvPr/>
        </p:nvSpPr>
        <p:spPr>
          <a:xfrm>
            <a:off x="0" y="1730829"/>
            <a:ext cx="8229600" cy="34779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9">
            <a:extLst>
              <a:ext uri="{FF2B5EF4-FFF2-40B4-BE49-F238E27FC236}">
                <a16:creationId xmlns:a16="http://schemas.microsoft.com/office/drawing/2014/main" id="{14C43A8B-650C-3B4B-9F8C-592CE9F269FB}"/>
              </a:ext>
            </a:extLst>
          </p:cNvPr>
          <p:cNvSpPr>
            <a:spLocks noGrp="1"/>
          </p:cNvSpPr>
          <p:nvPr>
            <p:ph type="title"/>
          </p:nvPr>
        </p:nvSpPr>
        <p:spPr>
          <a:xfrm>
            <a:off x="868625" y="2464270"/>
            <a:ext cx="4138382" cy="727700"/>
          </a:xfrm>
        </p:spPr>
        <p:txBody>
          <a:bodyPr anchor="t"/>
          <a:lstStyle>
            <a:lvl1pPr>
              <a:defRPr>
                <a:solidFill>
                  <a:schemeClr val="bg1"/>
                </a:solidFill>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0345C704-9538-984E-8D14-D6AEC9A4C42E}"/>
              </a:ext>
            </a:extLst>
          </p:cNvPr>
          <p:cNvSpPr>
            <a:spLocks noGrp="1"/>
          </p:cNvSpPr>
          <p:nvPr>
            <p:ph type="body" idx="1" hasCustomPrompt="1"/>
          </p:nvPr>
        </p:nvSpPr>
        <p:spPr>
          <a:xfrm>
            <a:off x="868623" y="3265903"/>
            <a:ext cx="4138383" cy="1642386"/>
          </a:xfrm>
        </p:spPr>
        <p:txBody>
          <a:bodyPr lIns="91440" rIns="91440" anchor="t">
            <a:normAutofit/>
          </a:bodyPr>
          <a:lstStyle>
            <a:lvl1pPr marL="0" indent="0">
              <a:buNone/>
              <a:defRPr sz="2000" b="0" cap="none"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Triangle 13">
            <a:extLst>
              <a:ext uri="{FF2B5EF4-FFF2-40B4-BE49-F238E27FC236}">
                <a16:creationId xmlns:a16="http://schemas.microsoft.com/office/drawing/2014/main" id="{8795BE2D-99B1-FE49-84B1-C41E44A8AC0B}"/>
              </a:ext>
            </a:extLst>
          </p:cNvPr>
          <p:cNvSpPr/>
          <p:nvPr/>
        </p:nvSpPr>
        <p:spPr>
          <a:xfrm rot="5400000">
            <a:off x="-48606" y="2524533"/>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p>
        </p:txBody>
      </p:sp>
      <p:pic>
        <p:nvPicPr>
          <p:cNvPr id="6" name="Picture 5">
            <a:extLst>
              <a:ext uri="{FF2B5EF4-FFF2-40B4-BE49-F238E27FC236}">
                <a16:creationId xmlns:a16="http://schemas.microsoft.com/office/drawing/2014/main" id="{E13DADA4-23AE-29B7-A77B-DE46E96806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17581145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Number Topic Break 1">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5" name="Freeform 4">
            <a:extLst>
              <a:ext uri="{FF2B5EF4-FFF2-40B4-BE49-F238E27FC236}">
                <a16:creationId xmlns:a16="http://schemas.microsoft.com/office/drawing/2014/main" id="{D8BAD61D-F455-9240-A0C6-DE4F40E47C29}"/>
              </a:ext>
            </a:extLst>
          </p:cNvPr>
          <p:cNvSpPr/>
          <p:nvPr/>
        </p:nvSpPr>
        <p:spPr>
          <a:xfrm>
            <a:off x="0" y="-4353"/>
            <a:ext cx="6884691" cy="6862353"/>
          </a:xfrm>
          <a:custGeom>
            <a:avLst/>
            <a:gdLst>
              <a:gd name="connsiteX0" fmla="*/ 0 w 6838726"/>
              <a:gd name="connsiteY0" fmla="*/ 0 h 6853468"/>
              <a:gd name="connsiteX1" fmla="*/ 6838726 w 6838726"/>
              <a:gd name="connsiteY1" fmla="*/ 20138 h 6853468"/>
              <a:gd name="connsiteX2" fmla="*/ 3434396 w 6838726"/>
              <a:gd name="connsiteY2" fmla="*/ 6853468 h 6853468"/>
              <a:gd name="connsiteX3" fmla="*/ 0 w 6838726"/>
              <a:gd name="connsiteY3" fmla="*/ 6836433 h 6853468"/>
              <a:gd name="connsiteX4" fmla="*/ 0 w 6838726"/>
              <a:gd name="connsiteY4" fmla="*/ 0 h 6853468"/>
              <a:gd name="connsiteX0" fmla="*/ 15156 w 6853882"/>
              <a:gd name="connsiteY0" fmla="*/ 0 h 6861693"/>
              <a:gd name="connsiteX1" fmla="*/ 6853882 w 6853882"/>
              <a:gd name="connsiteY1" fmla="*/ 20138 h 6861693"/>
              <a:gd name="connsiteX2" fmla="*/ 3449552 w 6853882"/>
              <a:gd name="connsiteY2" fmla="*/ 6853468 h 6861693"/>
              <a:gd name="connsiteX3" fmla="*/ 0 w 6853882"/>
              <a:gd name="connsiteY3" fmla="*/ 6861693 h 6861693"/>
              <a:gd name="connsiteX4" fmla="*/ 15156 w 6853882"/>
              <a:gd name="connsiteY4" fmla="*/ 0 h 6861693"/>
              <a:gd name="connsiteX0" fmla="*/ 15156 w 6853882"/>
              <a:gd name="connsiteY0" fmla="*/ 0 h 6863572"/>
              <a:gd name="connsiteX1" fmla="*/ 6853882 w 6853882"/>
              <a:gd name="connsiteY1" fmla="*/ 20138 h 6863572"/>
              <a:gd name="connsiteX2" fmla="*/ 3444500 w 6853882"/>
              <a:gd name="connsiteY2" fmla="*/ 6863572 h 6863572"/>
              <a:gd name="connsiteX3" fmla="*/ 0 w 6853882"/>
              <a:gd name="connsiteY3" fmla="*/ 6861693 h 6863572"/>
              <a:gd name="connsiteX4" fmla="*/ 15156 w 6853882"/>
              <a:gd name="connsiteY4" fmla="*/ 0 h 6863572"/>
              <a:gd name="connsiteX0" fmla="*/ 0 w 6866861"/>
              <a:gd name="connsiteY0" fmla="*/ 0 h 6856528"/>
              <a:gd name="connsiteX1" fmla="*/ 6866861 w 6866861"/>
              <a:gd name="connsiteY1" fmla="*/ 13094 h 6856528"/>
              <a:gd name="connsiteX2" fmla="*/ 3457479 w 6866861"/>
              <a:gd name="connsiteY2" fmla="*/ 6856528 h 6856528"/>
              <a:gd name="connsiteX3" fmla="*/ 12979 w 6866861"/>
              <a:gd name="connsiteY3" fmla="*/ 6854649 h 6856528"/>
              <a:gd name="connsiteX4" fmla="*/ 0 w 6866861"/>
              <a:gd name="connsiteY4" fmla="*/ 0 h 6856528"/>
              <a:gd name="connsiteX0" fmla="*/ 0 w 6893137"/>
              <a:gd name="connsiteY0" fmla="*/ 7922 h 6864450"/>
              <a:gd name="connsiteX1" fmla="*/ 6893137 w 6893137"/>
              <a:gd name="connsiteY1" fmla="*/ 0 h 6864450"/>
              <a:gd name="connsiteX2" fmla="*/ 3457479 w 6893137"/>
              <a:gd name="connsiteY2" fmla="*/ 6864450 h 6864450"/>
              <a:gd name="connsiteX3" fmla="*/ 12979 w 6893137"/>
              <a:gd name="connsiteY3" fmla="*/ 6862571 h 6864450"/>
              <a:gd name="connsiteX4" fmla="*/ 0 w 6893137"/>
              <a:gd name="connsiteY4" fmla="*/ 7922 h 6864450"/>
              <a:gd name="connsiteX0" fmla="*/ 0 w 6897755"/>
              <a:gd name="connsiteY0" fmla="*/ 0 h 6870380"/>
              <a:gd name="connsiteX1" fmla="*/ 6897755 w 6897755"/>
              <a:gd name="connsiteY1" fmla="*/ 5930 h 6870380"/>
              <a:gd name="connsiteX2" fmla="*/ 3462097 w 6897755"/>
              <a:gd name="connsiteY2" fmla="*/ 6870380 h 6870380"/>
              <a:gd name="connsiteX3" fmla="*/ 17597 w 6897755"/>
              <a:gd name="connsiteY3" fmla="*/ 6868501 h 6870380"/>
              <a:gd name="connsiteX4" fmla="*/ 0 w 6897755"/>
              <a:gd name="connsiteY4" fmla="*/ 0 h 6870380"/>
              <a:gd name="connsiteX0" fmla="*/ 9234 w 6880863"/>
              <a:gd name="connsiteY0" fmla="*/ 0 h 6866017"/>
              <a:gd name="connsiteX1" fmla="*/ 6880863 w 6880863"/>
              <a:gd name="connsiteY1" fmla="*/ 1567 h 6866017"/>
              <a:gd name="connsiteX2" fmla="*/ 3445205 w 6880863"/>
              <a:gd name="connsiteY2" fmla="*/ 6866017 h 6866017"/>
              <a:gd name="connsiteX3" fmla="*/ 705 w 6880863"/>
              <a:gd name="connsiteY3" fmla="*/ 6864138 h 6866017"/>
              <a:gd name="connsiteX4" fmla="*/ 9234 w 6880863"/>
              <a:gd name="connsiteY4" fmla="*/ 0 h 6866017"/>
              <a:gd name="connsiteX0" fmla="*/ 0 w 6884692"/>
              <a:gd name="connsiteY0" fmla="*/ 0 h 6883465"/>
              <a:gd name="connsiteX1" fmla="*/ 6884692 w 6884692"/>
              <a:gd name="connsiteY1" fmla="*/ 19015 h 6883465"/>
              <a:gd name="connsiteX2" fmla="*/ 3449034 w 6884692"/>
              <a:gd name="connsiteY2" fmla="*/ 6883465 h 6883465"/>
              <a:gd name="connsiteX3" fmla="*/ 4534 w 6884692"/>
              <a:gd name="connsiteY3" fmla="*/ 6881586 h 6883465"/>
              <a:gd name="connsiteX4" fmla="*/ 0 w 6884692"/>
              <a:gd name="connsiteY4" fmla="*/ 0 h 6883465"/>
              <a:gd name="connsiteX0" fmla="*/ 9234 w 6880863"/>
              <a:gd name="connsiteY0" fmla="*/ 0 h 6879102"/>
              <a:gd name="connsiteX1" fmla="*/ 6880863 w 6880863"/>
              <a:gd name="connsiteY1" fmla="*/ 14652 h 6879102"/>
              <a:gd name="connsiteX2" fmla="*/ 3445205 w 6880863"/>
              <a:gd name="connsiteY2" fmla="*/ 6879102 h 6879102"/>
              <a:gd name="connsiteX3" fmla="*/ 705 w 6880863"/>
              <a:gd name="connsiteY3" fmla="*/ 6877223 h 6879102"/>
              <a:gd name="connsiteX4" fmla="*/ 9234 w 6880863"/>
              <a:gd name="connsiteY4" fmla="*/ 0 h 6879102"/>
              <a:gd name="connsiteX0" fmla="*/ 0 w 6884691"/>
              <a:gd name="connsiteY0" fmla="*/ 0 h 6874740"/>
              <a:gd name="connsiteX1" fmla="*/ 6884691 w 6884691"/>
              <a:gd name="connsiteY1" fmla="*/ 10290 h 6874740"/>
              <a:gd name="connsiteX2" fmla="*/ 3449033 w 6884691"/>
              <a:gd name="connsiteY2" fmla="*/ 6874740 h 6874740"/>
              <a:gd name="connsiteX3" fmla="*/ 4533 w 6884691"/>
              <a:gd name="connsiteY3" fmla="*/ 6872861 h 6874740"/>
              <a:gd name="connsiteX4" fmla="*/ 0 w 6884691"/>
              <a:gd name="connsiteY4" fmla="*/ 0 h 6874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4691" h="6874740">
                <a:moveTo>
                  <a:pt x="0" y="0"/>
                </a:moveTo>
                <a:lnTo>
                  <a:pt x="6884691" y="10290"/>
                </a:lnTo>
                <a:lnTo>
                  <a:pt x="3449033" y="6874740"/>
                </a:lnTo>
                <a:lnTo>
                  <a:pt x="4533" y="6872861"/>
                </a:lnTo>
                <a:cubicBezTo>
                  <a:pt x="207" y="4587978"/>
                  <a:pt x="4326" y="2284883"/>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1877EC85-9CA1-EB4F-A9AC-2C02CB520866}"/>
              </a:ext>
            </a:extLst>
          </p:cNvPr>
          <p:cNvSpPr>
            <a:spLocks noGrp="1"/>
          </p:cNvSpPr>
          <p:nvPr>
            <p:ph type="title" hasCustomPrompt="1"/>
          </p:nvPr>
        </p:nvSpPr>
        <p:spPr>
          <a:xfrm>
            <a:off x="550988" y="1954400"/>
            <a:ext cx="4393415" cy="3002359"/>
          </a:xfrm>
        </p:spPr>
        <p:txBody>
          <a:bodyPr anchor="ctr">
            <a:noAutofit/>
          </a:bodyPr>
          <a:lstStyle>
            <a:lvl1pPr algn="ctr">
              <a:defRPr sz="30000">
                <a:solidFill>
                  <a:schemeClr val="bg1"/>
                </a:solidFill>
              </a:defRPr>
            </a:lvl1pPr>
          </a:lstStyle>
          <a:p>
            <a:r>
              <a:rPr lang="en-US" dirty="0"/>
              <a:t>#</a:t>
            </a:r>
          </a:p>
        </p:txBody>
      </p:sp>
      <p:sp>
        <p:nvSpPr>
          <p:cNvPr id="12" name="Triangle 11">
            <a:extLst>
              <a:ext uri="{FF2B5EF4-FFF2-40B4-BE49-F238E27FC236}">
                <a16:creationId xmlns:a16="http://schemas.microsoft.com/office/drawing/2014/main" id="{FD910B80-BD19-CF49-AB0B-1C5DEECEDED5}"/>
              </a:ext>
            </a:extLst>
          </p:cNvPr>
          <p:cNvSpPr/>
          <p:nvPr/>
        </p:nvSpPr>
        <p:spPr>
          <a:xfrm rot="5400000">
            <a:off x="-48606" y="3165163"/>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32CF72AF-106D-0A21-1073-3A644EDE906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13725547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Number Topic Break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0CF4E43-4A68-664C-B973-2FE49DC7733D}"/>
              </a:ext>
            </a:extLst>
          </p:cNvPr>
          <p:cNvSpPr/>
          <p:nvPr/>
        </p:nvSpPr>
        <p:spPr>
          <a:xfrm rot="10800000">
            <a:off x="5294245" y="0"/>
            <a:ext cx="6897755" cy="6858000"/>
          </a:xfrm>
          <a:custGeom>
            <a:avLst/>
            <a:gdLst>
              <a:gd name="connsiteX0" fmla="*/ 0 w 6838726"/>
              <a:gd name="connsiteY0" fmla="*/ 0 h 6853468"/>
              <a:gd name="connsiteX1" fmla="*/ 6838726 w 6838726"/>
              <a:gd name="connsiteY1" fmla="*/ 20138 h 6853468"/>
              <a:gd name="connsiteX2" fmla="*/ 3434396 w 6838726"/>
              <a:gd name="connsiteY2" fmla="*/ 6853468 h 6853468"/>
              <a:gd name="connsiteX3" fmla="*/ 0 w 6838726"/>
              <a:gd name="connsiteY3" fmla="*/ 6836433 h 6853468"/>
              <a:gd name="connsiteX4" fmla="*/ 0 w 6838726"/>
              <a:gd name="connsiteY4" fmla="*/ 0 h 6853468"/>
              <a:gd name="connsiteX0" fmla="*/ 15156 w 6853882"/>
              <a:gd name="connsiteY0" fmla="*/ 0 h 6861693"/>
              <a:gd name="connsiteX1" fmla="*/ 6853882 w 6853882"/>
              <a:gd name="connsiteY1" fmla="*/ 20138 h 6861693"/>
              <a:gd name="connsiteX2" fmla="*/ 3449552 w 6853882"/>
              <a:gd name="connsiteY2" fmla="*/ 6853468 h 6861693"/>
              <a:gd name="connsiteX3" fmla="*/ 0 w 6853882"/>
              <a:gd name="connsiteY3" fmla="*/ 6861693 h 6861693"/>
              <a:gd name="connsiteX4" fmla="*/ 15156 w 6853882"/>
              <a:gd name="connsiteY4" fmla="*/ 0 h 6861693"/>
              <a:gd name="connsiteX0" fmla="*/ 15156 w 6853882"/>
              <a:gd name="connsiteY0" fmla="*/ 0 h 6863572"/>
              <a:gd name="connsiteX1" fmla="*/ 6853882 w 6853882"/>
              <a:gd name="connsiteY1" fmla="*/ 20138 h 6863572"/>
              <a:gd name="connsiteX2" fmla="*/ 3444500 w 6853882"/>
              <a:gd name="connsiteY2" fmla="*/ 6863572 h 6863572"/>
              <a:gd name="connsiteX3" fmla="*/ 0 w 6853882"/>
              <a:gd name="connsiteY3" fmla="*/ 6861693 h 6863572"/>
              <a:gd name="connsiteX4" fmla="*/ 15156 w 6853882"/>
              <a:gd name="connsiteY4" fmla="*/ 0 h 6863572"/>
              <a:gd name="connsiteX0" fmla="*/ 0 w 6866861"/>
              <a:gd name="connsiteY0" fmla="*/ 0 h 6856528"/>
              <a:gd name="connsiteX1" fmla="*/ 6866861 w 6866861"/>
              <a:gd name="connsiteY1" fmla="*/ 13094 h 6856528"/>
              <a:gd name="connsiteX2" fmla="*/ 3457479 w 6866861"/>
              <a:gd name="connsiteY2" fmla="*/ 6856528 h 6856528"/>
              <a:gd name="connsiteX3" fmla="*/ 12979 w 6866861"/>
              <a:gd name="connsiteY3" fmla="*/ 6854649 h 6856528"/>
              <a:gd name="connsiteX4" fmla="*/ 0 w 6866861"/>
              <a:gd name="connsiteY4" fmla="*/ 0 h 6856528"/>
              <a:gd name="connsiteX0" fmla="*/ 0 w 6893137"/>
              <a:gd name="connsiteY0" fmla="*/ 7922 h 6864450"/>
              <a:gd name="connsiteX1" fmla="*/ 6893137 w 6893137"/>
              <a:gd name="connsiteY1" fmla="*/ 0 h 6864450"/>
              <a:gd name="connsiteX2" fmla="*/ 3457479 w 6893137"/>
              <a:gd name="connsiteY2" fmla="*/ 6864450 h 6864450"/>
              <a:gd name="connsiteX3" fmla="*/ 12979 w 6893137"/>
              <a:gd name="connsiteY3" fmla="*/ 6862571 h 6864450"/>
              <a:gd name="connsiteX4" fmla="*/ 0 w 6893137"/>
              <a:gd name="connsiteY4" fmla="*/ 7922 h 6864450"/>
              <a:gd name="connsiteX0" fmla="*/ 0 w 6897755"/>
              <a:gd name="connsiteY0" fmla="*/ 0 h 6870380"/>
              <a:gd name="connsiteX1" fmla="*/ 6897755 w 6897755"/>
              <a:gd name="connsiteY1" fmla="*/ 5930 h 6870380"/>
              <a:gd name="connsiteX2" fmla="*/ 3462097 w 6897755"/>
              <a:gd name="connsiteY2" fmla="*/ 6870380 h 6870380"/>
              <a:gd name="connsiteX3" fmla="*/ 17597 w 6897755"/>
              <a:gd name="connsiteY3" fmla="*/ 6868501 h 6870380"/>
              <a:gd name="connsiteX4" fmla="*/ 0 w 6897755"/>
              <a:gd name="connsiteY4" fmla="*/ 0 h 6870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7755" h="6870380">
                <a:moveTo>
                  <a:pt x="0" y="0"/>
                </a:moveTo>
                <a:lnTo>
                  <a:pt x="6897755" y="5930"/>
                </a:lnTo>
                <a:lnTo>
                  <a:pt x="3462097" y="6870380"/>
                </a:lnTo>
                <a:lnTo>
                  <a:pt x="17597" y="6868501"/>
                </a:lnTo>
                <a:cubicBezTo>
                  <a:pt x="13271" y="4583618"/>
                  <a:pt x="4326" y="2284883"/>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a:xfrm>
            <a:off x="10993582" y="6446838"/>
            <a:ext cx="780010" cy="365125"/>
          </a:xfrm>
        </p:spPr>
        <p:txBody>
          <a:bodyPr/>
          <a:lstStyle>
            <a:lvl1pPr algn="r">
              <a:defRPr>
                <a:solidFill>
                  <a:schemeClr val="bg2">
                    <a:lumMod val="90000"/>
                  </a:schemeClr>
                </a:solidFill>
              </a:defRPr>
            </a:lvl1pPr>
          </a:lstStyle>
          <a:p>
            <a:pPr marL="150495">
              <a:lnSpc>
                <a:spcPts val="1864"/>
              </a:lnSpc>
            </a:pPr>
            <a:fld id="{81D60167-4931-47E6-BA6A-407CBD079E47}" type="slidenum">
              <a:rPr lang="en-US" spc="-50" smtClean="0"/>
              <a:pPr marL="150495">
                <a:lnSpc>
                  <a:spcPts val="1864"/>
                </a:lnSpc>
              </a:pPr>
              <a:t>‹#›</a:t>
            </a:fld>
            <a:endParaRPr lang="en-US" spc="-50" dirty="0"/>
          </a:p>
        </p:txBody>
      </p:sp>
      <p:sp>
        <p:nvSpPr>
          <p:cNvPr id="10" name="Title 1">
            <a:extLst>
              <a:ext uri="{FF2B5EF4-FFF2-40B4-BE49-F238E27FC236}">
                <a16:creationId xmlns:a16="http://schemas.microsoft.com/office/drawing/2014/main" id="{1877EC85-9CA1-EB4F-A9AC-2C02CB520866}"/>
              </a:ext>
            </a:extLst>
          </p:cNvPr>
          <p:cNvSpPr>
            <a:spLocks noGrp="1"/>
          </p:cNvSpPr>
          <p:nvPr>
            <p:ph type="title" hasCustomPrompt="1"/>
          </p:nvPr>
        </p:nvSpPr>
        <p:spPr>
          <a:xfrm>
            <a:off x="7775272" y="1954400"/>
            <a:ext cx="3889053" cy="3002359"/>
          </a:xfrm>
        </p:spPr>
        <p:txBody>
          <a:bodyPr anchor="ctr">
            <a:noAutofit/>
          </a:bodyPr>
          <a:lstStyle>
            <a:lvl1pPr algn="ctr">
              <a:defRPr sz="30000">
                <a:solidFill>
                  <a:schemeClr val="bg1"/>
                </a:solidFill>
              </a:defRPr>
            </a:lvl1pPr>
          </a:lstStyle>
          <a:p>
            <a:r>
              <a:rPr lang="en-US" dirty="0"/>
              <a:t>#</a:t>
            </a:r>
          </a:p>
        </p:txBody>
      </p:sp>
      <p:sp>
        <p:nvSpPr>
          <p:cNvPr id="9" name="Triangle 8">
            <a:extLst>
              <a:ext uri="{FF2B5EF4-FFF2-40B4-BE49-F238E27FC236}">
                <a16:creationId xmlns:a16="http://schemas.microsoft.com/office/drawing/2014/main" id="{D84320FE-42A3-294B-AAE0-3D16A63E3599}"/>
              </a:ext>
            </a:extLst>
          </p:cNvPr>
          <p:cNvSpPr/>
          <p:nvPr/>
        </p:nvSpPr>
        <p:spPr>
          <a:xfrm rot="16200000">
            <a:off x="11604063" y="3162897"/>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26B059CF-02F8-47E9-9592-760D4730B25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30964" y="679566"/>
            <a:ext cx="2103075" cy="556866"/>
          </a:xfrm>
          <a:prstGeom prst="rect">
            <a:avLst/>
          </a:prstGeom>
        </p:spPr>
      </p:pic>
    </p:spTree>
    <p:extLst>
      <p:ext uri="{BB962C8B-B14F-4D97-AF65-F5344CB8AC3E}">
        <p14:creationId xmlns:p14="http://schemas.microsoft.com/office/powerpoint/2010/main" val="2501371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59885" y="-37166"/>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69F40B72-9B7D-705D-A558-4D0CDA1E8D5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21573497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Contact Page">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BFAE6FFB-F37C-7040-87B6-654B2F44CE7A}"/>
              </a:ext>
            </a:extLst>
          </p:cNvPr>
          <p:cNvSpPr/>
          <p:nvPr/>
        </p:nvSpPr>
        <p:spPr>
          <a:xfrm>
            <a:off x="413825" y="463262"/>
            <a:ext cx="7436451" cy="4634950"/>
          </a:xfrm>
          <a:custGeom>
            <a:avLst/>
            <a:gdLst>
              <a:gd name="connsiteX0" fmla="*/ 125507 w 7347125"/>
              <a:gd name="connsiteY0" fmla="*/ 0 h 5911703"/>
              <a:gd name="connsiteX1" fmla="*/ 7347125 w 7347125"/>
              <a:gd name="connsiteY1" fmla="*/ 21265 h 5911703"/>
              <a:gd name="connsiteX2" fmla="*/ 4412539 w 7347125"/>
              <a:gd name="connsiteY2" fmla="*/ 5911703 h 5911703"/>
              <a:gd name="connsiteX3" fmla="*/ 1007798 w 7347125"/>
              <a:gd name="connsiteY3" fmla="*/ 5894815 h 5911703"/>
              <a:gd name="connsiteX4" fmla="*/ 1007798 w 7347125"/>
              <a:gd name="connsiteY4" fmla="*/ 5901070 h 5911703"/>
              <a:gd name="connsiteX5" fmla="*/ 0 w 7347125"/>
              <a:gd name="connsiteY5" fmla="*/ 5901070 h 5911703"/>
              <a:gd name="connsiteX6" fmla="*/ 0 w 7347125"/>
              <a:gd name="connsiteY6" fmla="*/ 10632 h 5911703"/>
              <a:gd name="connsiteX7" fmla="*/ 125507 w 7347125"/>
              <a:gd name="connsiteY7" fmla="*/ 10632 h 5911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7125" h="5911703">
                <a:moveTo>
                  <a:pt x="125507" y="0"/>
                </a:moveTo>
                <a:lnTo>
                  <a:pt x="7347125" y="21265"/>
                </a:lnTo>
                <a:lnTo>
                  <a:pt x="4412539" y="5911703"/>
                </a:lnTo>
                <a:lnTo>
                  <a:pt x="1007798" y="5894815"/>
                </a:lnTo>
                <a:lnTo>
                  <a:pt x="1007798" y="5901070"/>
                </a:lnTo>
                <a:lnTo>
                  <a:pt x="0" y="5901070"/>
                </a:lnTo>
                <a:lnTo>
                  <a:pt x="0" y="10632"/>
                </a:lnTo>
                <a:lnTo>
                  <a:pt x="125507" y="1063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a:xfrm>
            <a:off x="8218426" y="6446838"/>
            <a:ext cx="258485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pPr marL="150495">
              <a:lnSpc>
                <a:spcPts val="1864"/>
              </a:lnSpc>
            </a:pPr>
            <a:fld id="{81D60167-4931-47E6-BA6A-407CBD079E47}" type="slidenum">
              <a:rPr lang="en-US" spc="-50" smtClean="0">
                <a:solidFill>
                  <a:srgbClr val="F1B51C"/>
                </a:solidFill>
              </a:rPr>
              <a:t>‹#›</a:t>
            </a:fld>
            <a:endParaRPr lang="en-US" spc="-50" dirty="0">
              <a:solidFill>
                <a:srgbClr val="F1B51C"/>
              </a:solidFill>
            </a:endParaRPr>
          </a:p>
        </p:txBody>
      </p:sp>
      <p:sp>
        <p:nvSpPr>
          <p:cNvPr id="12" name="Title 1">
            <a:extLst>
              <a:ext uri="{FF2B5EF4-FFF2-40B4-BE49-F238E27FC236}">
                <a16:creationId xmlns:a16="http://schemas.microsoft.com/office/drawing/2014/main" id="{48AB73D1-1AA1-4E44-A7DA-8C00D8E109E3}"/>
              </a:ext>
            </a:extLst>
          </p:cNvPr>
          <p:cNvSpPr>
            <a:spLocks noGrp="1"/>
          </p:cNvSpPr>
          <p:nvPr>
            <p:ph type="title" hasCustomPrompt="1"/>
          </p:nvPr>
        </p:nvSpPr>
        <p:spPr>
          <a:xfrm>
            <a:off x="941501" y="798276"/>
            <a:ext cx="4253334" cy="648201"/>
          </a:xfrm>
        </p:spPr>
        <p:txBody>
          <a:bodyPr anchor="t">
            <a:normAutofit/>
          </a:bodyPr>
          <a:lstStyle>
            <a:lvl1pPr algn="l">
              <a:defRPr sz="3800">
                <a:solidFill>
                  <a:schemeClr val="bg1"/>
                </a:solidFill>
              </a:defRPr>
            </a:lvl1pPr>
          </a:lstStyle>
          <a:p>
            <a:r>
              <a:rPr lang="en-US" dirty="0"/>
              <a:t>Contact Page </a:t>
            </a:r>
          </a:p>
        </p:txBody>
      </p:sp>
      <p:sp>
        <p:nvSpPr>
          <p:cNvPr id="13" name="Triangle 12">
            <a:extLst>
              <a:ext uri="{FF2B5EF4-FFF2-40B4-BE49-F238E27FC236}">
                <a16:creationId xmlns:a16="http://schemas.microsoft.com/office/drawing/2014/main" id="{611FC0D0-E6E4-7645-B0C7-97FB2012039D}"/>
              </a:ext>
            </a:extLst>
          </p:cNvPr>
          <p:cNvSpPr/>
          <p:nvPr/>
        </p:nvSpPr>
        <p:spPr>
          <a:xfrm rot="5400000">
            <a:off x="-48606" y="1669422"/>
            <a:ext cx="648200" cy="52767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A7294A2-7A09-5774-9D0D-A67FB66B096C}"/>
              </a:ext>
            </a:extLst>
          </p:cNvPr>
          <p:cNvSpPr/>
          <p:nvPr/>
        </p:nvSpPr>
        <p:spPr>
          <a:xfrm>
            <a:off x="0" y="5382883"/>
            <a:ext cx="12192000" cy="1475117"/>
          </a:xfrm>
          <a:prstGeom prst="rect">
            <a:avLst/>
          </a:prstGeom>
          <a:solidFill>
            <a:srgbClr val="F15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Rectangle 13">
            <a:extLst>
              <a:ext uri="{FF2B5EF4-FFF2-40B4-BE49-F238E27FC236}">
                <a16:creationId xmlns:a16="http://schemas.microsoft.com/office/drawing/2014/main" id="{4D1E4FC9-3A4E-E6A5-7437-9E8ECA7E6E4A}"/>
              </a:ext>
            </a:extLst>
          </p:cNvPr>
          <p:cNvSpPr/>
          <p:nvPr/>
        </p:nvSpPr>
        <p:spPr>
          <a:xfrm>
            <a:off x="807912" y="3830125"/>
            <a:ext cx="2434629" cy="1061049"/>
          </a:xfrm>
          <a:prstGeom prst="rect">
            <a:avLst/>
          </a:prstGeom>
          <a:solidFill>
            <a:srgbClr val="F0F0EF"/>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6FBC850-168D-1AB9-EC3E-7541F3B7204D}"/>
              </a:ext>
            </a:extLst>
          </p:cNvPr>
          <p:cNvSpPr/>
          <p:nvPr/>
        </p:nvSpPr>
        <p:spPr>
          <a:xfrm>
            <a:off x="3522357" y="3830124"/>
            <a:ext cx="2434629" cy="1061049"/>
          </a:xfrm>
          <a:prstGeom prst="rect">
            <a:avLst/>
          </a:prstGeom>
          <a:solidFill>
            <a:srgbClr val="F0F0EF"/>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D81E0D9-430D-1960-AC49-927914B5F9B2}"/>
              </a:ext>
            </a:extLst>
          </p:cNvPr>
          <p:cNvSpPr/>
          <p:nvPr/>
        </p:nvSpPr>
        <p:spPr>
          <a:xfrm>
            <a:off x="6236802" y="3838751"/>
            <a:ext cx="2434629" cy="1061049"/>
          </a:xfrm>
          <a:prstGeom prst="rect">
            <a:avLst/>
          </a:prstGeom>
          <a:solidFill>
            <a:srgbClr val="F0F0EF"/>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AEB49C6-6D87-82A8-A2F3-C68481342212}"/>
              </a:ext>
            </a:extLst>
          </p:cNvPr>
          <p:cNvSpPr/>
          <p:nvPr/>
        </p:nvSpPr>
        <p:spPr>
          <a:xfrm>
            <a:off x="8951247" y="3830124"/>
            <a:ext cx="2434629" cy="1061049"/>
          </a:xfrm>
          <a:prstGeom prst="rect">
            <a:avLst/>
          </a:prstGeom>
          <a:solidFill>
            <a:srgbClr val="F0F0EF"/>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0" name="Text Placeholder 19">
            <a:extLst>
              <a:ext uri="{FF2B5EF4-FFF2-40B4-BE49-F238E27FC236}">
                <a16:creationId xmlns:a16="http://schemas.microsoft.com/office/drawing/2014/main" id="{BC15F5F3-6F45-93EF-BCD4-D1392F6143EF}"/>
              </a:ext>
            </a:extLst>
          </p:cNvPr>
          <p:cNvSpPr>
            <a:spLocks noGrp="1"/>
          </p:cNvSpPr>
          <p:nvPr>
            <p:ph type="body" sz="quarter" idx="17" hasCustomPrompt="1"/>
          </p:nvPr>
        </p:nvSpPr>
        <p:spPr>
          <a:xfrm>
            <a:off x="941388" y="3994326"/>
            <a:ext cx="2146300" cy="758825"/>
          </a:xfrm>
        </p:spPr>
        <p:txBody>
          <a:bodyPr>
            <a:normAutofit/>
          </a:bodyPr>
          <a:lstStyle>
            <a:lvl1pPr marL="0" indent="0" algn="ctr">
              <a:buNone/>
              <a:defRPr sz="1400" b="1"/>
            </a:lvl1pPr>
          </a:lstStyle>
          <a:p>
            <a:pPr lvl="0"/>
            <a:r>
              <a:rPr lang="en-US" dirty="0"/>
              <a:t>Click to edit name, title, and contact</a:t>
            </a:r>
          </a:p>
        </p:txBody>
      </p:sp>
      <p:sp>
        <p:nvSpPr>
          <p:cNvPr id="21" name="Text Placeholder 19">
            <a:extLst>
              <a:ext uri="{FF2B5EF4-FFF2-40B4-BE49-F238E27FC236}">
                <a16:creationId xmlns:a16="http://schemas.microsoft.com/office/drawing/2014/main" id="{CEFFB39C-AF98-46BB-838A-FF6361F0109B}"/>
              </a:ext>
            </a:extLst>
          </p:cNvPr>
          <p:cNvSpPr>
            <a:spLocks noGrp="1"/>
          </p:cNvSpPr>
          <p:nvPr>
            <p:ph type="body" sz="quarter" idx="18" hasCustomPrompt="1"/>
          </p:nvPr>
        </p:nvSpPr>
        <p:spPr>
          <a:xfrm>
            <a:off x="3666521" y="4000376"/>
            <a:ext cx="2146300" cy="758825"/>
          </a:xfrm>
        </p:spPr>
        <p:txBody>
          <a:bodyPr>
            <a:normAutofit/>
          </a:bodyPr>
          <a:lstStyle>
            <a:lvl1pPr marL="0" indent="0" algn="ctr">
              <a:buNone/>
              <a:defRPr sz="1400" b="1"/>
            </a:lvl1pPr>
          </a:lstStyle>
          <a:p>
            <a:pPr lvl="0"/>
            <a:r>
              <a:rPr lang="en-US" dirty="0"/>
              <a:t>Click to edit name, title, and contact</a:t>
            </a:r>
          </a:p>
        </p:txBody>
      </p:sp>
      <p:sp>
        <p:nvSpPr>
          <p:cNvPr id="22" name="Text Placeholder 19">
            <a:extLst>
              <a:ext uri="{FF2B5EF4-FFF2-40B4-BE49-F238E27FC236}">
                <a16:creationId xmlns:a16="http://schemas.microsoft.com/office/drawing/2014/main" id="{F56593AE-A26A-0487-CAAF-4C9DB3E4BDF8}"/>
              </a:ext>
            </a:extLst>
          </p:cNvPr>
          <p:cNvSpPr>
            <a:spLocks noGrp="1"/>
          </p:cNvSpPr>
          <p:nvPr>
            <p:ph type="body" sz="quarter" idx="19" hasCustomPrompt="1"/>
          </p:nvPr>
        </p:nvSpPr>
        <p:spPr>
          <a:xfrm>
            <a:off x="6380966" y="4000375"/>
            <a:ext cx="2146300" cy="758825"/>
          </a:xfrm>
        </p:spPr>
        <p:txBody>
          <a:bodyPr>
            <a:normAutofit/>
          </a:bodyPr>
          <a:lstStyle>
            <a:lvl1pPr marL="0" indent="0" algn="ctr">
              <a:buNone/>
              <a:defRPr sz="1400" b="1"/>
            </a:lvl1pPr>
          </a:lstStyle>
          <a:p>
            <a:pPr lvl="0"/>
            <a:r>
              <a:rPr lang="en-US" dirty="0"/>
              <a:t>Click to edit name, title, and contact</a:t>
            </a:r>
          </a:p>
        </p:txBody>
      </p:sp>
      <p:sp>
        <p:nvSpPr>
          <p:cNvPr id="23" name="Text Placeholder 19">
            <a:extLst>
              <a:ext uri="{FF2B5EF4-FFF2-40B4-BE49-F238E27FC236}">
                <a16:creationId xmlns:a16="http://schemas.microsoft.com/office/drawing/2014/main" id="{851371C0-13EB-7EFD-02B2-C63AACA87D16}"/>
              </a:ext>
            </a:extLst>
          </p:cNvPr>
          <p:cNvSpPr>
            <a:spLocks noGrp="1"/>
          </p:cNvSpPr>
          <p:nvPr>
            <p:ph type="body" sz="quarter" idx="20" hasCustomPrompt="1"/>
          </p:nvPr>
        </p:nvSpPr>
        <p:spPr>
          <a:xfrm>
            <a:off x="9104312" y="4000374"/>
            <a:ext cx="2146300" cy="758825"/>
          </a:xfrm>
        </p:spPr>
        <p:txBody>
          <a:bodyPr>
            <a:normAutofit/>
          </a:bodyPr>
          <a:lstStyle>
            <a:lvl1pPr marL="0" indent="0" algn="ctr">
              <a:buNone/>
              <a:defRPr sz="1400" b="1"/>
            </a:lvl1pPr>
          </a:lstStyle>
          <a:p>
            <a:pPr lvl="0"/>
            <a:r>
              <a:rPr lang="en-US" dirty="0"/>
              <a:t>Click to edit name, title, and contact</a:t>
            </a:r>
          </a:p>
        </p:txBody>
      </p:sp>
      <p:sp>
        <p:nvSpPr>
          <p:cNvPr id="24" name="Picture Placeholder 3">
            <a:extLst>
              <a:ext uri="{FF2B5EF4-FFF2-40B4-BE49-F238E27FC236}">
                <a16:creationId xmlns:a16="http://schemas.microsoft.com/office/drawing/2014/main" id="{E465A172-D15B-48FC-D272-1B27AEBB8F71}"/>
              </a:ext>
            </a:extLst>
          </p:cNvPr>
          <p:cNvSpPr>
            <a:spLocks noGrp="1"/>
          </p:cNvSpPr>
          <p:nvPr>
            <p:ph type="pic" sz="quarter" idx="13"/>
          </p:nvPr>
        </p:nvSpPr>
        <p:spPr>
          <a:xfrm>
            <a:off x="1193451" y="1820092"/>
            <a:ext cx="1634799" cy="1634800"/>
          </a:xfrm>
        </p:spPr>
      </p:sp>
      <p:sp>
        <p:nvSpPr>
          <p:cNvPr id="25" name="Picture Placeholder 4">
            <a:extLst>
              <a:ext uri="{FF2B5EF4-FFF2-40B4-BE49-F238E27FC236}">
                <a16:creationId xmlns:a16="http://schemas.microsoft.com/office/drawing/2014/main" id="{C7AEE36D-884F-F45A-E5EE-33F0213AC3FA}"/>
              </a:ext>
            </a:extLst>
          </p:cNvPr>
          <p:cNvSpPr>
            <a:spLocks noGrp="1"/>
          </p:cNvSpPr>
          <p:nvPr>
            <p:ph type="pic" sz="quarter" idx="14"/>
          </p:nvPr>
        </p:nvSpPr>
        <p:spPr>
          <a:xfrm>
            <a:off x="3922271" y="1826623"/>
            <a:ext cx="1634799" cy="1634800"/>
          </a:xfrm>
        </p:spPr>
      </p:sp>
      <p:sp>
        <p:nvSpPr>
          <p:cNvPr id="26" name="Picture Placeholder 5">
            <a:extLst>
              <a:ext uri="{FF2B5EF4-FFF2-40B4-BE49-F238E27FC236}">
                <a16:creationId xmlns:a16="http://schemas.microsoft.com/office/drawing/2014/main" id="{DCDF62C1-9392-DB16-49C7-50C5CBBBBDD5}"/>
              </a:ext>
            </a:extLst>
          </p:cNvPr>
          <p:cNvSpPr>
            <a:spLocks noGrp="1"/>
          </p:cNvSpPr>
          <p:nvPr>
            <p:ph type="pic" sz="quarter" idx="15"/>
          </p:nvPr>
        </p:nvSpPr>
        <p:spPr>
          <a:xfrm>
            <a:off x="6636716" y="1820092"/>
            <a:ext cx="1634799" cy="1634800"/>
          </a:xfrm>
        </p:spPr>
      </p:sp>
      <p:sp>
        <p:nvSpPr>
          <p:cNvPr id="27" name="Picture Placeholder 6">
            <a:extLst>
              <a:ext uri="{FF2B5EF4-FFF2-40B4-BE49-F238E27FC236}">
                <a16:creationId xmlns:a16="http://schemas.microsoft.com/office/drawing/2014/main" id="{BA667C20-EA3E-D230-C164-9735313894D0}"/>
              </a:ext>
            </a:extLst>
          </p:cNvPr>
          <p:cNvSpPr>
            <a:spLocks noGrp="1"/>
          </p:cNvSpPr>
          <p:nvPr>
            <p:ph type="pic" sz="quarter" idx="16"/>
          </p:nvPr>
        </p:nvSpPr>
        <p:spPr>
          <a:xfrm>
            <a:off x="9351161" y="1820092"/>
            <a:ext cx="1634799" cy="1634800"/>
          </a:xfrm>
        </p:spPr>
      </p:sp>
      <p:pic>
        <p:nvPicPr>
          <p:cNvPr id="5" name="Picture 4">
            <a:extLst>
              <a:ext uri="{FF2B5EF4-FFF2-40B4-BE49-F238E27FC236}">
                <a16:creationId xmlns:a16="http://schemas.microsoft.com/office/drawing/2014/main" id="{EAEDD0A7-8329-7D73-4B1E-8C6F45CED4A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414961" y="679566"/>
            <a:ext cx="2103075" cy="556866"/>
          </a:xfrm>
          <a:prstGeom prst="rect">
            <a:avLst/>
          </a:prstGeom>
        </p:spPr>
      </p:pic>
    </p:spTree>
    <p:extLst>
      <p:ext uri="{BB962C8B-B14F-4D97-AF65-F5344CB8AC3E}">
        <p14:creationId xmlns:p14="http://schemas.microsoft.com/office/powerpoint/2010/main" val="327048606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4D6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dirty="0"/>
          </a:p>
        </p:txBody>
      </p:sp>
      <p:sp>
        <p:nvSpPr>
          <p:cNvPr id="5" name="Holder 5"/>
          <p:cNvSpPr>
            <a:spLocks noGrp="1"/>
          </p:cNvSpPr>
          <p:nvPr>
            <p:ph type="sldNum" sz="quarter" idx="7"/>
          </p:nvPr>
        </p:nvSpPr>
        <p:spPr/>
        <p:txBody>
          <a:bodyPr lIns="0" tIns="0" rIns="0" bIns="0"/>
          <a:lstStyle>
            <a:lvl1pPr>
              <a:defRPr sz="1600" b="1" i="0">
                <a:solidFill>
                  <a:srgbClr val="114B69"/>
                </a:solidFill>
                <a:latin typeface="Arial"/>
                <a:cs typeface="Arial"/>
              </a:defRPr>
            </a:lvl1pPr>
          </a:lstStyle>
          <a:p>
            <a:pPr marL="150495">
              <a:lnSpc>
                <a:spcPts val="1864"/>
              </a:lnSpc>
            </a:pPr>
            <a:fld id="{81D60167-4931-47E6-BA6A-407CBD079E47}" type="slidenum">
              <a:rPr spc="-50" dirty="0">
                <a:solidFill>
                  <a:srgbClr val="F1B51C"/>
                </a:solidFill>
              </a:rPr>
              <a:t>‹#›</a:t>
            </a:fld>
            <a:endParaRPr spc="-50" dirty="0">
              <a:solidFill>
                <a:srgbClr val="F1B51C"/>
              </a:solidFill>
            </a:endParaRPr>
          </a:p>
        </p:txBody>
      </p:sp>
    </p:spTree>
    <p:extLst>
      <p:ext uri="{BB962C8B-B14F-4D97-AF65-F5344CB8AC3E}">
        <p14:creationId xmlns:p14="http://schemas.microsoft.com/office/powerpoint/2010/main" val="41325924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4D6C"/>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0">
                <a:solidFill>
                  <a:srgbClr val="07222F"/>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dirty="0"/>
          </a:p>
        </p:txBody>
      </p:sp>
      <p:sp>
        <p:nvSpPr>
          <p:cNvPr id="6" name="Holder 6"/>
          <p:cNvSpPr>
            <a:spLocks noGrp="1"/>
          </p:cNvSpPr>
          <p:nvPr>
            <p:ph type="sldNum" sz="quarter" idx="7"/>
          </p:nvPr>
        </p:nvSpPr>
        <p:spPr/>
        <p:txBody>
          <a:bodyPr lIns="0" tIns="0" rIns="0" bIns="0"/>
          <a:lstStyle>
            <a:lvl1pPr>
              <a:defRPr sz="1600" b="1" i="0">
                <a:solidFill>
                  <a:srgbClr val="114B69"/>
                </a:solidFill>
                <a:latin typeface="Arial"/>
                <a:cs typeface="Arial"/>
              </a:defRPr>
            </a:lvl1pPr>
          </a:lstStyle>
          <a:p>
            <a:pPr marL="150495">
              <a:lnSpc>
                <a:spcPts val="1864"/>
              </a:lnSpc>
            </a:pPr>
            <a:fld id="{81D60167-4931-47E6-BA6A-407CBD079E47}" type="slidenum">
              <a:rPr spc="-50" dirty="0">
                <a:solidFill>
                  <a:srgbClr val="F1B51C"/>
                </a:solidFill>
              </a:rPr>
              <a:t>‹#›</a:t>
            </a:fld>
            <a:endParaRPr spc="-50" dirty="0">
              <a:solidFill>
                <a:srgbClr val="F1B51C"/>
              </a:solidFill>
            </a:endParaRPr>
          </a:p>
        </p:txBody>
      </p:sp>
    </p:spTree>
    <p:extLst>
      <p:ext uri="{BB962C8B-B14F-4D97-AF65-F5344CB8AC3E}">
        <p14:creationId xmlns:p14="http://schemas.microsoft.com/office/powerpoint/2010/main" val="32829769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dirty="0"/>
          </a:p>
        </p:txBody>
      </p:sp>
      <p:sp>
        <p:nvSpPr>
          <p:cNvPr id="4" name="Holder 4"/>
          <p:cNvSpPr>
            <a:spLocks noGrp="1"/>
          </p:cNvSpPr>
          <p:nvPr>
            <p:ph type="sldNum" sz="quarter" idx="7"/>
          </p:nvPr>
        </p:nvSpPr>
        <p:spPr/>
        <p:txBody>
          <a:bodyPr lIns="0" tIns="0" rIns="0" bIns="0"/>
          <a:lstStyle>
            <a:lvl1pPr>
              <a:defRPr sz="1600" b="1" i="0">
                <a:solidFill>
                  <a:srgbClr val="114B69"/>
                </a:solidFill>
                <a:latin typeface="Arial"/>
                <a:cs typeface="Arial"/>
              </a:defRPr>
            </a:lvl1pPr>
          </a:lstStyle>
          <a:p>
            <a:pPr marL="150495">
              <a:lnSpc>
                <a:spcPts val="1864"/>
              </a:lnSpc>
            </a:pPr>
            <a:fld id="{81D60167-4931-47E6-BA6A-407CBD079E47}" type="slidenum">
              <a:rPr spc="-50" dirty="0">
                <a:solidFill>
                  <a:srgbClr val="F1B51C"/>
                </a:solidFill>
              </a:rPr>
              <a:t>‹#›</a:t>
            </a:fld>
            <a:endParaRPr spc="-50" dirty="0">
              <a:solidFill>
                <a:srgbClr val="F1B51C"/>
              </a:solidFill>
            </a:endParaRPr>
          </a:p>
        </p:txBody>
      </p:sp>
    </p:spTree>
    <p:extLst>
      <p:ext uri="{BB962C8B-B14F-4D97-AF65-F5344CB8AC3E}">
        <p14:creationId xmlns:p14="http://schemas.microsoft.com/office/powerpoint/2010/main" val="1685554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Agenda Version 1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lvl1pPr algn="r">
              <a:defRPr>
                <a:solidFill>
                  <a:schemeClr val="bg2">
                    <a:lumMod val="90000"/>
                  </a:schemeClr>
                </a:solidFill>
              </a:defRPr>
            </a:lvl1pPr>
          </a:lstStyle>
          <a:p>
            <a:fld id="{33BD500C-D0CC-440E-A11C-9A226EB48757}" type="slidenum">
              <a:rPr lang="en-US" smtClean="0"/>
              <a:t>‹#›</a:t>
            </a:fld>
            <a:endParaRPr lang="en-US" dirty="0"/>
          </a:p>
        </p:txBody>
      </p:sp>
      <p:sp>
        <p:nvSpPr>
          <p:cNvPr id="6" name="Freeform: Shape 5">
            <a:extLst>
              <a:ext uri="{FF2B5EF4-FFF2-40B4-BE49-F238E27FC236}">
                <a16:creationId xmlns:a16="http://schemas.microsoft.com/office/drawing/2014/main" id="{B6EC94EB-D734-86FC-607A-C80F502A3B01}"/>
              </a:ext>
            </a:extLst>
          </p:cNvPr>
          <p:cNvSpPr/>
          <p:nvPr/>
        </p:nvSpPr>
        <p:spPr>
          <a:xfrm>
            <a:off x="-59885" y="-37166"/>
            <a:ext cx="5877017" cy="6915705"/>
          </a:xfrm>
          <a:custGeom>
            <a:avLst/>
            <a:gdLst>
              <a:gd name="connsiteX0" fmla="*/ 35511 w 5877017"/>
              <a:gd name="connsiteY0" fmla="*/ 0 h 6915705"/>
              <a:gd name="connsiteX1" fmla="*/ 5877017 w 5877017"/>
              <a:gd name="connsiteY1" fmla="*/ 0 h 6915705"/>
              <a:gd name="connsiteX2" fmla="*/ 2432482 w 5877017"/>
              <a:gd name="connsiteY2" fmla="*/ 6915705 h 6915705"/>
              <a:gd name="connsiteX3" fmla="*/ 0 w 5877017"/>
              <a:gd name="connsiteY3" fmla="*/ 6915705 h 6915705"/>
              <a:gd name="connsiteX4" fmla="*/ 35511 w 5877017"/>
              <a:gd name="connsiteY4" fmla="*/ 0 h 6915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7017" h="6915705">
                <a:moveTo>
                  <a:pt x="35511" y="0"/>
                </a:moveTo>
                <a:lnTo>
                  <a:pt x="5877017" y="0"/>
                </a:lnTo>
                <a:lnTo>
                  <a:pt x="2432482" y="6915705"/>
                </a:lnTo>
                <a:lnTo>
                  <a:pt x="0" y="6915705"/>
                </a:lnTo>
                <a:lnTo>
                  <a:pt x="3551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9">
            <a:extLst>
              <a:ext uri="{FF2B5EF4-FFF2-40B4-BE49-F238E27FC236}">
                <a16:creationId xmlns:a16="http://schemas.microsoft.com/office/drawing/2014/main" id="{D104EBBE-4DE9-179E-AE71-F56E1D29917C}"/>
              </a:ext>
            </a:extLst>
          </p:cNvPr>
          <p:cNvSpPr>
            <a:spLocks noGrp="1"/>
          </p:cNvSpPr>
          <p:nvPr>
            <p:ph type="title"/>
          </p:nvPr>
        </p:nvSpPr>
        <p:spPr>
          <a:xfrm>
            <a:off x="932330" y="2669348"/>
            <a:ext cx="2837414" cy="1519303"/>
          </a:xfrm>
        </p:spPr>
        <p:txBody>
          <a:bodyPr anchor="ctr"/>
          <a:lstStyle>
            <a:lvl1pPr algn="l">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25F6F168-4F57-3142-A3E3-707BDDAE0130}"/>
              </a:ext>
            </a:extLst>
          </p:cNvPr>
          <p:cNvSpPr>
            <a:spLocks noGrp="1"/>
          </p:cNvSpPr>
          <p:nvPr>
            <p:ph idx="1"/>
          </p:nvPr>
        </p:nvSpPr>
        <p:spPr>
          <a:xfrm>
            <a:off x="5575177" y="1738137"/>
            <a:ext cx="5810000" cy="4226134"/>
          </a:xfrm>
        </p:spPr>
        <p:txBody>
          <a:bodyPr/>
          <a:lstStyle>
            <a:lvl1pPr marL="342900" indent="-342900">
              <a:buClr>
                <a:schemeClr val="accent1"/>
              </a:buClr>
              <a:buFont typeface="Arial" panose="020B0604020202020204" pitchFamily="34" charset="0"/>
              <a:buChar char="•"/>
              <a:defRPr>
                <a:solidFill>
                  <a:schemeClr val="bg1"/>
                </a:solidFill>
              </a:defRPr>
            </a:lvl1pPr>
            <a:lvl2pPr marL="486918" indent="-285750">
              <a:buClr>
                <a:schemeClr val="accent1"/>
              </a:buClr>
              <a:buFont typeface="Arial" panose="020B0604020202020204" pitchFamily="34" charset="0"/>
              <a:buChar char="•"/>
              <a:defRPr>
                <a:solidFill>
                  <a:schemeClr val="bg1"/>
                </a:solidFill>
              </a:defRPr>
            </a:lvl2pPr>
            <a:lvl3pPr marL="669798" indent="-285750">
              <a:buClr>
                <a:schemeClr val="accent1"/>
              </a:buClr>
              <a:buFont typeface="Arial" panose="020B0604020202020204" pitchFamily="34" charset="0"/>
              <a:buChar char="•"/>
              <a:defRPr>
                <a:solidFill>
                  <a:schemeClr val="bg1"/>
                </a:solidFill>
              </a:defRPr>
            </a:lvl3pPr>
            <a:lvl4pPr marL="852678" indent="-285750">
              <a:buClr>
                <a:schemeClr val="accent1"/>
              </a:buClr>
              <a:buFont typeface="Arial" panose="020B0604020202020204" pitchFamily="34" charset="0"/>
              <a:buChar char="•"/>
              <a:defRPr>
                <a:solidFill>
                  <a:schemeClr val="bg1"/>
                </a:solidFill>
              </a:defRPr>
            </a:lvl4pPr>
            <a:lvl5pPr marL="1035558" indent="-285750">
              <a:buClr>
                <a:schemeClr val="accent1"/>
              </a:buClr>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69F40B72-9B7D-705D-A558-4D0CDA1E8D5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810500" y="233673"/>
            <a:ext cx="2103075" cy="562572"/>
          </a:xfrm>
          <a:prstGeom prst="rect">
            <a:avLst/>
          </a:prstGeom>
        </p:spPr>
      </p:pic>
    </p:spTree>
    <p:extLst>
      <p:ext uri="{BB962C8B-B14F-4D97-AF65-F5344CB8AC3E}">
        <p14:creationId xmlns:p14="http://schemas.microsoft.com/office/powerpoint/2010/main" val="3762948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theme" Target="../theme/theme2.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0D3459"/>
                </a:solidFill>
                <a:latin typeface="Helvetica" pitchFamily="2" charset="0"/>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1050">
                <a:solidFill>
                  <a:srgbClr val="0D3459"/>
                </a:solidFill>
                <a:latin typeface="Helvetica" pitchFamily="2" charset="0"/>
              </a:defRPr>
            </a:lvl1pPr>
          </a:lstStyle>
          <a:p>
            <a:fld id="{33BD500C-D0CC-440E-A11C-9A226EB48757}" type="slidenum">
              <a:rPr lang="en-US" smtClean="0"/>
              <a:t>‹#›</a:t>
            </a:fld>
            <a:endParaRPr lang="en-US" dirty="0"/>
          </a:p>
        </p:txBody>
      </p:sp>
    </p:spTree>
    <p:extLst>
      <p:ext uri="{BB962C8B-B14F-4D97-AF65-F5344CB8AC3E}">
        <p14:creationId xmlns:p14="http://schemas.microsoft.com/office/powerpoint/2010/main" val="410909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9" r:id="rId38"/>
    <p:sldLayoutId id="2147483700" r:id="rId39"/>
    <p:sldLayoutId id="2147483701" r:id="rId40"/>
    <p:sldLayoutId id="2147483702" r:id="rId41"/>
    <p:sldLayoutId id="2147483744" r:id="rId42"/>
    <p:sldLayoutId id="2147483745" r:id="rId43"/>
    <p:sldLayoutId id="2147483746" r:id="rId44"/>
  </p:sldLayoutIdLst>
  <p:txStyles>
    <p:titleStyle>
      <a:lvl1pPr algn="l" defTabSz="914400" rtl="0" eaLnBrk="1" latinLnBrk="0" hangingPunct="1">
        <a:lnSpc>
          <a:spcPct val="90000"/>
        </a:lnSpc>
        <a:spcBef>
          <a:spcPct val="0"/>
        </a:spcBef>
        <a:buNone/>
        <a:defRPr sz="3200" kern="1200" spc="-50" baseline="0">
          <a:solidFill>
            <a:srgbClr val="0D3459"/>
          </a:solidFill>
          <a:latin typeface="Helvetica" pitchFamily="2" charset="0"/>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rgbClr val="0D3459"/>
          </a:solidFill>
          <a:latin typeface="Helvetica" pitchFamily="2" charset="0"/>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rgbClr val="0D3459"/>
          </a:solidFill>
          <a:latin typeface="Helvetica" pitchFamily="2" charset="0"/>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rgbClr val="0D3459"/>
          </a:solidFill>
          <a:latin typeface="Helvetica" pitchFamily="2" charset="0"/>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rgbClr val="0D3459"/>
          </a:solidFill>
          <a:latin typeface="Helvetica" pitchFamily="2" charset="0"/>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rgbClr val="0D3459"/>
          </a:solidFill>
          <a:latin typeface="Helvetica" pitchFamily="2"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0D3459"/>
                </a:solidFill>
                <a:latin typeface="Helvetica" pitchFamily="2" charset="0"/>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1050">
                <a:solidFill>
                  <a:srgbClr val="0D3459"/>
                </a:solidFill>
                <a:latin typeface="Helvetica" pitchFamily="2" charset="0"/>
              </a:defRPr>
            </a:lvl1pPr>
          </a:lstStyle>
          <a:p>
            <a:pPr marL="150495">
              <a:lnSpc>
                <a:spcPts val="1864"/>
              </a:lnSpc>
            </a:pPr>
            <a:fld id="{81D60167-4931-47E6-BA6A-407CBD079E47}" type="slidenum">
              <a:rPr lang="en-US" spc="-50" smtClean="0">
                <a:solidFill>
                  <a:srgbClr val="F1B51C"/>
                </a:solidFill>
              </a:rPr>
              <a:t>‹#›</a:t>
            </a:fld>
            <a:endParaRPr lang="en-US" spc="-50" dirty="0">
              <a:solidFill>
                <a:srgbClr val="F1B51C"/>
              </a:solidFill>
            </a:endParaRPr>
          </a:p>
        </p:txBody>
      </p:sp>
    </p:spTree>
    <p:extLst>
      <p:ext uri="{BB962C8B-B14F-4D97-AF65-F5344CB8AC3E}">
        <p14:creationId xmlns:p14="http://schemas.microsoft.com/office/powerpoint/2010/main" val="343508963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Lst>
  <p:hf hdr="0" ftr="0" dt="0"/>
  <p:txStyles>
    <p:titleStyle>
      <a:lvl1pPr algn="l" defTabSz="914400" rtl="0" eaLnBrk="1" latinLnBrk="0" hangingPunct="1">
        <a:lnSpc>
          <a:spcPct val="90000"/>
        </a:lnSpc>
        <a:spcBef>
          <a:spcPct val="0"/>
        </a:spcBef>
        <a:buNone/>
        <a:defRPr sz="3200" kern="1200" spc="-50" baseline="0">
          <a:solidFill>
            <a:srgbClr val="0D3459"/>
          </a:solidFill>
          <a:latin typeface="Helvetica" pitchFamily="2" charset="0"/>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rgbClr val="0D3459"/>
          </a:solidFill>
          <a:latin typeface="Helvetica" pitchFamily="2" charset="0"/>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rgbClr val="0D3459"/>
          </a:solidFill>
          <a:latin typeface="Helvetica" pitchFamily="2" charset="0"/>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rgbClr val="0D3459"/>
          </a:solidFill>
          <a:latin typeface="Helvetica" pitchFamily="2" charset="0"/>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rgbClr val="0D3459"/>
          </a:solidFill>
          <a:latin typeface="Helvetica" pitchFamily="2" charset="0"/>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rgbClr val="0D3459"/>
          </a:solidFill>
          <a:latin typeface="Helvetica" pitchFamily="2"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hyperlink" Target="https://home.treasury.gov/system/files/136/March-2025-Notice.pdf" TargetMode="External"/><Relationship Id="rId1" Type="http://schemas.openxmlformats.org/officeDocument/2006/relationships/slideLayout" Target="../slideLayouts/slideLayout64.xml"/></Relationships>
</file>

<file path=ppt/slides/_rels/slide14.xml.rels><?xml version="1.0" encoding="UTF-8" standalone="yes"?>
<Relationships xmlns="http://schemas.openxmlformats.org/package/2006/relationships"><Relationship Id="rId2" Type="http://schemas.openxmlformats.org/officeDocument/2006/relationships/hyperlink" Target="https://home.treasury.gov/system/files/136/March-2025-Notice.pdf" TargetMode="External"/><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mailto:Celina.Cereceres@whitleypenn.com" TargetMode="External"/><Relationship Id="rId1" Type="http://schemas.openxmlformats.org/officeDocument/2006/relationships/slideLayout" Target="../slideLayouts/slideLayout29.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6.xml"/></Relationships>
</file>

<file path=ppt/slides/_rels/slide2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8.png"/><Relationship Id="rId4" Type="http://schemas.openxmlformats.org/officeDocument/2006/relationships/diagramLayout" Target="../diagrams/layout2.xml"/><Relationship Id="rId9"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6.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hyperlink" Target="https://www.govinfo.gov/link/plaw/115/public/232" TargetMode="External"/><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hyperlink" Target="https://www.coffa.gov/assets/files/2%20CFR%20Revised%20FAQs.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56.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64.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64.xml"/><Relationship Id="rId4" Type="http://schemas.openxmlformats.org/officeDocument/2006/relationships/image" Target="../media/image38.sv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56.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5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5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42.sv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17.xml"/><Relationship Id="rId4" Type="http://schemas.openxmlformats.org/officeDocument/2006/relationships/image" Target="../media/image42.svg"/></Relationships>
</file>

<file path=ppt/slides/_rels/slide4.xml.rels><?xml version="1.0" encoding="UTF-8" standalone="yes"?>
<Relationships xmlns="http://schemas.openxmlformats.org/package/2006/relationships"><Relationship Id="rId2" Type="http://schemas.openxmlformats.org/officeDocument/2006/relationships/hyperlink" Target="https://www.justice.gov/coronavirus/media/1347156/dl?inline" TargetMode="Externa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hyperlink" Target="https://www.justice.gov/coronavirus/media/1347156/dl?inline" TargetMode="External"/><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ctrTitle"/>
          </p:nvPr>
        </p:nvSpPr>
        <p:spPr>
          <a:xfrm>
            <a:off x="683260" y="1397331"/>
            <a:ext cx="4567608" cy="2105705"/>
          </a:xfrm>
          <a:prstGeom prst="rect">
            <a:avLst/>
          </a:prstGeom>
        </p:spPr>
        <p:txBody>
          <a:bodyPr vert="horz" wrap="square" lIns="0" tIns="12700" rIns="0" bIns="0" rtlCol="0">
            <a:spAutoFit/>
          </a:bodyPr>
          <a:lstStyle/>
          <a:p>
            <a:pPr marL="12700" algn="ctr">
              <a:lnSpc>
                <a:spcPct val="100000"/>
              </a:lnSpc>
              <a:spcBef>
                <a:spcPts val="100"/>
              </a:spcBef>
            </a:pPr>
            <a:r>
              <a:rPr lang="en-US" sz="3400" dirty="0"/>
              <a:t>Strategies for Dealing Financial Uncertainty &amp; Becoming Financially Resilient</a:t>
            </a:r>
          </a:p>
        </p:txBody>
      </p:sp>
      <p:sp>
        <p:nvSpPr>
          <p:cNvPr id="3" name="TextBox 2">
            <a:extLst>
              <a:ext uri="{FF2B5EF4-FFF2-40B4-BE49-F238E27FC236}">
                <a16:creationId xmlns:a16="http://schemas.microsoft.com/office/drawing/2014/main" id="{431EA092-93EB-CEA7-74E7-D7B861B97F81}"/>
              </a:ext>
            </a:extLst>
          </p:cNvPr>
          <p:cNvSpPr txBox="1"/>
          <p:nvPr/>
        </p:nvSpPr>
        <p:spPr>
          <a:xfrm>
            <a:off x="792480" y="5151120"/>
            <a:ext cx="4114800" cy="1200329"/>
          </a:xfrm>
          <a:prstGeom prst="rect">
            <a:avLst/>
          </a:prstGeom>
          <a:noFill/>
        </p:spPr>
        <p:txBody>
          <a:bodyPr wrap="square" rtlCol="0">
            <a:spAutoFit/>
          </a:bodyPr>
          <a:lstStyle/>
          <a:p>
            <a:pPr algn="ctr"/>
            <a:r>
              <a:rPr lang="en-US" dirty="0">
                <a:solidFill>
                  <a:schemeClr val="bg1"/>
                </a:solidFill>
                <a:latin typeface="Helvetica" panose="020B0604020202020204"/>
                <a:cs typeface="Helvetica" panose="020B0604020202020204"/>
              </a:rPr>
              <a:t>National Association of Regional Councils</a:t>
            </a:r>
          </a:p>
          <a:p>
            <a:pPr algn="ctr"/>
            <a:r>
              <a:rPr lang="en-US" dirty="0">
                <a:solidFill>
                  <a:schemeClr val="bg1"/>
                </a:solidFill>
                <a:latin typeface="Helvetica" panose="020B0604020202020204"/>
                <a:cs typeface="Helvetica" panose="020B0604020202020204"/>
              </a:rPr>
              <a:t>June 9, 2025</a:t>
            </a:r>
          </a:p>
          <a:p>
            <a:pPr algn="ctr"/>
            <a:r>
              <a:rPr lang="en-US" dirty="0">
                <a:solidFill>
                  <a:schemeClr val="bg1"/>
                </a:solidFill>
                <a:latin typeface="Helvetica" panose="020B0604020202020204"/>
                <a:cs typeface="Helvetica" panose="020B0604020202020204"/>
              </a:rPr>
              <a:t>Seattle, Washington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8C94F-DC54-4CBF-A5AD-BE2A0E0B2B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00307FC-6A01-BD21-82D5-08DA2D6C2042}"/>
              </a:ext>
            </a:extLst>
          </p:cNvPr>
          <p:cNvSpPr>
            <a:spLocks noGrp="1"/>
          </p:cNvSpPr>
          <p:nvPr>
            <p:ph type="title"/>
          </p:nvPr>
        </p:nvSpPr>
        <p:spPr>
          <a:xfrm>
            <a:off x="152400" y="592987"/>
            <a:ext cx="10452849" cy="910492"/>
          </a:xfrm>
        </p:spPr>
        <p:txBody>
          <a:bodyPr/>
          <a:lstStyle/>
          <a:p>
            <a:r>
              <a:rPr lang="en-US" dirty="0"/>
              <a:t>What is the Current Landscape?</a:t>
            </a:r>
          </a:p>
        </p:txBody>
      </p:sp>
      <p:sp>
        <p:nvSpPr>
          <p:cNvPr id="6" name="TextBox 5">
            <a:extLst>
              <a:ext uri="{FF2B5EF4-FFF2-40B4-BE49-F238E27FC236}">
                <a16:creationId xmlns:a16="http://schemas.microsoft.com/office/drawing/2014/main" id="{F0522E1F-0614-D9CE-6A1D-7485A78096CE}"/>
              </a:ext>
            </a:extLst>
          </p:cNvPr>
          <p:cNvSpPr txBox="1"/>
          <p:nvPr/>
        </p:nvSpPr>
        <p:spPr>
          <a:xfrm>
            <a:off x="336264" y="1762971"/>
            <a:ext cx="11755120" cy="2308324"/>
          </a:xfrm>
          <a:prstGeom prst="rect">
            <a:avLst/>
          </a:prstGeom>
          <a:noFill/>
        </p:spPr>
        <p:txBody>
          <a:bodyPr wrap="square" rtlCol="0">
            <a:spAutoFit/>
          </a:bodyPr>
          <a:lstStyle/>
          <a:p>
            <a:pPr marL="0" marR="0">
              <a:buNone/>
            </a:pPr>
            <a:r>
              <a:rPr lang="en-US" sz="2400" b="1" dirty="0">
                <a:solidFill>
                  <a:schemeClr val="bg1"/>
                </a:solidFill>
                <a:effectLst/>
                <a:latin typeface="Helvetica" panose="020B0604020202020204" pitchFamily="34" charset="0"/>
                <a:cs typeface="Helvetica" panose="020B0604020202020204" pitchFamily="34" charset="0"/>
              </a:rPr>
              <a:t>Ineligible or Untimely Expenditures</a:t>
            </a:r>
          </a:p>
          <a:p>
            <a:pPr marL="342900" marR="0" lvl="0" indent="-342900">
              <a:buSzPts val="1000"/>
              <a:buFont typeface="Symbol" panose="05050102010706020507" pitchFamily="18" charset="2"/>
              <a:buChar char=""/>
              <a:tabLst>
                <a:tab pos="457200" algn="l"/>
              </a:tabLst>
            </a:pPr>
            <a:r>
              <a:rPr lang="en-US" sz="24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Risk</a:t>
            </a: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Missed deadlines for obligation or liquidation can lead to questioned costs.</a:t>
            </a:r>
          </a:p>
          <a:p>
            <a:pPr marL="342900" marR="0" lvl="0" indent="-342900">
              <a:buSzPts val="1000"/>
              <a:buFont typeface="Symbol" panose="05050102010706020507" pitchFamily="18" charset="2"/>
              <a:buChar char=""/>
              <a:tabLst>
                <a:tab pos="457200" algn="l"/>
              </a:tabLst>
            </a:pPr>
            <a:r>
              <a:rPr lang="en-US" sz="24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Mitigation</a:t>
            </a: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p>
          <a:p>
            <a:pPr marL="742950" marR="0" lvl="1" indent="-285750">
              <a:buSzPts val="1000"/>
              <a:buFont typeface="Courier New" panose="02070309020205020404" pitchFamily="49" charset="0"/>
              <a:buChar char="o"/>
              <a:tabLst>
                <a:tab pos="914400" algn="l"/>
              </a:tabLst>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Grant dashboards tracking spend rates and key dates.</a:t>
            </a:r>
          </a:p>
          <a:p>
            <a:pPr marL="742950" marR="0" lvl="1" indent="-285750">
              <a:buSzPts val="1000"/>
              <a:buFont typeface="Courier New" panose="02070309020205020404" pitchFamily="49" charset="0"/>
              <a:buChar char="o"/>
              <a:tabLst>
                <a:tab pos="914400" algn="l"/>
              </a:tabLst>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Frequent communication with program staff and granting agencies.</a:t>
            </a:r>
          </a:p>
          <a:p>
            <a:pPr marR="0" lvl="0">
              <a:buSzPts val="1000"/>
              <a:tabLst>
                <a:tab pos="457200" algn="l"/>
              </a:tabLst>
            </a:pPr>
            <a:endPar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
        <p:nvSpPr>
          <p:cNvPr id="4" name="Rectangle 3">
            <a:extLst>
              <a:ext uri="{FF2B5EF4-FFF2-40B4-BE49-F238E27FC236}">
                <a16:creationId xmlns:a16="http://schemas.microsoft.com/office/drawing/2014/main" id="{BB0C1087-3FB7-BD8A-BEC7-1FBF91CD1FF2}"/>
              </a:ext>
            </a:extLst>
          </p:cNvPr>
          <p:cNvSpPr>
            <a:spLocks noChangeArrowheads="1"/>
          </p:cNvSpPr>
          <p:nvPr/>
        </p:nvSpPr>
        <p:spPr bwMode="auto">
          <a:xfrm>
            <a:off x="152400" y="280972"/>
            <a:ext cx="92974"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chemeClr val="tx1"/>
                </a:solidFill>
                <a:effectLst/>
                <a:latin typeface="Arial" panose="020B0604020202020204" pitchFamily="34" charset="0"/>
                <a:cs typeface="Aptos" panose="020B00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4">
            <a:extLst>
              <a:ext uri="{FF2B5EF4-FFF2-40B4-BE49-F238E27FC236}">
                <a16:creationId xmlns:a16="http://schemas.microsoft.com/office/drawing/2014/main" id="{F15601B8-8F1D-E3E0-04A7-121E4AB2503A}"/>
              </a:ext>
            </a:extLst>
          </p:cNvPr>
          <p:cNvSpPr>
            <a:spLocks noChangeArrowheads="1"/>
          </p:cNvSpPr>
          <p:nvPr/>
        </p:nvSpPr>
        <p:spPr bwMode="auto">
          <a:xfrm>
            <a:off x="0" y="457200"/>
            <a:ext cx="12192000" cy="1270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2327414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73E29-66CB-958E-98A2-AEF0A29915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69E4BFC-8298-2B5C-5C99-76B3C28709FA}"/>
              </a:ext>
            </a:extLst>
          </p:cNvPr>
          <p:cNvSpPr>
            <a:spLocks noGrp="1"/>
          </p:cNvSpPr>
          <p:nvPr>
            <p:ph type="title"/>
          </p:nvPr>
        </p:nvSpPr>
        <p:spPr>
          <a:xfrm>
            <a:off x="152400" y="592987"/>
            <a:ext cx="10452849" cy="910492"/>
          </a:xfrm>
        </p:spPr>
        <p:txBody>
          <a:bodyPr/>
          <a:lstStyle/>
          <a:p>
            <a:r>
              <a:rPr lang="en-US" dirty="0"/>
              <a:t>What is the Current Landscape?</a:t>
            </a:r>
          </a:p>
        </p:txBody>
      </p:sp>
      <p:sp>
        <p:nvSpPr>
          <p:cNvPr id="6" name="TextBox 5">
            <a:extLst>
              <a:ext uri="{FF2B5EF4-FFF2-40B4-BE49-F238E27FC236}">
                <a16:creationId xmlns:a16="http://schemas.microsoft.com/office/drawing/2014/main" id="{FD4B095C-A185-89FB-9CC2-B886C00B874E}"/>
              </a:ext>
            </a:extLst>
          </p:cNvPr>
          <p:cNvSpPr txBox="1"/>
          <p:nvPr/>
        </p:nvSpPr>
        <p:spPr>
          <a:xfrm>
            <a:off x="336264" y="1762971"/>
            <a:ext cx="11755120" cy="3693319"/>
          </a:xfrm>
          <a:prstGeom prst="rect">
            <a:avLst/>
          </a:prstGeom>
          <a:noFill/>
        </p:spPr>
        <p:txBody>
          <a:bodyPr wrap="square" rtlCol="0">
            <a:spAutoFit/>
          </a:bodyPr>
          <a:lstStyle/>
          <a:p>
            <a:pPr marL="0" marR="0">
              <a:buNone/>
            </a:pPr>
            <a:r>
              <a:rPr lang="en-US" sz="2600" b="1" dirty="0">
                <a:solidFill>
                  <a:schemeClr val="bg1"/>
                </a:solidFill>
                <a:effectLst/>
                <a:latin typeface="Helvetica" panose="020B0604020202020204" pitchFamily="34" charset="0"/>
                <a:cs typeface="Helvetica" panose="020B0604020202020204" pitchFamily="34" charset="0"/>
              </a:rPr>
              <a:t>GAQC Financial Statement Audit Environment </a:t>
            </a:r>
          </a:p>
          <a:p>
            <a:pPr marR="0" lvl="0">
              <a:buSzPts val="1000"/>
              <a:tabLst>
                <a:tab pos="457200" algn="l"/>
              </a:tabLst>
            </a:pPr>
            <a:endParaRPr lang="en-US" sz="26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342900" marR="0" lvl="0" indent="-342900">
              <a:buSzPts val="1000"/>
              <a:buFont typeface="Arial" panose="020B0604020202020204" pitchFamily="34" charset="0"/>
              <a:buChar char="•"/>
              <a:tabLst>
                <a:tab pos="457200" algn="l"/>
              </a:tabLst>
            </a:pPr>
            <a:r>
              <a:rPr lang="en-US" sz="2600" dirty="0">
                <a:solidFill>
                  <a:schemeClr val="bg1"/>
                </a:solidFill>
                <a:latin typeface="Helvetica" panose="020B0604020202020204" pitchFamily="34" charset="0"/>
                <a:ea typeface="Aptos" panose="020B0004020202020204" pitchFamily="34" charset="0"/>
                <a:cs typeface="Helvetica" panose="020B0604020202020204" pitchFamily="34" charset="0"/>
              </a:rPr>
              <a:t>Funding cliffs, funding reductions, terminations/recissions, and stop work orders</a:t>
            </a:r>
          </a:p>
          <a:p>
            <a:pPr marL="342900" marR="0" lvl="0" indent="-342900">
              <a:buSzPts val="1000"/>
              <a:buFont typeface="Arial" panose="020B0604020202020204" pitchFamily="34" charset="0"/>
              <a:buChar char="•"/>
              <a:tabLst>
                <a:tab pos="457200" algn="l"/>
              </a:tabLst>
            </a:pPr>
            <a:r>
              <a:rPr lang="en-US" sz="26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Revenue recognition and the consideration of the collectability of receivables related to grant funds</a:t>
            </a:r>
          </a:p>
          <a:p>
            <a:pPr marL="342900" marR="0" lvl="0" indent="-342900">
              <a:buSzPts val="1000"/>
              <a:buFont typeface="Arial" panose="020B0604020202020204" pitchFamily="34" charset="0"/>
              <a:buChar char="•"/>
              <a:tabLst>
                <a:tab pos="457200" algn="l"/>
              </a:tabLst>
            </a:pPr>
            <a:r>
              <a:rPr lang="en-US" sz="2600" dirty="0">
                <a:solidFill>
                  <a:schemeClr val="bg1"/>
                </a:solidFill>
                <a:latin typeface="Helvetica" panose="020B0604020202020204" pitchFamily="34" charset="0"/>
                <a:ea typeface="Aptos" panose="020B0004020202020204" pitchFamily="34" charset="0"/>
                <a:cs typeface="Helvetica" panose="020B0604020202020204" pitchFamily="34" charset="0"/>
              </a:rPr>
              <a:t>Increase in need for going concern considerations in some cases</a:t>
            </a:r>
          </a:p>
          <a:p>
            <a:pPr marL="342900" marR="0" lvl="0" indent="-342900">
              <a:buSzPts val="1000"/>
              <a:buFont typeface="Arial" panose="020B0604020202020204" pitchFamily="34" charset="0"/>
              <a:buChar char="•"/>
              <a:tabLst>
                <a:tab pos="457200" algn="l"/>
              </a:tabLst>
            </a:pPr>
            <a:r>
              <a:rPr lang="en-US" sz="26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New accounting and auditing standards</a:t>
            </a:r>
          </a:p>
          <a:p>
            <a:pPr marL="342900" marR="0" lvl="0" indent="-342900">
              <a:buSzPts val="1000"/>
              <a:buFont typeface="Arial" panose="020B0604020202020204" pitchFamily="34" charset="0"/>
              <a:buChar char="•"/>
              <a:tabLst>
                <a:tab pos="457200" algn="l"/>
              </a:tabLst>
            </a:pPr>
            <a:r>
              <a:rPr lang="en-US" sz="2600" dirty="0">
                <a:solidFill>
                  <a:schemeClr val="bg1"/>
                </a:solidFill>
                <a:latin typeface="Helvetica" panose="020B0604020202020204" pitchFamily="34" charset="0"/>
                <a:ea typeface="Aptos" panose="020B0004020202020204" pitchFamily="34" charset="0"/>
                <a:cs typeface="Helvetica" panose="020B0604020202020204" pitchFamily="34" charset="0"/>
              </a:rPr>
              <a:t>Continued staffing resource challenges both at client an audit organizations</a:t>
            </a:r>
            <a:endParaRPr lang="en-US" sz="26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
        <p:nvSpPr>
          <p:cNvPr id="4" name="Rectangle 3">
            <a:extLst>
              <a:ext uri="{FF2B5EF4-FFF2-40B4-BE49-F238E27FC236}">
                <a16:creationId xmlns:a16="http://schemas.microsoft.com/office/drawing/2014/main" id="{79A687E1-4103-1E5F-15C7-4F2F8627F1FD}"/>
              </a:ext>
            </a:extLst>
          </p:cNvPr>
          <p:cNvSpPr>
            <a:spLocks noChangeArrowheads="1"/>
          </p:cNvSpPr>
          <p:nvPr/>
        </p:nvSpPr>
        <p:spPr bwMode="auto">
          <a:xfrm>
            <a:off x="152400" y="280972"/>
            <a:ext cx="92974"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chemeClr val="tx1"/>
                </a:solidFill>
                <a:effectLst/>
                <a:latin typeface="Arial" panose="020B0604020202020204" pitchFamily="34" charset="0"/>
                <a:cs typeface="Aptos" panose="020B00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4">
            <a:extLst>
              <a:ext uri="{FF2B5EF4-FFF2-40B4-BE49-F238E27FC236}">
                <a16:creationId xmlns:a16="http://schemas.microsoft.com/office/drawing/2014/main" id="{5BB7BAF0-1680-A95F-FCC0-C66B0725B7A0}"/>
              </a:ext>
            </a:extLst>
          </p:cNvPr>
          <p:cNvSpPr>
            <a:spLocks noChangeArrowheads="1"/>
          </p:cNvSpPr>
          <p:nvPr/>
        </p:nvSpPr>
        <p:spPr bwMode="auto">
          <a:xfrm>
            <a:off x="0" y="457200"/>
            <a:ext cx="12192000" cy="1270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418287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53791-2CFB-82B3-A4B0-9B63D7D556FE}"/>
              </a:ext>
            </a:extLst>
          </p:cNvPr>
          <p:cNvSpPr>
            <a:spLocks noGrp="1"/>
          </p:cNvSpPr>
          <p:nvPr>
            <p:ph type="title"/>
          </p:nvPr>
        </p:nvSpPr>
        <p:spPr/>
        <p:txBody>
          <a:bodyPr/>
          <a:lstStyle/>
          <a:p>
            <a:r>
              <a:rPr lang="en-US" dirty="0"/>
              <a:t>Single Audit Developments</a:t>
            </a:r>
          </a:p>
        </p:txBody>
      </p:sp>
      <p:sp>
        <p:nvSpPr>
          <p:cNvPr id="3" name="TextBox 2">
            <a:extLst>
              <a:ext uri="{FF2B5EF4-FFF2-40B4-BE49-F238E27FC236}">
                <a16:creationId xmlns:a16="http://schemas.microsoft.com/office/drawing/2014/main" id="{764BCA1E-E69D-8433-4F1E-42F8521897D1}"/>
              </a:ext>
            </a:extLst>
          </p:cNvPr>
          <p:cNvSpPr txBox="1"/>
          <p:nvPr/>
        </p:nvSpPr>
        <p:spPr>
          <a:xfrm>
            <a:off x="274320" y="1645920"/>
            <a:ext cx="10178529"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Hurricane and Wildfire Extensions</a:t>
            </a:r>
          </a:p>
          <a:p>
            <a:pPr marL="342900" indent="-34290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Financial Management Risk Reduction Act </a:t>
            </a:r>
          </a:p>
          <a:p>
            <a:pPr marL="342900" indent="-34290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Certain federal agencies and their grants have been abolished </a:t>
            </a:r>
          </a:p>
          <a:p>
            <a:pPr marL="342900" indent="-34290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Previous waivers of COVID-19 spending deadlines being scrutinized and, in some cases, retracted </a:t>
            </a:r>
          </a:p>
          <a:p>
            <a:pPr marL="342900" indent="-34290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Some federal agencies are stopping funding under programs that no longer align with agency goals</a:t>
            </a:r>
          </a:p>
          <a:p>
            <a:pPr marL="342900" indent="-34290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Many court cases challenging decisions reached have been filed</a:t>
            </a:r>
          </a:p>
          <a:p>
            <a:pPr marL="342900" indent="-34290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Increased risk</a:t>
            </a:r>
          </a:p>
          <a:p>
            <a:pPr marL="342900" indent="-34290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Follow-up on previous audit findings</a:t>
            </a:r>
          </a:p>
          <a:p>
            <a:pPr marL="342900" indent="-342900">
              <a:buFont typeface="Arial" panose="020B0604020202020204" pitchFamily="34" charset="0"/>
              <a:buChar char="•"/>
            </a:pPr>
            <a:endParaRPr lang="en-US" sz="24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987924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B7BB65-4B8C-7E4C-F387-3BB35D25870B}"/>
              </a:ext>
            </a:extLst>
          </p:cNvPr>
          <p:cNvSpPr>
            <a:spLocks noGrp="1"/>
          </p:cNvSpPr>
          <p:nvPr>
            <p:ph type="sldNum" sz="quarter" idx="12"/>
          </p:nvPr>
        </p:nvSpPr>
        <p:spPr/>
        <p:txBody>
          <a:bodyPr/>
          <a:lstStyle/>
          <a:p>
            <a:pPr marL="150495" marR="0" lvl="0" indent="0" algn="r" defTabSz="914400" rtl="0" eaLnBrk="1" fontAlgn="auto" latinLnBrk="0" hangingPunct="1">
              <a:lnSpc>
                <a:spcPts val="1864"/>
              </a:lnSpc>
              <a:spcBef>
                <a:spcPts val="0"/>
              </a:spcBef>
              <a:spcAft>
                <a:spcPts val="0"/>
              </a:spcAft>
              <a:buClrTx/>
              <a:buSzTx/>
              <a:buFontTx/>
              <a:buNone/>
              <a:tabLst/>
              <a:defRPr/>
            </a:pPr>
            <a:fld id="{81D60167-4931-47E6-BA6A-407CBD079E47}" type="slidenum">
              <a:rPr kumimoji="0" lang="en-US" sz="1050" b="0" i="0" u="none" strike="noStrike" kern="1200" cap="none" spc="-50" normalizeH="0" baseline="0" noProof="0" smtClean="0">
                <a:ln>
                  <a:noFill/>
                </a:ln>
                <a:solidFill>
                  <a:srgbClr val="E7E6E6">
                    <a:lumMod val="90000"/>
                  </a:srgbClr>
                </a:solidFill>
                <a:effectLst/>
                <a:uLnTx/>
                <a:uFillTx/>
                <a:latin typeface="Helvetica" pitchFamily="2" charset="0"/>
                <a:ea typeface="+mn-ea"/>
                <a:cs typeface="+mn-cs"/>
              </a:rPr>
              <a:pPr marL="150495" marR="0" lvl="0" indent="0" algn="r" defTabSz="914400" rtl="0" eaLnBrk="1" fontAlgn="auto" latinLnBrk="0" hangingPunct="1">
                <a:lnSpc>
                  <a:spcPts val="1864"/>
                </a:lnSpc>
                <a:spcBef>
                  <a:spcPts val="0"/>
                </a:spcBef>
                <a:spcAft>
                  <a:spcPts val="0"/>
                </a:spcAft>
                <a:buClrTx/>
                <a:buSzTx/>
                <a:buFontTx/>
                <a:buNone/>
                <a:tabLst/>
                <a:defRPr/>
              </a:pPr>
              <a:t>13</a:t>
            </a:fld>
            <a:endParaRPr kumimoji="0" lang="en-US" sz="1050" b="0" i="0" u="none" strike="noStrike" kern="1200" cap="none" spc="-50" normalizeH="0" baseline="0" noProof="0" dirty="0">
              <a:ln>
                <a:noFill/>
              </a:ln>
              <a:solidFill>
                <a:srgbClr val="E7E6E6">
                  <a:lumMod val="90000"/>
                </a:srgbClr>
              </a:solidFill>
              <a:effectLst/>
              <a:uLnTx/>
              <a:uFillTx/>
              <a:latin typeface="Helvetica" pitchFamily="2" charset="0"/>
              <a:ea typeface="+mn-ea"/>
              <a:cs typeface="+mn-cs"/>
            </a:endParaRPr>
          </a:p>
        </p:txBody>
      </p:sp>
      <p:sp>
        <p:nvSpPr>
          <p:cNvPr id="4" name="Title 3">
            <a:extLst>
              <a:ext uri="{FF2B5EF4-FFF2-40B4-BE49-F238E27FC236}">
                <a16:creationId xmlns:a16="http://schemas.microsoft.com/office/drawing/2014/main" id="{00AC7CAA-4CB2-F3D8-189A-BE1710C93028}"/>
              </a:ext>
            </a:extLst>
          </p:cNvPr>
          <p:cNvSpPr>
            <a:spLocks noGrp="1"/>
          </p:cNvSpPr>
          <p:nvPr>
            <p:ph type="title"/>
          </p:nvPr>
        </p:nvSpPr>
        <p:spPr/>
        <p:txBody>
          <a:bodyPr>
            <a:normAutofit/>
          </a:bodyPr>
          <a:lstStyle/>
          <a:p>
            <a:r>
              <a:rPr lang="en-US" sz="3100" dirty="0"/>
              <a:t>CSLFRF Obligation Deadlines and Consequences</a:t>
            </a:r>
          </a:p>
        </p:txBody>
      </p:sp>
      <p:sp>
        <p:nvSpPr>
          <p:cNvPr id="5" name="TextBox 4">
            <a:extLst>
              <a:ext uri="{FF2B5EF4-FFF2-40B4-BE49-F238E27FC236}">
                <a16:creationId xmlns:a16="http://schemas.microsoft.com/office/drawing/2014/main" id="{3E01564D-8172-550B-ADD9-67F2054BC69A}"/>
              </a:ext>
            </a:extLst>
          </p:cNvPr>
          <p:cNvSpPr txBox="1"/>
          <p:nvPr/>
        </p:nvSpPr>
        <p:spPr>
          <a:xfrm>
            <a:off x="457199" y="1600199"/>
            <a:ext cx="10896601" cy="39703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Notice to Recipients of Coronavirus State and Local Fiscal Recovery Funds U.S. Department of the Treasury Compliance Reviews and Related Recoupment Efforts March 25, 2025</a:t>
            </a:r>
            <a:endParaRPr kumimoji="0" lang="en-US" sz="28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rPr>
              <a:t>Treasury intends to monitor recipients’ methods of obligating funds by 12/31/2024, deadline.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rPr>
              <a:t>Treasury will recoup funds that recipients obligated or expended impermissibly, as well as to recapture those funds not spent by the 12/31/2024 deadline.</a:t>
            </a:r>
          </a:p>
        </p:txBody>
      </p:sp>
    </p:spTree>
    <p:extLst>
      <p:ext uri="{BB962C8B-B14F-4D97-AF65-F5344CB8AC3E}">
        <p14:creationId xmlns:p14="http://schemas.microsoft.com/office/powerpoint/2010/main" val="3747497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0F88D-2EFA-FB97-D997-4FE9B14F1A6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E34F98-9A91-C729-DBAC-45F4576F3D93}"/>
              </a:ext>
            </a:extLst>
          </p:cNvPr>
          <p:cNvSpPr>
            <a:spLocks noGrp="1"/>
          </p:cNvSpPr>
          <p:nvPr>
            <p:ph type="sldNum" sz="quarter" idx="12"/>
          </p:nvPr>
        </p:nvSpPr>
        <p:spPr/>
        <p:txBody>
          <a:bodyPr/>
          <a:lstStyle/>
          <a:p>
            <a:pPr marL="150495" marR="0" lvl="0" indent="0" algn="r" defTabSz="914400" rtl="0" eaLnBrk="1" fontAlgn="auto" latinLnBrk="0" hangingPunct="1">
              <a:lnSpc>
                <a:spcPts val="1864"/>
              </a:lnSpc>
              <a:spcBef>
                <a:spcPts val="0"/>
              </a:spcBef>
              <a:spcAft>
                <a:spcPts val="0"/>
              </a:spcAft>
              <a:buClrTx/>
              <a:buSzTx/>
              <a:buFontTx/>
              <a:buNone/>
              <a:tabLst/>
              <a:defRPr/>
            </a:pPr>
            <a:fld id="{81D60167-4931-47E6-BA6A-407CBD079E47}" type="slidenum">
              <a:rPr kumimoji="0" lang="en-US" sz="1050" b="0" i="0" u="none" strike="noStrike" kern="1200" cap="none" spc="-50" normalizeH="0" baseline="0" noProof="0" smtClean="0">
                <a:ln>
                  <a:noFill/>
                </a:ln>
                <a:solidFill>
                  <a:srgbClr val="E7E6E6">
                    <a:lumMod val="90000"/>
                  </a:srgbClr>
                </a:solidFill>
                <a:effectLst/>
                <a:uLnTx/>
                <a:uFillTx/>
                <a:latin typeface="Helvetica" pitchFamily="2" charset="0"/>
                <a:ea typeface="+mn-ea"/>
                <a:cs typeface="+mn-cs"/>
              </a:rPr>
              <a:pPr marL="150495" marR="0" lvl="0" indent="0" algn="r" defTabSz="914400" rtl="0" eaLnBrk="1" fontAlgn="auto" latinLnBrk="0" hangingPunct="1">
                <a:lnSpc>
                  <a:spcPts val="1864"/>
                </a:lnSpc>
                <a:spcBef>
                  <a:spcPts val="0"/>
                </a:spcBef>
                <a:spcAft>
                  <a:spcPts val="0"/>
                </a:spcAft>
                <a:buClrTx/>
                <a:buSzTx/>
                <a:buFontTx/>
                <a:buNone/>
                <a:tabLst/>
                <a:defRPr/>
              </a:pPr>
              <a:t>14</a:t>
            </a:fld>
            <a:endParaRPr kumimoji="0" lang="en-US" sz="1050" b="0" i="0" u="none" strike="noStrike" kern="1200" cap="none" spc="-50" normalizeH="0" baseline="0" noProof="0" dirty="0">
              <a:ln>
                <a:noFill/>
              </a:ln>
              <a:solidFill>
                <a:srgbClr val="E7E6E6">
                  <a:lumMod val="90000"/>
                </a:srgbClr>
              </a:solidFill>
              <a:effectLst/>
              <a:uLnTx/>
              <a:uFillTx/>
              <a:latin typeface="Helvetica" pitchFamily="2" charset="0"/>
              <a:ea typeface="+mn-ea"/>
              <a:cs typeface="+mn-cs"/>
            </a:endParaRPr>
          </a:p>
        </p:txBody>
      </p:sp>
      <p:sp>
        <p:nvSpPr>
          <p:cNvPr id="4" name="Title 3">
            <a:extLst>
              <a:ext uri="{FF2B5EF4-FFF2-40B4-BE49-F238E27FC236}">
                <a16:creationId xmlns:a16="http://schemas.microsoft.com/office/drawing/2014/main" id="{33879A3F-7DE4-B42B-764C-C0B99D7B31CB}"/>
              </a:ext>
            </a:extLst>
          </p:cNvPr>
          <p:cNvSpPr>
            <a:spLocks noGrp="1"/>
          </p:cNvSpPr>
          <p:nvPr>
            <p:ph type="title"/>
          </p:nvPr>
        </p:nvSpPr>
        <p:spPr/>
        <p:txBody>
          <a:bodyPr>
            <a:normAutofit/>
          </a:bodyPr>
          <a:lstStyle/>
          <a:p>
            <a:r>
              <a:rPr lang="en-US" sz="3100" dirty="0"/>
              <a:t>CSLFRF Obligation Deadlines and Consequences</a:t>
            </a:r>
          </a:p>
        </p:txBody>
      </p:sp>
      <p:sp>
        <p:nvSpPr>
          <p:cNvPr id="5" name="TextBox 4">
            <a:extLst>
              <a:ext uri="{FF2B5EF4-FFF2-40B4-BE49-F238E27FC236}">
                <a16:creationId xmlns:a16="http://schemas.microsoft.com/office/drawing/2014/main" id="{8ADE5699-CB15-1C65-DDE8-114BCDCC5C92}"/>
              </a:ext>
            </a:extLst>
          </p:cNvPr>
          <p:cNvSpPr txBox="1"/>
          <p:nvPr/>
        </p:nvSpPr>
        <p:spPr>
          <a:xfrm>
            <a:off x="457199" y="1600199"/>
            <a:ext cx="10896601"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Notice to Recipients of Coronavirus State and Local Fiscal Recovery Funds U.S. Department of the Treasury Compliance Reviews and Related Recoupment Efforts March 25, 2025</a:t>
            </a:r>
            <a:endParaRPr kumimoji="0" lang="en-US" sz="24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rPr>
              <a:t>Information document request or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rPr>
              <a:t>Financial Instructions to Return Unobligated Funds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rPr>
              <a:t>Amount owed by the recipient</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rPr>
              <a:t>Date by which funds be repaid</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rPr>
              <a:t>Direct the recipient to Pay.gov for repayment options</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AFAFA"/>
                </a:solidFill>
                <a:effectLst/>
                <a:uLnTx/>
                <a:uFillTx/>
                <a:latin typeface="Helvetica" panose="020B0604020202020204" pitchFamily="34" charset="0"/>
                <a:cs typeface="Helvetica" panose="020B0604020202020204" pitchFamily="34" charset="0"/>
              </a:rPr>
              <a:t>Noncompliance with repayment will result in debt and the Treasury will follow standard debt collection policy and procedures (interest and penalties will accrue)</a:t>
            </a:r>
          </a:p>
        </p:txBody>
      </p:sp>
    </p:spTree>
    <p:extLst>
      <p:ext uri="{BB962C8B-B14F-4D97-AF65-F5344CB8AC3E}">
        <p14:creationId xmlns:p14="http://schemas.microsoft.com/office/powerpoint/2010/main" val="4259605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A3DA55-2E31-6DA2-9EDE-A70F3FA5EC1C}"/>
              </a:ext>
            </a:extLst>
          </p:cNvPr>
          <p:cNvSpPr>
            <a:spLocks noGrp="1"/>
          </p:cNvSpPr>
          <p:nvPr>
            <p:ph type="sldNum" sz="quarter" idx="12"/>
          </p:nvPr>
        </p:nvSpPr>
        <p:spPr/>
        <p:txBody>
          <a:bodyPr/>
          <a:lstStyle/>
          <a:p>
            <a:pPr marL="150495">
              <a:lnSpc>
                <a:spcPts val="1864"/>
              </a:lnSpc>
            </a:pPr>
            <a:fld id="{81D60167-4931-47E6-BA6A-407CBD079E47}" type="slidenum">
              <a:rPr lang="en-US" spc="-50" smtClean="0"/>
              <a:pPr marL="150495">
                <a:lnSpc>
                  <a:spcPts val="1864"/>
                </a:lnSpc>
              </a:pPr>
              <a:t>15</a:t>
            </a:fld>
            <a:endParaRPr lang="en-US" spc="-50" dirty="0"/>
          </a:p>
        </p:txBody>
      </p:sp>
      <p:sp>
        <p:nvSpPr>
          <p:cNvPr id="3" name="Title 2">
            <a:extLst>
              <a:ext uri="{FF2B5EF4-FFF2-40B4-BE49-F238E27FC236}">
                <a16:creationId xmlns:a16="http://schemas.microsoft.com/office/drawing/2014/main" id="{0CBD90B5-65F5-1FC9-36F9-2EDA23D9DCB6}"/>
              </a:ext>
            </a:extLst>
          </p:cNvPr>
          <p:cNvSpPr>
            <a:spLocks noGrp="1"/>
          </p:cNvSpPr>
          <p:nvPr>
            <p:ph type="title"/>
          </p:nvPr>
        </p:nvSpPr>
        <p:spPr/>
        <p:txBody>
          <a:bodyPr/>
          <a:lstStyle/>
          <a:p>
            <a:r>
              <a:rPr lang="en-US" dirty="0"/>
              <a:t>Single Audit – Example of Federal Agency Actions</a:t>
            </a:r>
          </a:p>
        </p:txBody>
      </p:sp>
      <p:sp>
        <p:nvSpPr>
          <p:cNvPr id="4" name="TextBox 3">
            <a:extLst>
              <a:ext uri="{FF2B5EF4-FFF2-40B4-BE49-F238E27FC236}">
                <a16:creationId xmlns:a16="http://schemas.microsoft.com/office/drawing/2014/main" id="{40FDF459-F040-DA7D-7024-55A93ED8B8BE}"/>
              </a:ext>
            </a:extLst>
          </p:cNvPr>
          <p:cNvSpPr txBox="1"/>
          <p:nvPr/>
        </p:nvSpPr>
        <p:spPr>
          <a:xfrm>
            <a:off x="329184" y="1563624"/>
            <a:ext cx="10452849" cy="3323987"/>
          </a:xfrm>
          <a:prstGeom prst="rect">
            <a:avLst/>
          </a:prstGeom>
          <a:noFill/>
        </p:spPr>
        <p:txBody>
          <a:bodyPr wrap="square" rtlCol="0">
            <a:spAutoFit/>
          </a:bodyPr>
          <a:lstStyle/>
          <a:p>
            <a:pPr marL="457200" indent="-457200">
              <a:buFont typeface="Arial" panose="020B0604020202020204" pitchFamily="34" charset="0"/>
              <a:buChar char="•"/>
            </a:pPr>
            <a:r>
              <a:rPr lang="en-US" sz="3000" dirty="0">
                <a:solidFill>
                  <a:schemeClr val="bg1"/>
                </a:solidFill>
                <a:latin typeface="Helvetica" panose="020B0604020202020204" pitchFamily="34" charset="0"/>
                <a:cs typeface="Helvetica" panose="020B0604020202020204" pitchFamily="34" charset="0"/>
              </a:rPr>
              <a:t>On March 28, 2025, the U.S. Department of Education distributed a letter shortening the liquidation period for the Education Stabilization Fund (e.g. ESSER and  HEERF)</a:t>
            </a:r>
          </a:p>
          <a:p>
            <a:pPr marL="457200" indent="-457200">
              <a:buFont typeface="Arial" panose="020B0604020202020204" pitchFamily="34" charset="0"/>
              <a:buChar char="•"/>
            </a:pPr>
            <a:endParaRPr lang="en-US" sz="3000" dirty="0">
              <a:solidFill>
                <a:schemeClr val="bg1"/>
              </a:solidFill>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sz="3000" dirty="0">
                <a:solidFill>
                  <a:schemeClr val="bg1"/>
                </a:solidFill>
                <a:latin typeface="Helvetica" panose="020B0604020202020204" pitchFamily="34" charset="0"/>
                <a:cs typeface="Helvetica" panose="020B0604020202020204" pitchFamily="34" charset="0"/>
              </a:rPr>
              <a:t>Liquidation period was March 31, 2026 and was moved to March 31, 2025. </a:t>
            </a:r>
          </a:p>
          <a:p>
            <a:endParaRPr lang="en-US" sz="30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915106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D28E12-B314-1A7C-06F9-0D26A159E0F4}"/>
              </a:ext>
            </a:extLst>
          </p:cNvPr>
          <p:cNvSpPr>
            <a:spLocks noGrp="1"/>
          </p:cNvSpPr>
          <p:nvPr>
            <p:ph type="sldNum" sz="quarter" idx="12"/>
          </p:nvPr>
        </p:nvSpPr>
        <p:spPr/>
        <p:txBody>
          <a:bodyPr/>
          <a:lstStyle/>
          <a:p>
            <a:pPr marL="150495">
              <a:lnSpc>
                <a:spcPts val="1864"/>
              </a:lnSpc>
            </a:pPr>
            <a:fld id="{81D60167-4931-47E6-BA6A-407CBD079E47}" type="slidenum">
              <a:rPr lang="en-US" spc="-50" smtClean="0"/>
              <a:pPr marL="150495">
                <a:lnSpc>
                  <a:spcPts val="1864"/>
                </a:lnSpc>
              </a:pPr>
              <a:t>16</a:t>
            </a:fld>
            <a:endParaRPr lang="en-US" spc="-50" dirty="0"/>
          </a:p>
        </p:txBody>
      </p:sp>
      <p:sp>
        <p:nvSpPr>
          <p:cNvPr id="3" name="Title 2">
            <a:extLst>
              <a:ext uri="{FF2B5EF4-FFF2-40B4-BE49-F238E27FC236}">
                <a16:creationId xmlns:a16="http://schemas.microsoft.com/office/drawing/2014/main" id="{028CCA9B-7A5A-D69F-6C0E-C27D0828DC81}"/>
              </a:ext>
            </a:extLst>
          </p:cNvPr>
          <p:cNvSpPr>
            <a:spLocks noGrp="1"/>
          </p:cNvSpPr>
          <p:nvPr>
            <p:ph type="title"/>
          </p:nvPr>
        </p:nvSpPr>
        <p:spPr/>
        <p:txBody>
          <a:bodyPr/>
          <a:lstStyle/>
          <a:p>
            <a:r>
              <a:rPr lang="en-US" dirty="0"/>
              <a:t>Reserve Balances</a:t>
            </a:r>
          </a:p>
        </p:txBody>
      </p:sp>
      <p:sp>
        <p:nvSpPr>
          <p:cNvPr id="4" name="TextBox 3">
            <a:extLst>
              <a:ext uri="{FF2B5EF4-FFF2-40B4-BE49-F238E27FC236}">
                <a16:creationId xmlns:a16="http://schemas.microsoft.com/office/drawing/2014/main" id="{4331AFCE-1B2B-9796-FCDB-0B58F193DBA2}"/>
              </a:ext>
            </a:extLst>
          </p:cNvPr>
          <p:cNvSpPr txBox="1"/>
          <p:nvPr/>
        </p:nvSpPr>
        <p:spPr>
          <a:xfrm>
            <a:off x="265176" y="1563624"/>
            <a:ext cx="10799064" cy="267765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Explain to governing bodies the need to keep 90 days or more in reserves</a:t>
            </a:r>
            <a:br>
              <a:rPr lang="en-US" sz="2400" dirty="0">
                <a:solidFill>
                  <a:schemeClr val="bg1"/>
                </a:solidFill>
                <a:latin typeface="Helvetica" panose="020B0604020202020204" pitchFamily="34" charset="0"/>
                <a:cs typeface="Helvetica" panose="020B0604020202020204" pitchFamily="34" charset="0"/>
              </a:rPr>
            </a:br>
            <a:r>
              <a:rPr lang="en-US" sz="2400" dirty="0">
                <a:solidFill>
                  <a:schemeClr val="bg1"/>
                </a:solidFill>
                <a:latin typeface="Helvetica" panose="020B0604020202020204" pitchFamily="34" charset="0"/>
                <a:cs typeface="Helvetica" panose="020B0604020202020204" pitchFamily="34" charset="0"/>
              </a:rPr>
              <a:t>Create revenue-generating activities for your government</a:t>
            </a:r>
          </a:p>
          <a:p>
            <a:pPr marL="742950" lvl="1" indent="-28575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Training</a:t>
            </a:r>
          </a:p>
          <a:p>
            <a:pPr marL="742950" lvl="1" indent="-28575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Purchasing cooperative</a:t>
            </a:r>
          </a:p>
          <a:p>
            <a:pPr marL="742950" lvl="1" indent="-28575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Records management</a:t>
            </a:r>
          </a:p>
          <a:p>
            <a:pPr marL="742950" lvl="1" indent="-28575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Outsourced accounting </a:t>
            </a:r>
          </a:p>
          <a:p>
            <a:pPr marL="742950" lvl="1" indent="-285750">
              <a:buFont typeface="Arial" panose="020B0604020202020204" pitchFamily="34" charset="0"/>
              <a:buChar char="•"/>
            </a:pPr>
            <a:endParaRPr lang="en-US" sz="24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815982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A08664-FA04-D8A4-A868-E9B5CB51E060}"/>
              </a:ext>
            </a:extLst>
          </p:cNvPr>
          <p:cNvSpPr>
            <a:spLocks noGrp="1"/>
          </p:cNvSpPr>
          <p:nvPr>
            <p:ph type="sldNum" sz="quarter" idx="12"/>
          </p:nvPr>
        </p:nvSpPr>
        <p:spPr/>
        <p:txBody>
          <a:bodyPr/>
          <a:lstStyle/>
          <a:p>
            <a:pPr marL="150495">
              <a:lnSpc>
                <a:spcPts val="1864"/>
              </a:lnSpc>
            </a:pPr>
            <a:fld id="{81D60167-4931-47E6-BA6A-407CBD079E47}" type="slidenum">
              <a:rPr lang="en-US" spc="-50" smtClean="0"/>
              <a:pPr marL="150495">
                <a:lnSpc>
                  <a:spcPts val="1864"/>
                </a:lnSpc>
              </a:pPr>
              <a:t>17</a:t>
            </a:fld>
            <a:endParaRPr lang="en-US" spc="-50" dirty="0"/>
          </a:p>
        </p:txBody>
      </p:sp>
      <p:sp>
        <p:nvSpPr>
          <p:cNvPr id="3" name="Title 2">
            <a:extLst>
              <a:ext uri="{FF2B5EF4-FFF2-40B4-BE49-F238E27FC236}">
                <a16:creationId xmlns:a16="http://schemas.microsoft.com/office/drawing/2014/main" id="{B61BFA13-2334-7F73-DC78-BBE12E305ED5}"/>
              </a:ext>
            </a:extLst>
          </p:cNvPr>
          <p:cNvSpPr>
            <a:spLocks noGrp="1"/>
          </p:cNvSpPr>
          <p:nvPr>
            <p:ph type="title"/>
          </p:nvPr>
        </p:nvSpPr>
        <p:spPr/>
        <p:txBody>
          <a:bodyPr/>
          <a:lstStyle/>
          <a:p>
            <a:r>
              <a:rPr lang="en-US" dirty="0"/>
              <a:t>Implications for CFOs</a:t>
            </a:r>
          </a:p>
        </p:txBody>
      </p:sp>
      <p:sp>
        <p:nvSpPr>
          <p:cNvPr id="5" name="TextBox 4">
            <a:extLst>
              <a:ext uri="{FF2B5EF4-FFF2-40B4-BE49-F238E27FC236}">
                <a16:creationId xmlns:a16="http://schemas.microsoft.com/office/drawing/2014/main" id="{791A1CEB-2E51-C5F3-6B15-176A1CE61202}"/>
              </a:ext>
            </a:extLst>
          </p:cNvPr>
          <p:cNvSpPr txBox="1"/>
          <p:nvPr/>
        </p:nvSpPr>
        <p:spPr>
          <a:xfrm>
            <a:off x="170688" y="1590145"/>
            <a:ext cx="11850624" cy="4324261"/>
          </a:xfrm>
          <a:prstGeom prst="rect">
            <a:avLst/>
          </a:prstGeom>
          <a:noFill/>
        </p:spPr>
        <p:txBody>
          <a:bodyPr wrap="square">
            <a:spAutoFit/>
          </a:bodyPr>
          <a:lstStyle/>
          <a:p>
            <a:pPr marL="0" marR="0">
              <a:buNone/>
            </a:pPr>
            <a:r>
              <a:rPr lang="en-US" sz="25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Compliance with Revised Deadlines: Organizations must ensure that all obligated federal funds are liquidated within the prescribed timeframes, as extensions are now limited and subject to stricter scrutiny. </a:t>
            </a:r>
          </a:p>
          <a:p>
            <a:pPr marL="0" marR="0">
              <a:buNone/>
            </a:pPr>
            <a:r>
              <a:rPr lang="en-US" sz="25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p>
          <a:p>
            <a:pPr marL="0" marR="0">
              <a:buNone/>
            </a:pPr>
            <a:r>
              <a:rPr lang="en-US" sz="25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Monitoring Policy Changes: Given the potential for abrupt policy shifts, continuous monitoring of federal directives and guidance is essential to maintain compliance and adapt financial strategies accordingly. </a:t>
            </a:r>
          </a:p>
          <a:p>
            <a:pPr marL="0" marR="0">
              <a:buNone/>
            </a:pPr>
            <a:r>
              <a:rPr lang="en-US" sz="25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p>
          <a:p>
            <a:pPr marL="0" marR="0"/>
            <a:r>
              <a:rPr lang="en-US" sz="25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Risk Management: The recent funding freeze underscores the importance of having contingency plans to mitigate the impact of sudden funding disruptions on organizational operations. </a:t>
            </a:r>
          </a:p>
        </p:txBody>
      </p:sp>
    </p:spTree>
    <p:extLst>
      <p:ext uri="{BB962C8B-B14F-4D97-AF65-F5344CB8AC3E}">
        <p14:creationId xmlns:p14="http://schemas.microsoft.com/office/powerpoint/2010/main" val="1787265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0CC44E1-C772-B2F1-36B7-5E54A932ABCF}"/>
              </a:ext>
            </a:extLst>
          </p:cNvPr>
          <p:cNvSpPr>
            <a:spLocks noGrp="1"/>
          </p:cNvSpPr>
          <p:nvPr>
            <p:ph idx="13"/>
          </p:nvPr>
        </p:nvSpPr>
        <p:spPr>
          <a:xfrm>
            <a:off x="932329" y="6044916"/>
            <a:ext cx="4917055" cy="241651"/>
          </a:xfrm>
        </p:spPr>
        <p:txBody>
          <a:bodyPr>
            <a:normAutofit fontScale="55000" lnSpcReduction="20000"/>
          </a:bodyPr>
          <a:lstStyle/>
          <a:p>
            <a:pPr marL="0" indent="0">
              <a:buNone/>
            </a:pPr>
            <a:endParaRPr lang="en-US" dirty="0"/>
          </a:p>
        </p:txBody>
      </p:sp>
      <p:sp>
        <p:nvSpPr>
          <p:cNvPr id="2" name="Slide Number Placeholder 1">
            <a:extLst>
              <a:ext uri="{FF2B5EF4-FFF2-40B4-BE49-F238E27FC236}">
                <a16:creationId xmlns:a16="http://schemas.microsoft.com/office/drawing/2014/main" id="{700E5FE7-578A-6BE2-A367-DBA6550AD628}"/>
              </a:ext>
            </a:extLst>
          </p:cNvPr>
          <p:cNvSpPr>
            <a:spLocks noGrp="1"/>
          </p:cNvSpPr>
          <p:nvPr>
            <p:ph type="sldNum" sz="quarter" idx="12"/>
          </p:nvPr>
        </p:nvSpPr>
        <p:spPr/>
        <p:txBody>
          <a:bodyPr/>
          <a:lstStyle/>
          <a:p>
            <a:pPr marL="150495">
              <a:lnSpc>
                <a:spcPts val="1864"/>
              </a:lnSpc>
            </a:pPr>
            <a:fld id="{81D60167-4931-47E6-BA6A-407CBD079E47}" type="slidenum">
              <a:rPr lang="en-US" spc="-50" smtClean="0"/>
              <a:pPr marL="150495">
                <a:lnSpc>
                  <a:spcPts val="1864"/>
                </a:lnSpc>
              </a:pPr>
              <a:t>18</a:t>
            </a:fld>
            <a:endParaRPr lang="en-US" spc="-50" dirty="0"/>
          </a:p>
        </p:txBody>
      </p:sp>
      <p:sp>
        <p:nvSpPr>
          <p:cNvPr id="3" name="Title 2">
            <a:extLst>
              <a:ext uri="{FF2B5EF4-FFF2-40B4-BE49-F238E27FC236}">
                <a16:creationId xmlns:a16="http://schemas.microsoft.com/office/drawing/2014/main" id="{C72D696A-18D4-38EC-7D6D-B0E2AE66D5BC}"/>
              </a:ext>
            </a:extLst>
          </p:cNvPr>
          <p:cNvSpPr>
            <a:spLocks noGrp="1"/>
          </p:cNvSpPr>
          <p:nvPr>
            <p:ph type="title"/>
          </p:nvPr>
        </p:nvSpPr>
        <p:spPr/>
        <p:txBody>
          <a:bodyPr/>
          <a:lstStyle/>
          <a:p>
            <a:r>
              <a:rPr lang="en-US" dirty="0"/>
              <a:t>Stayed Tuned and Identify Resources</a:t>
            </a:r>
          </a:p>
        </p:txBody>
      </p:sp>
      <p:sp>
        <p:nvSpPr>
          <p:cNvPr id="9" name="Content Placeholder 8">
            <a:extLst>
              <a:ext uri="{FF2B5EF4-FFF2-40B4-BE49-F238E27FC236}">
                <a16:creationId xmlns:a16="http://schemas.microsoft.com/office/drawing/2014/main" id="{B17A3D87-52AA-3898-93B7-EE3146D6ED03}"/>
              </a:ext>
            </a:extLst>
          </p:cNvPr>
          <p:cNvSpPr>
            <a:spLocks noGrp="1"/>
          </p:cNvSpPr>
          <p:nvPr>
            <p:ph idx="1"/>
          </p:nvPr>
        </p:nvSpPr>
        <p:spPr>
          <a:xfrm>
            <a:off x="6466532" y="6047105"/>
            <a:ext cx="4917055" cy="157831"/>
          </a:xfrm>
        </p:spPr>
        <p:txBody>
          <a:bodyPr>
            <a:normAutofit fontScale="25000" lnSpcReduction="20000"/>
          </a:bodyPr>
          <a:lstStyle/>
          <a:p>
            <a:pPr marL="0" indent="0">
              <a:buNone/>
            </a:pPr>
            <a:endParaRPr lang="en-US" dirty="0"/>
          </a:p>
        </p:txBody>
      </p:sp>
      <p:sp>
        <p:nvSpPr>
          <p:cNvPr id="4" name="TextBox 3">
            <a:extLst>
              <a:ext uri="{FF2B5EF4-FFF2-40B4-BE49-F238E27FC236}">
                <a16:creationId xmlns:a16="http://schemas.microsoft.com/office/drawing/2014/main" id="{4B259846-CB3F-E981-C6CB-ED30636D33C1}"/>
              </a:ext>
            </a:extLst>
          </p:cNvPr>
          <p:cNvSpPr txBox="1"/>
          <p:nvPr/>
        </p:nvSpPr>
        <p:spPr>
          <a:xfrm>
            <a:off x="326466" y="530840"/>
            <a:ext cx="10817352"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Council on Federal Financial Assistance</a:t>
            </a:r>
          </a:p>
          <a:p>
            <a:pPr marL="457200" indent="-457200">
              <a:buFont typeface="Arial" panose="020B0604020202020204" pitchFamily="34" charset="0"/>
              <a:buChar char="•"/>
            </a:pPr>
            <a:r>
              <a:rPr lang="en-US" sz="2800" dirty="0">
                <a:solidFill>
                  <a:schemeClr val="bg1"/>
                </a:solidFill>
                <a:latin typeface="Helvetica" panose="020B0604020202020204" pitchFamily="34" charset="0"/>
                <a:cs typeface="Helvetica" panose="020B0604020202020204" pitchFamily="34" charset="0"/>
              </a:rPr>
              <a:t>Government Audit Quality Center</a:t>
            </a:r>
          </a:p>
          <a:p>
            <a:pPr marL="457200" indent="-457200">
              <a:buFont typeface="Arial" panose="020B0604020202020204" pitchFamily="34" charset="0"/>
              <a:buChar char="•"/>
            </a:pPr>
            <a:endParaRPr lang="en-US" sz="2800" dirty="0">
              <a:solidFill>
                <a:schemeClr val="bg1"/>
              </a:solidFill>
              <a:latin typeface="Helvetica" panose="020B0604020202020204" pitchFamily="34" charset="0"/>
              <a:cs typeface="Helvetica" panose="020B0604020202020204" pitchFamily="34" charset="0"/>
            </a:endParaRPr>
          </a:p>
          <a:p>
            <a:endParaRPr lang="en-US" sz="2800" dirty="0">
              <a:solidFill>
                <a:schemeClr val="bg1"/>
              </a:solidFill>
              <a:latin typeface="Helvetica" panose="020B0604020202020204" pitchFamily="34" charset="0"/>
              <a:cs typeface="Helvetica" panose="020B0604020202020204" pitchFamily="34" charset="0"/>
            </a:endParaRPr>
          </a:p>
        </p:txBody>
      </p:sp>
      <p:pic>
        <p:nvPicPr>
          <p:cNvPr id="6" name="Picture 5">
            <a:extLst>
              <a:ext uri="{FF2B5EF4-FFF2-40B4-BE49-F238E27FC236}">
                <a16:creationId xmlns:a16="http://schemas.microsoft.com/office/drawing/2014/main" id="{E3A8F457-0B0A-EBA9-2CCC-B84E799BAA9A}"/>
              </a:ext>
            </a:extLst>
          </p:cNvPr>
          <p:cNvPicPr>
            <a:picLocks noChangeAspect="1"/>
          </p:cNvPicPr>
          <p:nvPr/>
        </p:nvPicPr>
        <p:blipFill>
          <a:blip r:embed="rId2"/>
          <a:stretch>
            <a:fillRect/>
          </a:stretch>
        </p:blipFill>
        <p:spPr>
          <a:xfrm>
            <a:off x="6224847" y="1483558"/>
            <a:ext cx="4640580" cy="4480713"/>
          </a:xfrm>
          <a:prstGeom prst="rect">
            <a:avLst/>
          </a:prstGeom>
        </p:spPr>
      </p:pic>
      <p:pic>
        <p:nvPicPr>
          <p:cNvPr id="8" name="Picture 7">
            <a:extLst>
              <a:ext uri="{FF2B5EF4-FFF2-40B4-BE49-F238E27FC236}">
                <a16:creationId xmlns:a16="http://schemas.microsoft.com/office/drawing/2014/main" id="{E1563633-EF9E-39CA-D990-9CF337771B83}"/>
              </a:ext>
            </a:extLst>
          </p:cNvPr>
          <p:cNvPicPr>
            <a:picLocks noChangeAspect="1"/>
          </p:cNvPicPr>
          <p:nvPr/>
        </p:nvPicPr>
        <p:blipFill>
          <a:blip r:embed="rId3"/>
          <a:stretch>
            <a:fillRect/>
          </a:stretch>
        </p:blipFill>
        <p:spPr>
          <a:xfrm>
            <a:off x="1726127" y="1499085"/>
            <a:ext cx="3617220" cy="4626935"/>
          </a:xfrm>
          <a:prstGeom prst="rect">
            <a:avLst/>
          </a:prstGeom>
        </p:spPr>
      </p:pic>
    </p:spTree>
    <p:extLst>
      <p:ext uri="{BB962C8B-B14F-4D97-AF65-F5344CB8AC3E}">
        <p14:creationId xmlns:p14="http://schemas.microsoft.com/office/powerpoint/2010/main" val="865601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561BD97C-6446-CC34-AF7D-C5C2BA16B37E}"/>
              </a:ext>
            </a:extLst>
          </p:cNvPr>
          <p:cNvGraphicFramePr/>
          <p:nvPr>
            <p:extLst>
              <p:ext uri="{D42A27DB-BD31-4B8C-83A1-F6EECF244321}">
                <p14:modId xmlns:p14="http://schemas.microsoft.com/office/powerpoint/2010/main" val="371376640"/>
              </p:ext>
            </p:extLst>
          </p:nvPr>
        </p:nvGraphicFramePr>
        <p:xfrm>
          <a:off x="619908" y="1444380"/>
          <a:ext cx="10992971" cy="4796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2230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4AAFF51-5A4A-7D90-23EA-EF8196659E91}"/>
              </a:ext>
            </a:extLst>
          </p:cNvPr>
          <p:cNvSpPr>
            <a:spLocks noGrp="1"/>
          </p:cNvSpPr>
          <p:nvPr>
            <p:ph idx="13"/>
          </p:nvPr>
        </p:nvSpPr>
        <p:spPr>
          <a:xfrm>
            <a:off x="932329" y="1853331"/>
            <a:ext cx="4917055" cy="3933150"/>
          </a:xfrm>
        </p:spPr>
        <p:txBody>
          <a:bodyPr vert="horz" lIns="0" tIns="45720" rIns="0" bIns="45720" rtlCol="0">
            <a:normAutofit/>
          </a:bodyPr>
          <a:lstStyle/>
          <a:p>
            <a:pPr marL="0" indent="0">
              <a:spcBef>
                <a:spcPts val="0"/>
              </a:spcBef>
              <a:spcAft>
                <a:spcPts val="600"/>
              </a:spcAft>
              <a:buNone/>
            </a:pPr>
            <a:r>
              <a:rPr lang="en-US" dirty="0"/>
              <a:t>Celina Cereceres, CPA, CFE</a:t>
            </a:r>
          </a:p>
          <a:p>
            <a:pPr marL="0" indent="0">
              <a:spcBef>
                <a:spcPts val="0"/>
              </a:spcBef>
              <a:spcAft>
                <a:spcPts val="600"/>
              </a:spcAft>
              <a:buNone/>
            </a:pPr>
            <a:r>
              <a:rPr lang="en-US" dirty="0"/>
              <a:t>Whitley Penn, LLP</a:t>
            </a:r>
          </a:p>
          <a:p>
            <a:pPr marL="0" indent="0">
              <a:spcBef>
                <a:spcPts val="0"/>
              </a:spcBef>
              <a:spcAft>
                <a:spcPts val="600"/>
              </a:spcAft>
              <a:buNone/>
            </a:pPr>
            <a:r>
              <a:rPr lang="en-US" dirty="0"/>
              <a:t>Partner</a:t>
            </a:r>
          </a:p>
          <a:p>
            <a:pPr marL="0" indent="0">
              <a:spcBef>
                <a:spcPts val="0"/>
              </a:spcBef>
              <a:spcAft>
                <a:spcPts val="600"/>
              </a:spcAft>
              <a:buNone/>
            </a:pPr>
            <a:r>
              <a:rPr lang="en-US" dirty="0"/>
              <a:t>713-386-1175 (P)</a:t>
            </a:r>
          </a:p>
          <a:p>
            <a:pPr marL="0" indent="0">
              <a:spcBef>
                <a:spcPts val="0"/>
              </a:spcBef>
              <a:spcAft>
                <a:spcPts val="600"/>
              </a:spcAft>
              <a:buNone/>
            </a:pPr>
            <a:r>
              <a:rPr lang="en-US" dirty="0"/>
              <a:t>713-377-3667 (M)</a:t>
            </a:r>
          </a:p>
          <a:p>
            <a:pPr marL="0" indent="0">
              <a:spcBef>
                <a:spcPts val="0"/>
              </a:spcBef>
              <a:spcAft>
                <a:spcPts val="600"/>
              </a:spcAft>
              <a:buNone/>
            </a:pPr>
            <a:r>
              <a:rPr lang="en-US" dirty="0">
                <a:hlinkClick r:id="rId2">
                  <a:extLst>
                    <a:ext uri="{A12FA001-AC4F-418D-AE19-62706E023703}">
                      <ahyp:hlinkClr xmlns:ahyp="http://schemas.microsoft.com/office/drawing/2018/hyperlinkcolor" val="tx"/>
                    </a:ext>
                  </a:extLst>
                </a:hlinkClick>
              </a:rPr>
              <a:t>Celina.Cereceres@whitleypenn.com</a:t>
            </a:r>
            <a:r>
              <a:rPr lang="en-US" dirty="0"/>
              <a:t> </a:t>
            </a:r>
          </a:p>
        </p:txBody>
      </p:sp>
      <p:sp>
        <p:nvSpPr>
          <p:cNvPr id="4" name="Title 3">
            <a:extLst>
              <a:ext uri="{FF2B5EF4-FFF2-40B4-BE49-F238E27FC236}">
                <a16:creationId xmlns:a16="http://schemas.microsoft.com/office/drawing/2014/main" id="{B1AE9932-1BE3-9605-04C7-EB9498333196}"/>
              </a:ext>
            </a:extLst>
          </p:cNvPr>
          <p:cNvSpPr>
            <a:spLocks noGrp="1"/>
          </p:cNvSpPr>
          <p:nvPr>
            <p:ph type="title"/>
          </p:nvPr>
        </p:nvSpPr>
        <p:spPr>
          <a:xfrm>
            <a:off x="932329" y="893729"/>
            <a:ext cx="10452849" cy="910492"/>
          </a:xfrm>
        </p:spPr>
        <p:txBody>
          <a:bodyPr anchor="ctr">
            <a:normAutofit/>
          </a:bodyPr>
          <a:lstStyle/>
          <a:p>
            <a:r>
              <a:rPr lang="en-US" dirty="0"/>
              <a:t>Your Speaker</a:t>
            </a:r>
          </a:p>
        </p:txBody>
      </p:sp>
      <p:pic>
        <p:nvPicPr>
          <p:cNvPr id="11" name="Picture 10">
            <a:extLst>
              <a:ext uri="{FF2B5EF4-FFF2-40B4-BE49-F238E27FC236}">
                <a16:creationId xmlns:a16="http://schemas.microsoft.com/office/drawing/2014/main" id="{C95D753B-82B4-B09C-D289-6B3E8A5A0BA9}"/>
              </a:ext>
            </a:extLst>
          </p:cNvPr>
          <p:cNvPicPr>
            <a:picLocks noChangeAspect="1"/>
          </p:cNvPicPr>
          <p:nvPr/>
        </p:nvPicPr>
        <p:blipFill>
          <a:blip r:embed="rId3"/>
          <a:stretch>
            <a:fillRect/>
          </a:stretch>
        </p:blipFill>
        <p:spPr>
          <a:xfrm>
            <a:off x="9816714" y="2081745"/>
            <a:ext cx="1835671" cy="3267495"/>
          </a:xfrm>
          <a:prstGeom prst="rect">
            <a:avLst/>
          </a:prstGeom>
        </p:spPr>
      </p:pic>
      <p:pic>
        <p:nvPicPr>
          <p:cNvPr id="12" name="Picture 11">
            <a:extLst>
              <a:ext uri="{FF2B5EF4-FFF2-40B4-BE49-F238E27FC236}">
                <a16:creationId xmlns:a16="http://schemas.microsoft.com/office/drawing/2014/main" id="{AC666F8F-F84F-E9AF-0C8B-EECE510726C3}"/>
              </a:ext>
            </a:extLst>
          </p:cNvPr>
          <p:cNvPicPr>
            <a:picLocks noChangeAspect="1"/>
          </p:cNvPicPr>
          <p:nvPr/>
        </p:nvPicPr>
        <p:blipFill>
          <a:blip r:embed="rId4"/>
          <a:srcRect t="10262" r="2338" b="9713"/>
          <a:stretch/>
        </p:blipFill>
        <p:spPr>
          <a:xfrm>
            <a:off x="7072120" y="2027755"/>
            <a:ext cx="2460500" cy="3584301"/>
          </a:xfrm>
          <a:prstGeom prst="rect">
            <a:avLst/>
          </a:prstGeom>
        </p:spPr>
      </p:pic>
    </p:spTree>
    <p:extLst>
      <p:ext uri="{BB962C8B-B14F-4D97-AF65-F5344CB8AC3E}">
        <p14:creationId xmlns:p14="http://schemas.microsoft.com/office/powerpoint/2010/main" val="3669175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0A5A5-1FC0-25B5-6BE8-E5CCD89CC34A}"/>
              </a:ext>
            </a:extLst>
          </p:cNvPr>
          <p:cNvSpPr>
            <a:spLocks noGrp="1"/>
          </p:cNvSpPr>
          <p:nvPr>
            <p:ph type="title"/>
          </p:nvPr>
        </p:nvSpPr>
        <p:spPr/>
        <p:txBody>
          <a:bodyPr/>
          <a:lstStyle/>
          <a:p>
            <a:r>
              <a:rPr lang="en-US" dirty="0">
                <a:solidFill>
                  <a:schemeClr val="bg1"/>
                </a:solidFill>
              </a:rPr>
              <a:t>Changes to Uniform Guidance: </a:t>
            </a:r>
            <a:r>
              <a:rPr lang="en-US" dirty="0"/>
              <a:t>Effective Date </a:t>
            </a:r>
          </a:p>
        </p:txBody>
      </p:sp>
      <p:graphicFrame>
        <p:nvGraphicFramePr>
          <p:cNvPr id="5" name="Content Placeholder 4">
            <a:extLst>
              <a:ext uri="{FF2B5EF4-FFF2-40B4-BE49-F238E27FC236}">
                <a16:creationId xmlns:a16="http://schemas.microsoft.com/office/drawing/2014/main" id="{2A58C09E-1828-C348-84E8-38BBE3238812}"/>
              </a:ext>
            </a:extLst>
          </p:cNvPr>
          <p:cNvGraphicFramePr>
            <a:graphicFrameLocks noGrp="1"/>
          </p:cNvGraphicFramePr>
          <p:nvPr>
            <p:ph idx="4294967295"/>
            <p:extLst>
              <p:ext uri="{D42A27DB-BD31-4B8C-83A1-F6EECF244321}">
                <p14:modId xmlns:p14="http://schemas.microsoft.com/office/powerpoint/2010/main" val="3533009928"/>
              </p:ext>
            </p:extLst>
          </p:nvPr>
        </p:nvGraphicFramePr>
        <p:xfrm>
          <a:off x="1096963" y="2108200"/>
          <a:ext cx="10058400" cy="2391871"/>
        </p:xfrm>
        <a:graphic>
          <a:graphicData uri="http://schemas.openxmlformats.org/drawingml/2006/table">
            <a:tbl>
              <a:tblPr firstRow="1" bandRow="1">
                <a:tableStyleId>{073A0DAA-6AF3-43AB-8588-CEC1D06C72B9}</a:tableStyleId>
              </a:tblPr>
              <a:tblGrid>
                <a:gridCol w="5029200">
                  <a:extLst>
                    <a:ext uri="{9D8B030D-6E8A-4147-A177-3AD203B41FA5}">
                      <a16:colId xmlns:a16="http://schemas.microsoft.com/office/drawing/2014/main" val="1950075542"/>
                    </a:ext>
                  </a:extLst>
                </a:gridCol>
                <a:gridCol w="5029200">
                  <a:extLst>
                    <a:ext uri="{9D8B030D-6E8A-4147-A177-3AD203B41FA5}">
                      <a16:colId xmlns:a16="http://schemas.microsoft.com/office/drawing/2014/main" val="1257077164"/>
                    </a:ext>
                  </a:extLst>
                </a:gridCol>
              </a:tblGrid>
              <a:tr h="499208">
                <a:tc>
                  <a:txBody>
                    <a:bodyPr/>
                    <a:lstStyle/>
                    <a:p>
                      <a:pPr algn="ctr"/>
                      <a:r>
                        <a:rPr lang="en-US" dirty="0"/>
                        <a:t>Effective Date</a:t>
                      </a:r>
                    </a:p>
                  </a:txBody>
                  <a:tcPr anchor="ctr"/>
                </a:tc>
                <a:tc>
                  <a:txBody>
                    <a:bodyPr/>
                    <a:lstStyle/>
                    <a:p>
                      <a:pPr algn="ctr"/>
                      <a:r>
                        <a:rPr lang="en-US" dirty="0"/>
                        <a:t>Election to Apply Early</a:t>
                      </a:r>
                    </a:p>
                  </a:txBody>
                  <a:tcPr anchor="ctr"/>
                </a:tc>
                <a:extLst>
                  <a:ext uri="{0D108BD9-81ED-4DB2-BD59-A6C34878D82A}">
                    <a16:rowId xmlns:a16="http://schemas.microsoft.com/office/drawing/2014/main" val="509774428"/>
                  </a:ext>
                </a:extLst>
              </a:tr>
              <a:tr h="1892663">
                <a:tc>
                  <a:txBody>
                    <a:bodyPr/>
                    <a:lstStyle/>
                    <a:p>
                      <a:pPr lvl="1" algn="l"/>
                      <a:r>
                        <a:rPr lang="en-US" b="1" dirty="0">
                          <a:solidFill>
                            <a:schemeClr val="tx1"/>
                          </a:solidFill>
                        </a:rPr>
                        <a:t>            October 1, 2024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rPr>
                        <a:t>Federal agencies may elect to apply the final guidance to Federal awards issued prior to October 1, 2024, but they are not required to do so.</a:t>
                      </a:r>
                    </a:p>
                  </a:txBody>
                  <a:tcPr anchor="ctr"/>
                </a:tc>
                <a:extLst>
                  <a:ext uri="{0D108BD9-81ED-4DB2-BD59-A6C34878D82A}">
                    <a16:rowId xmlns:a16="http://schemas.microsoft.com/office/drawing/2014/main" val="867696643"/>
                  </a:ext>
                </a:extLst>
              </a:tr>
            </a:tbl>
          </a:graphicData>
        </a:graphic>
      </p:graphicFrame>
    </p:spTree>
    <p:extLst>
      <p:ext uri="{BB962C8B-B14F-4D97-AF65-F5344CB8AC3E}">
        <p14:creationId xmlns:p14="http://schemas.microsoft.com/office/powerpoint/2010/main" val="4200720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30840-958A-F200-026D-2F4B7F6F982E}"/>
              </a:ext>
            </a:extLst>
          </p:cNvPr>
          <p:cNvSpPr>
            <a:spLocks noGrp="1"/>
          </p:cNvSpPr>
          <p:nvPr>
            <p:ph type="title"/>
          </p:nvPr>
        </p:nvSpPr>
        <p:spPr/>
        <p:txBody>
          <a:bodyPr/>
          <a:lstStyle/>
          <a:p>
            <a:r>
              <a:rPr lang="en-US" dirty="0"/>
              <a:t>Acronyms and Definitions</a:t>
            </a:r>
          </a:p>
        </p:txBody>
      </p:sp>
    </p:spTree>
    <p:extLst>
      <p:ext uri="{BB962C8B-B14F-4D97-AF65-F5344CB8AC3E}">
        <p14:creationId xmlns:p14="http://schemas.microsoft.com/office/powerpoint/2010/main" val="2358507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65B9E7-D99B-7725-C87B-1AC6E430B2FB}"/>
              </a:ext>
            </a:extLst>
          </p:cNvPr>
          <p:cNvSpPr txBox="1"/>
          <p:nvPr/>
        </p:nvSpPr>
        <p:spPr>
          <a:xfrm>
            <a:off x="250479" y="3084449"/>
            <a:ext cx="5370832"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uLnTx/>
                <a:uFillTx/>
                <a:latin typeface="Century Gothic"/>
                <a:ea typeface="+mn-ea"/>
                <a:cs typeface="+mn-cs"/>
              </a:rPr>
              <a:t>Non-Federal Entity</a:t>
            </a:r>
          </a:p>
        </p:txBody>
      </p:sp>
      <p:sp>
        <p:nvSpPr>
          <p:cNvPr id="6" name="TextBox 5">
            <a:extLst>
              <a:ext uri="{FF2B5EF4-FFF2-40B4-BE49-F238E27FC236}">
                <a16:creationId xmlns:a16="http://schemas.microsoft.com/office/drawing/2014/main" id="{77FAEC4E-1824-69D0-1824-DCB4B5143CD8}"/>
              </a:ext>
            </a:extLst>
          </p:cNvPr>
          <p:cNvSpPr txBox="1"/>
          <p:nvPr/>
        </p:nvSpPr>
        <p:spPr>
          <a:xfrm>
            <a:off x="6167322" y="3125512"/>
            <a:ext cx="574985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uLnTx/>
                <a:uFillTx/>
                <a:latin typeface="Century Gothic"/>
                <a:ea typeface="+mn-ea"/>
                <a:cs typeface="+mn-cs"/>
              </a:rPr>
              <a:t>Recipient / Subrecipient</a:t>
            </a:r>
          </a:p>
        </p:txBody>
      </p:sp>
      <p:sp>
        <p:nvSpPr>
          <p:cNvPr id="8" name="Right Arrow 7">
            <a:extLst>
              <a:ext uri="{FF2B5EF4-FFF2-40B4-BE49-F238E27FC236}">
                <a16:creationId xmlns:a16="http://schemas.microsoft.com/office/drawing/2014/main" id="{E6D7EE1E-A413-9BB1-562E-3241B6C6BA65}"/>
              </a:ext>
            </a:extLst>
          </p:cNvPr>
          <p:cNvSpPr/>
          <p:nvPr/>
        </p:nvSpPr>
        <p:spPr>
          <a:xfrm>
            <a:off x="5110278" y="3506673"/>
            <a:ext cx="1828800" cy="725213"/>
          </a:xfrm>
          <a:prstGeom prst="rightArrow">
            <a:avLst/>
          </a:prstGeom>
          <a:solidFill>
            <a:schemeClr val="bg1"/>
          </a:solidFill>
          <a:ln w="28575">
            <a:solidFill>
              <a:srgbClr val="6E9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13" name="Title 1">
            <a:extLst>
              <a:ext uri="{FF2B5EF4-FFF2-40B4-BE49-F238E27FC236}">
                <a16:creationId xmlns:a16="http://schemas.microsoft.com/office/drawing/2014/main" id="{63C5AA07-184E-79E4-E516-A5F48AD3EB27}"/>
              </a:ext>
            </a:extLst>
          </p:cNvPr>
          <p:cNvSpPr txBox="1">
            <a:spLocks/>
          </p:cNvSpPr>
          <p:nvPr/>
        </p:nvSpPr>
        <p:spPr>
          <a:xfrm>
            <a:off x="598714" y="403316"/>
            <a:ext cx="11174186" cy="1089529"/>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r>
              <a:rPr lang="en-US" dirty="0">
                <a:solidFill>
                  <a:schemeClr val="tx2"/>
                </a:solidFill>
              </a:rPr>
              <a:t>Changes to Uniform Guidance: </a:t>
            </a:r>
            <a:r>
              <a:rPr lang="en-US" dirty="0"/>
              <a:t>Acronyms and Definitions</a:t>
            </a:r>
          </a:p>
        </p:txBody>
      </p:sp>
      <p:sp>
        <p:nvSpPr>
          <p:cNvPr id="7" name="Multiply 6">
            <a:extLst>
              <a:ext uri="{FF2B5EF4-FFF2-40B4-BE49-F238E27FC236}">
                <a16:creationId xmlns:a16="http://schemas.microsoft.com/office/drawing/2014/main" id="{6DB27C1D-811E-A2EB-7F39-FCDB4D75A484}"/>
              </a:ext>
            </a:extLst>
          </p:cNvPr>
          <p:cNvSpPr/>
          <p:nvPr/>
        </p:nvSpPr>
        <p:spPr>
          <a:xfrm>
            <a:off x="1083461" y="2131994"/>
            <a:ext cx="3704868" cy="3474570"/>
          </a:xfrm>
          <a:prstGeom prst="mathMultiply">
            <a:avLst/>
          </a:prstGeom>
          <a:solidFill>
            <a:srgbClr val="6E9567">
              <a:alpha val="526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Century Gothic"/>
              <a:ea typeface="+mn-ea"/>
              <a:cs typeface="+mn-cs"/>
            </a:endParaRPr>
          </a:p>
        </p:txBody>
      </p:sp>
    </p:spTree>
    <p:extLst>
      <p:ext uri="{BB962C8B-B14F-4D97-AF65-F5344CB8AC3E}">
        <p14:creationId xmlns:p14="http://schemas.microsoft.com/office/powerpoint/2010/main" val="961770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0A5A5-1FC0-25B5-6BE8-E5CCD89CC34A}"/>
              </a:ext>
            </a:extLst>
          </p:cNvPr>
          <p:cNvSpPr>
            <a:spLocks noGrp="1"/>
          </p:cNvSpPr>
          <p:nvPr>
            <p:ph type="title"/>
          </p:nvPr>
        </p:nvSpPr>
        <p:spPr>
          <a:xfrm>
            <a:off x="99060" y="490106"/>
            <a:ext cx="10452849" cy="910492"/>
          </a:xfrm>
        </p:spPr>
        <p:txBody>
          <a:bodyPr/>
          <a:lstStyle/>
          <a:p>
            <a:r>
              <a:rPr lang="en-US" dirty="0">
                <a:solidFill>
                  <a:schemeClr val="tx2"/>
                </a:solidFill>
              </a:rPr>
              <a:t> </a:t>
            </a:r>
            <a:r>
              <a:rPr lang="en-US" dirty="0"/>
              <a:t>Acronyms and Definitions</a:t>
            </a:r>
          </a:p>
        </p:txBody>
      </p:sp>
      <p:graphicFrame>
        <p:nvGraphicFramePr>
          <p:cNvPr id="10" name="Diagram 9">
            <a:extLst>
              <a:ext uri="{FF2B5EF4-FFF2-40B4-BE49-F238E27FC236}">
                <a16:creationId xmlns:a16="http://schemas.microsoft.com/office/drawing/2014/main" id="{0EC998CC-2140-F625-5567-D88706378BD9}"/>
              </a:ext>
            </a:extLst>
          </p:cNvPr>
          <p:cNvGraphicFramePr/>
          <p:nvPr>
            <p:extLst>
              <p:ext uri="{D42A27DB-BD31-4B8C-83A1-F6EECF244321}">
                <p14:modId xmlns:p14="http://schemas.microsoft.com/office/powerpoint/2010/main" val="2079821941"/>
              </p:ext>
            </p:extLst>
          </p:nvPr>
        </p:nvGraphicFramePr>
        <p:xfrm>
          <a:off x="446315" y="1057811"/>
          <a:ext cx="11424260" cy="5517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white background with black text&#10;&#10;Description automatically generated">
            <a:extLst>
              <a:ext uri="{FF2B5EF4-FFF2-40B4-BE49-F238E27FC236}">
                <a16:creationId xmlns:a16="http://schemas.microsoft.com/office/drawing/2014/main" id="{F245882F-D25B-4AA6-05F6-C25D499D2173}"/>
              </a:ext>
            </a:extLst>
          </p:cNvPr>
          <p:cNvPicPr>
            <a:picLocks noChangeAspect="1"/>
          </p:cNvPicPr>
          <p:nvPr/>
        </p:nvPicPr>
        <p:blipFill>
          <a:blip r:embed="rId8"/>
          <a:stretch>
            <a:fillRect/>
          </a:stretch>
        </p:blipFill>
        <p:spPr>
          <a:xfrm>
            <a:off x="3234064" y="1743385"/>
            <a:ext cx="5723872" cy="940910"/>
          </a:xfrm>
          <a:prstGeom prst="rect">
            <a:avLst/>
          </a:prstGeom>
        </p:spPr>
      </p:pic>
      <p:pic>
        <p:nvPicPr>
          <p:cNvPr id="5" name="Picture 4" descr="A close-up of a text&#10;&#10;Description automatically generated">
            <a:extLst>
              <a:ext uri="{FF2B5EF4-FFF2-40B4-BE49-F238E27FC236}">
                <a16:creationId xmlns:a16="http://schemas.microsoft.com/office/drawing/2014/main" id="{48720D42-A886-5483-50EC-CFDC0328DB20}"/>
              </a:ext>
            </a:extLst>
          </p:cNvPr>
          <p:cNvPicPr>
            <a:picLocks noChangeAspect="1"/>
          </p:cNvPicPr>
          <p:nvPr/>
        </p:nvPicPr>
        <p:blipFill>
          <a:blip r:embed="rId9"/>
          <a:stretch>
            <a:fillRect/>
          </a:stretch>
        </p:blipFill>
        <p:spPr>
          <a:xfrm>
            <a:off x="3234064" y="3154244"/>
            <a:ext cx="5723873" cy="1351763"/>
          </a:xfrm>
          <a:prstGeom prst="rect">
            <a:avLst/>
          </a:prstGeom>
        </p:spPr>
      </p:pic>
      <p:pic>
        <p:nvPicPr>
          <p:cNvPr id="7" name="Picture 6" descr="A close up of a document&#10;&#10;Description automatically generated">
            <a:extLst>
              <a:ext uri="{FF2B5EF4-FFF2-40B4-BE49-F238E27FC236}">
                <a16:creationId xmlns:a16="http://schemas.microsoft.com/office/drawing/2014/main" id="{4F304864-848C-2315-882A-BA062A2942AD}"/>
              </a:ext>
            </a:extLst>
          </p:cNvPr>
          <p:cNvPicPr>
            <a:picLocks noChangeAspect="1"/>
          </p:cNvPicPr>
          <p:nvPr/>
        </p:nvPicPr>
        <p:blipFill rotWithShape="1">
          <a:blip r:embed="rId10"/>
          <a:srcRect b="66282"/>
          <a:stretch/>
        </p:blipFill>
        <p:spPr>
          <a:xfrm>
            <a:off x="3263258" y="5015708"/>
            <a:ext cx="5723874" cy="964984"/>
          </a:xfrm>
          <a:prstGeom prst="rect">
            <a:avLst/>
          </a:prstGeom>
        </p:spPr>
      </p:pic>
      <p:pic>
        <p:nvPicPr>
          <p:cNvPr id="8" name="Picture 7" descr="A close up of a document&#10;&#10;Description automatically generated">
            <a:extLst>
              <a:ext uri="{FF2B5EF4-FFF2-40B4-BE49-F238E27FC236}">
                <a16:creationId xmlns:a16="http://schemas.microsoft.com/office/drawing/2014/main" id="{6FFC076D-31DF-C43A-BCC3-7BF4EAC49900}"/>
              </a:ext>
            </a:extLst>
          </p:cNvPr>
          <p:cNvPicPr>
            <a:picLocks noChangeAspect="1"/>
          </p:cNvPicPr>
          <p:nvPr/>
        </p:nvPicPr>
        <p:blipFill rotWithShape="1">
          <a:blip r:embed="rId10"/>
          <a:srcRect t="74510"/>
          <a:stretch/>
        </p:blipFill>
        <p:spPr>
          <a:xfrm>
            <a:off x="3263258" y="5974559"/>
            <a:ext cx="5723875" cy="729513"/>
          </a:xfrm>
          <a:prstGeom prst="rect">
            <a:avLst/>
          </a:prstGeom>
        </p:spPr>
      </p:pic>
    </p:spTree>
    <p:extLst>
      <p:ext uri="{BB962C8B-B14F-4D97-AF65-F5344CB8AC3E}">
        <p14:creationId xmlns:p14="http://schemas.microsoft.com/office/powerpoint/2010/main" val="2023094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49CDE6-FE71-7345-8BB5-C3C5E4D06517}"/>
              </a:ext>
            </a:extLst>
          </p:cNvPr>
          <p:cNvSpPr/>
          <p:nvPr/>
        </p:nvSpPr>
        <p:spPr>
          <a:xfrm>
            <a:off x="1796002" y="1914277"/>
            <a:ext cx="8365374" cy="4189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5" name="Picture 4" descr="A close up of a text&#10;&#10;Description automatically generated">
            <a:extLst>
              <a:ext uri="{FF2B5EF4-FFF2-40B4-BE49-F238E27FC236}">
                <a16:creationId xmlns:a16="http://schemas.microsoft.com/office/drawing/2014/main" id="{B592ED21-1249-9C04-3DC8-DD46F84A2CB9}"/>
              </a:ext>
            </a:extLst>
          </p:cNvPr>
          <p:cNvPicPr>
            <a:picLocks noChangeAspect="1"/>
          </p:cNvPicPr>
          <p:nvPr/>
        </p:nvPicPr>
        <p:blipFill>
          <a:blip r:embed="rId3"/>
          <a:stretch>
            <a:fillRect/>
          </a:stretch>
        </p:blipFill>
        <p:spPr>
          <a:xfrm>
            <a:off x="2825478" y="1985919"/>
            <a:ext cx="6908800" cy="1270000"/>
          </a:xfrm>
          <a:prstGeom prst="rect">
            <a:avLst/>
          </a:prstGeom>
        </p:spPr>
      </p:pic>
      <p:sp>
        <p:nvSpPr>
          <p:cNvPr id="8" name="Title 7">
            <a:extLst>
              <a:ext uri="{FF2B5EF4-FFF2-40B4-BE49-F238E27FC236}">
                <a16:creationId xmlns:a16="http://schemas.microsoft.com/office/drawing/2014/main" id="{58C7D247-F7DF-1551-15D6-14A6E4002B51}"/>
              </a:ext>
            </a:extLst>
          </p:cNvPr>
          <p:cNvSpPr>
            <a:spLocks noGrp="1"/>
          </p:cNvSpPr>
          <p:nvPr>
            <p:ph type="title"/>
          </p:nvPr>
        </p:nvSpPr>
        <p:spPr/>
        <p:txBody>
          <a:bodyPr/>
          <a:lstStyle/>
          <a:p>
            <a:endParaRPr lang="en-US" dirty="0"/>
          </a:p>
        </p:txBody>
      </p:sp>
      <p:pic>
        <p:nvPicPr>
          <p:cNvPr id="11" name="Picture 10" descr="A close-up of a document&#10;&#10;Description automatically generated">
            <a:extLst>
              <a:ext uri="{FF2B5EF4-FFF2-40B4-BE49-F238E27FC236}">
                <a16:creationId xmlns:a16="http://schemas.microsoft.com/office/drawing/2014/main" id="{D60F6123-F046-8C17-B9B6-90ACE4971346}"/>
              </a:ext>
            </a:extLst>
          </p:cNvPr>
          <p:cNvPicPr>
            <a:picLocks noChangeAspect="1"/>
          </p:cNvPicPr>
          <p:nvPr/>
        </p:nvPicPr>
        <p:blipFill>
          <a:blip r:embed="rId4"/>
          <a:stretch>
            <a:fillRect/>
          </a:stretch>
        </p:blipFill>
        <p:spPr>
          <a:xfrm>
            <a:off x="2840264" y="3484856"/>
            <a:ext cx="6526258" cy="2612889"/>
          </a:xfrm>
          <a:prstGeom prst="rect">
            <a:avLst/>
          </a:prstGeom>
        </p:spPr>
      </p:pic>
      <p:sp>
        <p:nvSpPr>
          <p:cNvPr id="12" name="Rectangle 11">
            <a:extLst>
              <a:ext uri="{FF2B5EF4-FFF2-40B4-BE49-F238E27FC236}">
                <a16:creationId xmlns:a16="http://schemas.microsoft.com/office/drawing/2014/main" id="{86150589-ABFA-E191-2090-DE89AD7F0BF1}"/>
              </a:ext>
            </a:extLst>
          </p:cNvPr>
          <p:cNvSpPr/>
          <p:nvPr/>
        </p:nvSpPr>
        <p:spPr>
          <a:xfrm>
            <a:off x="3328946" y="5339621"/>
            <a:ext cx="2858494" cy="22842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Rectangle 12">
            <a:extLst>
              <a:ext uri="{FF2B5EF4-FFF2-40B4-BE49-F238E27FC236}">
                <a16:creationId xmlns:a16="http://schemas.microsoft.com/office/drawing/2014/main" id="{22F59E40-3E16-6005-BC22-9F092C0FBBD5}"/>
              </a:ext>
            </a:extLst>
          </p:cNvPr>
          <p:cNvSpPr/>
          <p:nvPr/>
        </p:nvSpPr>
        <p:spPr>
          <a:xfrm>
            <a:off x="2825478" y="3976474"/>
            <a:ext cx="2858494" cy="22842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Rectangle 13">
            <a:extLst>
              <a:ext uri="{FF2B5EF4-FFF2-40B4-BE49-F238E27FC236}">
                <a16:creationId xmlns:a16="http://schemas.microsoft.com/office/drawing/2014/main" id="{350BB617-1C05-21C0-2A82-18F61DB09268}"/>
              </a:ext>
            </a:extLst>
          </p:cNvPr>
          <p:cNvSpPr/>
          <p:nvPr/>
        </p:nvSpPr>
        <p:spPr>
          <a:xfrm>
            <a:off x="3120195" y="2495307"/>
            <a:ext cx="1992825" cy="22842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a:extLst>
              <a:ext uri="{FF2B5EF4-FFF2-40B4-BE49-F238E27FC236}">
                <a16:creationId xmlns:a16="http://schemas.microsoft.com/office/drawing/2014/main" id="{3F2AC92C-B958-203B-CD87-8F5172E7CEA2}"/>
              </a:ext>
            </a:extLst>
          </p:cNvPr>
          <p:cNvSpPr/>
          <p:nvPr/>
        </p:nvSpPr>
        <p:spPr>
          <a:xfrm>
            <a:off x="8503920" y="2083827"/>
            <a:ext cx="874593" cy="22842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427457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30840-958A-F200-026D-2F4B7F6F982E}"/>
              </a:ext>
            </a:extLst>
          </p:cNvPr>
          <p:cNvSpPr>
            <a:spLocks noGrp="1"/>
          </p:cNvSpPr>
          <p:nvPr>
            <p:ph type="title"/>
          </p:nvPr>
        </p:nvSpPr>
        <p:spPr/>
        <p:txBody>
          <a:bodyPr>
            <a:normAutofit/>
          </a:bodyPr>
          <a:lstStyle/>
          <a:p>
            <a:r>
              <a:rPr lang="en-US" dirty="0"/>
              <a:t>Pre-Federal Award Requirements and Contents of Federal Awards</a:t>
            </a:r>
          </a:p>
        </p:txBody>
      </p:sp>
    </p:spTree>
    <p:extLst>
      <p:ext uri="{BB962C8B-B14F-4D97-AF65-F5344CB8AC3E}">
        <p14:creationId xmlns:p14="http://schemas.microsoft.com/office/powerpoint/2010/main" val="2208406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0299E9B-E659-6B15-FB91-E592B494EBAD}"/>
              </a:ext>
            </a:extLst>
          </p:cNvPr>
          <p:cNvSpPr txBox="1">
            <a:spLocks/>
          </p:cNvSpPr>
          <p:nvPr/>
        </p:nvSpPr>
        <p:spPr>
          <a:xfrm>
            <a:off x="415819" y="556054"/>
            <a:ext cx="11631801" cy="970327"/>
          </a:xfrm>
          <a:prstGeom prst="rect">
            <a:avLst/>
          </a:prstGeom>
        </p:spPr>
        <p:txBody>
          <a:bodyPr>
            <a:norm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r>
              <a:rPr lang="en-US" sz="3200" dirty="0">
                <a:solidFill>
                  <a:schemeClr val="tx2"/>
                </a:solidFill>
                <a:latin typeface="Helvetica" panose="020B0604020202020204" pitchFamily="34" charset="0"/>
                <a:cs typeface="Helvetica" panose="020B0604020202020204" pitchFamily="34" charset="0"/>
              </a:rPr>
              <a:t>2 CFR § 200.215: Never Contract with the Enemy</a:t>
            </a:r>
          </a:p>
        </p:txBody>
      </p:sp>
      <p:pic>
        <p:nvPicPr>
          <p:cNvPr id="17" name="Graphic 16" descr="Contract outline">
            <a:extLst>
              <a:ext uri="{FF2B5EF4-FFF2-40B4-BE49-F238E27FC236}">
                <a16:creationId xmlns:a16="http://schemas.microsoft.com/office/drawing/2014/main" id="{07BF23E8-C4C3-8B64-5D07-33CA6E2CC9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86821" y="1868692"/>
            <a:ext cx="3818358" cy="3818358"/>
          </a:xfrm>
          <a:prstGeom prst="rect">
            <a:avLst/>
          </a:prstGeom>
        </p:spPr>
      </p:pic>
      <p:pic>
        <p:nvPicPr>
          <p:cNvPr id="15" name="Graphic 14" descr="No sign with solid fill">
            <a:extLst>
              <a:ext uri="{FF2B5EF4-FFF2-40B4-BE49-F238E27FC236}">
                <a16:creationId xmlns:a16="http://schemas.microsoft.com/office/drawing/2014/main" id="{DC3B4A0A-BF1E-F3F3-C496-1117945F7D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19955" y="1391477"/>
            <a:ext cx="4552089" cy="4552089"/>
          </a:xfrm>
          <a:prstGeom prst="rect">
            <a:avLst/>
          </a:prstGeom>
        </p:spPr>
      </p:pic>
    </p:spTree>
    <p:extLst>
      <p:ext uri="{BB962C8B-B14F-4D97-AF65-F5344CB8AC3E}">
        <p14:creationId xmlns:p14="http://schemas.microsoft.com/office/powerpoint/2010/main" val="760215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E2C70C-A1EA-FD96-D8B2-1143F069DED9}"/>
              </a:ext>
            </a:extLst>
          </p:cNvPr>
          <p:cNvSpPr/>
          <p:nvPr/>
        </p:nvSpPr>
        <p:spPr>
          <a:xfrm>
            <a:off x="1574800" y="1261688"/>
            <a:ext cx="9042400" cy="4732712"/>
          </a:xfrm>
          <a:prstGeom prst="rect">
            <a:avLst/>
          </a:prstGeom>
          <a:solidFill>
            <a:schemeClr val="bg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ectangle 1">
            <a:extLst>
              <a:ext uri="{FF2B5EF4-FFF2-40B4-BE49-F238E27FC236}">
                <a16:creationId xmlns:a16="http://schemas.microsoft.com/office/drawing/2014/main" id="{8E49CDE6-FE71-7345-8BB5-C3C5E4D06517}"/>
              </a:ext>
            </a:extLst>
          </p:cNvPr>
          <p:cNvSpPr/>
          <p:nvPr/>
        </p:nvSpPr>
        <p:spPr>
          <a:xfrm>
            <a:off x="1913313" y="1533779"/>
            <a:ext cx="8365374" cy="4189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0" name="Picture 9" descr="A document with red text&#10;&#10;Description automatically generated">
            <a:extLst>
              <a:ext uri="{FF2B5EF4-FFF2-40B4-BE49-F238E27FC236}">
                <a16:creationId xmlns:a16="http://schemas.microsoft.com/office/drawing/2014/main" id="{32D6539C-77FC-E8EF-B593-882E34E7BF2F}"/>
              </a:ext>
            </a:extLst>
          </p:cNvPr>
          <p:cNvPicPr>
            <a:picLocks noChangeAspect="1"/>
          </p:cNvPicPr>
          <p:nvPr/>
        </p:nvPicPr>
        <p:blipFill rotWithShape="1">
          <a:blip r:embed="rId3"/>
          <a:srcRect t="50000"/>
          <a:stretch/>
        </p:blipFill>
        <p:spPr>
          <a:xfrm>
            <a:off x="2609850" y="2417064"/>
            <a:ext cx="6972300" cy="2717800"/>
          </a:xfrm>
          <a:prstGeom prst="rect">
            <a:avLst/>
          </a:prstGeom>
        </p:spPr>
      </p:pic>
      <p:sp>
        <p:nvSpPr>
          <p:cNvPr id="11" name="Rectangle 10">
            <a:extLst>
              <a:ext uri="{FF2B5EF4-FFF2-40B4-BE49-F238E27FC236}">
                <a16:creationId xmlns:a16="http://schemas.microsoft.com/office/drawing/2014/main" id="{0C3C66DB-D854-7737-563C-F934CA129ACD}"/>
              </a:ext>
            </a:extLst>
          </p:cNvPr>
          <p:cNvSpPr/>
          <p:nvPr/>
        </p:nvSpPr>
        <p:spPr>
          <a:xfrm>
            <a:off x="6120384" y="3989180"/>
            <a:ext cx="914400" cy="24144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Title 1">
            <a:extLst>
              <a:ext uri="{FF2B5EF4-FFF2-40B4-BE49-F238E27FC236}">
                <a16:creationId xmlns:a16="http://schemas.microsoft.com/office/drawing/2014/main" id="{30299E9B-E659-6B15-FB91-E592B494EBAD}"/>
              </a:ext>
            </a:extLst>
          </p:cNvPr>
          <p:cNvSpPr txBox="1">
            <a:spLocks/>
          </p:cNvSpPr>
          <p:nvPr/>
        </p:nvSpPr>
        <p:spPr>
          <a:xfrm>
            <a:off x="415819" y="200818"/>
            <a:ext cx="11631801" cy="1325563"/>
          </a:xfrm>
          <a:prstGeom prst="rect">
            <a:avLst/>
          </a:prstGeom>
        </p:spPr>
        <p:txBody>
          <a:bodyPr>
            <a:norm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r>
              <a:rPr lang="en-US" sz="3200" dirty="0">
                <a:solidFill>
                  <a:schemeClr val="tx2"/>
                </a:solidFill>
              </a:rPr>
              <a:t>2 CFR § 200.215: Never contract with the enemy</a:t>
            </a:r>
          </a:p>
        </p:txBody>
      </p:sp>
      <p:sp>
        <p:nvSpPr>
          <p:cNvPr id="14" name="Rectangle 13">
            <a:extLst>
              <a:ext uri="{FF2B5EF4-FFF2-40B4-BE49-F238E27FC236}">
                <a16:creationId xmlns:a16="http://schemas.microsoft.com/office/drawing/2014/main" id="{5C935660-1B02-9CE2-F8B6-525C098511DF}"/>
              </a:ext>
            </a:extLst>
          </p:cNvPr>
          <p:cNvSpPr/>
          <p:nvPr/>
        </p:nvSpPr>
        <p:spPr>
          <a:xfrm>
            <a:off x="6231719" y="2857053"/>
            <a:ext cx="1244348" cy="24144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065763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2B19D36D-CE61-925B-503A-6561D46D1651}"/>
              </a:ext>
            </a:extLst>
          </p:cNvPr>
          <p:cNvSpPr txBox="1">
            <a:spLocks/>
          </p:cNvSpPr>
          <p:nvPr/>
        </p:nvSpPr>
        <p:spPr>
          <a:xfrm>
            <a:off x="423439" y="69544"/>
            <a:ext cx="9307301" cy="1325563"/>
          </a:xfrm>
          <a:prstGeom prst="rect">
            <a:avLst/>
          </a:prstGeom>
        </p:spPr>
        <p:txBody>
          <a:bodyPr>
            <a:norm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endParaRPr lang="en-US" sz="2800" dirty="0">
              <a:solidFill>
                <a:schemeClr val="tx2"/>
              </a:solidFill>
            </a:endParaRPr>
          </a:p>
          <a:p>
            <a:r>
              <a:rPr lang="en-US" sz="2800" dirty="0">
                <a:solidFill>
                  <a:schemeClr val="tx2"/>
                </a:solidFill>
              </a:rPr>
              <a:t>2 CFR § 200.216: Prohibition on certain telecommunications and video surveillance equipment or services</a:t>
            </a:r>
          </a:p>
        </p:txBody>
      </p:sp>
      <p:pic>
        <p:nvPicPr>
          <p:cNvPr id="17" name="Graphic 16" descr="Security camera outline">
            <a:extLst>
              <a:ext uri="{FF2B5EF4-FFF2-40B4-BE49-F238E27FC236}">
                <a16:creationId xmlns:a16="http://schemas.microsoft.com/office/drawing/2014/main" id="{3DA98562-BEBE-4BE4-D641-E78F384A02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24262" y="1596719"/>
            <a:ext cx="3240576" cy="3240576"/>
          </a:xfrm>
          <a:prstGeom prst="rect">
            <a:avLst/>
          </a:prstGeom>
        </p:spPr>
      </p:pic>
      <p:pic>
        <p:nvPicPr>
          <p:cNvPr id="19" name="Graphic 18" descr="Satellite dish outline">
            <a:extLst>
              <a:ext uri="{FF2B5EF4-FFF2-40B4-BE49-F238E27FC236}">
                <a16:creationId xmlns:a16="http://schemas.microsoft.com/office/drawing/2014/main" id="{AD07D6B2-8CF4-F543-1CE2-48AE5F8D85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1828" y="2519057"/>
            <a:ext cx="3942434" cy="3942434"/>
          </a:xfrm>
          <a:prstGeom prst="rect">
            <a:avLst/>
          </a:prstGeom>
        </p:spPr>
      </p:pic>
      <p:pic>
        <p:nvPicPr>
          <p:cNvPr id="21" name="Graphic 20" descr="Wireless outline">
            <a:extLst>
              <a:ext uri="{FF2B5EF4-FFF2-40B4-BE49-F238E27FC236}">
                <a16:creationId xmlns:a16="http://schemas.microsoft.com/office/drawing/2014/main" id="{CA036250-FFE1-BAE7-4B0E-9755497EF6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92816" y="2519057"/>
            <a:ext cx="4495800" cy="4495800"/>
          </a:xfrm>
          <a:prstGeom prst="rect">
            <a:avLst/>
          </a:prstGeom>
        </p:spPr>
      </p:pic>
    </p:spTree>
    <p:extLst>
      <p:ext uri="{BB962C8B-B14F-4D97-AF65-F5344CB8AC3E}">
        <p14:creationId xmlns:p14="http://schemas.microsoft.com/office/powerpoint/2010/main" val="42821951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C19639-6EB2-508C-C8CD-4AEE53A40371}"/>
              </a:ext>
            </a:extLst>
          </p:cNvPr>
          <p:cNvSpPr>
            <a:spLocks noGrp="1"/>
          </p:cNvSpPr>
          <p:nvPr>
            <p:ph idx="1"/>
          </p:nvPr>
        </p:nvSpPr>
        <p:spPr>
          <a:xfrm>
            <a:off x="678180" y="1912620"/>
            <a:ext cx="10706997" cy="4051651"/>
          </a:xfrm>
        </p:spPr>
        <p:txBody>
          <a:bodyPr>
            <a:normAutofit/>
          </a:bodyPr>
          <a:lstStyle/>
          <a:p>
            <a:pPr>
              <a:buNone/>
            </a:pPr>
            <a:r>
              <a:rPr lang="en-US" sz="2200" dirty="0">
                <a:effectLst/>
              </a:rPr>
              <a:t>Recipients and subrecipients are prohibited from obligating or expending loan or grant funds to:</a:t>
            </a:r>
          </a:p>
          <a:p>
            <a:pPr>
              <a:buNone/>
            </a:pPr>
            <a:r>
              <a:rPr lang="en-US" sz="2200" dirty="0">
                <a:effectLst/>
              </a:rPr>
              <a:t>(1) Procure or obtain covered telecommunications equipment or services;</a:t>
            </a:r>
          </a:p>
          <a:p>
            <a:pPr>
              <a:buNone/>
            </a:pPr>
            <a:r>
              <a:rPr lang="en-US" sz="2200" dirty="0">
                <a:effectLst/>
              </a:rPr>
              <a:t>(2) Extend or renew a contract to procure or obtain </a:t>
            </a:r>
            <a:r>
              <a:rPr lang="en-US" sz="2200" b="1" dirty="0">
                <a:effectLst/>
              </a:rPr>
              <a:t>covered telecommunications equipment or services</a:t>
            </a:r>
            <a:r>
              <a:rPr lang="en-US" sz="2200" dirty="0">
                <a:effectLst/>
              </a:rPr>
              <a:t>; or</a:t>
            </a:r>
          </a:p>
          <a:p>
            <a:pPr marL="0" indent="0">
              <a:buNone/>
            </a:pPr>
            <a:r>
              <a:rPr lang="en-US" sz="2200" dirty="0">
                <a:effectLst/>
              </a:rPr>
              <a:t>(3) Enter into a contract (or extend or renew a contract) to procure or obtain covered telecommunications equipment or services.</a:t>
            </a:r>
          </a:p>
          <a:p>
            <a:pPr marL="0" indent="0">
              <a:buNone/>
            </a:pPr>
            <a:r>
              <a:rPr lang="en-US" sz="2000" dirty="0"/>
              <a:t>Section 889 of </a:t>
            </a:r>
            <a:r>
              <a:rPr lang="en-US" sz="2000" dirty="0">
                <a:hlinkClick r:id="rId3">
                  <a:extLst>
                    <a:ext uri="{A12FA001-AC4F-418D-AE19-62706E023703}">
                      <ahyp:hlinkClr xmlns:ahyp="http://schemas.microsoft.com/office/drawing/2018/hyperlinkcolor" val="tx"/>
                    </a:ext>
                  </a:extLst>
                </a:hlinkClick>
              </a:rPr>
              <a:t>Public Law 115-232</a:t>
            </a:r>
            <a:r>
              <a:rPr lang="en-US" dirty="0"/>
              <a:t> defines </a:t>
            </a:r>
            <a:r>
              <a:rPr lang="en-US" sz="2000" dirty="0"/>
              <a:t>“covered telecommunications equipment or services” (2 CFR 200.216 (b)(1)-(4) and (c) </a:t>
            </a:r>
            <a:r>
              <a:rPr lang="en-US" dirty="0">
                <a:hlinkClick r:id="rId4">
                  <a:extLst>
                    <a:ext uri="{A12FA001-AC4F-418D-AE19-62706E023703}">
                      <ahyp:hlinkClr xmlns:ahyp="http://schemas.microsoft.com/office/drawing/2018/hyperlinkcolor" val="tx"/>
                    </a:ext>
                  </a:extLst>
                </a:hlinkClick>
              </a:rPr>
              <a:t>2 CFR 200: Frequently Asked Questions</a:t>
            </a:r>
            <a:endParaRPr lang="en-US" sz="2000" dirty="0"/>
          </a:p>
          <a:p>
            <a:pPr marL="0" indent="0">
              <a:buNone/>
            </a:pPr>
            <a:endParaRPr lang="en-US" sz="2200" dirty="0">
              <a:effectLst/>
            </a:endParaRPr>
          </a:p>
          <a:p>
            <a:pPr marL="0" indent="0">
              <a:buNone/>
            </a:pPr>
            <a:endParaRPr lang="en-US" sz="2200" dirty="0">
              <a:effectLst/>
            </a:endParaRPr>
          </a:p>
          <a:p>
            <a:endParaRPr lang="en-US" sz="2200" dirty="0"/>
          </a:p>
        </p:txBody>
      </p:sp>
      <p:sp>
        <p:nvSpPr>
          <p:cNvPr id="3" name="Title 2">
            <a:extLst>
              <a:ext uri="{FF2B5EF4-FFF2-40B4-BE49-F238E27FC236}">
                <a16:creationId xmlns:a16="http://schemas.microsoft.com/office/drawing/2014/main" id="{C851662A-437D-77B7-EC23-5EDD6A3A068E}"/>
              </a:ext>
            </a:extLst>
          </p:cNvPr>
          <p:cNvSpPr>
            <a:spLocks noGrp="1"/>
          </p:cNvSpPr>
          <p:nvPr>
            <p:ph type="title"/>
          </p:nvPr>
        </p:nvSpPr>
        <p:spPr/>
        <p:txBody>
          <a:bodyPr>
            <a:normAutofit fontScale="90000"/>
          </a:bodyPr>
          <a:lstStyle/>
          <a:p>
            <a:r>
              <a:rPr lang="en-US" sz="3200" dirty="0">
                <a:solidFill>
                  <a:schemeClr val="tx2"/>
                </a:solidFill>
              </a:rPr>
              <a:t>2 CFR § 200.216: Prohibition on certain telecommunications and video surveillance equipment or services</a:t>
            </a:r>
            <a:br>
              <a:rPr lang="en-US" sz="3200" dirty="0">
                <a:solidFill>
                  <a:schemeClr val="tx2"/>
                </a:solidFill>
              </a:rPr>
            </a:br>
            <a:endParaRPr lang="en-US" dirty="0"/>
          </a:p>
        </p:txBody>
      </p:sp>
    </p:spTree>
    <p:extLst>
      <p:ext uri="{BB962C8B-B14F-4D97-AF65-F5344CB8AC3E}">
        <p14:creationId xmlns:p14="http://schemas.microsoft.com/office/powerpoint/2010/main" val="846998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8C5C8E1-4BF0-D6CE-CF90-7748EDE50B06}"/>
              </a:ext>
            </a:extLst>
          </p:cNvPr>
          <p:cNvSpPr>
            <a:spLocks noGrp="1"/>
          </p:cNvSpPr>
          <p:nvPr>
            <p:ph type="title"/>
          </p:nvPr>
        </p:nvSpPr>
        <p:spPr/>
        <p:txBody>
          <a:bodyPr/>
          <a:lstStyle/>
          <a:p>
            <a:r>
              <a:rPr lang="en-US" dirty="0"/>
              <a:t>What is the Current Landscape?</a:t>
            </a:r>
          </a:p>
        </p:txBody>
      </p:sp>
      <p:sp>
        <p:nvSpPr>
          <p:cNvPr id="6" name="TextBox 5">
            <a:extLst>
              <a:ext uri="{FF2B5EF4-FFF2-40B4-BE49-F238E27FC236}">
                <a16:creationId xmlns:a16="http://schemas.microsoft.com/office/drawing/2014/main" id="{1F893342-91C8-B4B1-0E62-51AC28BE8BB2}"/>
              </a:ext>
            </a:extLst>
          </p:cNvPr>
          <p:cNvSpPr txBox="1"/>
          <p:nvPr/>
        </p:nvSpPr>
        <p:spPr>
          <a:xfrm>
            <a:off x="193040" y="1615440"/>
            <a:ext cx="11755120" cy="4154984"/>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a:solidFill>
                  <a:schemeClr val="bg1"/>
                </a:solidFill>
                <a:latin typeface="Helvetica" panose="020B0604020202020204"/>
                <a:cs typeface="Helvetica" panose="020B0604020202020204"/>
              </a:rPr>
              <a:t>Increased Scrutiny from Federal Agencies</a:t>
            </a:r>
          </a:p>
          <a:p>
            <a:pPr marR="0" lvl="0">
              <a:buSzPts val="1000"/>
              <a:tabLst>
                <a:tab pos="457200" algn="l"/>
              </a:tabLst>
            </a:pPr>
            <a:endParaRPr lang="en-US" sz="2400" b="1" dirty="0">
              <a:solidFill>
                <a:schemeClr val="bg1"/>
              </a:solidFill>
              <a:effectLst/>
              <a:latin typeface="Helvetica" panose="020B0604020202020204"/>
              <a:ea typeface="Aptos" panose="020B0004020202020204" pitchFamily="34" charset="0"/>
              <a:cs typeface="Helvetica" panose="020B0604020202020204"/>
            </a:endParaRPr>
          </a:p>
          <a:p>
            <a:pPr lvl="1">
              <a:buSzPts val="1000"/>
              <a:tabLst>
                <a:tab pos="457200" algn="l"/>
              </a:tabLst>
            </a:pPr>
            <a:r>
              <a:rPr lang="en-US" sz="2400" b="1" dirty="0">
                <a:solidFill>
                  <a:schemeClr val="bg1"/>
                </a:solidFill>
                <a:effectLst/>
                <a:latin typeface="Helvetica" panose="020B0604020202020204"/>
                <a:ea typeface="Aptos" panose="020B0004020202020204" pitchFamily="34" charset="0"/>
                <a:cs typeface="Helvetica" panose="020B0604020202020204"/>
              </a:rPr>
              <a:t>Trend</a:t>
            </a:r>
            <a:r>
              <a:rPr lang="en-US" sz="2400" dirty="0">
                <a:solidFill>
                  <a:schemeClr val="bg1"/>
                </a:solidFill>
                <a:effectLst/>
                <a:latin typeface="Helvetica" panose="020B0604020202020204"/>
                <a:ea typeface="Aptos" panose="020B0004020202020204" pitchFamily="34" charset="0"/>
                <a:cs typeface="Helvetica" panose="020B0604020202020204"/>
              </a:rPr>
              <a:t>: Federal agencies like the U.S. Department of Transportation, HUD, and HHS are increasing oversight due to high-profile fraud cases and improper spending during pandemic-related funding (e.g., ARPA, IIJA).</a:t>
            </a:r>
          </a:p>
          <a:p>
            <a:pPr lvl="1">
              <a:buSzPts val="1000"/>
              <a:tabLst>
                <a:tab pos="457200" algn="l"/>
              </a:tabLst>
            </a:pPr>
            <a:endParaRPr lang="en-US" sz="2400" b="1" dirty="0">
              <a:solidFill>
                <a:schemeClr val="bg1"/>
              </a:solidFill>
              <a:effectLst/>
              <a:latin typeface="Helvetica" panose="020B0604020202020204"/>
              <a:ea typeface="Aptos" panose="020B0004020202020204" pitchFamily="34" charset="0"/>
              <a:cs typeface="Helvetica" panose="020B0604020202020204"/>
            </a:endParaRPr>
          </a:p>
          <a:p>
            <a:pPr lvl="1">
              <a:buSzPts val="1000"/>
              <a:tabLst>
                <a:tab pos="457200" algn="l"/>
              </a:tabLst>
            </a:pPr>
            <a:r>
              <a:rPr lang="en-US" sz="2400" b="1" dirty="0">
                <a:solidFill>
                  <a:schemeClr val="bg1"/>
                </a:solidFill>
                <a:effectLst/>
                <a:latin typeface="Helvetica" panose="020B0604020202020204"/>
                <a:ea typeface="Aptos" panose="020B0004020202020204" pitchFamily="34" charset="0"/>
                <a:cs typeface="Helvetica" panose="020B0604020202020204"/>
              </a:rPr>
              <a:t>Risk</a:t>
            </a:r>
            <a:r>
              <a:rPr lang="en-US" sz="2400" dirty="0">
                <a:solidFill>
                  <a:schemeClr val="bg1"/>
                </a:solidFill>
                <a:effectLst/>
                <a:latin typeface="Helvetica" panose="020B0604020202020204"/>
                <a:ea typeface="Aptos" panose="020B0004020202020204" pitchFamily="34" charset="0"/>
                <a:cs typeface="Helvetica" panose="020B0604020202020204"/>
              </a:rPr>
              <a:t>: Greater chance of desk reviews, site visits, and audit findings.</a:t>
            </a:r>
          </a:p>
          <a:p>
            <a:pPr lvl="1"/>
            <a:endParaRPr lang="en-US" sz="2400" b="1" kern="0" dirty="0">
              <a:solidFill>
                <a:schemeClr val="bg1"/>
              </a:solidFill>
              <a:effectLst/>
              <a:latin typeface="Helvetica" panose="020B0604020202020204"/>
              <a:ea typeface="Aptos" panose="020B0004020202020204" pitchFamily="34" charset="0"/>
              <a:cs typeface="Helvetica" panose="020B0604020202020204"/>
            </a:endParaRPr>
          </a:p>
          <a:p>
            <a:pPr lvl="1"/>
            <a:r>
              <a:rPr lang="en-US" sz="2400" b="1" kern="0" dirty="0">
                <a:solidFill>
                  <a:schemeClr val="bg1"/>
                </a:solidFill>
                <a:effectLst/>
                <a:latin typeface="Helvetica" panose="020B0604020202020204"/>
                <a:ea typeface="Aptos" panose="020B0004020202020204" pitchFamily="34" charset="0"/>
                <a:cs typeface="Helvetica" panose="020B0604020202020204"/>
              </a:rPr>
              <a:t>Mitigation</a:t>
            </a:r>
            <a:r>
              <a:rPr lang="en-US" sz="2400" kern="0" dirty="0">
                <a:solidFill>
                  <a:schemeClr val="bg1"/>
                </a:solidFill>
                <a:effectLst/>
                <a:latin typeface="Helvetica" panose="020B0604020202020204"/>
                <a:ea typeface="Aptos" panose="020B0004020202020204" pitchFamily="34" charset="0"/>
                <a:cs typeface="Helvetica" panose="020B0604020202020204"/>
              </a:rPr>
              <a:t>: Robust internal controls, documentation, and readiness for audits/reviews</a:t>
            </a:r>
          </a:p>
          <a:p>
            <a:pPr marL="457200" indent="-457200">
              <a:buFont typeface="Arial" panose="020B0604020202020204" pitchFamily="34" charset="0"/>
              <a:buChar char="•"/>
            </a:pPr>
            <a:endParaRPr lang="en-US" sz="2400" kern="0" dirty="0">
              <a:solidFill>
                <a:schemeClr val="bg1"/>
              </a:solidFill>
              <a:latin typeface="Helvetica" panose="020B0604020202020204"/>
              <a:cs typeface="Helvetica" panose="020B0604020202020204"/>
            </a:endParaRPr>
          </a:p>
        </p:txBody>
      </p:sp>
    </p:spTree>
    <p:extLst>
      <p:ext uri="{BB962C8B-B14F-4D97-AF65-F5344CB8AC3E}">
        <p14:creationId xmlns:p14="http://schemas.microsoft.com/office/powerpoint/2010/main" val="3429025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30840-958A-F200-026D-2F4B7F6F982E}"/>
              </a:ext>
            </a:extLst>
          </p:cNvPr>
          <p:cNvSpPr>
            <a:spLocks noGrp="1"/>
          </p:cNvSpPr>
          <p:nvPr>
            <p:ph type="title"/>
          </p:nvPr>
        </p:nvSpPr>
        <p:spPr/>
        <p:txBody>
          <a:bodyPr/>
          <a:lstStyle/>
          <a:p>
            <a:r>
              <a:rPr lang="en-US" dirty="0"/>
              <a:t>Post Federal Award Requirements</a:t>
            </a:r>
          </a:p>
        </p:txBody>
      </p:sp>
    </p:spTree>
    <p:extLst>
      <p:ext uri="{BB962C8B-B14F-4D97-AF65-F5344CB8AC3E}">
        <p14:creationId xmlns:p14="http://schemas.microsoft.com/office/powerpoint/2010/main" val="5476964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6F46219-F8D8-FEF0-3090-686CFD26B063}"/>
              </a:ext>
            </a:extLst>
          </p:cNvPr>
          <p:cNvSpPr txBox="1">
            <a:spLocks/>
          </p:cNvSpPr>
          <p:nvPr/>
        </p:nvSpPr>
        <p:spPr>
          <a:xfrm>
            <a:off x="415819" y="200818"/>
            <a:ext cx="11631801" cy="1325563"/>
          </a:xfrm>
          <a:prstGeom prst="rect">
            <a:avLst/>
          </a:prstGeom>
        </p:spPr>
        <p:txBody>
          <a:bodyPr>
            <a:norm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r>
              <a:rPr lang="en-US" sz="3200" dirty="0">
                <a:solidFill>
                  <a:schemeClr val="tx2"/>
                </a:solidFill>
              </a:rPr>
              <a:t>2 CFR § 200.318(h): </a:t>
            </a:r>
            <a:r>
              <a:rPr lang="en-US" sz="3200" dirty="0">
                <a:solidFill>
                  <a:schemeClr val="bg1"/>
                </a:solidFill>
              </a:rPr>
              <a:t>Fair Labor Standards Act</a:t>
            </a:r>
          </a:p>
        </p:txBody>
      </p:sp>
      <p:pic>
        <p:nvPicPr>
          <p:cNvPr id="10" name="Graphic 9" descr="List outline">
            <a:extLst>
              <a:ext uri="{FF2B5EF4-FFF2-40B4-BE49-F238E27FC236}">
                <a16:creationId xmlns:a16="http://schemas.microsoft.com/office/drawing/2014/main" id="{37576E3D-2987-33A4-E16A-922B944CFC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67183" y="1158211"/>
            <a:ext cx="5228075" cy="5228075"/>
          </a:xfrm>
          <a:prstGeom prst="rect">
            <a:avLst/>
          </a:prstGeom>
        </p:spPr>
      </p:pic>
      <p:pic>
        <p:nvPicPr>
          <p:cNvPr id="11" name="Graphic 10" descr="Checkmark with solid fill">
            <a:extLst>
              <a:ext uri="{FF2B5EF4-FFF2-40B4-BE49-F238E27FC236}">
                <a16:creationId xmlns:a16="http://schemas.microsoft.com/office/drawing/2014/main" id="{5A0A37C1-9F3D-5788-739F-3E57A372F4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18172" y="2210251"/>
            <a:ext cx="573358" cy="573358"/>
          </a:xfrm>
          <a:prstGeom prst="rect">
            <a:avLst/>
          </a:prstGeom>
        </p:spPr>
      </p:pic>
      <p:pic>
        <p:nvPicPr>
          <p:cNvPr id="12" name="Graphic 11" descr="Checkmark with solid fill">
            <a:extLst>
              <a:ext uri="{FF2B5EF4-FFF2-40B4-BE49-F238E27FC236}">
                <a16:creationId xmlns:a16="http://schemas.microsoft.com/office/drawing/2014/main" id="{CAB34349-9F95-C29E-2D5C-178BDB4417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18172" y="3047618"/>
            <a:ext cx="573358" cy="573358"/>
          </a:xfrm>
          <a:prstGeom prst="rect">
            <a:avLst/>
          </a:prstGeom>
        </p:spPr>
      </p:pic>
      <p:sp>
        <p:nvSpPr>
          <p:cNvPr id="2" name="Title 1">
            <a:extLst>
              <a:ext uri="{FF2B5EF4-FFF2-40B4-BE49-F238E27FC236}">
                <a16:creationId xmlns:a16="http://schemas.microsoft.com/office/drawing/2014/main" id="{5D3B190F-6194-4846-518F-A7AD43684E63}"/>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09489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49CDE6-FE71-7345-8BB5-C3C5E4D06517}"/>
              </a:ext>
            </a:extLst>
          </p:cNvPr>
          <p:cNvSpPr/>
          <p:nvPr/>
        </p:nvSpPr>
        <p:spPr>
          <a:xfrm>
            <a:off x="2324958" y="2026341"/>
            <a:ext cx="7954587" cy="3767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Title 1">
            <a:extLst>
              <a:ext uri="{FF2B5EF4-FFF2-40B4-BE49-F238E27FC236}">
                <a16:creationId xmlns:a16="http://schemas.microsoft.com/office/drawing/2014/main" id="{B6F46219-F8D8-FEF0-3090-686CFD26B063}"/>
              </a:ext>
            </a:extLst>
          </p:cNvPr>
          <p:cNvSpPr txBox="1">
            <a:spLocks/>
          </p:cNvSpPr>
          <p:nvPr/>
        </p:nvSpPr>
        <p:spPr>
          <a:xfrm>
            <a:off x="203899" y="630540"/>
            <a:ext cx="11631801" cy="1325563"/>
          </a:xfrm>
          <a:prstGeom prst="rect">
            <a:avLst/>
          </a:prstGeom>
        </p:spPr>
        <p:txBody>
          <a:bodyPr>
            <a:norm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r>
              <a:rPr lang="en-US" sz="3200" dirty="0">
                <a:solidFill>
                  <a:schemeClr val="bg1"/>
                </a:solidFill>
                <a:latin typeface="Helvetica" panose="020B0604020202020204" pitchFamily="34" charset="0"/>
                <a:cs typeface="Helvetica" panose="020B0604020202020204" pitchFamily="34" charset="0"/>
              </a:rPr>
              <a:t>2 CFR § 200.318(h): Fair Labor Standards Act</a:t>
            </a:r>
          </a:p>
        </p:txBody>
      </p:sp>
      <p:pic>
        <p:nvPicPr>
          <p:cNvPr id="7" name="Picture 6" descr="A close-up of a document&#10;&#10;Description automatically generated">
            <a:extLst>
              <a:ext uri="{FF2B5EF4-FFF2-40B4-BE49-F238E27FC236}">
                <a16:creationId xmlns:a16="http://schemas.microsoft.com/office/drawing/2014/main" id="{2D940F1D-6BD4-3197-F560-2C96EDBA4937}"/>
              </a:ext>
            </a:extLst>
          </p:cNvPr>
          <p:cNvPicPr>
            <a:picLocks noChangeAspect="1"/>
          </p:cNvPicPr>
          <p:nvPr/>
        </p:nvPicPr>
        <p:blipFill>
          <a:blip r:embed="rId3"/>
          <a:stretch>
            <a:fillRect/>
          </a:stretch>
        </p:blipFill>
        <p:spPr>
          <a:xfrm>
            <a:off x="2791692" y="2369820"/>
            <a:ext cx="7220088" cy="2749286"/>
          </a:xfrm>
          <a:prstGeom prst="rect">
            <a:avLst/>
          </a:prstGeom>
        </p:spPr>
      </p:pic>
      <p:sp>
        <p:nvSpPr>
          <p:cNvPr id="8" name="Rectangle 7">
            <a:extLst>
              <a:ext uri="{FF2B5EF4-FFF2-40B4-BE49-F238E27FC236}">
                <a16:creationId xmlns:a16="http://schemas.microsoft.com/office/drawing/2014/main" id="{5ABA2BD7-1792-ACA6-F1F0-C9A3B6E62718}"/>
              </a:ext>
            </a:extLst>
          </p:cNvPr>
          <p:cNvSpPr/>
          <p:nvPr/>
        </p:nvSpPr>
        <p:spPr>
          <a:xfrm>
            <a:off x="2603681" y="4332269"/>
            <a:ext cx="3886131" cy="24144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Rectangle 8">
            <a:extLst>
              <a:ext uri="{FF2B5EF4-FFF2-40B4-BE49-F238E27FC236}">
                <a16:creationId xmlns:a16="http://schemas.microsoft.com/office/drawing/2014/main" id="{4F963218-A534-EBB6-3E2B-72AE23B5BEE3}"/>
              </a:ext>
            </a:extLst>
          </p:cNvPr>
          <p:cNvSpPr/>
          <p:nvPr/>
        </p:nvSpPr>
        <p:spPr>
          <a:xfrm>
            <a:off x="6368432" y="3909946"/>
            <a:ext cx="3162637" cy="24144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771225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6F46219-F8D8-FEF0-3090-686CFD26B063}"/>
              </a:ext>
            </a:extLst>
          </p:cNvPr>
          <p:cNvSpPr txBox="1">
            <a:spLocks/>
          </p:cNvSpPr>
          <p:nvPr/>
        </p:nvSpPr>
        <p:spPr>
          <a:xfrm>
            <a:off x="280099" y="657374"/>
            <a:ext cx="11631801" cy="1325563"/>
          </a:xfrm>
          <a:prstGeom prst="rect">
            <a:avLst/>
          </a:prstGeom>
        </p:spPr>
        <p:txBody>
          <a:bodyPr>
            <a:norm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r>
              <a:rPr lang="en-US" sz="3200" dirty="0">
                <a:solidFill>
                  <a:schemeClr val="bg1"/>
                </a:solidFill>
                <a:latin typeface="Helvetica" panose="020B0604020202020204" pitchFamily="34" charset="0"/>
                <a:cs typeface="Helvetica" panose="020B0604020202020204" pitchFamily="34" charset="0"/>
              </a:rPr>
              <a:t>2 CFR § 200.319: Geographic preferences</a:t>
            </a:r>
          </a:p>
        </p:txBody>
      </p:sp>
      <p:pic>
        <p:nvPicPr>
          <p:cNvPr id="11" name="Graphic 10" descr="Map with pin outline">
            <a:extLst>
              <a:ext uri="{FF2B5EF4-FFF2-40B4-BE49-F238E27FC236}">
                <a16:creationId xmlns:a16="http://schemas.microsoft.com/office/drawing/2014/main" id="{C540DD3F-665A-28FB-BC18-85308586B5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05325" y="1982937"/>
            <a:ext cx="2892119" cy="2892119"/>
          </a:xfrm>
          <a:prstGeom prst="rect">
            <a:avLst/>
          </a:prstGeom>
        </p:spPr>
      </p:pic>
      <p:sp>
        <p:nvSpPr>
          <p:cNvPr id="12" name="TextBox 11">
            <a:extLst>
              <a:ext uri="{FF2B5EF4-FFF2-40B4-BE49-F238E27FC236}">
                <a16:creationId xmlns:a16="http://schemas.microsoft.com/office/drawing/2014/main" id="{A7412AD9-6200-0B78-DC21-779795154B59}"/>
              </a:ext>
            </a:extLst>
          </p:cNvPr>
          <p:cNvSpPr txBox="1"/>
          <p:nvPr/>
        </p:nvSpPr>
        <p:spPr>
          <a:xfrm>
            <a:off x="5581088" y="2228669"/>
            <a:ext cx="1899139" cy="2400657"/>
          </a:xfrm>
          <a:prstGeom prst="rect">
            <a:avLst/>
          </a:prstGeom>
          <a:noFill/>
        </p:spPr>
        <p:txBody>
          <a:bodyPr wrap="square" rtlCol="0">
            <a:spAutoFit/>
          </a:bodyPr>
          <a:lstStyle/>
          <a:p>
            <a:r>
              <a:rPr lang="en-US" sz="15000" dirty="0">
                <a:solidFill>
                  <a:schemeClr val="tx1">
                    <a:lumMod val="65000"/>
                    <a:lumOff val="35000"/>
                  </a:schemeClr>
                </a:solidFill>
              </a:rPr>
              <a:t>=</a:t>
            </a:r>
          </a:p>
        </p:txBody>
      </p:sp>
      <p:sp>
        <p:nvSpPr>
          <p:cNvPr id="13" name="TextBox 12">
            <a:extLst>
              <a:ext uri="{FF2B5EF4-FFF2-40B4-BE49-F238E27FC236}">
                <a16:creationId xmlns:a16="http://schemas.microsoft.com/office/drawing/2014/main" id="{E1EAE588-8726-0750-8768-1CE4F794C676}"/>
              </a:ext>
            </a:extLst>
          </p:cNvPr>
          <p:cNvSpPr txBox="1"/>
          <p:nvPr/>
        </p:nvSpPr>
        <p:spPr>
          <a:xfrm>
            <a:off x="7266567" y="2228669"/>
            <a:ext cx="2620108" cy="2400657"/>
          </a:xfrm>
          <a:prstGeom prst="rect">
            <a:avLst/>
          </a:prstGeom>
          <a:noFill/>
        </p:spPr>
        <p:txBody>
          <a:bodyPr wrap="square" rtlCol="0">
            <a:spAutoFit/>
          </a:bodyPr>
          <a:lstStyle/>
          <a:p>
            <a:r>
              <a:rPr lang="en-US" sz="15000" dirty="0">
                <a:solidFill>
                  <a:schemeClr val="bg1"/>
                </a:solidFill>
              </a:rPr>
              <a:t>%</a:t>
            </a:r>
          </a:p>
        </p:txBody>
      </p:sp>
    </p:spTree>
    <p:extLst>
      <p:ext uri="{BB962C8B-B14F-4D97-AF65-F5344CB8AC3E}">
        <p14:creationId xmlns:p14="http://schemas.microsoft.com/office/powerpoint/2010/main" val="253245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E2C70C-A1EA-FD96-D8B2-1143F069DED9}"/>
              </a:ext>
            </a:extLst>
          </p:cNvPr>
          <p:cNvSpPr/>
          <p:nvPr/>
        </p:nvSpPr>
        <p:spPr>
          <a:xfrm>
            <a:off x="1913311" y="1709909"/>
            <a:ext cx="8703888" cy="4461123"/>
          </a:xfrm>
          <a:prstGeom prst="rect">
            <a:avLst/>
          </a:prstGeom>
          <a:solidFill>
            <a:schemeClr val="bg2">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Rectangle 1">
            <a:extLst>
              <a:ext uri="{FF2B5EF4-FFF2-40B4-BE49-F238E27FC236}">
                <a16:creationId xmlns:a16="http://schemas.microsoft.com/office/drawing/2014/main" id="{8E49CDE6-FE71-7345-8BB5-C3C5E4D06517}"/>
              </a:ext>
            </a:extLst>
          </p:cNvPr>
          <p:cNvSpPr/>
          <p:nvPr/>
        </p:nvSpPr>
        <p:spPr>
          <a:xfrm>
            <a:off x="1913312" y="1709910"/>
            <a:ext cx="8365374" cy="4189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Title 1">
            <a:extLst>
              <a:ext uri="{FF2B5EF4-FFF2-40B4-BE49-F238E27FC236}">
                <a16:creationId xmlns:a16="http://schemas.microsoft.com/office/drawing/2014/main" id="{B6F46219-F8D8-FEF0-3090-686CFD26B063}"/>
              </a:ext>
            </a:extLst>
          </p:cNvPr>
          <p:cNvSpPr txBox="1">
            <a:spLocks/>
          </p:cNvSpPr>
          <p:nvPr/>
        </p:nvSpPr>
        <p:spPr>
          <a:xfrm>
            <a:off x="149119" y="703798"/>
            <a:ext cx="11631801" cy="1325563"/>
          </a:xfrm>
          <a:prstGeom prst="rect">
            <a:avLst/>
          </a:prstGeom>
        </p:spPr>
        <p:txBody>
          <a:bodyPr>
            <a:norm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r>
              <a:rPr lang="en-US" sz="3200" dirty="0">
                <a:solidFill>
                  <a:schemeClr val="bg1"/>
                </a:solidFill>
                <a:latin typeface="Helvetica" panose="020B0604020202020204" pitchFamily="34" charset="0"/>
                <a:cs typeface="Helvetica" panose="020B0604020202020204" pitchFamily="34" charset="0"/>
              </a:rPr>
              <a:t>2 CFR § 200.319: Geographic preferences</a:t>
            </a:r>
          </a:p>
        </p:txBody>
      </p:sp>
      <p:pic>
        <p:nvPicPr>
          <p:cNvPr id="6" name="Picture 5" descr="A red text on a white background&#10;&#10;Description automatically generated">
            <a:extLst>
              <a:ext uri="{FF2B5EF4-FFF2-40B4-BE49-F238E27FC236}">
                <a16:creationId xmlns:a16="http://schemas.microsoft.com/office/drawing/2014/main" id="{44C73FC5-8849-E8D3-A8F2-1192610DF3D3}"/>
              </a:ext>
            </a:extLst>
          </p:cNvPr>
          <p:cNvPicPr>
            <a:picLocks noChangeAspect="1"/>
          </p:cNvPicPr>
          <p:nvPr/>
        </p:nvPicPr>
        <p:blipFill>
          <a:blip r:embed="rId3"/>
          <a:stretch>
            <a:fillRect/>
          </a:stretch>
        </p:blipFill>
        <p:spPr>
          <a:xfrm>
            <a:off x="2059938" y="2348813"/>
            <a:ext cx="8218749" cy="3167954"/>
          </a:xfrm>
          <a:prstGeom prst="rect">
            <a:avLst/>
          </a:prstGeom>
        </p:spPr>
      </p:pic>
    </p:spTree>
    <p:extLst>
      <p:ext uri="{BB962C8B-B14F-4D97-AF65-F5344CB8AC3E}">
        <p14:creationId xmlns:p14="http://schemas.microsoft.com/office/powerpoint/2010/main" val="15797252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49CDE6-FE71-7345-8BB5-C3C5E4D06517}"/>
              </a:ext>
            </a:extLst>
          </p:cNvPr>
          <p:cNvSpPr/>
          <p:nvPr/>
        </p:nvSpPr>
        <p:spPr>
          <a:xfrm>
            <a:off x="1913313" y="1533779"/>
            <a:ext cx="8365374" cy="4189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Title 1">
            <a:extLst>
              <a:ext uri="{FF2B5EF4-FFF2-40B4-BE49-F238E27FC236}">
                <a16:creationId xmlns:a16="http://schemas.microsoft.com/office/drawing/2014/main" id="{B6F46219-F8D8-FEF0-3090-686CFD26B063}"/>
              </a:ext>
            </a:extLst>
          </p:cNvPr>
          <p:cNvSpPr txBox="1">
            <a:spLocks/>
          </p:cNvSpPr>
          <p:nvPr/>
        </p:nvSpPr>
        <p:spPr>
          <a:xfrm>
            <a:off x="415819" y="532946"/>
            <a:ext cx="11631801" cy="993435"/>
          </a:xfrm>
          <a:prstGeom prst="rect">
            <a:avLst/>
          </a:prstGeom>
        </p:spPr>
        <p:txBody>
          <a:bodyPr>
            <a:normAutofit/>
          </a:bodyPr>
          <a:lst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a:lstStyle>
          <a:p>
            <a:r>
              <a:rPr lang="en-US" sz="3200" dirty="0">
                <a:solidFill>
                  <a:schemeClr val="bg1"/>
                </a:solidFill>
                <a:latin typeface="Helvetica" panose="020B0604020202020204" pitchFamily="34" charset="0"/>
                <a:cs typeface="Helvetica" panose="020B0604020202020204" pitchFamily="34" charset="0"/>
              </a:rPr>
              <a:t>2 CFR § 200.319: Geographic preferences</a:t>
            </a:r>
          </a:p>
        </p:txBody>
      </p:sp>
      <p:pic>
        <p:nvPicPr>
          <p:cNvPr id="7" name="Picture 6" descr="A close-up of a document&#10;&#10;Description automatically generated">
            <a:extLst>
              <a:ext uri="{FF2B5EF4-FFF2-40B4-BE49-F238E27FC236}">
                <a16:creationId xmlns:a16="http://schemas.microsoft.com/office/drawing/2014/main" id="{CA1CEEC3-EB18-76C3-6A49-B2A8A4162713}"/>
              </a:ext>
            </a:extLst>
          </p:cNvPr>
          <p:cNvPicPr>
            <a:picLocks noChangeAspect="1"/>
          </p:cNvPicPr>
          <p:nvPr/>
        </p:nvPicPr>
        <p:blipFill rotWithShape="1">
          <a:blip r:embed="rId3"/>
          <a:srcRect t="1008"/>
          <a:stretch/>
        </p:blipFill>
        <p:spPr>
          <a:xfrm>
            <a:off x="4504519" y="1648691"/>
            <a:ext cx="3454400" cy="3947621"/>
          </a:xfrm>
          <a:prstGeom prst="rect">
            <a:avLst/>
          </a:prstGeom>
        </p:spPr>
      </p:pic>
      <p:sp>
        <p:nvSpPr>
          <p:cNvPr id="8" name="Rectangle 7">
            <a:extLst>
              <a:ext uri="{FF2B5EF4-FFF2-40B4-BE49-F238E27FC236}">
                <a16:creationId xmlns:a16="http://schemas.microsoft.com/office/drawing/2014/main" id="{D687A2C0-E905-C3EB-BF19-0334E96C2A1B}"/>
              </a:ext>
            </a:extLst>
          </p:cNvPr>
          <p:cNvSpPr/>
          <p:nvPr/>
        </p:nvSpPr>
        <p:spPr>
          <a:xfrm>
            <a:off x="4552690" y="2840851"/>
            <a:ext cx="3086620" cy="18844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Rectangle 8">
            <a:extLst>
              <a:ext uri="{FF2B5EF4-FFF2-40B4-BE49-F238E27FC236}">
                <a16:creationId xmlns:a16="http://schemas.microsoft.com/office/drawing/2014/main" id="{995857CE-5F93-FD01-7633-DA0C044B3964}"/>
              </a:ext>
            </a:extLst>
          </p:cNvPr>
          <p:cNvSpPr/>
          <p:nvPr/>
        </p:nvSpPr>
        <p:spPr>
          <a:xfrm>
            <a:off x="4552690" y="3029300"/>
            <a:ext cx="2790559" cy="18844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9">
            <a:extLst>
              <a:ext uri="{FF2B5EF4-FFF2-40B4-BE49-F238E27FC236}">
                <a16:creationId xmlns:a16="http://schemas.microsoft.com/office/drawing/2014/main" id="{1A78C52A-0573-5C85-9353-8B76D9B18EEE}"/>
              </a:ext>
            </a:extLst>
          </p:cNvPr>
          <p:cNvSpPr/>
          <p:nvPr/>
        </p:nvSpPr>
        <p:spPr>
          <a:xfrm>
            <a:off x="4552690" y="3217749"/>
            <a:ext cx="3256174" cy="18844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a:extLst>
              <a:ext uri="{FF2B5EF4-FFF2-40B4-BE49-F238E27FC236}">
                <a16:creationId xmlns:a16="http://schemas.microsoft.com/office/drawing/2014/main" id="{FA58E399-815B-C6EE-0D64-847173F8AC5B}"/>
              </a:ext>
            </a:extLst>
          </p:cNvPr>
          <p:cNvSpPr/>
          <p:nvPr/>
        </p:nvSpPr>
        <p:spPr>
          <a:xfrm>
            <a:off x="4552690" y="3406198"/>
            <a:ext cx="2425921" cy="18844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Rectangle 11">
            <a:extLst>
              <a:ext uri="{FF2B5EF4-FFF2-40B4-BE49-F238E27FC236}">
                <a16:creationId xmlns:a16="http://schemas.microsoft.com/office/drawing/2014/main" id="{F7AA9FBD-5826-AC0D-0DDB-ADD54F1E0606}"/>
              </a:ext>
            </a:extLst>
          </p:cNvPr>
          <p:cNvSpPr/>
          <p:nvPr/>
        </p:nvSpPr>
        <p:spPr>
          <a:xfrm>
            <a:off x="4552690" y="3594647"/>
            <a:ext cx="2975683" cy="18844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Rectangle 12">
            <a:extLst>
              <a:ext uri="{FF2B5EF4-FFF2-40B4-BE49-F238E27FC236}">
                <a16:creationId xmlns:a16="http://schemas.microsoft.com/office/drawing/2014/main" id="{197688CA-6BE5-0382-320D-FF07C3B49E83}"/>
              </a:ext>
            </a:extLst>
          </p:cNvPr>
          <p:cNvSpPr/>
          <p:nvPr/>
        </p:nvSpPr>
        <p:spPr>
          <a:xfrm>
            <a:off x="4552691" y="3783096"/>
            <a:ext cx="2027624" cy="244752"/>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Rectangle 13">
            <a:extLst>
              <a:ext uri="{FF2B5EF4-FFF2-40B4-BE49-F238E27FC236}">
                <a16:creationId xmlns:a16="http://schemas.microsoft.com/office/drawing/2014/main" id="{1C446666-707D-16A9-F158-8AD4C0672723}"/>
              </a:ext>
            </a:extLst>
          </p:cNvPr>
          <p:cNvSpPr/>
          <p:nvPr/>
        </p:nvSpPr>
        <p:spPr>
          <a:xfrm>
            <a:off x="5682744" y="2648703"/>
            <a:ext cx="1797458" cy="18844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a:extLst>
              <a:ext uri="{FF2B5EF4-FFF2-40B4-BE49-F238E27FC236}">
                <a16:creationId xmlns:a16="http://schemas.microsoft.com/office/drawing/2014/main" id="{FDAD4B6E-1B0D-F2EA-13DB-89CBAD6B32E4}"/>
              </a:ext>
            </a:extLst>
          </p:cNvPr>
          <p:cNvSpPr/>
          <p:nvPr/>
        </p:nvSpPr>
        <p:spPr>
          <a:xfrm>
            <a:off x="4552691" y="4407030"/>
            <a:ext cx="1199928" cy="18844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Rectangle 15">
            <a:extLst>
              <a:ext uri="{FF2B5EF4-FFF2-40B4-BE49-F238E27FC236}">
                <a16:creationId xmlns:a16="http://schemas.microsoft.com/office/drawing/2014/main" id="{0F0AFCF6-B79A-9E34-861C-7B1A072E9F06}"/>
              </a:ext>
            </a:extLst>
          </p:cNvPr>
          <p:cNvSpPr/>
          <p:nvPr/>
        </p:nvSpPr>
        <p:spPr>
          <a:xfrm>
            <a:off x="5759863" y="4216297"/>
            <a:ext cx="2027623" cy="18844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107294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655A8-6454-8138-51CA-BEBA81F68716}"/>
              </a:ext>
            </a:extLst>
          </p:cNvPr>
          <p:cNvSpPr>
            <a:spLocks noGrp="1"/>
          </p:cNvSpPr>
          <p:nvPr>
            <p:ph type="sldNum" sz="quarter" idx="12"/>
          </p:nvPr>
        </p:nvSpPr>
        <p:spPr/>
        <p:txBody>
          <a:bodyPr/>
          <a:lstStyle/>
          <a:p>
            <a:pPr marL="150495">
              <a:lnSpc>
                <a:spcPts val="1864"/>
              </a:lnSpc>
            </a:pPr>
            <a:fld id="{81D60167-4931-47E6-BA6A-407CBD079E47}" type="slidenum">
              <a:rPr lang="en-US" spc="-50" smtClean="0"/>
              <a:pPr marL="150495">
                <a:lnSpc>
                  <a:spcPts val="1864"/>
                </a:lnSpc>
              </a:pPr>
              <a:t>36</a:t>
            </a:fld>
            <a:endParaRPr lang="en-US" spc="-50" dirty="0"/>
          </a:p>
        </p:txBody>
      </p:sp>
      <p:sp>
        <p:nvSpPr>
          <p:cNvPr id="4" name="Title 3">
            <a:extLst>
              <a:ext uri="{FF2B5EF4-FFF2-40B4-BE49-F238E27FC236}">
                <a16:creationId xmlns:a16="http://schemas.microsoft.com/office/drawing/2014/main" id="{50227551-12BD-92C4-9212-B01048C91D37}"/>
              </a:ext>
            </a:extLst>
          </p:cNvPr>
          <p:cNvSpPr>
            <a:spLocks noGrp="1"/>
          </p:cNvSpPr>
          <p:nvPr>
            <p:ph type="title"/>
          </p:nvPr>
        </p:nvSpPr>
        <p:spPr>
          <a:xfrm>
            <a:off x="408589" y="353043"/>
            <a:ext cx="10452849" cy="910492"/>
          </a:xfrm>
        </p:spPr>
        <p:txBody>
          <a:bodyPr/>
          <a:lstStyle/>
          <a:p>
            <a:r>
              <a:rPr lang="en-US" b="1" dirty="0"/>
              <a:t>Capital Asset Threshold 2 CFR 200.313</a:t>
            </a:r>
          </a:p>
        </p:txBody>
      </p:sp>
      <p:graphicFrame>
        <p:nvGraphicFramePr>
          <p:cNvPr id="5" name="Text Placeholder 4">
            <a:extLst>
              <a:ext uri="{FF2B5EF4-FFF2-40B4-BE49-F238E27FC236}">
                <a16:creationId xmlns:a16="http://schemas.microsoft.com/office/drawing/2014/main" id="{E435482C-5924-EB3F-D9C6-DBA16EEE725E}"/>
              </a:ext>
            </a:extLst>
          </p:cNvPr>
          <p:cNvGraphicFramePr>
            <a:graphicFrameLocks/>
          </p:cNvGraphicFramePr>
          <p:nvPr>
            <p:extLst>
              <p:ext uri="{D42A27DB-BD31-4B8C-83A1-F6EECF244321}">
                <p14:modId xmlns:p14="http://schemas.microsoft.com/office/powerpoint/2010/main" val="1003042373"/>
              </p:ext>
            </p:extLst>
          </p:nvPr>
        </p:nvGraphicFramePr>
        <p:xfrm>
          <a:off x="2727960" y="1263535"/>
          <a:ext cx="7376160" cy="4917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89129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9FA8B-4A04-FAA6-2996-B28A652E631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250B0D-193D-54DF-C6EA-42B83A88D15D}"/>
              </a:ext>
            </a:extLst>
          </p:cNvPr>
          <p:cNvSpPr>
            <a:spLocks noGrp="1"/>
          </p:cNvSpPr>
          <p:nvPr>
            <p:ph type="sldNum" sz="quarter" idx="12"/>
          </p:nvPr>
        </p:nvSpPr>
        <p:spPr/>
        <p:txBody>
          <a:bodyPr/>
          <a:lstStyle/>
          <a:p>
            <a:pPr marL="150495">
              <a:lnSpc>
                <a:spcPts val="1864"/>
              </a:lnSpc>
            </a:pPr>
            <a:fld id="{81D60167-4931-47E6-BA6A-407CBD079E47}" type="slidenum">
              <a:rPr lang="en-US" spc="-50" smtClean="0"/>
              <a:pPr marL="150495">
                <a:lnSpc>
                  <a:spcPts val="1864"/>
                </a:lnSpc>
              </a:pPr>
              <a:t>37</a:t>
            </a:fld>
            <a:endParaRPr lang="en-US" spc="-50" dirty="0"/>
          </a:p>
        </p:txBody>
      </p:sp>
      <p:sp>
        <p:nvSpPr>
          <p:cNvPr id="4" name="Title 3">
            <a:extLst>
              <a:ext uri="{FF2B5EF4-FFF2-40B4-BE49-F238E27FC236}">
                <a16:creationId xmlns:a16="http://schemas.microsoft.com/office/drawing/2014/main" id="{DEFDD73A-2B1F-14B5-70AE-0889118179CF}"/>
              </a:ext>
            </a:extLst>
          </p:cNvPr>
          <p:cNvSpPr>
            <a:spLocks noGrp="1"/>
          </p:cNvSpPr>
          <p:nvPr>
            <p:ph type="title"/>
          </p:nvPr>
        </p:nvSpPr>
        <p:spPr>
          <a:xfrm>
            <a:off x="392452" y="353043"/>
            <a:ext cx="10452849" cy="910492"/>
          </a:xfrm>
        </p:spPr>
        <p:txBody>
          <a:bodyPr/>
          <a:lstStyle/>
          <a:p>
            <a:r>
              <a:rPr lang="en-US" b="1" dirty="0"/>
              <a:t>Supplies  2 CFR 200.314</a:t>
            </a:r>
          </a:p>
        </p:txBody>
      </p:sp>
      <p:graphicFrame>
        <p:nvGraphicFramePr>
          <p:cNvPr id="5" name="Text Placeholder 4">
            <a:extLst>
              <a:ext uri="{FF2B5EF4-FFF2-40B4-BE49-F238E27FC236}">
                <a16:creationId xmlns:a16="http://schemas.microsoft.com/office/drawing/2014/main" id="{03A160E5-4415-7556-1094-89083521EF80}"/>
              </a:ext>
            </a:extLst>
          </p:cNvPr>
          <p:cNvGraphicFramePr>
            <a:graphicFrameLocks/>
          </p:cNvGraphicFramePr>
          <p:nvPr>
            <p:extLst>
              <p:ext uri="{D42A27DB-BD31-4B8C-83A1-F6EECF244321}">
                <p14:modId xmlns:p14="http://schemas.microsoft.com/office/powerpoint/2010/main" val="1813987993"/>
              </p:ext>
            </p:extLst>
          </p:nvPr>
        </p:nvGraphicFramePr>
        <p:xfrm>
          <a:off x="2727960" y="1263535"/>
          <a:ext cx="7376160" cy="4917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3278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779D46-B040-04D6-DE5A-CD4D99F7AA1C}"/>
              </a:ext>
            </a:extLst>
          </p:cNvPr>
          <p:cNvSpPr>
            <a:spLocks noGrp="1"/>
          </p:cNvSpPr>
          <p:nvPr>
            <p:ph type="sldNum" sz="quarter" idx="12"/>
          </p:nvPr>
        </p:nvSpPr>
        <p:spPr/>
        <p:txBody>
          <a:bodyPr vert="horz" lIns="91440" tIns="45720" rIns="91440" bIns="45720" rtlCol="0" anchor="ctr">
            <a:normAutofit/>
          </a:bodyPr>
          <a:lstStyle/>
          <a:p>
            <a:pPr algn="l">
              <a:spcAft>
                <a:spcPts val="600"/>
              </a:spcAft>
            </a:pPr>
            <a:fld id="{81D60167-4931-47E6-BA6A-407CBD079E47}" type="slidenum">
              <a:rPr lang="en-US" spc="-50" smtClean="0">
                <a:solidFill>
                  <a:srgbClr val="FFFFFF"/>
                </a:solidFill>
                <a:latin typeface="+mn-lt"/>
              </a:rPr>
              <a:pPr algn="l">
                <a:spcAft>
                  <a:spcPts val="600"/>
                </a:spcAft>
              </a:pPr>
              <a:t>38</a:t>
            </a:fld>
            <a:endParaRPr lang="en-US" spc="-50" dirty="0">
              <a:solidFill>
                <a:srgbClr val="FFFFFF"/>
              </a:solidFill>
              <a:latin typeface="+mn-lt"/>
            </a:endParaRPr>
          </a:p>
        </p:txBody>
      </p:sp>
      <p:sp>
        <p:nvSpPr>
          <p:cNvPr id="4" name="Title 3">
            <a:extLst>
              <a:ext uri="{FF2B5EF4-FFF2-40B4-BE49-F238E27FC236}">
                <a16:creationId xmlns:a16="http://schemas.microsoft.com/office/drawing/2014/main" id="{EE0B5792-FA08-9E18-7918-F4621D2DD93D}"/>
              </a:ext>
            </a:extLst>
          </p:cNvPr>
          <p:cNvSpPr>
            <a:spLocks noGrp="1"/>
          </p:cNvSpPr>
          <p:nvPr>
            <p:ph type="title"/>
          </p:nvPr>
        </p:nvSpPr>
        <p:spPr>
          <a:xfrm>
            <a:off x="4628839" y="-1036444"/>
            <a:ext cx="6298650" cy="2278504"/>
          </a:xfrm>
        </p:spPr>
        <p:txBody>
          <a:bodyPr vert="horz" lIns="91440" tIns="45720" rIns="91440" bIns="45720" rtlCol="0" anchor="b">
            <a:normAutofit/>
          </a:bodyPr>
          <a:lstStyle/>
          <a:p>
            <a:r>
              <a:rPr lang="en-US" dirty="0">
                <a:latin typeface="Helvetica" panose="020B0604020202020204" pitchFamily="34" charset="0"/>
                <a:cs typeface="Helvetica" panose="020B0604020202020204" pitchFamily="34" charset="0"/>
              </a:rPr>
              <a:t>Procurement 2 CFR 200.320</a:t>
            </a:r>
          </a:p>
        </p:txBody>
      </p:sp>
      <p:sp>
        <p:nvSpPr>
          <p:cNvPr id="3" name="Content Placeholder 2">
            <a:extLst>
              <a:ext uri="{FF2B5EF4-FFF2-40B4-BE49-F238E27FC236}">
                <a16:creationId xmlns:a16="http://schemas.microsoft.com/office/drawing/2014/main" id="{23656C8B-4843-CA83-ACD1-A0870F8149A9}"/>
              </a:ext>
            </a:extLst>
          </p:cNvPr>
          <p:cNvSpPr>
            <a:spLocks noGrp="1"/>
          </p:cNvSpPr>
          <p:nvPr>
            <p:ph idx="4294967295"/>
          </p:nvPr>
        </p:nvSpPr>
        <p:spPr>
          <a:xfrm>
            <a:off x="4628839" y="1697830"/>
            <a:ext cx="6999281" cy="3986689"/>
          </a:xfrm>
        </p:spPr>
        <p:txBody>
          <a:bodyPr vert="horz" lIns="0" tIns="45720" rIns="0" bIns="45720" rtlCol="0">
            <a:noAutofit/>
          </a:bodyPr>
          <a:lstStyle/>
          <a:p>
            <a:pPr>
              <a:buFont typeface="Calibri" panose="020F0502020204030204" pitchFamily="34" charset="0"/>
            </a:pPr>
            <a:r>
              <a:rPr lang="en-US" sz="2400" dirty="0">
                <a:solidFill>
                  <a:schemeClr val="bg1"/>
                </a:solidFill>
                <a:latin typeface="Helvetica" panose="020B0604020202020204" pitchFamily="34" charset="0"/>
                <a:cs typeface="Helvetica" panose="020B0604020202020204" pitchFamily="34" charset="0"/>
              </a:rPr>
              <a:t>Informal Procurement Methods for Small Purchases</a:t>
            </a:r>
          </a:p>
          <a:p>
            <a:pPr lvl="1">
              <a:buFont typeface="Calibri" panose="020F0502020204030204" pitchFamily="34" charset="0"/>
            </a:pPr>
            <a:r>
              <a:rPr lang="en-US" sz="2400" dirty="0">
                <a:solidFill>
                  <a:schemeClr val="bg1"/>
                </a:solidFill>
                <a:latin typeface="Helvetica" panose="020B0604020202020204" pitchFamily="34" charset="0"/>
                <a:cs typeface="Helvetica" panose="020B0604020202020204" pitchFamily="34" charset="0"/>
              </a:rPr>
              <a:t>Micro-purchases $10,000 and up to $49,999</a:t>
            </a:r>
          </a:p>
          <a:p>
            <a:pPr lvl="1">
              <a:buFont typeface="Calibri" panose="020F0502020204030204" pitchFamily="34" charset="0"/>
            </a:pPr>
            <a:r>
              <a:rPr lang="en-US" sz="2400" dirty="0">
                <a:solidFill>
                  <a:schemeClr val="bg1"/>
                </a:solidFill>
                <a:latin typeface="Helvetica" panose="020B0604020202020204" pitchFamily="34" charset="0"/>
                <a:cs typeface="Helvetica" panose="020B0604020202020204" pitchFamily="34" charset="0"/>
              </a:rPr>
              <a:t>Small purchases have become “simplified acquisitions” </a:t>
            </a:r>
          </a:p>
          <a:p>
            <a:pPr lvl="2">
              <a:buFont typeface="Calibri" panose="020F0502020204030204" pitchFamily="34" charset="0"/>
            </a:pPr>
            <a:r>
              <a:rPr lang="en-US" sz="2400" dirty="0">
                <a:solidFill>
                  <a:schemeClr val="bg1"/>
                </a:solidFill>
                <a:latin typeface="Helvetica" panose="020B0604020202020204" pitchFamily="34" charset="0"/>
                <a:cs typeface="Helvetica" panose="020B0604020202020204" pitchFamily="34" charset="0"/>
              </a:rPr>
              <a:t>Not to be confused with the Simplified Acquisition Threshold  of $250,000</a:t>
            </a:r>
          </a:p>
        </p:txBody>
      </p:sp>
      <p:pic>
        <p:nvPicPr>
          <p:cNvPr id="8" name="Graphic 7" descr="Money with solid fill">
            <a:extLst>
              <a:ext uri="{FF2B5EF4-FFF2-40B4-BE49-F238E27FC236}">
                <a16:creationId xmlns:a16="http://schemas.microsoft.com/office/drawing/2014/main" id="{42C3D7B7-DA01-7F85-14B3-3DE8E4CBE10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 y="2057400"/>
            <a:ext cx="3309472" cy="3309472"/>
          </a:xfrm>
          <a:prstGeom prst="rect">
            <a:avLst/>
          </a:prstGeom>
        </p:spPr>
      </p:pic>
    </p:spTree>
    <p:extLst>
      <p:ext uri="{BB962C8B-B14F-4D97-AF65-F5344CB8AC3E}">
        <p14:creationId xmlns:p14="http://schemas.microsoft.com/office/powerpoint/2010/main" val="929619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F6A42C-0F8D-96ED-AABC-749ACA285E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68FB36-D330-DED0-34C4-7B6181718146}"/>
              </a:ext>
            </a:extLst>
          </p:cNvPr>
          <p:cNvSpPr>
            <a:spLocks noGrp="1"/>
          </p:cNvSpPr>
          <p:nvPr>
            <p:ph type="sldNum" sz="quarter" idx="12"/>
          </p:nvPr>
        </p:nvSpPr>
        <p:spPr/>
        <p:txBody>
          <a:bodyPr vert="horz" lIns="91440" tIns="45720" rIns="91440" bIns="45720" rtlCol="0" anchor="ctr">
            <a:normAutofit/>
          </a:bodyPr>
          <a:lstStyle/>
          <a:p>
            <a:pPr algn="l">
              <a:spcAft>
                <a:spcPts val="600"/>
              </a:spcAft>
            </a:pPr>
            <a:fld id="{81D60167-4931-47E6-BA6A-407CBD079E47}" type="slidenum">
              <a:rPr lang="en-US" spc="-50" smtClean="0">
                <a:solidFill>
                  <a:srgbClr val="FFFFFF"/>
                </a:solidFill>
                <a:latin typeface="+mn-lt"/>
              </a:rPr>
              <a:pPr algn="l">
                <a:spcAft>
                  <a:spcPts val="600"/>
                </a:spcAft>
              </a:pPr>
              <a:t>39</a:t>
            </a:fld>
            <a:endParaRPr lang="en-US" spc="-50" dirty="0">
              <a:solidFill>
                <a:srgbClr val="FFFFFF"/>
              </a:solidFill>
              <a:latin typeface="+mn-lt"/>
            </a:endParaRPr>
          </a:p>
        </p:txBody>
      </p:sp>
      <p:sp>
        <p:nvSpPr>
          <p:cNvPr id="4" name="Title 3">
            <a:extLst>
              <a:ext uri="{FF2B5EF4-FFF2-40B4-BE49-F238E27FC236}">
                <a16:creationId xmlns:a16="http://schemas.microsoft.com/office/drawing/2014/main" id="{33205D15-F314-B3D5-BC7F-196A7EA4D52A}"/>
              </a:ext>
            </a:extLst>
          </p:cNvPr>
          <p:cNvSpPr>
            <a:spLocks noGrp="1"/>
          </p:cNvSpPr>
          <p:nvPr>
            <p:ph type="title"/>
          </p:nvPr>
        </p:nvSpPr>
        <p:spPr>
          <a:xfrm>
            <a:off x="4628839" y="-1036444"/>
            <a:ext cx="6298650" cy="2278504"/>
          </a:xfrm>
        </p:spPr>
        <p:txBody>
          <a:bodyPr vert="horz" lIns="91440" tIns="45720" rIns="91440" bIns="45720" rtlCol="0" anchor="b">
            <a:normAutofit/>
          </a:bodyPr>
          <a:lstStyle/>
          <a:p>
            <a:r>
              <a:rPr lang="en-US" sz="3000" dirty="0">
                <a:latin typeface="Helvetica" panose="020B0604020202020204" pitchFamily="34" charset="0"/>
                <a:cs typeface="Helvetica" panose="020B0604020202020204" pitchFamily="34" charset="0"/>
              </a:rPr>
              <a:t>Word of Caution on Procurement</a:t>
            </a:r>
          </a:p>
        </p:txBody>
      </p:sp>
      <p:sp>
        <p:nvSpPr>
          <p:cNvPr id="3" name="Content Placeholder 2">
            <a:extLst>
              <a:ext uri="{FF2B5EF4-FFF2-40B4-BE49-F238E27FC236}">
                <a16:creationId xmlns:a16="http://schemas.microsoft.com/office/drawing/2014/main" id="{8B102CC7-6D7F-F708-1C53-A1D590AD2C5C}"/>
              </a:ext>
            </a:extLst>
          </p:cNvPr>
          <p:cNvSpPr>
            <a:spLocks noGrp="1"/>
          </p:cNvSpPr>
          <p:nvPr>
            <p:ph idx="4294967295"/>
          </p:nvPr>
        </p:nvSpPr>
        <p:spPr>
          <a:xfrm>
            <a:off x="4628839" y="1697830"/>
            <a:ext cx="6999281" cy="3986689"/>
          </a:xfrm>
        </p:spPr>
        <p:txBody>
          <a:bodyPr vert="horz" lIns="0" tIns="45720" rIns="0" bIns="45720" rtlCol="0">
            <a:noAutofit/>
          </a:bodyPr>
          <a:lstStyle/>
          <a:p>
            <a:pPr>
              <a:buFont typeface="Calibri" panose="020F0502020204030204" pitchFamily="34" charset="0"/>
            </a:pPr>
            <a:r>
              <a:rPr lang="en-US" sz="2400" dirty="0">
                <a:solidFill>
                  <a:schemeClr val="bg1"/>
                </a:solidFill>
                <a:latin typeface="Helvetica" panose="020B0604020202020204" pitchFamily="34" charset="0"/>
                <a:cs typeface="Helvetica" panose="020B0604020202020204" pitchFamily="34" charset="0"/>
              </a:rPr>
              <a:t>Vet all cooperatives and ensure they complied with Uniform Guidance</a:t>
            </a:r>
          </a:p>
          <a:p>
            <a:pPr lvl="1"/>
            <a:r>
              <a:rPr lang="en-US" sz="2200" dirty="0">
                <a:solidFill>
                  <a:schemeClr val="bg1"/>
                </a:solidFill>
                <a:latin typeface="Helvetica" panose="020B0604020202020204" pitchFamily="34" charset="0"/>
                <a:cs typeface="Helvetica" panose="020B0604020202020204" pitchFamily="34" charset="0"/>
              </a:rPr>
              <a:t>Appendix II required provisions (i.e., certifications)</a:t>
            </a:r>
          </a:p>
          <a:p>
            <a:pPr lvl="1"/>
            <a:r>
              <a:rPr lang="en-US" sz="2200" dirty="0">
                <a:solidFill>
                  <a:schemeClr val="bg1"/>
                </a:solidFill>
                <a:latin typeface="Helvetica" panose="020B0604020202020204" pitchFamily="34" charset="0"/>
                <a:cs typeface="Helvetica" panose="020B0604020202020204" pitchFamily="34" charset="0"/>
              </a:rPr>
              <a:t>Suspension and debarment</a:t>
            </a:r>
          </a:p>
          <a:p>
            <a:pPr lvl="1"/>
            <a:r>
              <a:rPr lang="en-US" sz="2200" dirty="0">
                <a:solidFill>
                  <a:schemeClr val="bg1"/>
                </a:solidFill>
                <a:latin typeface="Helvetica" panose="020B0604020202020204" pitchFamily="34" charset="0"/>
                <a:cs typeface="Helvetica" panose="020B0604020202020204" pitchFamily="34" charset="0"/>
              </a:rPr>
              <a:t>Independent Cost/price analysis</a:t>
            </a:r>
          </a:p>
          <a:p>
            <a:pPr lvl="2"/>
            <a:r>
              <a:rPr lang="en-US" sz="1800" dirty="0">
                <a:solidFill>
                  <a:schemeClr val="bg1"/>
                </a:solidFill>
                <a:latin typeface="Helvetica" panose="020B0604020202020204" pitchFamily="34" charset="0"/>
                <a:cs typeface="Helvetica" panose="020B0604020202020204" pitchFamily="34" charset="0"/>
              </a:rPr>
              <a:t>Purchasing entity should perform its own independent estimate and price analysis if spending $250,000 or more</a:t>
            </a:r>
          </a:p>
          <a:p>
            <a:pPr lvl="1"/>
            <a:r>
              <a:rPr lang="en-US" sz="2200" dirty="0">
                <a:solidFill>
                  <a:schemeClr val="bg1"/>
                </a:solidFill>
                <a:latin typeface="Helvetica" panose="020B0604020202020204" pitchFamily="34" charset="0"/>
                <a:cs typeface="Helvetica" panose="020B0604020202020204" pitchFamily="34" charset="0"/>
              </a:rPr>
              <a:t>Any contract utilizing unit pricing or time and materials pricing must state a “not-to-exceed” amount.</a:t>
            </a:r>
          </a:p>
        </p:txBody>
      </p:sp>
      <p:pic>
        <p:nvPicPr>
          <p:cNvPr id="8" name="Graphic 7" descr="Money with solid fill">
            <a:extLst>
              <a:ext uri="{FF2B5EF4-FFF2-40B4-BE49-F238E27FC236}">
                <a16:creationId xmlns:a16="http://schemas.microsoft.com/office/drawing/2014/main" id="{B09C79B1-E4A2-832A-5CED-084D5CB4935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 y="2057400"/>
            <a:ext cx="3309472" cy="3309472"/>
          </a:xfrm>
          <a:prstGeom prst="rect">
            <a:avLst/>
          </a:prstGeom>
        </p:spPr>
      </p:pic>
    </p:spTree>
    <p:extLst>
      <p:ext uri="{BB962C8B-B14F-4D97-AF65-F5344CB8AC3E}">
        <p14:creationId xmlns:p14="http://schemas.microsoft.com/office/powerpoint/2010/main" val="234231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8E90F-BB89-8109-D204-ACF6918B7A3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F105C83-32C6-8ED9-9062-96EF7C3B8D94}"/>
              </a:ext>
            </a:extLst>
          </p:cNvPr>
          <p:cNvSpPr>
            <a:spLocks noGrp="1"/>
          </p:cNvSpPr>
          <p:nvPr>
            <p:ph type="title"/>
          </p:nvPr>
        </p:nvSpPr>
        <p:spPr/>
        <p:txBody>
          <a:bodyPr/>
          <a:lstStyle/>
          <a:p>
            <a:r>
              <a:rPr lang="en-US" dirty="0"/>
              <a:t>What is the Current Landscape?</a:t>
            </a:r>
          </a:p>
        </p:txBody>
      </p:sp>
      <p:sp>
        <p:nvSpPr>
          <p:cNvPr id="6" name="TextBox 5">
            <a:extLst>
              <a:ext uri="{FF2B5EF4-FFF2-40B4-BE49-F238E27FC236}">
                <a16:creationId xmlns:a16="http://schemas.microsoft.com/office/drawing/2014/main" id="{A5D710E8-55F6-0D31-675A-2C55200F909B}"/>
              </a:ext>
            </a:extLst>
          </p:cNvPr>
          <p:cNvSpPr txBox="1"/>
          <p:nvPr/>
        </p:nvSpPr>
        <p:spPr>
          <a:xfrm>
            <a:off x="193040" y="1615440"/>
            <a:ext cx="11755120" cy="4493538"/>
          </a:xfrm>
          <a:prstGeom prst="rect">
            <a:avLst/>
          </a:prstGeom>
          <a:noFill/>
        </p:spPr>
        <p:txBody>
          <a:bodyPr wrap="square" rtlCol="0">
            <a:spAutoFit/>
          </a:bodyPr>
          <a:lstStyle/>
          <a:p>
            <a:r>
              <a:rPr lang="en-US" sz="2200" dirty="0">
                <a:solidFill>
                  <a:schemeClr val="bg1"/>
                </a:solidFill>
                <a:latin typeface="Helvetica" panose="020B0604020202020204"/>
                <a:cs typeface="Helvetica" panose="020B0604020202020204"/>
                <a:hlinkClick r:id="rId2">
                  <a:extLst>
                    <a:ext uri="{A12FA001-AC4F-418D-AE19-62706E023703}">
                      <ahyp:hlinkClr xmlns:ahyp="http://schemas.microsoft.com/office/drawing/2018/hyperlinkcolor" val="tx"/>
                    </a:ext>
                  </a:extLst>
                </a:hlinkClick>
              </a:rPr>
              <a:t>COVID-19 Fraud Enforcement Task Force</a:t>
            </a:r>
            <a:endParaRPr lang="en-US" sz="2200" dirty="0">
              <a:solidFill>
                <a:schemeClr val="bg1"/>
              </a:solidFill>
              <a:latin typeface="Helvetica" panose="020B0604020202020204"/>
              <a:cs typeface="Helvetica" panose="020B0604020202020204"/>
            </a:endParaRPr>
          </a:p>
          <a:p>
            <a:endParaRPr lang="en-US" sz="2200" dirty="0">
              <a:solidFill>
                <a:schemeClr val="bg1"/>
              </a:solidFill>
              <a:latin typeface="Helvetica" panose="020B0604020202020204"/>
              <a:cs typeface="Helvetica" panose="020B0604020202020204"/>
            </a:endParaRPr>
          </a:p>
          <a:p>
            <a:pPr marL="457200" indent="-457200">
              <a:buFont typeface="Arial" panose="020B0604020202020204" pitchFamily="34" charset="0"/>
              <a:buChar char="•"/>
            </a:pPr>
            <a:r>
              <a:rPr lang="en-US" sz="2200" dirty="0">
                <a:solidFill>
                  <a:schemeClr val="bg1"/>
                </a:solidFill>
                <a:latin typeface="Helvetica" panose="020B0604020202020204"/>
                <a:cs typeface="Helvetica" panose="020B0604020202020204"/>
              </a:rPr>
              <a:t>Since 2021, 3,500 defendants charged with federal crimes</a:t>
            </a:r>
          </a:p>
          <a:p>
            <a:pPr marL="457200" indent="-457200">
              <a:buFont typeface="Arial" panose="020B0604020202020204" pitchFamily="34" charset="0"/>
              <a:buChar char="•"/>
            </a:pPr>
            <a:endParaRPr lang="en-US" sz="2200" dirty="0">
              <a:solidFill>
                <a:schemeClr val="bg1"/>
              </a:solidFill>
              <a:latin typeface="Helvetica" panose="020B0604020202020204"/>
              <a:cs typeface="Helvetica" panose="020B0604020202020204"/>
            </a:endParaRPr>
          </a:p>
          <a:p>
            <a:pPr marL="457200" indent="-457200">
              <a:buFont typeface="Arial" panose="020B0604020202020204" pitchFamily="34" charset="0"/>
              <a:buChar char="•"/>
            </a:pPr>
            <a:r>
              <a:rPr lang="en-US" sz="2200" dirty="0">
                <a:solidFill>
                  <a:schemeClr val="bg1"/>
                </a:solidFill>
                <a:latin typeface="Helvetica" panose="020B0604020202020204"/>
                <a:cs typeface="Helvetica" panose="020B0604020202020204"/>
              </a:rPr>
              <a:t>More than $1.4 billing seizures and forfeiture orders to recover stolen CARES Act Funds</a:t>
            </a:r>
          </a:p>
          <a:p>
            <a:pPr marL="457200" indent="-457200">
              <a:buFont typeface="Arial" panose="020B0604020202020204" pitchFamily="34" charset="0"/>
              <a:buChar char="•"/>
            </a:pPr>
            <a:endParaRPr lang="en-US" sz="2200" dirty="0">
              <a:solidFill>
                <a:schemeClr val="bg1"/>
              </a:solidFill>
              <a:latin typeface="Helvetica" panose="020B0604020202020204"/>
              <a:cs typeface="Helvetica" panose="020B0604020202020204"/>
            </a:endParaRPr>
          </a:p>
          <a:p>
            <a:pPr marL="457200" indent="-457200">
              <a:buFont typeface="Arial" panose="020B0604020202020204" pitchFamily="34" charset="0"/>
              <a:buChar char="•"/>
            </a:pPr>
            <a:r>
              <a:rPr lang="en-US" sz="2200" dirty="0">
                <a:solidFill>
                  <a:schemeClr val="bg1"/>
                </a:solidFill>
                <a:latin typeface="Helvetica" panose="020B0604020202020204"/>
                <a:cs typeface="Helvetica" panose="020B0604020202020204"/>
              </a:rPr>
              <a:t>More than 400 civil settlements and judgements</a:t>
            </a:r>
          </a:p>
          <a:p>
            <a:pPr marL="457200" indent="-457200">
              <a:buFont typeface="Arial" panose="020B0604020202020204" pitchFamily="34" charset="0"/>
              <a:buChar char="•"/>
            </a:pPr>
            <a:endParaRPr lang="en-US" sz="2200" dirty="0">
              <a:solidFill>
                <a:schemeClr val="bg1"/>
              </a:solidFill>
              <a:latin typeface="Helvetica" panose="020B0604020202020204"/>
              <a:cs typeface="Helvetica" panose="020B0604020202020204"/>
            </a:endParaRPr>
          </a:p>
          <a:p>
            <a:pPr marL="457200" indent="-457200">
              <a:buFont typeface="Arial" panose="020B0604020202020204" pitchFamily="34" charset="0"/>
              <a:buChar char="•"/>
            </a:pPr>
            <a:r>
              <a:rPr lang="en-US" sz="2200" dirty="0">
                <a:solidFill>
                  <a:schemeClr val="bg1"/>
                </a:solidFill>
                <a:latin typeface="Helvetica" panose="020B0604020202020204"/>
                <a:cs typeface="Helvetica" panose="020B0604020202020204"/>
              </a:rPr>
              <a:t>Five prosecutorial COVID-19 Fraud Enforcement Strike Forces – based in California, Colorado, Maryland, New Jersey and Florida</a:t>
            </a:r>
          </a:p>
          <a:p>
            <a:pPr marL="457200" indent="-457200">
              <a:buFont typeface="Arial" panose="020B0604020202020204" pitchFamily="34" charset="0"/>
              <a:buChar char="•"/>
            </a:pPr>
            <a:endParaRPr lang="en-US" sz="2200" dirty="0">
              <a:solidFill>
                <a:schemeClr val="bg1"/>
              </a:solidFill>
              <a:latin typeface="Helvetica" panose="020B0604020202020204"/>
              <a:cs typeface="Helvetica" panose="020B0604020202020204"/>
            </a:endParaRPr>
          </a:p>
          <a:p>
            <a:pPr marL="457200" indent="-457200">
              <a:buFont typeface="Arial" panose="020B0604020202020204" pitchFamily="34" charset="0"/>
              <a:buChar char="•"/>
            </a:pPr>
            <a:r>
              <a:rPr lang="en-US" sz="2200" dirty="0">
                <a:solidFill>
                  <a:schemeClr val="bg1"/>
                </a:solidFill>
                <a:latin typeface="Helvetica" panose="020B0604020202020204"/>
                <a:cs typeface="Helvetica" panose="020B0604020202020204"/>
              </a:rPr>
              <a:t>Pandemic Analytics Center of Excellence created to produce data products designed to detect, deter, and stop pandemic fraud across multiple agencies.</a:t>
            </a:r>
          </a:p>
        </p:txBody>
      </p:sp>
    </p:spTree>
    <p:extLst>
      <p:ext uri="{BB962C8B-B14F-4D97-AF65-F5344CB8AC3E}">
        <p14:creationId xmlns:p14="http://schemas.microsoft.com/office/powerpoint/2010/main" val="601690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1F92E2E-36F7-250A-14A1-8E5C21A7FB8F}"/>
              </a:ext>
            </a:extLst>
          </p:cNvPr>
          <p:cNvSpPr>
            <a:spLocks noGrp="1"/>
          </p:cNvSpPr>
          <p:nvPr>
            <p:ph idx="1"/>
          </p:nvPr>
        </p:nvSpPr>
        <p:spPr/>
        <p:txBody>
          <a:bodyPr>
            <a:normAutofit/>
          </a:bodyPr>
          <a:lstStyle/>
          <a:p>
            <a:r>
              <a:rPr lang="en-US" sz="2400" dirty="0"/>
              <a:t>2 CFR 200.321 Veteran-owned Businesses</a:t>
            </a:r>
          </a:p>
          <a:p>
            <a:r>
              <a:rPr lang="en-US" sz="2400" dirty="0"/>
              <a:t>2 CFR 200.323 Products and Services that can be Reused, Refurbished, or Recycled.</a:t>
            </a:r>
          </a:p>
          <a:p>
            <a:r>
              <a:rPr lang="en-US" sz="2400" dirty="0"/>
              <a:t>2 CFR 200.324 Contract Cost and price</a:t>
            </a:r>
          </a:p>
          <a:p>
            <a:r>
              <a:rPr lang="en-US" sz="2400" dirty="0"/>
              <a:t>2 CFR 200.337 Access to records</a:t>
            </a:r>
          </a:p>
        </p:txBody>
      </p:sp>
      <p:sp>
        <p:nvSpPr>
          <p:cNvPr id="3" name="Title 2">
            <a:extLst>
              <a:ext uri="{FF2B5EF4-FFF2-40B4-BE49-F238E27FC236}">
                <a16:creationId xmlns:a16="http://schemas.microsoft.com/office/drawing/2014/main" id="{37A9E7DE-4978-8AF6-3966-C66103FC2149}"/>
              </a:ext>
            </a:extLst>
          </p:cNvPr>
          <p:cNvSpPr>
            <a:spLocks noGrp="1"/>
          </p:cNvSpPr>
          <p:nvPr>
            <p:ph type="title"/>
          </p:nvPr>
        </p:nvSpPr>
        <p:spPr/>
        <p:txBody>
          <a:bodyPr/>
          <a:lstStyle/>
          <a:p>
            <a:r>
              <a:rPr lang="en-US" dirty="0"/>
              <a:t>Other Changes</a:t>
            </a:r>
          </a:p>
        </p:txBody>
      </p:sp>
    </p:spTree>
    <p:extLst>
      <p:ext uri="{BB962C8B-B14F-4D97-AF65-F5344CB8AC3E}">
        <p14:creationId xmlns:p14="http://schemas.microsoft.com/office/powerpoint/2010/main" val="1852185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A56B1-4029-0BE3-38C8-24D2EF23B726}"/>
              </a:ext>
            </a:extLst>
          </p:cNvPr>
          <p:cNvSpPr>
            <a:spLocks noGrp="1"/>
          </p:cNvSpPr>
          <p:nvPr>
            <p:ph type="title"/>
          </p:nvPr>
        </p:nvSpPr>
        <p:spPr/>
        <p:txBody>
          <a:bodyPr/>
          <a:lstStyle/>
          <a:p>
            <a:r>
              <a:rPr lang="en-US" dirty="0"/>
              <a:t>Indirect Cost Rate Changes &amp; Calculation Risks</a:t>
            </a:r>
          </a:p>
        </p:txBody>
      </p:sp>
      <p:sp>
        <p:nvSpPr>
          <p:cNvPr id="4" name="TextBox 3">
            <a:extLst>
              <a:ext uri="{FF2B5EF4-FFF2-40B4-BE49-F238E27FC236}">
                <a16:creationId xmlns:a16="http://schemas.microsoft.com/office/drawing/2014/main" id="{FFC2A12F-5F0B-F02F-9A37-81C48449579F}"/>
              </a:ext>
            </a:extLst>
          </p:cNvPr>
          <p:cNvSpPr txBox="1"/>
          <p:nvPr/>
        </p:nvSpPr>
        <p:spPr>
          <a:xfrm>
            <a:off x="320040" y="1661160"/>
            <a:ext cx="10248900" cy="4493538"/>
          </a:xfrm>
          <a:prstGeom prst="rect">
            <a:avLst/>
          </a:prstGeom>
          <a:noFill/>
        </p:spPr>
        <p:txBody>
          <a:bodyPr wrap="square" rtlCol="0">
            <a:spAutoFit/>
          </a:bodyPr>
          <a:lstStyle/>
          <a:p>
            <a:pPr marL="0" marR="0">
              <a:buNone/>
            </a:pPr>
            <a:endPar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p>
            <a:pPr marL="285750" marR="0" indent="-285750">
              <a:buFont typeface="Arial" panose="020B0604020202020204" pitchFamily="34" charset="0"/>
              <a:buChar char="•"/>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Previous Rate: 10% of Modified Total Direct Costs (MTDC). </a:t>
            </a:r>
          </a:p>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 </a:t>
            </a:r>
          </a:p>
          <a:p>
            <a:pPr marL="285750" marR="0" indent="-285750">
              <a:buFont typeface="Arial" panose="020B0604020202020204" pitchFamily="34" charset="0"/>
              <a:buChar char="•"/>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Updated Rate: Increased to 15% of MTDC. </a:t>
            </a:r>
          </a:p>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 </a:t>
            </a:r>
          </a:p>
          <a:p>
            <a:pPr marL="285750" marR="0" indent="-285750">
              <a:buFont typeface="Arial" panose="020B0604020202020204" pitchFamily="34" charset="0"/>
              <a:buChar char="•"/>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Applicability: This new rate is available to all non-federal entities that do not have a negotiated indirect cost rate agreement (NICRA). Entities can elect to use the 15% rate for any award executed on or after October 1, 2024.  </a:t>
            </a:r>
          </a:p>
          <a:p>
            <a:pPr marL="285750" marR="0" indent="-285750">
              <a:buFont typeface="Arial" panose="020B0604020202020204" pitchFamily="34" charset="0"/>
              <a:buChar char="•"/>
            </a:pPr>
            <a:endParaRPr lang="en-US" sz="2200" dirty="0">
              <a:solidFill>
                <a:schemeClr val="bg1"/>
              </a:solidFill>
              <a:latin typeface="Aptos" panose="020B0004020202020204" pitchFamily="34" charset="0"/>
              <a:ea typeface="Aptos" panose="020B0004020202020204" pitchFamily="34" charset="0"/>
              <a:cs typeface="Aptos" panose="020B0004020202020204" pitchFamily="34" charset="0"/>
            </a:endParaRPr>
          </a:p>
          <a:p>
            <a:pPr marL="285750" marR="0" indent="-285750">
              <a:buFont typeface="Arial" panose="020B0604020202020204" pitchFamily="34" charset="0"/>
              <a:buChar char="•"/>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MTDC – Remove all distorting items including capital outlay, bad debt, debt service and subawards over $50,000</a:t>
            </a:r>
          </a:p>
          <a:p>
            <a:pPr marL="0" marR="0">
              <a:buNone/>
            </a:pPr>
            <a:endParaRPr lang="en-US" sz="2200" dirty="0">
              <a:solidFill>
                <a:schemeClr val="bg1"/>
              </a:solidFill>
              <a:latin typeface="Aptos" panose="020B0004020202020204" pitchFamily="34" charset="0"/>
              <a:ea typeface="Aptos" panose="020B0004020202020204" pitchFamily="34" charset="0"/>
              <a:cs typeface="Aptos" panose="020B0004020202020204" pitchFamily="34" charset="0"/>
            </a:endParaRPr>
          </a:p>
          <a:p>
            <a:pPr marL="0" marR="0">
              <a:buNone/>
            </a:pPr>
            <a:endPar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45041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EB0BE-ADD4-2F8E-7FD5-F480FE4F48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49281-6F2E-8E63-B421-3C739560E6A9}"/>
              </a:ext>
            </a:extLst>
          </p:cNvPr>
          <p:cNvSpPr>
            <a:spLocks noGrp="1"/>
          </p:cNvSpPr>
          <p:nvPr>
            <p:ph type="title"/>
          </p:nvPr>
        </p:nvSpPr>
        <p:spPr/>
        <p:txBody>
          <a:bodyPr/>
          <a:lstStyle/>
          <a:p>
            <a:r>
              <a:rPr lang="en-US" dirty="0"/>
              <a:t>Indirect Cost Rate Changes &amp; Calculation Risks</a:t>
            </a:r>
          </a:p>
        </p:txBody>
      </p:sp>
      <p:sp>
        <p:nvSpPr>
          <p:cNvPr id="4" name="TextBox 3">
            <a:extLst>
              <a:ext uri="{FF2B5EF4-FFF2-40B4-BE49-F238E27FC236}">
                <a16:creationId xmlns:a16="http://schemas.microsoft.com/office/drawing/2014/main" id="{0F75C6D6-3D57-0AEE-B21A-D5A78EE6D8F4}"/>
              </a:ext>
            </a:extLst>
          </p:cNvPr>
          <p:cNvSpPr txBox="1"/>
          <p:nvPr/>
        </p:nvSpPr>
        <p:spPr>
          <a:xfrm>
            <a:off x="320040" y="1661160"/>
            <a:ext cx="10248900" cy="4493538"/>
          </a:xfrm>
          <a:prstGeom prst="rect">
            <a:avLst/>
          </a:prstGeom>
          <a:noFill/>
        </p:spPr>
        <p:txBody>
          <a:bodyPr wrap="square" rtlCol="0">
            <a:spAutoFit/>
          </a:bodyPr>
          <a:lstStyle/>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Subaward Threshold for Indirect Cost Recovery</a:t>
            </a:r>
          </a:p>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Previous Threshold: Indirect costs could be applied to the first $25,000 of each subaward. </a:t>
            </a:r>
          </a:p>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Updated Threshold: Raised to $50,000 per subaward. </a:t>
            </a:r>
          </a:p>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 </a:t>
            </a:r>
          </a:p>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Implementation Note: This change applies to new awards issued on or after October 1, 2024. For institutions with existing NICRAs, the updated threshold becomes effective when their current rate agreement is renegotiated to reflect this change.  </a:t>
            </a:r>
          </a:p>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 </a:t>
            </a:r>
          </a:p>
          <a:p>
            <a:pPr marL="0" marR="0">
              <a:buNone/>
            </a:pPr>
            <a:endPar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p>
            <a:pPr marL="0" marR="0">
              <a:buNone/>
            </a:pPr>
            <a:r>
              <a:rPr lang="en-US" sz="2200" dirty="0">
                <a:solidFill>
                  <a:schemeClr val="bg1"/>
                </a:solidFill>
                <a:effectLst/>
                <a:latin typeface="Aptos" panose="020B0004020202020204" pitchFamily="34"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6293811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D447C-FCBA-08FD-86E2-B694D55F58AF}"/>
              </a:ext>
            </a:extLst>
          </p:cNvPr>
          <p:cNvSpPr>
            <a:spLocks noGrp="1"/>
          </p:cNvSpPr>
          <p:nvPr>
            <p:ph type="title"/>
          </p:nvPr>
        </p:nvSpPr>
        <p:spPr/>
        <p:txBody>
          <a:bodyPr/>
          <a:lstStyle/>
          <a:p>
            <a:r>
              <a:rPr lang="en-US" dirty="0"/>
              <a:t>Single Audit</a:t>
            </a:r>
          </a:p>
        </p:txBody>
      </p:sp>
      <p:sp>
        <p:nvSpPr>
          <p:cNvPr id="4" name="Content Placeholder 3">
            <a:extLst>
              <a:ext uri="{FF2B5EF4-FFF2-40B4-BE49-F238E27FC236}">
                <a16:creationId xmlns:a16="http://schemas.microsoft.com/office/drawing/2014/main" id="{111758BD-CBBA-1A13-29CC-0C95B88AA160}"/>
              </a:ext>
            </a:extLst>
          </p:cNvPr>
          <p:cNvSpPr>
            <a:spLocks noGrp="1"/>
          </p:cNvSpPr>
          <p:nvPr>
            <p:ph idx="4294967295"/>
          </p:nvPr>
        </p:nvSpPr>
        <p:spPr>
          <a:xfrm>
            <a:off x="228600" y="1489075"/>
            <a:ext cx="10584180" cy="5368925"/>
          </a:xfrm>
        </p:spPr>
        <p:txBody>
          <a:bodyPr/>
          <a:lstStyle/>
          <a:p>
            <a:r>
              <a:rPr lang="en-US" sz="2600" b="1" i="1" dirty="0">
                <a:solidFill>
                  <a:schemeClr val="bg1"/>
                </a:solidFill>
              </a:rPr>
              <a:t>2 CFR 200.501 Audit Requirements</a:t>
            </a:r>
          </a:p>
          <a:p>
            <a:endParaRPr lang="en-US" dirty="0">
              <a:solidFill>
                <a:schemeClr val="bg1"/>
              </a:solidFill>
            </a:endParaRPr>
          </a:p>
          <a:p>
            <a:pPr lvl="1">
              <a:buClr>
                <a:schemeClr val="bg1"/>
              </a:buClr>
              <a:buFont typeface="Arial" panose="020B0604020202020204" pitchFamily="34" charset="0"/>
              <a:buChar char="•"/>
            </a:pPr>
            <a:r>
              <a:rPr lang="en-US" sz="2400" dirty="0">
                <a:solidFill>
                  <a:schemeClr val="bg1"/>
                </a:solidFill>
              </a:rPr>
              <a:t>Scheduled of Expenditures of Federal Awards equal or exceed $1,000,000 will be subject to a Single Audit</a:t>
            </a:r>
          </a:p>
          <a:p>
            <a:pPr lvl="1">
              <a:buClr>
                <a:schemeClr val="bg1"/>
              </a:buClr>
              <a:buFont typeface="Arial" panose="020B0604020202020204" pitchFamily="34" charset="0"/>
              <a:buChar char="•"/>
            </a:pPr>
            <a:endParaRPr lang="en-US" sz="2400" dirty="0">
              <a:solidFill>
                <a:schemeClr val="bg1"/>
              </a:solidFill>
            </a:endParaRPr>
          </a:p>
          <a:p>
            <a:pPr lvl="1">
              <a:buClr>
                <a:schemeClr val="bg1"/>
              </a:buClr>
              <a:buFont typeface="Arial" panose="020B0604020202020204" pitchFamily="34" charset="0"/>
              <a:buChar char="•"/>
            </a:pPr>
            <a:r>
              <a:rPr lang="en-US" sz="2400" dirty="0">
                <a:solidFill>
                  <a:schemeClr val="bg1"/>
                </a:solidFill>
              </a:rPr>
              <a:t>Will be applicable for audit periods beginning after October 1, 2024 (fiscal years ending September 30, 2025 and later)</a:t>
            </a:r>
          </a:p>
          <a:p>
            <a:pPr lvl="1">
              <a:buClr>
                <a:schemeClr val="bg1"/>
              </a:buClr>
              <a:buFont typeface="Arial" panose="020B0604020202020204" pitchFamily="34" charset="0"/>
              <a:buChar char="•"/>
            </a:pPr>
            <a:endParaRPr lang="en-US" sz="2400" dirty="0">
              <a:solidFill>
                <a:schemeClr val="bg1"/>
              </a:solidFill>
            </a:endParaRPr>
          </a:p>
          <a:p>
            <a:pPr lvl="1">
              <a:buClr>
                <a:schemeClr val="bg1"/>
              </a:buClr>
              <a:buFont typeface="Arial" panose="020B0604020202020204" pitchFamily="34" charset="0"/>
              <a:buChar char="•"/>
            </a:pPr>
            <a:r>
              <a:rPr lang="en-US" sz="2400" dirty="0">
                <a:solidFill>
                  <a:schemeClr val="bg1"/>
                </a:solidFill>
              </a:rPr>
              <a:t>Type A threshold will start at $1,000,000 (previously $750,000)</a:t>
            </a:r>
          </a:p>
          <a:p>
            <a:pPr lvl="1">
              <a:buClr>
                <a:schemeClr val="bg1"/>
              </a:buClr>
              <a:buFont typeface="Arial" panose="020B0604020202020204" pitchFamily="34" charset="0"/>
              <a:buChar char="•"/>
            </a:pPr>
            <a:endParaRPr lang="en-US" sz="2400" dirty="0">
              <a:solidFill>
                <a:schemeClr val="bg1"/>
              </a:solidFill>
            </a:endParaRPr>
          </a:p>
          <a:p>
            <a:pPr lvl="1">
              <a:buClr>
                <a:schemeClr val="bg1"/>
              </a:buClr>
              <a:buFont typeface="Arial" panose="020B0604020202020204" pitchFamily="34" charset="0"/>
              <a:buChar char="•"/>
            </a:pPr>
            <a:r>
              <a:rPr lang="en-US" sz="2400" dirty="0">
                <a:solidFill>
                  <a:schemeClr val="bg1"/>
                </a:solidFill>
              </a:rPr>
              <a:t>Type B threshold: will start at $250,000 (previously $187,500)</a:t>
            </a:r>
          </a:p>
        </p:txBody>
      </p:sp>
    </p:spTree>
    <p:extLst>
      <p:ext uri="{BB962C8B-B14F-4D97-AF65-F5344CB8AC3E}">
        <p14:creationId xmlns:p14="http://schemas.microsoft.com/office/powerpoint/2010/main" val="27936246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7785E-3DC3-E1EA-3E5E-4B8BC9460AB3}"/>
              </a:ext>
            </a:extLst>
          </p:cNvPr>
          <p:cNvSpPr>
            <a:spLocks noGrp="1"/>
          </p:cNvSpPr>
          <p:nvPr>
            <p:ph type="title"/>
          </p:nvPr>
        </p:nvSpPr>
        <p:spPr/>
        <p:txBody>
          <a:bodyPr/>
          <a:lstStyle/>
          <a:p>
            <a:r>
              <a:rPr lang="en-US" dirty="0"/>
              <a:t>Recommendations</a:t>
            </a:r>
          </a:p>
        </p:txBody>
      </p:sp>
      <p:sp>
        <p:nvSpPr>
          <p:cNvPr id="3" name="TextBox 2">
            <a:extLst>
              <a:ext uri="{FF2B5EF4-FFF2-40B4-BE49-F238E27FC236}">
                <a16:creationId xmlns:a16="http://schemas.microsoft.com/office/drawing/2014/main" id="{F3A8E6D5-CF3A-4F6D-63CB-9F957AF328E9}"/>
              </a:ext>
            </a:extLst>
          </p:cNvPr>
          <p:cNvSpPr txBox="1"/>
          <p:nvPr/>
        </p:nvSpPr>
        <p:spPr>
          <a:xfrm>
            <a:off x="347472" y="1572768"/>
            <a:ext cx="11256264" cy="4893647"/>
          </a:xfrm>
          <a:prstGeom prst="rect">
            <a:avLst/>
          </a:prstGeom>
          <a:noFill/>
        </p:spPr>
        <p:txBody>
          <a:bodyPr wrap="square" rtlCol="0">
            <a:spAutoFit/>
          </a:bodyPr>
          <a:lstStyle/>
          <a:p>
            <a:pPr marL="0" marR="0">
              <a:buNone/>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Policy Updates: Revise internal procurement policies to align with new thresholds and methods.</a:t>
            </a:r>
          </a:p>
          <a:p>
            <a:pPr marL="0" marR="0">
              <a:buNone/>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p>
          <a:p>
            <a:pPr marL="0" marR="0">
              <a:buNone/>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Training: Educate staff on updated conflict of interest rules and domestic preference requirements. Review grant agreements and look for effective dates or automatic applicability clauses.</a:t>
            </a:r>
          </a:p>
          <a:p>
            <a:pPr marL="0" marR="0">
              <a:buNone/>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p>
          <a:p>
            <a:pPr marL="0" marR="0">
              <a:buNone/>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Monitoring: Enhance subrecipient monitoring procedures to comply with clarified responsibilities.</a:t>
            </a:r>
          </a:p>
          <a:p>
            <a:pPr marL="0" marR="0">
              <a:buNone/>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p>
          <a:p>
            <a:pPr marL="0" marR="0"/>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Audit Preparedness: Review Single Audit processes in light of potential submission extensions. </a:t>
            </a:r>
          </a:p>
          <a:p>
            <a:endParaRPr lang="en-US" sz="24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1376856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DF482-5580-9CBD-E2F9-09F6057E6983}"/>
              </a:ext>
            </a:extLst>
          </p:cNvPr>
          <p:cNvSpPr>
            <a:spLocks noGrp="1"/>
          </p:cNvSpPr>
          <p:nvPr>
            <p:ph type="title"/>
          </p:nvPr>
        </p:nvSpPr>
        <p:spPr/>
        <p:txBody>
          <a:bodyPr/>
          <a:lstStyle/>
          <a:p>
            <a:r>
              <a:rPr lang="en-US" dirty="0"/>
              <a:t>GASB No. 102 Certain Risk Disclosures</a:t>
            </a:r>
          </a:p>
        </p:txBody>
      </p:sp>
      <p:sp>
        <p:nvSpPr>
          <p:cNvPr id="3" name="TextBox 2">
            <a:extLst>
              <a:ext uri="{FF2B5EF4-FFF2-40B4-BE49-F238E27FC236}">
                <a16:creationId xmlns:a16="http://schemas.microsoft.com/office/drawing/2014/main" id="{63AEB5F7-1DA4-04D6-877B-D6315EE85BB3}"/>
              </a:ext>
            </a:extLst>
          </p:cNvPr>
          <p:cNvSpPr txBox="1"/>
          <p:nvPr/>
        </p:nvSpPr>
        <p:spPr>
          <a:xfrm>
            <a:off x="259080" y="1684020"/>
            <a:ext cx="9669780" cy="4524315"/>
          </a:xfrm>
          <a:prstGeom prst="rect">
            <a:avLst/>
          </a:prstGeom>
          <a:noFill/>
        </p:spPr>
        <p:txBody>
          <a:bodyPr wrap="square" rtlCol="0">
            <a:spAutoFit/>
          </a:bodyPr>
          <a:lstStyle/>
          <a:p>
            <a:pPr marL="342900" indent="-342900" algn="just">
              <a:buFont typeface="Arial" panose="020B0604020202020204" pitchFamily="34" charset="0"/>
              <a:buChar char="•"/>
            </a:pPr>
            <a:r>
              <a:rPr lang="en-US" sz="2400" b="0" i="0" dirty="0">
                <a:solidFill>
                  <a:schemeClr val="bg1"/>
                </a:solidFill>
                <a:effectLst/>
                <a:latin typeface="Helvetica" panose="020B0604020202020204"/>
                <a:cs typeface="Helvetica" panose="020B0604020202020204"/>
              </a:rPr>
              <a:t>Provide users of government financial statements with essential information about risks related to a government’s vulnerabilities due to certain concentrations or constraints.</a:t>
            </a:r>
          </a:p>
          <a:p>
            <a:pPr marL="342900" indent="-342900" algn="just">
              <a:buFont typeface="Arial" panose="020B0604020202020204" pitchFamily="34" charset="0"/>
              <a:buChar char="•"/>
            </a:pPr>
            <a:endParaRPr lang="en-US" sz="2400" b="0" i="0" dirty="0">
              <a:solidFill>
                <a:schemeClr val="bg1"/>
              </a:solidFill>
              <a:effectLst/>
              <a:latin typeface="Helvetica" panose="020B0604020202020204"/>
              <a:cs typeface="Helvetica" panose="020B0604020202020204"/>
            </a:endParaRPr>
          </a:p>
          <a:p>
            <a:pPr marL="342900" indent="-342900" algn="just">
              <a:buFont typeface="Arial" panose="020B0604020202020204" pitchFamily="34" charset="0"/>
              <a:buChar char="•"/>
            </a:pPr>
            <a:r>
              <a:rPr lang="en-US" sz="2400" dirty="0">
                <a:solidFill>
                  <a:schemeClr val="bg1"/>
                </a:solidFill>
                <a:latin typeface="Helvetica" panose="020B0604020202020204"/>
                <a:cs typeface="Helvetica" panose="020B0604020202020204"/>
              </a:rPr>
              <a:t>Concentration - lack of diversity related to an aspect of a significant inflow of resources.</a:t>
            </a:r>
          </a:p>
          <a:p>
            <a:pPr marL="342900" indent="-342900" algn="just">
              <a:buFont typeface="Arial" panose="020B0604020202020204" pitchFamily="34" charset="0"/>
              <a:buChar char="•"/>
            </a:pPr>
            <a:endParaRPr lang="en-US" sz="2400" dirty="0">
              <a:solidFill>
                <a:schemeClr val="bg1"/>
              </a:solidFill>
              <a:latin typeface="Helvetica" panose="020B0604020202020204"/>
              <a:cs typeface="Helvetica" panose="020B0604020202020204"/>
            </a:endParaRPr>
          </a:p>
          <a:p>
            <a:pPr marL="342900" indent="-342900" algn="just">
              <a:buFont typeface="Arial" panose="020B0604020202020204" pitchFamily="34" charset="0"/>
              <a:buChar char="•"/>
            </a:pPr>
            <a:r>
              <a:rPr lang="en-US" sz="2400" dirty="0">
                <a:solidFill>
                  <a:schemeClr val="bg1"/>
                </a:solidFill>
                <a:latin typeface="Helvetica" panose="020B0604020202020204"/>
                <a:cs typeface="Helvetica" panose="020B0604020202020204"/>
              </a:rPr>
              <a:t>Constraint - l</a:t>
            </a:r>
            <a:r>
              <a:rPr lang="en-US" sz="2400" b="0" i="0" dirty="0">
                <a:solidFill>
                  <a:schemeClr val="bg1"/>
                </a:solidFill>
                <a:effectLst/>
                <a:latin typeface="Helvetica" panose="020B0604020202020204"/>
                <a:cs typeface="Helvetica" panose="020B0604020202020204"/>
              </a:rPr>
              <a:t>imitation imposed on a government by an external party or by formal action of the government’s highest level of decision-making authority. Concentrations and constraints may limit a government’s ability to acquire resources or control spending.</a:t>
            </a:r>
          </a:p>
          <a:p>
            <a:pPr marL="342900" indent="-342900" algn="just">
              <a:buFont typeface="Arial" panose="020B0604020202020204" pitchFamily="34" charset="0"/>
              <a:buChar char="•"/>
            </a:pPr>
            <a:endParaRPr lang="en-US" sz="2400" dirty="0">
              <a:solidFill>
                <a:schemeClr val="bg1"/>
              </a:solidFill>
              <a:latin typeface="Helvetica" panose="020B0604020202020204"/>
              <a:cs typeface="Helvetica" panose="020B0604020202020204"/>
            </a:endParaRPr>
          </a:p>
        </p:txBody>
      </p:sp>
    </p:spTree>
    <p:extLst>
      <p:ext uri="{BB962C8B-B14F-4D97-AF65-F5344CB8AC3E}">
        <p14:creationId xmlns:p14="http://schemas.microsoft.com/office/powerpoint/2010/main" val="2389706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680EF-24C2-968D-A2CF-EA08A731B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48FC06-867D-2B57-FFA2-176BD7EC22D1}"/>
              </a:ext>
            </a:extLst>
          </p:cNvPr>
          <p:cNvSpPr>
            <a:spLocks noGrp="1"/>
          </p:cNvSpPr>
          <p:nvPr>
            <p:ph type="title"/>
          </p:nvPr>
        </p:nvSpPr>
        <p:spPr/>
        <p:txBody>
          <a:bodyPr/>
          <a:lstStyle/>
          <a:p>
            <a:r>
              <a:rPr lang="en-US" dirty="0"/>
              <a:t>GASB No. 102 Certain Risk Disclosures</a:t>
            </a:r>
          </a:p>
        </p:txBody>
      </p:sp>
      <p:sp>
        <p:nvSpPr>
          <p:cNvPr id="3" name="TextBox 2">
            <a:extLst>
              <a:ext uri="{FF2B5EF4-FFF2-40B4-BE49-F238E27FC236}">
                <a16:creationId xmlns:a16="http://schemas.microsoft.com/office/drawing/2014/main" id="{A56FC356-D638-B2CA-CA3A-945F06EF743B}"/>
              </a:ext>
            </a:extLst>
          </p:cNvPr>
          <p:cNvSpPr txBox="1"/>
          <p:nvPr/>
        </p:nvSpPr>
        <p:spPr>
          <a:xfrm>
            <a:off x="259080" y="1684020"/>
            <a:ext cx="9669780" cy="4524315"/>
          </a:xfrm>
          <a:prstGeom prst="rect">
            <a:avLst/>
          </a:prstGeom>
          <a:noFill/>
        </p:spPr>
        <p:txBody>
          <a:bodyPr wrap="square" rtlCol="0">
            <a:spAutoFit/>
          </a:bodyPr>
          <a:lstStyle/>
          <a:p>
            <a:pPr marL="342900" indent="-342900" algn="just">
              <a:buFont typeface="Arial" panose="020B0604020202020204" pitchFamily="34" charset="0"/>
              <a:buChar char="•"/>
            </a:pPr>
            <a:r>
              <a:rPr lang="en-US" sz="2400" b="0" i="0" dirty="0">
                <a:solidFill>
                  <a:schemeClr val="bg1"/>
                </a:solidFill>
                <a:effectLst/>
                <a:latin typeface="Helvetica" panose="020B0604020202020204"/>
                <a:cs typeface="Helvetica" panose="020B0604020202020204"/>
              </a:rPr>
              <a:t>Assess whether a concentration OR constraint makes the primary government reporting unit or other reporting units report a liability for revenue debt vulnerable to the risk of a substantial impact</a:t>
            </a:r>
          </a:p>
          <a:p>
            <a:pPr marL="342900" indent="-342900" algn="just">
              <a:buFont typeface="Arial" panose="020B0604020202020204" pitchFamily="34" charset="0"/>
              <a:buChar char="•"/>
            </a:pPr>
            <a:endParaRPr lang="en-US" sz="2400" dirty="0">
              <a:solidFill>
                <a:schemeClr val="bg1"/>
              </a:solidFill>
              <a:latin typeface="Helvetica" panose="020B0604020202020204"/>
              <a:cs typeface="Helvetica" panose="020B0604020202020204"/>
            </a:endParaRPr>
          </a:p>
          <a:p>
            <a:pPr marL="342900" indent="-342900" algn="just">
              <a:buFont typeface="Arial" panose="020B0604020202020204" pitchFamily="34" charset="0"/>
              <a:buChar char="•"/>
            </a:pPr>
            <a:r>
              <a:rPr lang="en-US" sz="2400" dirty="0">
                <a:solidFill>
                  <a:schemeClr val="bg1"/>
                </a:solidFill>
                <a:latin typeface="Helvetica" panose="020B0604020202020204"/>
                <a:cs typeface="Helvetica" panose="020B0604020202020204"/>
              </a:rPr>
              <a:t>Has the event or events related to the concentration or constraint occurred, have begun to occur, or are more likely than not to begin to occur within 12 months of the date the financial statements are issued.</a:t>
            </a:r>
            <a:endParaRPr lang="en-US" sz="2400" b="0" i="0" dirty="0">
              <a:solidFill>
                <a:schemeClr val="bg1"/>
              </a:solidFill>
              <a:effectLst/>
              <a:latin typeface="Helvetica" panose="020B0604020202020204"/>
              <a:cs typeface="Helvetica" panose="020B0604020202020204"/>
            </a:endParaRPr>
          </a:p>
          <a:p>
            <a:pPr marL="342900" indent="-342900" algn="just">
              <a:buFont typeface="Arial" panose="020B0604020202020204" pitchFamily="34" charset="0"/>
              <a:buChar char="•"/>
            </a:pPr>
            <a:r>
              <a:rPr lang="en-US" sz="2400" dirty="0">
                <a:solidFill>
                  <a:schemeClr val="bg1"/>
                </a:solidFill>
                <a:latin typeface="Helvetica" panose="020B0604020202020204"/>
                <a:cs typeface="Helvetica" panose="020B0604020202020204"/>
              </a:rPr>
              <a:t>If statement applies, the disclosure must discuss the a</a:t>
            </a:r>
            <a:r>
              <a:rPr lang="en-US" sz="2400" b="0" i="0" dirty="0">
                <a:solidFill>
                  <a:schemeClr val="bg1"/>
                </a:solidFill>
                <a:effectLst/>
                <a:latin typeface="Franklin Gothic Book" panose="020B0503020102020204" pitchFamily="34" charset="0"/>
              </a:rPr>
              <a:t>ctions taken by the government prior to the issuance of the financial statements to mitigate the risk.</a:t>
            </a:r>
          </a:p>
          <a:p>
            <a:pPr marL="342900" indent="-342900" algn="just">
              <a:buFont typeface="Arial" panose="020B0604020202020204" pitchFamily="34" charset="0"/>
              <a:buChar char="•"/>
            </a:pPr>
            <a:endParaRPr lang="en-US" sz="2400" dirty="0">
              <a:solidFill>
                <a:schemeClr val="bg1"/>
              </a:solidFill>
              <a:latin typeface="Helvetica" panose="020B0604020202020204"/>
              <a:cs typeface="Helvetica" panose="020B0604020202020204"/>
            </a:endParaRPr>
          </a:p>
        </p:txBody>
      </p:sp>
    </p:spTree>
    <p:extLst>
      <p:ext uri="{BB962C8B-B14F-4D97-AF65-F5344CB8AC3E}">
        <p14:creationId xmlns:p14="http://schemas.microsoft.com/office/powerpoint/2010/main" val="2677691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20610-863E-3872-969A-3C061169B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DBF479-B0B9-868F-9C9D-3CCF0CEB5E8F}"/>
              </a:ext>
            </a:extLst>
          </p:cNvPr>
          <p:cNvSpPr>
            <a:spLocks noGrp="1"/>
          </p:cNvSpPr>
          <p:nvPr>
            <p:ph type="title"/>
          </p:nvPr>
        </p:nvSpPr>
        <p:spPr/>
        <p:txBody>
          <a:bodyPr/>
          <a:lstStyle/>
          <a:p>
            <a:r>
              <a:rPr lang="en-US" dirty="0"/>
              <a:t>GASB No. 102 Certain Risk Disclosures</a:t>
            </a:r>
          </a:p>
        </p:txBody>
      </p:sp>
      <p:sp>
        <p:nvSpPr>
          <p:cNvPr id="3" name="TextBox 2">
            <a:extLst>
              <a:ext uri="{FF2B5EF4-FFF2-40B4-BE49-F238E27FC236}">
                <a16:creationId xmlns:a16="http://schemas.microsoft.com/office/drawing/2014/main" id="{39789C85-E599-90AE-53D9-B2BCECA9C382}"/>
              </a:ext>
            </a:extLst>
          </p:cNvPr>
          <p:cNvSpPr txBox="1"/>
          <p:nvPr/>
        </p:nvSpPr>
        <p:spPr>
          <a:xfrm>
            <a:off x="259080" y="1684020"/>
            <a:ext cx="9669780" cy="2677656"/>
          </a:xfrm>
          <a:prstGeom prst="rect">
            <a:avLst/>
          </a:prstGeom>
          <a:noFill/>
        </p:spPr>
        <p:txBody>
          <a:bodyPr wrap="square" rtlCol="0">
            <a:spAutoFit/>
          </a:bodyPr>
          <a:lstStyle/>
          <a:p>
            <a:pPr marL="342900" indent="-342900" algn="just">
              <a:buFont typeface="Arial" panose="020B0604020202020204" pitchFamily="34" charset="0"/>
              <a:buChar char="•"/>
            </a:pPr>
            <a:r>
              <a:rPr lang="en-US" sz="2400" b="0" i="0" dirty="0">
                <a:solidFill>
                  <a:schemeClr val="bg1"/>
                </a:solidFill>
                <a:effectLst/>
                <a:latin typeface="Helvetica" panose="020B0604020202020204"/>
                <a:cs typeface="Helvetica" panose="020B0604020202020204"/>
              </a:rPr>
              <a:t>Concentration in Revenue Source</a:t>
            </a:r>
          </a:p>
          <a:p>
            <a:pPr marL="342900" indent="-342900" algn="just">
              <a:buFont typeface="Arial" panose="020B0604020202020204" pitchFamily="34" charset="0"/>
              <a:buChar char="•"/>
            </a:pPr>
            <a:endParaRPr lang="en-US" sz="2400" b="0" i="0" dirty="0">
              <a:solidFill>
                <a:schemeClr val="bg1"/>
              </a:solidFill>
              <a:effectLst/>
              <a:latin typeface="Franklin Gothic Book" panose="020B0503020102020204" pitchFamily="34" charset="0"/>
            </a:endParaRPr>
          </a:p>
          <a:p>
            <a:pPr marL="342900" indent="-342900" algn="just">
              <a:buFont typeface="Arial" panose="020B0604020202020204" pitchFamily="34" charset="0"/>
              <a:buChar char="•"/>
            </a:pPr>
            <a:r>
              <a:rPr lang="en-US" sz="2400" dirty="0">
                <a:solidFill>
                  <a:schemeClr val="bg1"/>
                </a:solidFill>
                <a:latin typeface="Helvetica" panose="020B0604020202020204"/>
                <a:cs typeface="Helvetica" panose="020B0604020202020204"/>
              </a:rPr>
              <a:t>Constraint by Grant Restrictions</a:t>
            </a:r>
          </a:p>
          <a:p>
            <a:pPr marL="342900" indent="-342900" algn="just">
              <a:buFont typeface="Arial" panose="020B0604020202020204" pitchFamily="34" charset="0"/>
              <a:buChar char="•"/>
            </a:pPr>
            <a:endParaRPr lang="en-US" sz="2400" dirty="0">
              <a:solidFill>
                <a:schemeClr val="bg1"/>
              </a:solidFill>
              <a:latin typeface="Helvetica" panose="020B0604020202020204"/>
              <a:cs typeface="Helvetica" panose="020B0604020202020204"/>
            </a:endParaRPr>
          </a:p>
          <a:p>
            <a:pPr marL="342900" indent="-342900" algn="just">
              <a:buFont typeface="Arial" panose="020B0604020202020204" pitchFamily="34" charset="0"/>
              <a:buChar char="•"/>
            </a:pPr>
            <a:r>
              <a:rPr lang="en-US" sz="2400" dirty="0">
                <a:solidFill>
                  <a:schemeClr val="bg1"/>
                </a:solidFill>
                <a:latin typeface="Helvetica" panose="020B0604020202020204"/>
                <a:cs typeface="Helvetica" panose="020B0604020202020204"/>
              </a:rPr>
              <a:t>Legal or Regulatory Constraint</a:t>
            </a:r>
          </a:p>
          <a:p>
            <a:pPr marL="342900" indent="-342900" algn="just">
              <a:buFont typeface="Arial" panose="020B0604020202020204" pitchFamily="34" charset="0"/>
              <a:buChar char="•"/>
            </a:pPr>
            <a:endParaRPr lang="en-US" sz="2400" dirty="0">
              <a:solidFill>
                <a:schemeClr val="bg1"/>
              </a:solidFill>
              <a:latin typeface="Helvetica" panose="020B0604020202020204"/>
              <a:cs typeface="Helvetica" panose="020B0604020202020204"/>
            </a:endParaRPr>
          </a:p>
          <a:p>
            <a:pPr marL="342900" indent="-342900" algn="just">
              <a:buFont typeface="Arial" panose="020B0604020202020204" pitchFamily="34" charset="0"/>
              <a:buChar char="•"/>
            </a:pPr>
            <a:endParaRPr lang="en-US" sz="2400" dirty="0">
              <a:solidFill>
                <a:schemeClr val="bg1"/>
              </a:solidFill>
              <a:latin typeface="Helvetica" panose="020B0604020202020204"/>
              <a:cs typeface="Helvetica" panose="020B0604020202020204"/>
            </a:endParaRPr>
          </a:p>
        </p:txBody>
      </p:sp>
    </p:spTree>
    <p:extLst>
      <p:ext uri="{BB962C8B-B14F-4D97-AF65-F5344CB8AC3E}">
        <p14:creationId xmlns:p14="http://schemas.microsoft.com/office/powerpoint/2010/main" val="2805856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9C1BAF-6A5C-7D6B-FF17-E25FEB93B7AE}"/>
              </a:ext>
            </a:extLst>
          </p:cNvPr>
          <p:cNvSpPr>
            <a:spLocks noGrp="1"/>
          </p:cNvSpPr>
          <p:nvPr>
            <p:ph type="title"/>
          </p:nvPr>
        </p:nvSpPr>
        <p:spPr>
          <a:xfrm>
            <a:off x="324979" y="297567"/>
            <a:ext cx="11246133" cy="594431"/>
          </a:xfrm>
        </p:spPr>
        <p:txBody>
          <a:bodyPr anchor="b">
            <a:normAutofit/>
          </a:bodyPr>
          <a:lstStyle/>
          <a:p>
            <a:r>
              <a:rPr lang="en-US" dirty="0"/>
              <a:t>Questions?</a:t>
            </a:r>
          </a:p>
        </p:txBody>
      </p:sp>
      <p:pic>
        <p:nvPicPr>
          <p:cNvPr id="6" name="Picture 5" descr="Question marks in a line and one question mark is lit">
            <a:extLst>
              <a:ext uri="{FF2B5EF4-FFF2-40B4-BE49-F238E27FC236}">
                <a16:creationId xmlns:a16="http://schemas.microsoft.com/office/drawing/2014/main" id="{96B59FEF-1041-367E-FB1F-D83BDFE63ABA}"/>
              </a:ext>
            </a:extLst>
          </p:cNvPr>
          <p:cNvPicPr>
            <a:picLocks noChangeAspect="1"/>
          </p:cNvPicPr>
          <p:nvPr/>
        </p:nvPicPr>
        <p:blipFill>
          <a:blip r:embed="rId2"/>
          <a:srcRect t="13233" r="-1" b="24850"/>
          <a:stretch>
            <a:fillRect/>
          </a:stretch>
        </p:blipFill>
        <p:spPr>
          <a:xfrm>
            <a:off x="324978" y="1205713"/>
            <a:ext cx="11246132" cy="4647930"/>
          </a:xfrm>
          <a:prstGeom prst="rect">
            <a:avLst/>
          </a:prstGeom>
          <a:noFill/>
        </p:spPr>
      </p:pic>
    </p:spTree>
    <p:extLst>
      <p:ext uri="{BB962C8B-B14F-4D97-AF65-F5344CB8AC3E}">
        <p14:creationId xmlns:p14="http://schemas.microsoft.com/office/powerpoint/2010/main" val="586866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BB7A-8E2A-6D58-FDC0-5740612D0CB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A4DB2F5-B666-E2D5-1F5C-B547314B466A}"/>
              </a:ext>
            </a:extLst>
          </p:cNvPr>
          <p:cNvSpPr>
            <a:spLocks noGrp="1"/>
          </p:cNvSpPr>
          <p:nvPr>
            <p:ph type="title"/>
          </p:nvPr>
        </p:nvSpPr>
        <p:spPr/>
        <p:txBody>
          <a:bodyPr/>
          <a:lstStyle/>
          <a:p>
            <a:r>
              <a:rPr lang="en-US" dirty="0"/>
              <a:t>What is the Current Landscape?</a:t>
            </a:r>
          </a:p>
        </p:txBody>
      </p:sp>
      <p:sp>
        <p:nvSpPr>
          <p:cNvPr id="6" name="TextBox 5">
            <a:extLst>
              <a:ext uri="{FF2B5EF4-FFF2-40B4-BE49-F238E27FC236}">
                <a16:creationId xmlns:a16="http://schemas.microsoft.com/office/drawing/2014/main" id="{65468F9E-AAC5-00AA-C15A-353EF80BF725}"/>
              </a:ext>
            </a:extLst>
          </p:cNvPr>
          <p:cNvSpPr txBox="1"/>
          <p:nvPr/>
        </p:nvSpPr>
        <p:spPr>
          <a:xfrm>
            <a:off x="193040" y="1615440"/>
            <a:ext cx="11755120" cy="4093428"/>
          </a:xfrm>
          <a:prstGeom prst="rect">
            <a:avLst/>
          </a:prstGeom>
          <a:noFill/>
        </p:spPr>
        <p:txBody>
          <a:bodyPr wrap="square" rtlCol="0">
            <a:spAutoFit/>
          </a:bodyPr>
          <a:lstStyle/>
          <a:p>
            <a:r>
              <a:rPr lang="en-US" sz="2600" dirty="0">
                <a:solidFill>
                  <a:schemeClr val="bg1"/>
                </a:solidFill>
                <a:latin typeface="Helvetica" panose="020B0604020202020204"/>
                <a:cs typeface="Helvetica" panose="020B0604020202020204"/>
                <a:hlinkClick r:id="rId3">
                  <a:extLst>
                    <a:ext uri="{A12FA001-AC4F-418D-AE19-62706E023703}">
                      <ahyp:hlinkClr xmlns:ahyp="http://schemas.microsoft.com/office/drawing/2018/hyperlinkcolor" val="tx"/>
                    </a:ext>
                  </a:extLst>
                </a:hlinkClick>
              </a:rPr>
              <a:t>COVID-19 Fraud Enforcement Task Force</a:t>
            </a:r>
            <a:endParaRPr lang="en-US" sz="2600" dirty="0">
              <a:solidFill>
                <a:schemeClr val="bg1"/>
              </a:solidFill>
              <a:latin typeface="Helvetica" panose="020B0604020202020204"/>
              <a:cs typeface="Helvetica" panose="020B0604020202020204"/>
            </a:endParaRPr>
          </a:p>
          <a:p>
            <a:endParaRPr lang="en-US" sz="2600" dirty="0">
              <a:solidFill>
                <a:schemeClr val="bg1"/>
              </a:solidFill>
              <a:latin typeface="Helvetica" panose="020B0604020202020204"/>
              <a:cs typeface="Helvetica" panose="020B0604020202020204"/>
            </a:endParaRPr>
          </a:p>
          <a:p>
            <a:pPr marL="457200" indent="-457200">
              <a:buFont typeface="Arial" panose="020B0604020202020204" pitchFamily="34" charset="0"/>
              <a:buChar char="•"/>
            </a:pPr>
            <a:r>
              <a:rPr lang="en-US" sz="2600" dirty="0">
                <a:solidFill>
                  <a:schemeClr val="bg1"/>
                </a:solidFill>
                <a:latin typeface="Helvetica" panose="020B0604020202020204"/>
                <a:cs typeface="Helvetica" panose="020B0604020202020204"/>
              </a:rPr>
              <a:t>Extending the statue of limitations for all COVID-19 fraud-related offenses</a:t>
            </a:r>
          </a:p>
          <a:p>
            <a:pPr marL="457200" indent="-457200">
              <a:buFont typeface="Arial" panose="020B0604020202020204" pitchFamily="34" charset="0"/>
              <a:buChar char="•"/>
            </a:pPr>
            <a:endParaRPr lang="en-US" sz="2600" dirty="0">
              <a:solidFill>
                <a:schemeClr val="bg1"/>
              </a:solidFill>
              <a:latin typeface="Helvetica" panose="020B0604020202020204"/>
              <a:cs typeface="Helvetica" panose="020B0604020202020204"/>
            </a:endParaRPr>
          </a:p>
          <a:p>
            <a:pPr marL="457200" indent="-457200">
              <a:buFont typeface="Arial" panose="020B0604020202020204" pitchFamily="34" charset="0"/>
              <a:buChar char="•"/>
            </a:pPr>
            <a:r>
              <a:rPr lang="en-US" sz="2600" dirty="0">
                <a:solidFill>
                  <a:schemeClr val="bg1"/>
                </a:solidFill>
                <a:latin typeface="Helvetica" panose="020B0604020202020204"/>
                <a:cs typeface="Helvetica" panose="020B0604020202020204"/>
              </a:rPr>
              <a:t>Extending the statutory authorization for the Pandemic Response Accountability Committee (PRAC), a body of 20 federal Inspectors General overseeing pandemic relief spending</a:t>
            </a:r>
          </a:p>
          <a:p>
            <a:pPr marL="457200" indent="-457200">
              <a:buFont typeface="Arial" panose="020B0604020202020204" pitchFamily="34" charset="0"/>
              <a:buChar char="•"/>
            </a:pPr>
            <a:endParaRPr lang="en-US" sz="2600" dirty="0">
              <a:solidFill>
                <a:schemeClr val="bg1"/>
              </a:solidFill>
              <a:latin typeface="Helvetica" panose="020B0604020202020204"/>
              <a:cs typeface="Helvetica" panose="020B0604020202020204"/>
            </a:endParaRPr>
          </a:p>
          <a:p>
            <a:pPr marL="457200" indent="-457200">
              <a:buFont typeface="Arial" panose="020B0604020202020204" pitchFamily="34" charset="0"/>
              <a:buChar char="•"/>
            </a:pPr>
            <a:r>
              <a:rPr lang="en-US" sz="2600" dirty="0">
                <a:solidFill>
                  <a:schemeClr val="bg1"/>
                </a:solidFill>
                <a:latin typeface="Helvetica" panose="020B0604020202020204"/>
                <a:cs typeface="Helvetica" panose="020B0604020202020204"/>
              </a:rPr>
              <a:t>Adequately resourcing COVID-19 anti-fraud efforts, including data sharing, lead development, criminal prosecutions and asset recoveries</a:t>
            </a:r>
          </a:p>
        </p:txBody>
      </p:sp>
    </p:spTree>
    <p:extLst>
      <p:ext uri="{BB962C8B-B14F-4D97-AF65-F5344CB8AC3E}">
        <p14:creationId xmlns:p14="http://schemas.microsoft.com/office/powerpoint/2010/main" val="3780815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3CD74-A719-E07E-0B73-477BFFA8E76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1261984-1891-9048-EA81-41BF225B2000}"/>
              </a:ext>
            </a:extLst>
          </p:cNvPr>
          <p:cNvSpPr>
            <a:spLocks noGrp="1"/>
          </p:cNvSpPr>
          <p:nvPr>
            <p:ph type="title"/>
          </p:nvPr>
        </p:nvSpPr>
        <p:spPr/>
        <p:txBody>
          <a:bodyPr/>
          <a:lstStyle/>
          <a:p>
            <a:r>
              <a:rPr lang="en-US" dirty="0"/>
              <a:t>What is the Current Landscape?</a:t>
            </a:r>
          </a:p>
        </p:txBody>
      </p:sp>
      <p:sp>
        <p:nvSpPr>
          <p:cNvPr id="6" name="TextBox 5">
            <a:extLst>
              <a:ext uri="{FF2B5EF4-FFF2-40B4-BE49-F238E27FC236}">
                <a16:creationId xmlns:a16="http://schemas.microsoft.com/office/drawing/2014/main" id="{1CF9FFE0-D446-0E2D-D2C8-803C7612EE31}"/>
              </a:ext>
            </a:extLst>
          </p:cNvPr>
          <p:cNvSpPr txBox="1"/>
          <p:nvPr/>
        </p:nvSpPr>
        <p:spPr>
          <a:xfrm>
            <a:off x="193040" y="1615440"/>
            <a:ext cx="11755120" cy="5632311"/>
          </a:xfrm>
          <a:prstGeom prst="rect">
            <a:avLst/>
          </a:prstGeom>
          <a:noFill/>
        </p:spPr>
        <p:txBody>
          <a:bodyPr wrap="square" rtlCol="0">
            <a:spAutoFit/>
          </a:bodyPr>
          <a:lstStyle/>
          <a:p>
            <a:r>
              <a:rPr lang="en-US" sz="2400" b="1" dirty="0">
                <a:solidFill>
                  <a:schemeClr val="bg1"/>
                </a:solidFill>
                <a:latin typeface="Helvetica" panose="020B0604020202020204" pitchFamily="34" charset="0"/>
                <a:cs typeface="Helvetica" panose="020B0604020202020204" pitchFamily="34" charset="0"/>
              </a:rPr>
              <a:t>Cybersecurity and Data Privacy Constraints</a:t>
            </a:r>
          </a:p>
          <a:p>
            <a:pPr marL="342900" marR="0" lvl="0" indent="-342900">
              <a:buSzPts val="1000"/>
              <a:buFont typeface="Symbol" panose="05050102010706020507" pitchFamily="18" charset="2"/>
              <a:buChar char=""/>
              <a:tabLst>
                <a:tab pos="457200" algn="l"/>
              </a:tabLst>
            </a:pPr>
            <a:r>
              <a:rPr lang="en-US" sz="22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Risk</a:t>
            </a: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Many federal grants (especially from DOT, HHS, DOE) require protection of personally identifiable information (PII) or critical infrastructure data.</a:t>
            </a:r>
          </a:p>
          <a:p>
            <a:pPr marL="342900" marR="0" lvl="0" indent="-342900">
              <a:buSzPts val="1000"/>
              <a:buFont typeface="Symbol" panose="05050102010706020507" pitchFamily="18" charset="2"/>
              <a:buChar char=""/>
              <a:tabLst>
                <a:tab pos="457200" algn="l"/>
              </a:tabLst>
            </a:pPr>
            <a:r>
              <a:rPr lang="en-US" sz="22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Mitigation</a:t>
            </a: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Implement NIST-aligned cybersecurity frameworks, regular IT audits, and cyber insurance coverage.</a:t>
            </a:r>
          </a:p>
          <a:p>
            <a:pPr marL="342900" marR="0" lvl="0" indent="-342900">
              <a:buSzPts val="1000"/>
              <a:buFont typeface="Symbol" panose="05050102010706020507" pitchFamily="18" charset="2"/>
              <a:buChar char=""/>
              <a:tabLst>
                <a:tab pos="457200" algn="l"/>
              </a:tabLst>
            </a:pPr>
            <a:endParaRPr lang="en-US" sz="2400" dirty="0">
              <a:solidFill>
                <a:schemeClr val="bg1"/>
              </a:solidFill>
              <a:latin typeface="Helvetica" panose="020B0604020202020204" pitchFamily="34" charset="0"/>
              <a:ea typeface="Aptos" panose="020B0004020202020204" pitchFamily="34" charset="0"/>
              <a:cs typeface="Helvetica"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bg1"/>
                </a:solidFill>
                <a:effectLst/>
                <a:latin typeface="Helvetica" panose="020B0604020202020204" pitchFamily="34" charset="0"/>
                <a:cs typeface="Helvetica" panose="020B0604020202020204" pitchFamily="34" charset="0"/>
              </a:rPr>
              <a:t>Workforce Turnover and Capacity Constraints</a:t>
            </a:r>
          </a:p>
          <a:p>
            <a:pPr marL="18288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200" b="1"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Risk</a:t>
            </a: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 Loss of institutional knowledge and undertrained staff can lead to errors in grant management and reporting.</a:t>
            </a:r>
          </a:p>
          <a:p>
            <a:pPr marL="18288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200" b="1"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Mitigation</a:t>
            </a: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endParaRPr kumimoji="0" lang="en-US" altLang="en-US" sz="2200" b="0" i="0" u="none" strike="noStrike" cap="none" normalizeH="0" baseline="0" dirty="0">
              <a:ln>
                <a:noFill/>
              </a:ln>
              <a:solidFill>
                <a:schemeClr val="bg1"/>
              </a:solidFill>
              <a:effectLst/>
              <a:latin typeface="Helvetica" panose="020B0604020202020204" pitchFamily="34" charset="0"/>
              <a:cs typeface="Helvetica"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Cross-training and succession planning.</a:t>
            </a: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Competitive compensation to retain talent.</a:t>
            </a: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Leveraging technology to automate grant tracking and compliance tasks.</a:t>
            </a:r>
            <a:endParaRPr kumimoji="0" lang="en-US" altLang="en-US" sz="2200" b="0" i="0" u="none" strike="noStrike" cap="none" normalizeH="0" baseline="0" dirty="0">
              <a:ln>
                <a:noFill/>
              </a:ln>
              <a:solidFill>
                <a:schemeClr val="bg1"/>
              </a:solidFill>
              <a:effectLst/>
              <a:latin typeface="Helvetica" panose="020B0604020202020204" pitchFamily="34" charset="0"/>
              <a:cs typeface="Helvetica" panose="020B0604020202020204" pitchFamily="34" charset="0"/>
            </a:endParaRPr>
          </a:p>
          <a:p>
            <a:pPr marL="342900" marR="0" lvl="0" indent="-342900">
              <a:buSzPts val="1000"/>
              <a:buFont typeface="Symbol" panose="05050102010706020507" pitchFamily="18" charset="2"/>
              <a:buChar char=""/>
              <a:tabLst>
                <a:tab pos="457200" algn="l"/>
              </a:tabLst>
            </a:pPr>
            <a:endPar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a:p>
            <a:pPr marL="342900" marR="0" lvl="0" indent="-342900">
              <a:buSzPts val="1000"/>
              <a:buFont typeface="Symbol" panose="05050102010706020507" pitchFamily="18" charset="2"/>
              <a:buChar char=""/>
              <a:tabLst>
                <a:tab pos="457200" algn="l"/>
              </a:tabLst>
            </a:pPr>
            <a:endParaRPr lang="en-US" sz="2200" dirty="0">
              <a:solidFill>
                <a:schemeClr val="bg1"/>
              </a:solidFill>
              <a:latin typeface="Helvetica" panose="020B0604020202020204" pitchFamily="34" charset="0"/>
              <a:ea typeface="Aptos" panose="020B0004020202020204" pitchFamily="34" charset="0"/>
              <a:cs typeface="Helvetica" panose="020B0604020202020204" pitchFamily="34" charset="0"/>
            </a:endParaRPr>
          </a:p>
          <a:p>
            <a:pPr marL="342900" marR="0" lvl="0" indent="-342900">
              <a:buSzPts val="1000"/>
              <a:buFont typeface="Symbol" panose="05050102010706020507" pitchFamily="18" charset="2"/>
              <a:buChar char=""/>
              <a:tabLst>
                <a:tab pos="457200" algn="l"/>
              </a:tabLst>
            </a:pPr>
            <a:endPar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Tree>
    <p:extLst>
      <p:ext uri="{BB962C8B-B14F-4D97-AF65-F5344CB8AC3E}">
        <p14:creationId xmlns:p14="http://schemas.microsoft.com/office/powerpoint/2010/main" val="3693501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5380F-3F24-F6B3-A63E-E526272DE1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B31346E-65F4-3FE8-1A4E-C756C1D259BE}"/>
              </a:ext>
            </a:extLst>
          </p:cNvPr>
          <p:cNvSpPr>
            <a:spLocks noGrp="1"/>
          </p:cNvSpPr>
          <p:nvPr>
            <p:ph type="title"/>
          </p:nvPr>
        </p:nvSpPr>
        <p:spPr>
          <a:xfrm>
            <a:off x="152400" y="592987"/>
            <a:ext cx="10452849" cy="910492"/>
          </a:xfrm>
        </p:spPr>
        <p:txBody>
          <a:bodyPr/>
          <a:lstStyle/>
          <a:p>
            <a:r>
              <a:rPr lang="en-US" dirty="0"/>
              <a:t>What is the Current Landscape?</a:t>
            </a:r>
          </a:p>
        </p:txBody>
      </p:sp>
      <p:sp>
        <p:nvSpPr>
          <p:cNvPr id="6" name="TextBox 5">
            <a:extLst>
              <a:ext uri="{FF2B5EF4-FFF2-40B4-BE49-F238E27FC236}">
                <a16:creationId xmlns:a16="http://schemas.microsoft.com/office/drawing/2014/main" id="{AEF65E90-3A62-61DC-98E2-F290994C158C}"/>
              </a:ext>
            </a:extLst>
          </p:cNvPr>
          <p:cNvSpPr txBox="1"/>
          <p:nvPr/>
        </p:nvSpPr>
        <p:spPr>
          <a:xfrm>
            <a:off x="422762" y="1825505"/>
            <a:ext cx="11755120" cy="415498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bg1"/>
                </a:solidFill>
                <a:effectLst/>
                <a:latin typeface="Helvetica" panose="020B0604020202020204" pitchFamily="34" charset="0"/>
                <a:cs typeface="Helvetica" panose="020B0604020202020204" pitchFamily="34" charset="0"/>
              </a:rPr>
              <a:t>Match/Cost Sharing Compliance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200" b="1"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Risk</a:t>
            </a: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 Misstated or undocumented in-kind and cash matches are frequent issues in audits.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200" b="1"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Mitigation</a:t>
            </a: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endParaRPr kumimoji="0" lang="en-US" altLang="en-US" sz="2200" b="0" i="0" u="none" strike="noStrike" cap="none" normalizeH="0" baseline="0" dirty="0">
              <a:ln>
                <a:noFill/>
              </a:ln>
              <a:solidFill>
                <a:schemeClr val="bg1"/>
              </a:solidFill>
              <a:effectLst/>
              <a:latin typeface="Helvetica" panose="020B0604020202020204" pitchFamily="34" charset="0"/>
              <a:cs typeface="Helvetica"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Clear policies and documentation.</a:t>
            </a: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Regular reconciliation of match contributions.</a:t>
            </a: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endParaRPr lang="en-US" altLang="en-US" sz="2200" dirty="0">
              <a:solidFill>
                <a:schemeClr val="bg1"/>
              </a:solidFill>
              <a:latin typeface="Helvetica" panose="020B0604020202020204" pitchFamily="34" charset="0"/>
              <a:ea typeface="Aptos" panose="020B0004020202020204" pitchFamily="34" charset="0"/>
              <a:cs typeface="Helvetica"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bg1"/>
                </a:solidFill>
                <a:effectLst/>
                <a:latin typeface="Helvetica" panose="020B0604020202020204" pitchFamily="34" charset="0"/>
                <a:cs typeface="Helvetica" panose="020B0604020202020204" pitchFamily="34" charset="0"/>
              </a:rPr>
              <a:t>Improper Allocation of Indirect Costs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200" b="1"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Risk</a:t>
            </a: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 Misapplication of indirect cost rates or lacking a proper cost allocation plan (CAP).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200" b="1"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Mitigation</a:t>
            </a: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endParaRPr kumimoji="0" lang="en-US" altLang="en-US" sz="2200" b="0" i="0" u="none" strike="noStrike" cap="none" normalizeH="0" baseline="0" dirty="0">
              <a:ln>
                <a:noFill/>
              </a:ln>
              <a:solidFill>
                <a:schemeClr val="bg1"/>
              </a:solidFill>
              <a:effectLst/>
              <a:latin typeface="Helvetica" panose="020B0604020202020204" pitchFamily="34" charset="0"/>
              <a:cs typeface="Helvetica"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Obtain approved indirect cost rates.</a:t>
            </a: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rPr>
              <a:t>Update CAPs annually and align with actual activities.</a:t>
            </a:r>
            <a:endParaRPr kumimoji="0" lang="en-US" altLang="en-US" sz="2200" b="0" i="0" u="none" strike="noStrike" cap="none" normalizeH="0" baseline="0" dirty="0">
              <a:ln>
                <a:noFill/>
              </a:ln>
              <a:solidFill>
                <a:schemeClr val="bg1"/>
              </a:solidFill>
              <a:effectLst/>
              <a:latin typeface="Helvetica" panose="020B0604020202020204" pitchFamily="34" charset="0"/>
              <a:cs typeface="Helvetica"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endParaRPr kumimoji="0" lang="en-US" altLang="en-US" sz="2200" b="0" i="0" u="none" strike="noStrike" cap="none" normalizeH="0" baseline="0" dirty="0">
              <a:ln>
                <a:noFill/>
              </a:ln>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
        <p:nvSpPr>
          <p:cNvPr id="4" name="Rectangle 3">
            <a:extLst>
              <a:ext uri="{FF2B5EF4-FFF2-40B4-BE49-F238E27FC236}">
                <a16:creationId xmlns:a16="http://schemas.microsoft.com/office/drawing/2014/main" id="{5420A799-E634-6E05-5509-052FFD4C1452}"/>
              </a:ext>
            </a:extLst>
          </p:cNvPr>
          <p:cNvSpPr>
            <a:spLocks noChangeArrowheads="1"/>
          </p:cNvSpPr>
          <p:nvPr/>
        </p:nvSpPr>
        <p:spPr bwMode="auto">
          <a:xfrm>
            <a:off x="152400" y="280972"/>
            <a:ext cx="92974"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chemeClr val="tx1"/>
                </a:solidFill>
                <a:effectLst/>
                <a:latin typeface="Arial" panose="020B0604020202020204" pitchFamily="34" charset="0"/>
                <a:cs typeface="Aptos" panose="020B00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4">
            <a:extLst>
              <a:ext uri="{FF2B5EF4-FFF2-40B4-BE49-F238E27FC236}">
                <a16:creationId xmlns:a16="http://schemas.microsoft.com/office/drawing/2014/main" id="{7378CB32-7D23-1857-4B2E-FD797ABD00DB}"/>
              </a:ext>
            </a:extLst>
          </p:cNvPr>
          <p:cNvSpPr>
            <a:spLocks noChangeArrowheads="1"/>
          </p:cNvSpPr>
          <p:nvPr/>
        </p:nvSpPr>
        <p:spPr bwMode="auto">
          <a:xfrm>
            <a:off x="0" y="457200"/>
            <a:ext cx="12192000" cy="1270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667655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8BA1F-1B8C-8273-9A78-6A3F05EC043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4278161-EA1F-678E-7594-49761EC36EE4}"/>
              </a:ext>
            </a:extLst>
          </p:cNvPr>
          <p:cNvSpPr>
            <a:spLocks noGrp="1"/>
          </p:cNvSpPr>
          <p:nvPr>
            <p:ph type="title"/>
          </p:nvPr>
        </p:nvSpPr>
        <p:spPr>
          <a:xfrm>
            <a:off x="152400" y="592987"/>
            <a:ext cx="10452849" cy="910492"/>
          </a:xfrm>
        </p:spPr>
        <p:txBody>
          <a:bodyPr/>
          <a:lstStyle/>
          <a:p>
            <a:r>
              <a:rPr lang="en-US" dirty="0"/>
              <a:t>What is the Current Landscape?</a:t>
            </a:r>
          </a:p>
        </p:txBody>
      </p:sp>
      <p:sp>
        <p:nvSpPr>
          <p:cNvPr id="6" name="TextBox 5">
            <a:extLst>
              <a:ext uri="{FF2B5EF4-FFF2-40B4-BE49-F238E27FC236}">
                <a16:creationId xmlns:a16="http://schemas.microsoft.com/office/drawing/2014/main" id="{4FB3D147-DA6D-A307-E58F-50E0B7CA47AB}"/>
              </a:ext>
            </a:extLst>
          </p:cNvPr>
          <p:cNvSpPr txBox="1"/>
          <p:nvPr/>
        </p:nvSpPr>
        <p:spPr>
          <a:xfrm>
            <a:off x="218440" y="1905506"/>
            <a:ext cx="11755120" cy="3046988"/>
          </a:xfrm>
          <a:prstGeom prst="rect">
            <a:avLst/>
          </a:prstGeom>
          <a:noFill/>
        </p:spPr>
        <p:txBody>
          <a:bodyPr wrap="square" rtlCol="0">
            <a:spAutoFit/>
          </a:bodyPr>
          <a:lstStyle/>
          <a:p>
            <a:pPr marL="0" marR="0">
              <a:buNone/>
            </a:pPr>
            <a:r>
              <a:rPr lang="en-US" sz="2600" b="1" dirty="0">
                <a:solidFill>
                  <a:schemeClr val="bg1"/>
                </a:solidFill>
                <a:effectLst/>
                <a:latin typeface="Helvetica" panose="020B0604020202020204" pitchFamily="34" charset="0"/>
                <a:cs typeface="Helvetica" panose="020B0604020202020204" pitchFamily="34" charset="0"/>
              </a:rPr>
              <a:t>Inadequate Subrecipient and Contractor Oversight</a:t>
            </a:r>
          </a:p>
          <a:p>
            <a:pPr marL="342900" marR="0" lvl="0" indent="-342900">
              <a:buSzPts val="1000"/>
              <a:buFont typeface="Symbol" panose="05050102010706020507" pitchFamily="18" charset="2"/>
              <a:buChar char=""/>
              <a:tabLst>
                <a:tab pos="457200" algn="l"/>
              </a:tabLst>
            </a:pPr>
            <a:r>
              <a:rPr lang="en-US" sz="24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Risk</a:t>
            </a: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COGs often act as pass-through entities to local governments, non-profits, and contractors.</a:t>
            </a:r>
          </a:p>
          <a:p>
            <a:pPr marL="342900" marR="0" lvl="0" indent="-342900">
              <a:buSzPts val="1000"/>
              <a:buFont typeface="Symbol" panose="05050102010706020507" pitchFamily="18" charset="2"/>
              <a:buChar char=""/>
              <a:tabLst>
                <a:tab pos="457200" algn="l"/>
              </a:tabLst>
            </a:pPr>
            <a:r>
              <a:rPr lang="en-US" sz="24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Mitigation</a:t>
            </a: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p>
          <a:p>
            <a:pPr marL="742950" marR="0" lvl="1" indent="-285750">
              <a:buSzPts val="1000"/>
              <a:buFont typeface="Courier New" panose="02070309020205020404" pitchFamily="49" charset="0"/>
              <a:buChar char="o"/>
              <a:tabLst>
                <a:tab pos="914400" algn="l"/>
              </a:tabLst>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Risk-based subrecipient monitoring.</a:t>
            </a:r>
          </a:p>
          <a:p>
            <a:pPr marL="742950" marR="0" lvl="1" indent="-285750">
              <a:buSzPts val="1000"/>
              <a:buFont typeface="Courier New" panose="02070309020205020404" pitchFamily="49" charset="0"/>
              <a:buChar char="o"/>
              <a:tabLst>
                <a:tab pos="914400" algn="l"/>
              </a:tabLst>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Proper contractor vs. subrecipient classification.</a:t>
            </a:r>
          </a:p>
          <a:p>
            <a:pPr marL="742950" marR="0" lvl="1" indent="-285750">
              <a:buSzPts val="1000"/>
              <a:buFont typeface="Courier New" panose="02070309020205020404" pitchFamily="49" charset="0"/>
              <a:buChar char="o"/>
              <a:tabLst>
                <a:tab pos="914400" algn="l"/>
              </a:tabLst>
            </a:pPr>
            <a:r>
              <a:rPr lang="en-US" sz="24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Site visits and performance reporting.</a:t>
            </a:r>
          </a:p>
          <a:p>
            <a:pPr marL="342900" marR="0" lvl="0" indent="-342900">
              <a:buSzPts val="1000"/>
              <a:buFont typeface="Symbol" panose="05050102010706020507" pitchFamily="18" charset="2"/>
              <a:buChar char=""/>
              <a:tabLst>
                <a:tab pos="457200" algn="l"/>
              </a:tabLst>
            </a:pPr>
            <a:endPar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endParaRPr>
          </a:p>
        </p:txBody>
      </p:sp>
      <p:sp>
        <p:nvSpPr>
          <p:cNvPr id="4" name="Rectangle 3">
            <a:extLst>
              <a:ext uri="{FF2B5EF4-FFF2-40B4-BE49-F238E27FC236}">
                <a16:creationId xmlns:a16="http://schemas.microsoft.com/office/drawing/2014/main" id="{3DFD4E37-8DCD-9783-C945-11A1D0545179}"/>
              </a:ext>
            </a:extLst>
          </p:cNvPr>
          <p:cNvSpPr>
            <a:spLocks noChangeArrowheads="1"/>
          </p:cNvSpPr>
          <p:nvPr/>
        </p:nvSpPr>
        <p:spPr bwMode="auto">
          <a:xfrm>
            <a:off x="152400" y="280972"/>
            <a:ext cx="92974"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chemeClr val="tx1"/>
                </a:solidFill>
                <a:effectLst/>
                <a:latin typeface="Arial" panose="020B0604020202020204" pitchFamily="34" charset="0"/>
                <a:cs typeface="Aptos" panose="020B00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4">
            <a:extLst>
              <a:ext uri="{FF2B5EF4-FFF2-40B4-BE49-F238E27FC236}">
                <a16:creationId xmlns:a16="http://schemas.microsoft.com/office/drawing/2014/main" id="{39850FDC-4A06-F13D-E87D-C81DC1241574}"/>
              </a:ext>
            </a:extLst>
          </p:cNvPr>
          <p:cNvSpPr>
            <a:spLocks noChangeArrowheads="1"/>
          </p:cNvSpPr>
          <p:nvPr/>
        </p:nvSpPr>
        <p:spPr bwMode="auto">
          <a:xfrm>
            <a:off x="0" y="457200"/>
            <a:ext cx="12192000" cy="1270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888531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9044A-34C3-2CD5-81A4-B6711F84265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584B0F9-19F9-BD73-58A8-6EC28FD3EFDB}"/>
              </a:ext>
            </a:extLst>
          </p:cNvPr>
          <p:cNvSpPr>
            <a:spLocks noGrp="1"/>
          </p:cNvSpPr>
          <p:nvPr>
            <p:ph type="title"/>
          </p:nvPr>
        </p:nvSpPr>
        <p:spPr>
          <a:xfrm>
            <a:off x="152400" y="592987"/>
            <a:ext cx="10452849" cy="910492"/>
          </a:xfrm>
        </p:spPr>
        <p:txBody>
          <a:bodyPr/>
          <a:lstStyle/>
          <a:p>
            <a:r>
              <a:rPr lang="en-US" dirty="0"/>
              <a:t>What is the Current Landscape?</a:t>
            </a:r>
          </a:p>
        </p:txBody>
      </p:sp>
      <p:sp>
        <p:nvSpPr>
          <p:cNvPr id="6" name="TextBox 5">
            <a:extLst>
              <a:ext uri="{FF2B5EF4-FFF2-40B4-BE49-F238E27FC236}">
                <a16:creationId xmlns:a16="http://schemas.microsoft.com/office/drawing/2014/main" id="{6F284125-C1AF-D631-207B-859D407C45A9}"/>
              </a:ext>
            </a:extLst>
          </p:cNvPr>
          <p:cNvSpPr txBox="1"/>
          <p:nvPr/>
        </p:nvSpPr>
        <p:spPr>
          <a:xfrm>
            <a:off x="336264" y="1762971"/>
            <a:ext cx="11755120" cy="4154984"/>
          </a:xfrm>
          <a:prstGeom prst="rect">
            <a:avLst/>
          </a:prstGeom>
          <a:noFill/>
        </p:spPr>
        <p:txBody>
          <a:bodyPr wrap="square" rtlCol="0">
            <a:spAutoFit/>
          </a:bodyPr>
          <a:lstStyle/>
          <a:p>
            <a:pPr marL="0" marR="0">
              <a:buNone/>
            </a:pPr>
            <a:r>
              <a:rPr lang="en-US" sz="2200" b="1" dirty="0">
                <a:solidFill>
                  <a:schemeClr val="bg1"/>
                </a:solidFill>
                <a:effectLst/>
                <a:latin typeface="Helvetica" panose="020B0604020202020204" pitchFamily="34" charset="0"/>
                <a:cs typeface="Helvetica" panose="020B0604020202020204" pitchFamily="34" charset="0"/>
              </a:rPr>
              <a:t> Single Audit Findings and Repeat Deficiencies</a:t>
            </a:r>
          </a:p>
          <a:p>
            <a:pPr marL="342900" marR="0" lvl="0" indent="-342900">
              <a:buSzPts val="1000"/>
              <a:buFont typeface="Symbol" panose="05050102010706020507" pitchFamily="18" charset="2"/>
              <a:buChar char=""/>
              <a:tabLst>
                <a:tab pos="457200" algn="l"/>
              </a:tabLst>
            </a:pPr>
            <a:r>
              <a:rPr lang="en-US" sz="22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Risk</a:t>
            </a: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Repeat findings can trigger increased oversight or funding delays.</a:t>
            </a:r>
          </a:p>
          <a:p>
            <a:pPr marL="342900" marR="0" lvl="0" indent="-342900">
              <a:buSzPts val="1000"/>
              <a:buFont typeface="Symbol" panose="05050102010706020507" pitchFamily="18" charset="2"/>
              <a:buChar char=""/>
              <a:tabLst>
                <a:tab pos="457200" algn="l"/>
              </a:tabLst>
            </a:pPr>
            <a:r>
              <a:rPr lang="en-US" sz="22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Mitigation</a:t>
            </a: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p>
          <a:p>
            <a:pPr marL="742950" marR="0" lvl="1" indent="-285750">
              <a:buSzPts val="1000"/>
              <a:buFont typeface="Courier New" panose="02070309020205020404" pitchFamily="49" charset="0"/>
              <a:buChar char="o"/>
              <a:tabLst>
                <a:tab pos="914400" algn="l"/>
              </a:tabLst>
            </a:pP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Proactive audit preparation.</a:t>
            </a:r>
          </a:p>
          <a:p>
            <a:pPr marL="742950" marR="0" lvl="1" indent="-285750">
              <a:buSzPts val="1000"/>
              <a:buFont typeface="Courier New" panose="02070309020205020404" pitchFamily="49" charset="0"/>
              <a:buChar char="o"/>
              <a:tabLst>
                <a:tab pos="914400" algn="l"/>
              </a:tabLst>
            </a:pP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Immediate corrective action plans.</a:t>
            </a:r>
          </a:p>
          <a:p>
            <a:pPr marL="742950" marR="0" lvl="1" indent="-285750">
              <a:buSzPts val="1000"/>
              <a:buFont typeface="Courier New" panose="02070309020205020404" pitchFamily="49" charset="0"/>
              <a:buChar char="o"/>
              <a:tabLst>
                <a:tab pos="914400" algn="l"/>
              </a:tabLst>
            </a:pP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Regular internal compliance reviews.</a:t>
            </a:r>
          </a:p>
          <a:p>
            <a:pPr marL="0" marR="0">
              <a:buNone/>
            </a:pPr>
            <a:r>
              <a:rPr lang="en-US" sz="2200" b="1" dirty="0">
                <a:solidFill>
                  <a:schemeClr val="bg1"/>
                </a:solidFill>
                <a:effectLst/>
                <a:latin typeface="Helvetica" panose="020B0604020202020204" pitchFamily="34" charset="0"/>
                <a:cs typeface="Helvetica" panose="020B0604020202020204" pitchFamily="34" charset="0"/>
              </a:rPr>
              <a:t>Evolving Compliance Requirements</a:t>
            </a:r>
          </a:p>
          <a:p>
            <a:pPr marL="342900" marR="0" lvl="0" indent="-342900">
              <a:buSzPts val="1000"/>
              <a:buFont typeface="Symbol" panose="05050102010706020507" pitchFamily="18" charset="2"/>
              <a:buChar char=""/>
              <a:tabLst>
                <a:tab pos="457200" algn="l"/>
              </a:tabLst>
            </a:pPr>
            <a:r>
              <a:rPr lang="en-US" sz="22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Risk</a:t>
            </a: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Constant changes to Uniform Guidance, Buy America provisions, and Davis-Bacon enforcement can catch COGs off guard.</a:t>
            </a:r>
          </a:p>
          <a:p>
            <a:pPr marL="342900" marR="0" lvl="0" indent="-342900">
              <a:buSzPts val="1000"/>
              <a:buFont typeface="Symbol" panose="05050102010706020507" pitchFamily="18" charset="2"/>
              <a:buChar char=""/>
              <a:tabLst>
                <a:tab pos="457200" algn="l"/>
              </a:tabLst>
            </a:pPr>
            <a:r>
              <a:rPr lang="en-US" sz="2200" b="1"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Mitigation</a:t>
            </a: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 </a:t>
            </a:r>
          </a:p>
          <a:p>
            <a:pPr marL="742950" marR="0" lvl="1" indent="-285750">
              <a:buSzPts val="1000"/>
              <a:buFont typeface="Courier New" panose="02070309020205020404" pitchFamily="49" charset="0"/>
              <a:buChar char="o"/>
              <a:tabLst>
                <a:tab pos="914400" algn="l"/>
              </a:tabLst>
            </a:pP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Subscription to compliance update services.</a:t>
            </a:r>
          </a:p>
          <a:p>
            <a:pPr marL="742950" marR="0" lvl="1" indent="-285750">
              <a:buSzPts val="1000"/>
              <a:buFont typeface="Courier New" panose="02070309020205020404" pitchFamily="49" charset="0"/>
              <a:buChar char="o"/>
              <a:tabLst>
                <a:tab pos="914400" algn="l"/>
              </a:tabLst>
            </a:pPr>
            <a:r>
              <a:rPr lang="en-US" sz="2200" dirty="0">
                <a:solidFill>
                  <a:schemeClr val="bg1"/>
                </a:solidFill>
                <a:effectLst/>
                <a:latin typeface="Helvetica" panose="020B0604020202020204" pitchFamily="34" charset="0"/>
                <a:ea typeface="Aptos" panose="020B0004020202020204" pitchFamily="34" charset="0"/>
                <a:cs typeface="Helvetica" panose="020B0604020202020204" pitchFamily="34" charset="0"/>
              </a:rPr>
              <a:t>Regular legal and grant compliance reviews.</a:t>
            </a:r>
          </a:p>
        </p:txBody>
      </p:sp>
      <p:sp>
        <p:nvSpPr>
          <p:cNvPr id="4" name="Rectangle 3">
            <a:extLst>
              <a:ext uri="{FF2B5EF4-FFF2-40B4-BE49-F238E27FC236}">
                <a16:creationId xmlns:a16="http://schemas.microsoft.com/office/drawing/2014/main" id="{E7E35968-62B2-6CB4-EE19-459AA4C59309}"/>
              </a:ext>
            </a:extLst>
          </p:cNvPr>
          <p:cNvSpPr>
            <a:spLocks noChangeArrowheads="1"/>
          </p:cNvSpPr>
          <p:nvPr/>
        </p:nvSpPr>
        <p:spPr bwMode="auto">
          <a:xfrm>
            <a:off x="152400" y="280972"/>
            <a:ext cx="92974"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chemeClr val="tx1"/>
                </a:solidFill>
                <a:effectLst/>
                <a:latin typeface="Arial" panose="020B0604020202020204" pitchFamily="34" charset="0"/>
                <a:cs typeface="Aptos" panose="020B00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4">
            <a:extLst>
              <a:ext uri="{FF2B5EF4-FFF2-40B4-BE49-F238E27FC236}">
                <a16:creationId xmlns:a16="http://schemas.microsoft.com/office/drawing/2014/main" id="{859BAF7E-E859-EC2A-2805-4AD3B9483E8E}"/>
              </a:ext>
            </a:extLst>
          </p:cNvPr>
          <p:cNvSpPr>
            <a:spLocks noChangeArrowheads="1"/>
          </p:cNvSpPr>
          <p:nvPr/>
        </p:nvSpPr>
        <p:spPr bwMode="auto">
          <a:xfrm>
            <a:off x="0" y="457200"/>
            <a:ext cx="12192000" cy="1270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593155249"/>
      </p:ext>
    </p:extLst>
  </p:cSld>
  <p:clrMapOvr>
    <a:masterClrMapping/>
  </p:clrMapOvr>
</p:sld>
</file>

<file path=ppt/theme/theme1.xml><?xml version="1.0" encoding="utf-8"?>
<a:theme xmlns:a="http://schemas.openxmlformats.org/drawingml/2006/main" name="Lucia's awesome theme 2.18.25">
  <a:themeElements>
    <a:clrScheme name="Custom 59">
      <a:dk1>
        <a:srgbClr val="001D3E"/>
      </a:dk1>
      <a:lt1>
        <a:srgbClr val="FAFAFA"/>
      </a:lt1>
      <a:dk2>
        <a:srgbClr val="F15D22"/>
      </a:dk2>
      <a:lt2>
        <a:srgbClr val="E7E6E6"/>
      </a:lt2>
      <a:accent1>
        <a:srgbClr val="F15D22"/>
      </a:accent1>
      <a:accent2>
        <a:srgbClr val="00AEEF"/>
      </a:accent2>
      <a:accent3>
        <a:srgbClr val="FFC800"/>
      </a:accent3>
      <a:accent4>
        <a:srgbClr val="F0F0EF"/>
      </a:accent4>
      <a:accent5>
        <a:srgbClr val="6B0F1A"/>
      </a:accent5>
      <a:accent6>
        <a:srgbClr val="0D3459"/>
      </a:accent6>
      <a:hlink>
        <a:srgbClr val="1F2C8F"/>
      </a:hlink>
      <a:folHlink>
        <a:srgbClr val="AAC3E9"/>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Lucia's awesome theme 2.18.25" id="{A888EB80-48F9-4D57-A156-C704C48A318C}" vid="{FB8E7A9E-6091-4609-94EA-7FF7DE02BB34}"/>
    </a:ext>
  </a:extLst>
</a:theme>
</file>

<file path=ppt/theme/theme2.xml><?xml version="1.0" encoding="utf-8"?>
<a:theme xmlns:a="http://schemas.openxmlformats.org/drawingml/2006/main" name="RetrospectVTI">
  <a:themeElements>
    <a:clrScheme name="Custom 59">
      <a:dk1>
        <a:srgbClr val="001D3E"/>
      </a:dk1>
      <a:lt1>
        <a:srgbClr val="FAFAFA"/>
      </a:lt1>
      <a:dk2>
        <a:srgbClr val="F15D22"/>
      </a:dk2>
      <a:lt2>
        <a:srgbClr val="E7E6E6"/>
      </a:lt2>
      <a:accent1>
        <a:srgbClr val="F15D22"/>
      </a:accent1>
      <a:accent2>
        <a:srgbClr val="00AEEF"/>
      </a:accent2>
      <a:accent3>
        <a:srgbClr val="FFC800"/>
      </a:accent3>
      <a:accent4>
        <a:srgbClr val="F0F0EF"/>
      </a:accent4>
      <a:accent5>
        <a:srgbClr val="6B0F1A"/>
      </a:accent5>
      <a:accent6>
        <a:srgbClr val="0D3459"/>
      </a:accent6>
      <a:hlink>
        <a:srgbClr val="1F2C8F"/>
      </a:hlink>
      <a:folHlink>
        <a:srgbClr val="AAC3E9"/>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ceb8ad54-8eef-4757-b180-ed78de63f76f}" enabled="0" method="" siteId="{ceb8ad54-8eef-4757-b180-ed78de63f76f}" removed="1"/>
</clbl:labelList>
</file>

<file path=docProps/app.xml><?xml version="1.0" encoding="utf-8"?>
<Properties xmlns="http://schemas.openxmlformats.org/officeDocument/2006/extended-properties" xmlns:vt="http://schemas.openxmlformats.org/officeDocument/2006/docPropsVTypes">
  <Template>Lucia's awesome theme 2.18.25</Template>
  <TotalTime>3657</TotalTime>
  <Words>6083</Words>
  <Application>Microsoft Office PowerPoint</Application>
  <PresentationFormat>Widescreen</PresentationFormat>
  <Paragraphs>497</Paragraphs>
  <Slides>48</Slides>
  <Notes>33</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48</vt:i4>
      </vt:variant>
    </vt:vector>
  </HeadingPairs>
  <TitlesOfParts>
    <vt:vector size="63" baseType="lpstr">
      <vt:lpstr>Aptos</vt:lpstr>
      <vt:lpstr>Arial</vt:lpstr>
      <vt:lpstr>Calibri</vt:lpstr>
      <vt:lpstr>Century Gothic</vt:lpstr>
      <vt:lpstr>Courier New</vt:lpstr>
      <vt:lpstr>Franklin Gothic Book</vt:lpstr>
      <vt:lpstr>Helvetica</vt:lpstr>
      <vt:lpstr>Melior</vt:lpstr>
      <vt:lpstr>Plus Jakarta Sans</vt:lpstr>
      <vt:lpstr>Segoe UI Emoji</vt:lpstr>
      <vt:lpstr>Symbol</vt:lpstr>
      <vt:lpstr>Wingdings</vt:lpstr>
      <vt:lpstr>Wingdings 2</vt:lpstr>
      <vt:lpstr>Lucia's awesome theme 2.18.25</vt:lpstr>
      <vt:lpstr>RetrospectVTI</vt:lpstr>
      <vt:lpstr>Strategies for Dealing Financial Uncertainty &amp; Becoming Financially Resilient</vt:lpstr>
      <vt:lpstr>Your Speaker</vt:lpstr>
      <vt:lpstr>What is the Current Landscape?</vt:lpstr>
      <vt:lpstr>What is the Current Landscape?</vt:lpstr>
      <vt:lpstr>What is the Current Landscape?</vt:lpstr>
      <vt:lpstr>What is the Current Landscape?</vt:lpstr>
      <vt:lpstr>What is the Current Landscape?</vt:lpstr>
      <vt:lpstr>What is the Current Landscape?</vt:lpstr>
      <vt:lpstr>What is the Current Landscape?</vt:lpstr>
      <vt:lpstr>What is the Current Landscape?</vt:lpstr>
      <vt:lpstr>What is the Current Landscape?</vt:lpstr>
      <vt:lpstr>Single Audit Developments</vt:lpstr>
      <vt:lpstr>CSLFRF Obligation Deadlines and Consequences</vt:lpstr>
      <vt:lpstr>CSLFRF Obligation Deadlines and Consequences</vt:lpstr>
      <vt:lpstr>Single Audit – Example of Federal Agency Actions</vt:lpstr>
      <vt:lpstr>Reserve Balances</vt:lpstr>
      <vt:lpstr>Implications for CFOs</vt:lpstr>
      <vt:lpstr>Stayed Tuned and Identify Resources</vt:lpstr>
      <vt:lpstr>PowerPoint Presentation</vt:lpstr>
      <vt:lpstr>Changes to Uniform Guidance: Effective Date </vt:lpstr>
      <vt:lpstr>Acronyms and Definitions</vt:lpstr>
      <vt:lpstr>PowerPoint Presentation</vt:lpstr>
      <vt:lpstr> Acronyms and Definitions</vt:lpstr>
      <vt:lpstr>PowerPoint Presentation</vt:lpstr>
      <vt:lpstr>Pre-Federal Award Requirements and Contents of Federal Awards</vt:lpstr>
      <vt:lpstr>PowerPoint Presentation</vt:lpstr>
      <vt:lpstr>PowerPoint Presentation</vt:lpstr>
      <vt:lpstr>PowerPoint Presentation</vt:lpstr>
      <vt:lpstr>2 CFR § 200.216: Prohibition on certain telecommunications and video surveillance equipment or services </vt:lpstr>
      <vt:lpstr>Post Federal Award Requirements</vt:lpstr>
      <vt:lpstr>PowerPoint Presentation</vt:lpstr>
      <vt:lpstr>PowerPoint Presentation</vt:lpstr>
      <vt:lpstr>PowerPoint Presentation</vt:lpstr>
      <vt:lpstr>PowerPoint Presentation</vt:lpstr>
      <vt:lpstr>PowerPoint Presentation</vt:lpstr>
      <vt:lpstr>Capital Asset Threshold 2 CFR 200.313</vt:lpstr>
      <vt:lpstr>Supplies  2 CFR 200.314</vt:lpstr>
      <vt:lpstr>Procurement 2 CFR 200.320</vt:lpstr>
      <vt:lpstr>Word of Caution on Procurement</vt:lpstr>
      <vt:lpstr>Other Changes</vt:lpstr>
      <vt:lpstr>Indirect Cost Rate Changes &amp; Calculation Risks</vt:lpstr>
      <vt:lpstr>Indirect Cost Rate Changes &amp; Calculation Risks</vt:lpstr>
      <vt:lpstr>Single Audit</vt:lpstr>
      <vt:lpstr>Recommendations</vt:lpstr>
      <vt:lpstr>GASB No. 102 Certain Risk Disclosures</vt:lpstr>
      <vt:lpstr>GASB No. 102 Certain Risk Disclosures</vt:lpstr>
      <vt:lpstr>GASB No. 102 Certain Risk Disclosures</vt:lpstr>
      <vt:lpstr>Questions?</vt:lpstr>
    </vt:vector>
  </TitlesOfParts>
  <Company>Whitley Penn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Celina Cereceres</dc:creator>
  <cp:lastModifiedBy>Porter, Marcia</cp:lastModifiedBy>
  <cp:revision>108</cp:revision>
  <dcterms:created xsi:type="dcterms:W3CDTF">2025-05-16T21:04:10Z</dcterms:created>
  <dcterms:modified xsi:type="dcterms:W3CDTF">2025-06-02T16:31:50Z</dcterms:modified>
</cp:coreProperties>
</file>