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2"/>
  </p:notesMasterIdLst>
  <p:handoutMasterIdLst>
    <p:handoutMasterId r:id="rId23"/>
  </p:handoutMasterIdLst>
  <p:sldIdLst>
    <p:sldId id="733" r:id="rId2"/>
    <p:sldId id="736" r:id="rId3"/>
    <p:sldId id="475" r:id="rId4"/>
    <p:sldId id="479" r:id="rId5"/>
    <p:sldId id="477" r:id="rId6"/>
    <p:sldId id="481" r:id="rId7"/>
    <p:sldId id="473" r:id="rId8"/>
    <p:sldId id="471" r:id="rId9"/>
    <p:sldId id="469" r:id="rId10"/>
    <p:sldId id="478" r:id="rId11"/>
    <p:sldId id="476" r:id="rId12"/>
    <p:sldId id="480" r:id="rId13"/>
    <p:sldId id="485" r:id="rId14"/>
    <p:sldId id="745" r:id="rId15"/>
    <p:sldId id="750" r:id="rId16"/>
    <p:sldId id="741" r:id="rId17"/>
    <p:sldId id="742" r:id="rId18"/>
    <p:sldId id="723" r:id="rId19"/>
    <p:sldId id="738" r:id="rId20"/>
    <p:sldId id="468"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1EC059-78ED-4829-D4B9-43FFDD041EB1}" name="Stacy, Christina" initials="SC" userId="QJrAgpb4DFeH2/lJdQ8Eu3Vu4CZo2mVuVwnmLMww0Ds=" providerId="None"/>
  <p188:author id="{D5CD036D-1514-D605-99D5-415EDDDB9BBC}" name="Teles, Daniel" initials="TD" userId="YwIiQbSeH3ei2hyMRfQyyOuS98G9k17jFnCaMD/akSg="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393B"/>
    <a:srgbClr val="B7B6B8"/>
    <a:srgbClr val="F9FAF9"/>
    <a:srgbClr val="474345"/>
    <a:srgbClr val="4D494B"/>
    <a:srgbClr val="A64C24"/>
    <a:srgbClr val="534F51"/>
    <a:srgbClr val="F0BA1B"/>
    <a:srgbClr val="F7F6F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7FBC96-F55D-4B94-A5A7-D47182F87C60}" v="9" dt="2024-03-18T18:59:43.9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78563" autoAdjust="0"/>
  </p:normalViewPr>
  <p:slideViewPr>
    <p:cSldViewPr snapToGrid="0" snapToObjects="1" showGuides="1">
      <p:cViewPr varScale="1">
        <p:scale>
          <a:sx n="87" d="100"/>
          <a:sy n="87" d="100"/>
        </p:scale>
        <p:origin x="552"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96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les, Daniel" clId="Web-{177FBC96-F55D-4B94-A5A7-D47182F87C60}"/>
    <pc:docChg chg="mod modSld sldOrd">
      <pc:chgData name="Teles, Daniel" userId="" providerId="" clId="Web-{177FBC96-F55D-4B94-A5A7-D47182F87C60}" dt="2024-03-18T18:59:43.929" v="104"/>
      <pc:docMkLst>
        <pc:docMk/>
      </pc:docMkLst>
      <pc:sldChg chg="addCm">
        <pc:chgData name="Teles, Daniel" userId="" providerId="" clId="Web-{177FBC96-F55D-4B94-A5A7-D47182F87C60}" dt="2024-03-18T18:46:59.741" v="2"/>
        <pc:sldMkLst>
          <pc:docMk/>
          <pc:sldMk cId="951288332" sldId="467"/>
        </pc:sldMkLst>
        <pc:extLst>
          <p:ext xmlns:p="http://schemas.openxmlformats.org/presentationml/2006/main" uri="{D6D511B9-2390-475A-947B-AFAB55BFBCF1}">
            <pc226:cmChg xmlns:pc226="http://schemas.microsoft.com/office/powerpoint/2022/06/main/command" chg="add">
              <pc226:chgData name="Teles, Daniel" userId="" providerId="" clId="Web-{177FBC96-F55D-4B94-A5A7-D47182F87C60}" dt="2024-03-18T18:46:59.741" v="2"/>
              <pc2:cmMkLst xmlns:pc2="http://schemas.microsoft.com/office/powerpoint/2019/9/main/command">
                <pc:docMk/>
                <pc:sldMk cId="951288332" sldId="467"/>
                <pc2:cmMk id="{479CB70D-7965-4354-9EE0-0AA8FDC95B76}"/>
              </pc2:cmMkLst>
            </pc226:cmChg>
          </p:ext>
        </pc:extLst>
      </pc:sldChg>
      <pc:sldChg chg="addCm">
        <pc:chgData name="Teles, Daniel" userId="" providerId="" clId="Web-{177FBC96-F55D-4B94-A5A7-D47182F87C60}" dt="2024-03-18T18:45:47.955" v="1"/>
        <pc:sldMkLst>
          <pc:docMk/>
          <pc:sldMk cId="99579769" sldId="481"/>
        </pc:sldMkLst>
        <pc:extLst>
          <p:ext xmlns:p="http://schemas.openxmlformats.org/presentationml/2006/main" uri="{D6D511B9-2390-475A-947B-AFAB55BFBCF1}">
            <pc226:cmChg xmlns:pc226="http://schemas.microsoft.com/office/powerpoint/2022/06/main/command" chg="add">
              <pc226:chgData name="Teles, Daniel" userId="" providerId="" clId="Web-{177FBC96-F55D-4B94-A5A7-D47182F87C60}" dt="2024-03-18T18:45:47.955" v="1"/>
              <pc2:cmMkLst xmlns:pc2="http://schemas.microsoft.com/office/powerpoint/2019/9/main/command">
                <pc:docMk/>
                <pc:sldMk cId="99579769" sldId="481"/>
                <pc2:cmMk id="{7053E393-C3B4-4583-AE0E-21D91C9769A1}"/>
              </pc2:cmMkLst>
            </pc226:cmChg>
          </p:ext>
        </pc:extLst>
      </pc:sldChg>
      <pc:sldChg chg="modSp">
        <pc:chgData name="Teles, Daniel" userId="" providerId="" clId="Web-{177FBC96-F55D-4B94-A5A7-D47182F87C60}" dt="2024-03-18T18:53:27.218" v="99" actId="20577"/>
        <pc:sldMkLst>
          <pc:docMk/>
          <pc:sldMk cId="791329669" sldId="486"/>
        </pc:sldMkLst>
        <pc:graphicFrameChg chg="modGraphic">
          <ac:chgData name="Teles, Daniel" userId="" providerId="" clId="Web-{177FBC96-F55D-4B94-A5A7-D47182F87C60}" dt="2024-03-18T18:53:27.218" v="99" actId="20577"/>
          <ac:graphicFrameMkLst>
            <pc:docMk/>
            <pc:sldMk cId="791329669" sldId="486"/>
            <ac:graphicFrameMk id="7" creationId="{F7C8CF92-0A9C-4012-9C36-3ECF5C4F8EAA}"/>
          </ac:graphicFrameMkLst>
        </pc:graphicFrameChg>
      </pc:sldChg>
      <pc:sldChg chg="mod ord modShow">
        <pc:chgData name="Teles, Daniel" userId="" providerId="" clId="Web-{177FBC96-F55D-4B94-A5A7-D47182F87C60}" dt="2024-03-18T18:57:24.436" v="103"/>
        <pc:sldMkLst>
          <pc:docMk/>
          <pc:sldMk cId="3948727309" sldId="684"/>
        </pc:sldMkLst>
      </pc:sldChg>
      <pc:sldChg chg="addCm">
        <pc:chgData name="Teles, Daniel" userId="" providerId="" clId="Web-{177FBC96-F55D-4B94-A5A7-D47182F87C60}" dt="2024-03-18T18:59:43.929" v="104"/>
        <pc:sldMkLst>
          <pc:docMk/>
          <pc:sldMk cId="3930823135" sldId="725"/>
        </pc:sldMkLst>
        <pc:extLst>
          <p:ext xmlns:p="http://schemas.openxmlformats.org/presentationml/2006/main" uri="{D6D511B9-2390-475A-947B-AFAB55BFBCF1}">
            <pc226:cmChg xmlns:pc226="http://schemas.microsoft.com/office/powerpoint/2022/06/main/command" chg="add">
              <pc226:chgData name="Teles, Daniel" userId="" providerId="" clId="Web-{177FBC96-F55D-4B94-A5A7-D47182F87C60}" dt="2024-03-18T18:59:43.929" v="104"/>
              <pc2:cmMkLst xmlns:pc2="http://schemas.microsoft.com/office/powerpoint/2019/9/main/command">
                <pc:docMk/>
                <pc:sldMk cId="3930823135" sldId="725"/>
                <pc2:cmMk id="{9E6F6225-E1C2-4BCB-AD8F-0C564267C559}"/>
              </pc2:cmMkLst>
            </pc226:cmChg>
          </p:ext>
        </pc:extLst>
      </pc:sldChg>
      <pc:sldChg chg="ord">
        <pc:chgData name="Teles, Daniel" userId="" providerId="" clId="Web-{177FBC96-F55D-4B94-A5A7-D47182F87C60}" dt="2024-03-18T18:56:59.075" v="101"/>
        <pc:sldMkLst>
          <pc:docMk/>
          <pc:sldMk cId="3325237977" sldId="730"/>
        </pc:sldMkLst>
      </pc:sldChg>
      <pc:sldChg chg="ord">
        <pc:chgData name="Teles, Daniel" userId="" providerId="" clId="Web-{177FBC96-F55D-4B94-A5A7-D47182F87C60}" dt="2024-03-18T18:57:02.935" v="102"/>
        <pc:sldMkLst>
          <pc:docMk/>
          <pc:sldMk cId="1130573205" sldId="731"/>
        </pc:sldMkLst>
      </pc:sldChg>
      <pc:sldChg chg="ord">
        <pc:chgData name="Teles, Daniel" userId="" providerId="" clId="Web-{177FBC96-F55D-4B94-A5A7-D47182F87C60}" dt="2024-03-18T18:56:55.637" v="100"/>
        <pc:sldMkLst>
          <pc:docMk/>
          <pc:sldMk cId="3029883994" sldId="732"/>
        </pc:sldMkLst>
      </pc:sldChg>
    </pc:docChg>
  </pc:docChgLst>
  <pc:docChgLst>
    <pc:chgData name="Stacy, Christina" clId="Web-{2BB97565-E153-4E1D-A81F-705F4E5B32A2}"/>
    <pc:docChg chg="mod modSld">
      <pc:chgData name="Stacy, Christina" userId="" providerId="" clId="Web-{2BB97565-E153-4E1D-A81F-705F4E5B32A2}" dt="2024-03-12T18:13:35.772" v="62"/>
      <pc:docMkLst>
        <pc:docMk/>
      </pc:docMkLst>
      <pc:sldChg chg="addCm">
        <pc:chgData name="Stacy, Christina" userId="" providerId="" clId="Web-{2BB97565-E153-4E1D-A81F-705F4E5B32A2}" dt="2024-03-12T17:38:29.808" v="2"/>
        <pc:sldMkLst>
          <pc:docMk/>
          <pc:sldMk cId="55300279" sldId="469"/>
        </pc:sldMkLst>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7:38:29.808" v="2"/>
              <pc2:cmMkLst xmlns:pc2="http://schemas.microsoft.com/office/powerpoint/2019/9/main/command">
                <pc:docMk/>
                <pc:sldMk cId="55300279" sldId="469"/>
                <pc2:cmMk id="{C1BE9BD2-CFAB-4057-B34F-7DC3440DDC96}"/>
              </pc2:cmMkLst>
            </pc226:cmChg>
          </p:ext>
        </pc:extLst>
      </pc:sldChg>
      <pc:sldChg chg="addCm modCm">
        <pc:chgData name="Stacy, Christina" userId="" providerId="" clId="Web-{2BB97565-E153-4E1D-A81F-705F4E5B32A2}" dt="2024-03-12T17:47:06.435" v="7"/>
        <pc:sldMkLst>
          <pc:docMk/>
          <pc:sldMk cId="3908894229" sldId="482"/>
        </pc:sldMkLst>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7:47:06.435" v="7"/>
              <pc2:cmMkLst xmlns:pc2="http://schemas.microsoft.com/office/powerpoint/2019/9/main/command">
                <pc:docMk/>
                <pc:sldMk cId="3908894229" sldId="482"/>
                <pc2:cmMk id="{D3BF7F69-9E58-4439-BCF7-1599A842690B}"/>
              </pc2:cmMkLst>
            </pc226:cmChg>
            <pc226:cmChg xmlns:pc226="http://schemas.microsoft.com/office/powerpoint/2022/06/main/command" chg="add">
              <pc226:chgData name="Stacy, Christina" userId="" providerId="" clId="Web-{2BB97565-E153-4E1D-A81F-705F4E5B32A2}" dt="2024-03-12T17:46:46.622" v="6"/>
              <pc2:cmMkLst xmlns:pc2="http://schemas.microsoft.com/office/powerpoint/2019/9/main/command">
                <pc:docMk/>
                <pc:sldMk cId="3908894229" sldId="482"/>
                <pc2:cmMk id="{33F1D26D-689D-4538-93D2-C2C269788168}"/>
              </pc2:cmMkLst>
              <pc226:cmRplyChg chg="add">
                <pc226:chgData name="Stacy, Christina" userId="" providerId="" clId="Web-{2BB97565-E153-4E1D-A81F-705F4E5B32A2}" dt="2024-03-12T17:46:46.622" v="6"/>
                <pc2:cmRplyMkLst xmlns:pc2="http://schemas.microsoft.com/office/powerpoint/2019/9/main/command">
                  <pc:docMk/>
                  <pc:sldMk cId="3908894229" sldId="482"/>
                  <pc2:cmMk id="{33F1D26D-689D-4538-93D2-C2C269788168}"/>
                  <pc2:cmRplyMk id="{C2937EA0-A38A-4A11-8577-4C07CAEC9F08}"/>
                </pc2:cmRplyMkLst>
              </pc226:cmRplyChg>
            </pc226:cmChg>
            <pc226:cmChg xmlns:pc226="http://schemas.microsoft.com/office/powerpoint/2022/06/main/command" chg="add">
              <pc226:chgData name="Stacy, Christina" userId="" providerId="" clId="Web-{2BB97565-E153-4E1D-A81F-705F4E5B32A2}" dt="2024-03-12T17:44:37.071" v="4"/>
              <pc2:cmMkLst xmlns:pc2="http://schemas.microsoft.com/office/powerpoint/2019/9/main/command">
                <pc:docMk/>
                <pc:sldMk cId="3908894229" sldId="482"/>
                <pc2:cmMk id="{8BE3B272-50A2-4FA6-9A28-511DEAA357BC}"/>
              </pc2:cmMkLst>
            </pc226:cmChg>
          </p:ext>
        </pc:extLst>
      </pc:sldChg>
      <pc:sldChg chg="addCm modCm">
        <pc:chgData name="Stacy, Christina" userId="" providerId="" clId="Web-{2BB97565-E153-4E1D-A81F-705F4E5B32A2}" dt="2024-03-12T18:11:08.829" v="60"/>
        <pc:sldMkLst>
          <pc:docMk/>
          <pc:sldMk cId="1844265826" sldId="485"/>
        </pc:sldMkLst>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8:11:08.829" v="60"/>
              <pc2:cmMkLst xmlns:pc2="http://schemas.microsoft.com/office/powerpoint/2019/9/main/command">
                <pc:docMk/>
                <pc:sldMk cId="1844265826" sldId="485"/>
                <pc2:cmMk id="{29067FA0-99DB-48B4-8929-17C794522344}"/>
              </pc2:cmMkLst>
              <pc226:cmRplyChg chg="add">
                <pc226:chgData name="Stacy, Christina" userId="" providerId="" clId="Web-{2BB97565-E153-4E1D-A81F-705F4E5B32A2}" dt="2024-03-12T18:11:08.829" v="60"/>
                <pc2:cmRplyMkLst xmlns:pc2="http://schemas.microsoft.com/office/powerpoint/2019/9/main/command">
                  <pc:docMk/>
                  <pc:sldMk cId="1844265826" sldId="485"/>
                  <pc2:cmMk id="{29067FA0-99DB-48B4-8929-17C794522344}"/>
                  <pc2:cmRplyMk id="{8AFB0EDD-6BFA-4460-A3B1-E99ABCA3EFA3}"/>
                </pc2:cmRplyMkLst>
              </pc226:cmRplyChg>
            </pc226:cmChg>
          </p:ext>
        </pc:extLst>
      </pc:sldChg>
      <pc:sldChg chg="addCm">
        <pc:chgData name="Stacy, Christina" userId="" providerId="" clId="Web-{2BB97565-E153-4E1D-A81F-705F4E5B32A2}" dt="2024-03-12T17:49:31.050" v="10"/>
        <pc:sldMkLst>
          <pc:docMk/>
          <pc:sldMk cId="791329669" sldId="486"/>
        </pc:sldMkLst>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7:49:31.050" v="10"/>
              <pc2:cmMkLst xmlns:pc2="http://schemas.microsoft.com/office/powerpoint/2019/9/main/command">
                <pc:docMk/>
                <pc:sldMk cId="791329669" sldId="486"/>
                <pc2:cmMk id="{1716F1AD-9C03-4829-B2B4-3EADA9AD7B9F}"/>
              </pc2:cmMkLst>
            </pc226:cmChg>
          </p:ext>
        </pc:extLst>
      </pc:sldChg>
      <pc:sldChg chg="modSp addCm delCm modCm">
        <pc:chgData name="Stacy, Christina" userId="" providerId="" clId="Web-{2BB97565-E153-4E1D-A81F-705F4E5B32A2}" dt="2024-03-12T18:13:35.772" v="62"/>
        <pc:sldMkLst>
          <pc:docMk/>
          <pc:sldMk cId="3948727309" sldId="684"/>
        </pc:sldMkLst>
        <pc:graphicFrameChg chg="mod modGraphic">
          <ac:chgData name="Stacy, Christina" userId="" providerId="" clId="Web-{2BB97565-E153-4E1D-A81F-705F4E5B32A2}" dt="2024-03-12T17:55:54.610" v="53"/>
          <ac:graphicFrameMkLst>
            <pc:docMk/>
            <pc:sldMk cId="3948727309" sldId="684"/>
            <ac:graphicFrameMk id="4" creationId="{3072D693-F8D4-4A1B-B37A-1C2AFF5100EF}"/>
          </ac:graphicFrameMkLst>
        </pc:graphicFrameChg>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8:13:35.772" v="62"/>
              <pc2:cmMkLst xmlns:pc2="http://schemas.microsoft.com/office/powerpoint/2019/9/main/command">
                <pc:docMk/>
                <pc:sldMk cId="3948727309" sldId="684"/>
                <pc2:cmMk id="{4B8537AF-473E-4FB4-9151-8EC6B2FB6630}"/>
              </pc2:cmMkLst>
            </pc226:cmChg>
            <pc226:cmChg xmlns:pc226="http://schemas.microsoft.com/office/powerpoint/2022/06/main/command" chg="add del">
              <pc226:chgData name="Stacy, Christina" userId="" providerId="" clId="Web-{2BB97565-E153-4E1D-A81F-705F4E5B32A2}" dt="2024-03-12T18:12:18.644" v="61"/>
              <pc2:cmMkLst xmlns:pc2="http://schemas.microsoft.com/office/powerpoint/2019/9/main/command">
                <pc:docMk/>
                <pc:sldMk cId="3948727309" sldId="684"/>
                <pc2:cmMk id="{BA697CF7-3E1E-48E3-BEC9-968381A2D097}"/>
              </pc2:cmMkLst>
              <pc226:cmRplyChg chg="add">
                <pc226:chgData name="Stacy, Christina" userId="" providerId="" clId="Web-{2BB97565-E153-4E1D-A81F-705F4E5B32A2}" dt="2024-03-12T18:01:42.810" v="56"/>
                <pc2:cmRplyMkLst xmlns:pc2="http://schemas.microsoft.com/office/powerpoint/2019/9/main/command">
                  <pc:docMk/>
                  <pc:sldMk cId="3948727309" sldId="684"/>
                  <pc2:cmMk id="{BA697CF7-3E1E-48E3-BEC9-968381A2D097}"/>
                  <pc2:cmRplyMk id="{316F74A0-7DBC-48FC-B603-333D85724422}"/>
                </pc2:cmRplyMkLst>
              </pc226:cmRplyChg>
              <pc226:cmRplyChg chg="add">
                <pc226:chgData name="Stacy, Christina" userId="" providerId="" clId="Web-{2BB97565-E153-4E1D-A81F-705F4E5B32A2}" dt="2024-03-12T18:00:30.495" v="55"/>
                <pc2:cmRplyMkLst xmlns:pc2="http://schemas.microsoft.com/office/powerpoint/2019/9/main/command">
                  <pc:docMk/>
                  <pc:sldMk cId="3948727309" sldId="684"/>
                  <pc2:cmMk id="{BA697CF7-3E1E-48E3-BEC9-968381A2D097}"/>
                  <pc2:cmRplyMk id="{9927F4A2-42FD-4102-B187-81D26E1C4C1F}"/>
                </pc2:cmRplyMkLst>
              </pc226:cmRplyChg>
            </pc226:cmChg>
          </p:ext>
        </pc:extLst>
      </pc:sldChg>
      <pc:sldChg chg="modSp">
        <pc:chgData name="Stacy, Christina" userId="" providerId="" clId="Web-{2BB97565-E153-4E1D-A81F-705F4E5B32A2}" dt="2024-03-12T17:50:04.223" v="13" actId="20577"/>
        <pc:sldMkLst>
          <pc:docMk/>
          <pc:sldMk cId="3325237977" sldId="730"/>
        </pc:sldMkLst>
        <pc:spChg chg="mod">
          <ac:chgData name="Stacy, Christina" userId="" providerId="" clId="Web-{2BB97565-E153-4E1D-A81F-705F4E5B32A2}" dt="2024-03-12T17:50:04.223" v="13" actId="20577"/>
          <ac:spMkLst>
            <pc:docMk/>
            <pc:sldMk cId="3325237977" sldId="730"/>
            <ac:spMk id="5" creationId="{D2C164B8-D1B8-4757-850D-18FC0D46ED2A}"/>
          </ac:spMkLst>
        </pc:spChg>
      </pc:sldChg>
      <pc:sldChg chg="modSp addCm">
        <pc:chgData name="Stacy, Christina" userId="" providerId="" clId="Web-{2BB97565-E153-4E1D-A81F-705F4E5B32A2}" dt="2024-03-12T17:52:38.353" v="25" actId="20577"/>
        <pc:sldMkLst>
          <pc:docMk/>
          <pc:sldMk cId="1130573205" sldId="731"/>
        </pc:sldMkLst>
        <pc:spChg chg="mod">
          <ac:chgData name="Stacy, Christina" userId="" providerId="" clId="Web-{2BB97565-E153-4E1D-A81F-705F4E5B32A2}" dt="2024-03-12T17:52:38.353" v="25" actId="20577"/>
          <ac:spMkLst>
            <pc:docMk/>
            <pc:sldMk cId="1130573205" sldId="731"/>
            <ac:spMk id="5" creationId="{BB3E2D66-C4CC-4316-BFDF-3112A922E135}"/>
          </ac:spMkLst>
        </pc:spChg>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7:52:03.743" v="24"/>
              <pc2:cmMkLst xmlns:pc2="http://schemas.microsoft.com/office/powerpoint/2019/9/main/command">
                <pc:docMk/>
                <pc:sldMk cId="1130573205" sldId="731"/>
                <pc2:cmMk id="{97ADCA07-09AD-48DA-A88E-424029C5903B}"/>
              </pc2:cmMkLst>
            </pc226:cmChg>
          </p:ext>
        </pc:extLst>
      </pc:sldChg>
      <pc:sldChg chg="modSp">
        <pc:chgData name="Stacy, Christina" userId="" providerId="" clId="Web-{2BB97565-E153-4E1D-A81F-705F4E5B32A2}" dt="2024-03-12T17:33:55.736" v="0" actId="1076"/>
        <pc:sldMkLst>
          <pc:docMk/>
          <pc:sldMk cId="3488617057" sldId="733"/>
        </pc:sldMkLst>
        <pc:picChg chg="mod">
          <ac:chgData name="Stacy, Christina" userId="" providerId="" clId="Web-{2BB97565-E153-4E1D-A81F-705F4E5B32A2}" dt="2024-03-12T17:33:55.736" v="0" actId="1076"/>
          <ac:picMkLst>
            <pc:docMk/>
            <pc:sldMk cId="3488617057" sldId="733"/>
            <ac:picMk id="5" creationId="{00000000-0000-0000-0000-000000000000}"/>
          </ac:picMkLst>
        </pc:picChg>
      </pc:sldChg>
      <pc:sldChg chg="addCm">
        <pc:chgData name="Stacy, Christina" userId="" providerId="" clId="Web-{2BB97565-E153-4E1D-A81F-705F4E5B32A2}" dt="2024-03-12T18:03:05" v="57"/>
        <pc:sldMkLst>
          <pc:docMk/>
          <pc:sldMk cId="3361045959" sldId="737"/>
        </pc:sldMkLst>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8:03:05" v="57"/>
              <pc2:cmMkLst xmlns:pc2="http://schemas.microsoft.com/office/powerpoint/2019/9/main/command">
                <pc:docMk/>
                <pc:sldMk cId="3361045959" sldId="737"/>
                <pc2:cmMk id="{D5B37772-B4CC-4DD4-ABCB-812E37A5F8BD}"/>
              </pc2:cmMkLst>
            </pc226:cmChg>
          </p:ext>
        </pc:extLst>
      </pc:sldChg>
      <pc:sldChg chg="addCm modCm">
        <pc:chgData name="Stacy, Christina" userId="" providerId="" clId="Web-{2BB97565-E153-4E1D-A81F-705F4E5B32A2}" dt="2024-03-12T17:48:05.937" v="9"/>
        <pc:sldMkLst>
          <pc:docMk/>
          <pc:sldMk cId="4260653703" sldId="739"/>
        </pc:sldMkLst>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7:48:05.937" v="9"/>
              <pc2:cmMkLst xmlns:pc2="http://schemas.microsoft.com/office/powerpoint/2019/9/main/command">
                <pc:docMk/>
                <pc:sldMk cId="4260653703" sldId="739"/>
                <pc2:cmMk id="{3F4E473E-ED3A-4502-B800-E7BDE675BBBF}"/>
              </pc2:cmMkLst>
              <pc226:cmRplyChg chg="add">
                <pc226:chgData name="Stacy, Christina" userId="" providerId="" clId="Web-{2BB97565-E153-4E1D-A81F-705F4E5B32A2}" dt="2024-03-12T17:48:05.937" v="9"/>
                <pc2:cmRplyMkLst xmlns:pc2="http://schemas.microsoft.com/office/powerpoint/2019/9/main/command">
                  <pc:docMk/>
                  <pc:sldMk cId="4260653703" sldId="739"/>
                  <pc2:cmMk id="{3F4E473E-ED3A-4502-B800-E7BDE675BBBF}"/>
                  <pc2:cmRplyMk id="{96D23415-DD1E-4426-85A0-C69AC8C6A8EA}"/>
                </pc2:cmRplyMkLst>
              </pc226:cmRplyChg>
            </pc226:cmChg>
          </p:ext>
        </pc:extLst>
      </pc:sldChg>
      <pc:sldChg chg="addCm">
        <pc:chgData name="Stacy, Christina" userId="" providerId="" clId="Web-{2BB97565-E153-4E1D-A81F-705F4E5B32A2}" dt="2024-03-12T18:06:38.382" v="58"/>
        <pc:sldMkLst>
          <pc:docMk/>
          <pc:sldMk cId="1144855336" sldId="740"/>
        </pc:sldMkLst>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8:06:38.382" v="58"/>
              <pc2:cmMkLst xmlns:pc2="http://schemas.microsoft.com/office/powerpoint/2019/9/main/command">
                <pc:docMk/>
                <pc:sldMk cId="1144855336" sldId="740"/>
                <pc2:cmMk id="{35306493-01CC-489B-A0C1-6604E9367BD0}"/>
              </pc2:cmMkLst>
            </pc226:cmChg>
          </p:ext>
        </pc:extLst>
      </pc:sldChg>
      <pc:sldChg chg="addCm">
        <pc:chgData name="Stacy, Christina" userId="" providerId="" clId="Web-{2BB97565-E153-4E1D-A81F-705F4E5B32A2}" dt="2024-03-12T18:08:03.198" v="59"/>
        <pc:sldMkLst>
          <pc:docMk/>
          <pc:sldMk cId="247807887" sldId="741"/>
        </pc:sldMkLst>
        <pc:extLst>
          <p:ext xmlns:p="http://schemas.openxmlformats.org/presentationml/2006/main" uri="{D6D511B9-2390-475A-947B-AFAB55BFBCF1}">
            <pc226:cmChg xmlns:pc226="http://schemas.microsoft.com/office/powerpoint/2022/06/main/command" chg="add">
              <pc226:chgData name="Stacy, Christina" userId="" providerId="" clId="Web-{2BB97565-E153-4E1D-A81F-705F4E5B32A2}" dt="2024-03-12T18:08:03.198" v="59"/>
              <pc2:cmMkLst xmlns:pc2="http://schemas.microsoft.com/office/powerpoint/2019/9/main/command">
                <pc:docMk/>
                <pc:sldMk cId="247807887" sldId="741"/>
                <pc2:cmMk id="{52FA6794-57F7-44B9-B941-FD39EF1E427B}"/>
              </pc2:cmMkLst>
            </pc226:cmChg>
          </p:ext>
        </pc:ext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50ECDE-0884-452F-9772-F48CC78E333C}" type="doc">
      <dgm:prSet loTypeId="urn:microsoft.com/office/officeart/2005/8/layout/vList2" loCatId="list" qsTypeId="urn:microsoft.com/office/officeart/2005/8/quickstyle/simple2" qsCatId="simple" csTypeId="urn:microsoft.com/office/officeart/2005/8/colors/accent3_2" csCatId="accent3" phldr="1"/>
      <dgm:spPr/>
      <dgm:t>
        <a:bodyPr/>
        <a:lstStyle/>
        <a:p>
          <a:endParaRPr lang="en-US"/>
        </a:p>
      </dgm:t>
    </dgm:pt>
    <dgm:pt modelId="{74EB83B2-7F3D-4AE4-9F23-EFEC66B977B0}">
      <dgm:prSet phldrT="[Text]"/>
      <dgm:spPr>
        <a:solidFill>
          <a:schemeClr val="accent1"/>
        </a:solidFill>
      </dgm:spPr>
      <dgm:t>
        <a:bodyPr/>
        <a:lstStyle/>
        <a:p>
          <a:pPr>
            <a:lnSpc>
              <a:spcPct val="100000"/>
            </a:lnSpc>
          </a:pPr>
          <a:r>
            <a:rPr lang="en-US" dirty="0"/>
            <a:t>Economic Adjustment Assistance</a:t>
          </a:r>
        </a:p>
      </dgm:t>
    </dgm:pt>
    <dgm:pt modelId="{DF6E732C-5904-455E-970D-B54B1245CA0B}" type="parTrans" cxnId="{8BDCBA65-AAA2-4838-876B-B9D3A5F5921E}">
      <dgm:prSet/>
      <dgm:spPr/>
      <dgm:t>
        <a:bodyPr/>
        <a:lstStyle/>
        <a:p>
          <a:endParaRPr lang="en-US"/>
        </a:p>
      </dgm:t>
    </dgm:pt>
    <dgm:pt modelId="{EC16132B-73BA-46F3-A113-C92459A127BE}" type="sibTrans" cxnId="{8BDCBA65-AAA2-4838-876B-B9D3A5F5921E}">
      <dgm:prSet/>
      <dgm:spPr/>
      <dgm:t>
        <a:bodyPr/>
        <a:lstStyle/>
        <a:p>
          <a:pPr>
            <a:lnSpc>
              <a:spcPct val="100000"/>
            </a:lnSpc>
          </a:pPr>
          <a:endParaRPr lang="en-US"/>
        </a:p>
      </dgm:t>
    </dgm:pt>
    <dgm:pt modelId="{487C6F9A-C260-4865-BA24-7E13D91F5A77}">
      <dgm:prSet phldrT="[Text]"/>
      <dgm:spPr>
        <a:solidFill>
          <a:schemeClr val="accent3"/>
        </a:solidFill>
      </dgm:spPr>
      <dgm:t>
        <a:bodyPr/>
        <a:lstStyle/>
        <a:p>
          <a:pPr>
            <a:lnSpc>
              <a:spcPct val="100000"/>
            </a:lnSpc>
          </a:pPr>
          <a:r>
            <a:rPr lang="en-US" dirty="0"/>
            <a:t>Public Works</a:t>
          </a:r>
        </a:p>
      </dgm:t>
    </dgm:pt>
    <dgm:pt modelId="{49E97C2E-D0D7-4464-A90A-AD2B6676F8B5}" type="parTrans" cxnId="{5F1E96B4-E84E-4E07-B613-25DCBDECF8CC}">
      <dgm:prSet/>
      <dgm:spPr/>
      <dgm:t>
        <a:bodyPr/>
        <a:lstStyle/>
        <a:p>
          <a:endParaRPr lang="en-US"/>
        </a:p>
      </dgm:t>
    </dgm:pt>
    <dgm:pt modelId="{D2DE19EF-509F-4100-BB03-79DC10E2EC3E}" type="sibTrans" cxnId="{5F1E96B4-E84E-4E07-B613-25DCBDECF8CC}">
      <dgm:prSet/>
      <dgm:spPr/>
      <dgm:t>
        <a:bodyPr/>
        <a:lstStyle/>
        <a:p>
          <a:pPr>
            <a:lnSpc>
              <a:spcPct val="100000"/>
            </a:lnSpc>
          </a:pPr>
          <a:endParaRPr lang="en-US"/>
        </a:p>
      </dgm:t>
    </dgm:pt>
    <dgm:pt modelId="{5A4F5354-FE51-4E39-B946-3E1084E8948F}">
      <dgm:prSet phldrT="[Text]"/>
      <dgm:spPr>
        <a:solidFill>
          <a:schemeClr val="accent1">
            <a:lumMod val="50000"/>
          </a:schemeClr>
        </a:solidFill>
      </dgm:spPr>
      <dgm:t>
        <a:bodyPr/>
        <a:lstStyle/>
        <a:p>
          <a:pPr>
            <a:lnSpc>
              <a:spcPct val="100000"/>
            </a:lnSpc>
          </a:pPr>
          <a:r>
            <a:rPr lang="en-US" dirty="0"/>
            <a:t>Planning</a:t>
          </a:r>
        </a:p>
      </dgm:t>
    </dgm:pt>
    <dgm:pt modelId="{04859667-3432-4EF8-BF7F-AC81C5E6ED17}" type="parTrans" cxnId="{70D75E07-F317-4B39-AD57-8597C43EF62B}">
      <dgm:prSet/>
      <dgm:spPr/>
      <dgm:t>
        <a:bodyPr/>
        <a:lstStyle/>
        <a:p>
          <a:endParaRPr lang="en-US"/>
        </a:p>
      </dgm:t>
    </dgm:pt>
    <dgm:pt modelId="{69A40F18-0629-4BC5-A228-27EBCD75FB6A}" type="sibTrans" cxnId="{70D75E07-F317-4B39-AD57-8597C43EF62B}">
      <dgm:prSet/>
      <dgm:spPr/>
      <dgm:t>
        <a:bodyPr/>
        <a:lstStyle/>
        <a:p>
          <a:pPr>
            <a:lnSpc>
              <a:spcPct val="100000"/>
            </a:lnSpc>
          </a:pPr>
          <a:endParaRPr lang="en-US"/>
        </a:p>
      </dgm:t>
    </dgm:pt>
    <dgm:pt modelId="{BAEB7D1F-3881-441B-8BE0-583AB2403075}">
      <dgm:prSet phldrT="[Text]"/>
      <dgm:spPr>
        <a:solidFill>
          <a:schemeClr val="accent5"/>
        </a:solidFill>
      </dgm:spPr>
      <dgm:t>
        <a:bodyPr/>
        <a:lstStyle/>
        <a:p>
          <a:pPr>
            <a:lnSpc>
              <a:spcPct val="100000"/>
            </a:lnSpc>
          </a:pPr>
          <a:r>
            <a:rPr lang="en-US" dirty="0"/>
            <a:t>Local Technical Assistance</a:t>
          </a:r>
        </a:p>
      </dgm:t>
    </dgm:pt>
    <dgm:pt modelId="{A5707D0A-709B-4706-8A7A-9A639CAF9489}" type="parTrans" cxnId="{9553C23B-7E02-4AB8-8462-B5CCFC3E2544}">
      <dgm:prSet/>
      <dgm:spPr/>
      <dgm:t>
        <a:bodyPr/>
        <a:lstStyle/>
        <a:p>
          <a:endParaRPr lang="en-US"/>
        </a:p>
      </dgm:t>
    </dgm:pt>
    <dgm:pt modelId="{2BEEA662-593A-475D-8CD8-CE28447AB0DE}" type="sibTrans" cxnId="{9553C23B-7E02-4AB8-8462-B5CCFC3E2544}">
      <dgm:prSet/>
      <dgm:spPr/>
      <dgm:t>
        <a:bodyPr/>
        <a:lstStyle/>
        <a:p>
          <a:pPr>
            <a:lnSpc>
              <a:spcPct val="100000"/>
            </a:lnSpc>
          </a:pPr>
          <a:endParaRPr lang="en-US"/>
        </a:p>
      </dgm:t>
    </dgm:pt>
    <dgm:pt modelId="{9CD0B976-976B-4F7A-86A2-7DEF78A94314}">
      <dgm:prSet phldrT="[Text]"/>
      <dgm:spPr>
        <a:solidFill>
          <a:schemeClr val="accent5"/>
        </a:solidFill>
      </dgm:spPr>
      <dgm:t>
        <a:bodyPr/>
        <a:lstStyle/>
        <a:p>
          <a:pPr>
            <a:lnSpc>
              <a:spcPct val="100000"/>
            </a:lnSpc>
          </a:pPr>
          <a:r>
            <a:rPr lang="en-US" dirty="0"/>
            <a:t>University Centers</a:t>
          </a:r>
        </a:p>
      </dgm:t>
    </dgm:pt>
    <dgm:pt modelId="{B2255ADA-A49B-47E6-B253-B0EABFADA182}" type="parTrans" cxnId="{D01347D9-1387-48C7-948B-C2B4462251CB}">
      <dgm:prSet/>
      <dgm:spPr/>
      <dgm:t>
        <a:bodyPr/>
        <a:lstStyle/>
        <a:p>
          <a:endParaRPr lang="en-US"/>
        </a:p>
      </dgm:t>
    </dgm:pt>
    <dgm:pt modelId="{A796D7A6-DA3E-4C4E-963E-EBD738C212F7}" type="sibTrans" cxnId="{D01347D9-1387-48C7-948B-C2B4462251CB}">
      <dgm:prSet/>
      <dgm:spPr/>
      <dgm:t>
        <a:bodyPr/>
        <a:lstStyle/>
        <a:p>
          <a:pPr>
            <a:lnSpc>
              <a:spcPct val="100000"/>
            </a:lnSpc>
          </a:pPr>
          <a:endParaRPr lang="en-US"/>
        </a:p>
      </dgm:t>
    </dgm:pt>
    <dgm:pt modelId="{22390305-C608-4D68-A278-4BAEF83A734D}">
      <dgm:prSet phldrT="[Text]"/>
      <dgm:spPr>
        <a:solidFill>
          <a:schemeClr val="accent2"/>
        </a:solidFill>
      </dgm:spPr>
      <dgm:t>
        <a:bodyPr/>
        <a:lstStyle/>
        <a:p>
          <a:pPr>
            <a:lnSpc>
              <a:spcPct val="100000"/>
            </a:lnSpc>
          </a:pPr>
          <a:r>
            <a:rPr lang="en-US" dirty="0"/>
            <a:t>Build to Scale</a:t>
          </a:r>
        </a:p>
      </dgm:t>
    </dgm:pt>
    <dgm:pt modelId="{E6DCE7D6-89B0-4E57-879B-CDFB252232BC}" type="parTrans" cxnId="{F470ECE5-2490-4109-B917-FCBD1CF86CE9}">
      <dgm:prSet/>
      <dgm:spPr/>
      <dgm:t>
        <a:bodyPr/>
        <a:lstStyle/>
        <a:p>
          <a:endParaRPr lang="en-US"/>
        </a:p>
      </dgm:t>
    </dgm:pt>
    <dgm:pt modelId="{D2E0B4F0-2FE4-46A7-A86C-0CCEAFC3749F}" type="sibTrans" cxnId="{F470ECE5-2490-4109-B917-FCBD1CF86CE9}">
      <dgm:prSet/>
      <dgm:spPr/>
      <dgm:t>
        <a:bodyPr/>
        <a:lstStyle/>
        <a:p>
          <a:pPr>
            <a:lnSpc>
              <a:spcPct val="100000"/>
            </a:lnSpc>
          </a:pPr>
          <a:endParaRPr lang="en-US"/>
        </a:p>
      </dgm:t>
    </dgm:pt>
    <dgm:pt modelId="{B3E11E34-C826-45D9-8603-3907FF0882F0}">
      <dgm:prSet phldrT="[Text]"/>
      <dgm:spPr>
        <a:solidFill>
          <a:schemeClr val="tx1"/>
        </a:solidFill>
      </dgm:spPr>
      <dgm:t>
        <a:bodyPr/>
        <a:lstStyle/>
        <a:p>
          <a:pPr>
            <a:lnSpc>
              <a:spcPct val="100000"/>
            </a:lnSpc>
          </a:pPr>
          <a:r>
            <a:rPr lang="en-US" dirty="0"/>
            <a:t>Research and National Technical Assistance</a:t>
          </a:r>
        </a:p>
      </dgm:t>
    </dgm:pt>
    <dgm:pt modelId="{1EFE9697-DF9E-4893-8883-4923A412C394}" type="parTrans" cxnId="{4D3F1264-969C-4AC9-90E8-85E9045B1333}">
      <dgm:prSet/>
      <dgm:spPr/>
      <dgm:t>
        <a:bodyPr/>
        <a:lstStyle/>
        <a:p>
          <a:endParaRPr lang="en-US"/>
        </a:p>
      </dgm:t>
    </dgm:pt>
    <dgm:pt modelId="{6C065203-CF8B-447E-AA08-985BEDF19037}" type="sibTrans" cxnId="{4D3F1264-969C-4AC9-90E8-85E9045B1333}">
      <dgm:prSet/>
      <dgm:spPr/>
      <dgm:t>
        <a:bodyPr/>
        <a:lstStyle/>
        <a:p>
          <a:endParaRPr lang="en-US"/>
        </a:p>
      </dgm:t>
    </dgm:pt>
    <dgm:pt modelId="{FBD31EC8-D111-47B3-923A-49E5376F6B14}">
      <dgm:prSet phldrT="[Text]"/>
      <dgm:spPr>
        <a:solidFill>
          <a:schemeClr val="accent4"/>
        </a:solidFill>
      </dgm:spPr>
      <dgm:t>
        <a:bodyPr/>
        <a:lstStyle/>
        <a:p>
          <a:pPr>
            <a:lnSpc>
              <a:spcPct val="100000"/>
            </a:lnSpc>
          </a:pPr>
          <a:r>
            <a:rPr lang="en-US" dirty="0"/>
            <a:t>Trade Adjustment Assistance for Firms</a:t>
          </a:r>
        </a:p>
      </dgm:t>
    </dgm:pt>
    <dgm:pt modelId="{116474A7-692E-4739-B066-D4905218D988}" type="parTrans" cxnId="{40A387B6-B953-4BC7-85CA-D01E5E1D6DA5}">
      <dgm:prSet/>
      <dgm:spPr/>
      <dgm:t>
        <a:bodyPr/>
        <a:lstStyle/>
        <a:p>
          <a:endParaRPr lang="en-US"/>
        </a:p>
      </dgm:t>
    </dgm:pt>
    <dgm:pt modelId="{24917A29-9C39-49DD-94F9-D76A031E80E7}" type="sibTrans" cxnId="{40A387B6-B953-4BC7-85CA-D01E5E1D6DA5}">
      <dgm:prSet/>
      <dgm:spPr/>
      <dgm:t>
        <a:bodyPr/>
        <a:lstStyle/>
        <a:p>
          <a:endParaRPr lang="en-US"/>
        </a:p>
      </dgm:t>
    </dgm:pt>
    <dgm:pt modelId="{87F12275-654D-46CA-8504-476AD701154A}" type="pres">
      <dgm:prSet presAssocID="{9350ECDE-0884-452F-9772-F48CC78E333C}" presName="linear" presStyleCnt="0">
        <dgm:presLayoutVars>
          <dgm:animLvl val="lvl"/>
          <dgm:resizeHandles val="exact"/>
        </dgm:presLayoutVars>
      </dgm:prSet>
      <dgm:spPr/>
    </dgm:pt>
    <dgm:pt modelId="{B19267BE-765F-4D2B-8A87-C99A033DDA76}" type="pres">
      <dgm:prSet presAssocID="{74EB83B2-7F3D-4AE4-9F23-EFEC66B977B0}" presName="parentText" presStyleLbl="node1" presStyleIdx="0" presStyleCnt="8">
        <dgm:presLayoutVars>
          <dgm:chMax val="0"/>
          <dgm:bulletEnabled val="1"/>
        </dgm:presLayoutVars>
      </dgm:prSet>
      <dgm:spPr/>
    </dgm:pt>
    <dgm:pt modelId="{0E399134-A9C3-427B-AF64-25BB579A8B9B}" type="pres">
      <dgm:prSet presAssocID="{EC16132B-73BA-46F3-A113-C92459A127BE}" presName="spacer" presStyleCnt="0"/>
      <dgm:spPr/>
    </dgm:pt>
    <dgm:pt modelId="{1AA74CC9-D792-4FCA-9B92-5F8D42D52230}" type="pres">
      <dgm:prSet presAssocID="{487C6F9A-C260-4865-BA24-7E13D91F5A77}" presName="parentText" presStyleLbl="node1" presStyleIdx="1" presStyleCnt="8">
        <dgm:presLayoutVars>
          <dgm:chMax val="0"/>
          <dgm:bulletEnabled val="1"/>
        </dgm:presLayoutVars>
      </dgm:prSet>
      <dgm:spPr/>
    </dgm:pt>
    <dgm:pt modelId="{BEB8B519-DF26-4931-A86F-A9D3C6DC575D}" type="pres">
      <dgm:prSet presAssocID="{D2DE19EF-509F-4100-BB03-79DC10E2EC3E}" presName="spacer" presStyleCnt="0"/>
      <dgm:spPr/>
    </dgm:pt>
    <dgm:pt modelId="{6FF0CE0A-AEC9-4354-B684-0931495069FC}" type="pres">
      <dgm:prSet presAssocID="{5A4F5354-FE51-4E39-B946-3E1084E8948F}" presName="parentText" presStyleLbl="node1" presStyleIdx="2" presStyleCnt="8">
        <dgm:presLayoutVars>
          <dgm:chMax val="0"/>
          <dgm:bulletEnabled val="1"/>
        </dgm:presLayoutVars>
      </dgm:prSet>
      <dgm:spPr/>
    </dgm:pt>
    <dgm:pt modelId="{739F2A7C-6C1B-454C-A661-FB4DF9D75601}" type="pres">
      <dgm:prSet presAssocID="{69A40F18-0629-4BC5-A228-27EBCD75FB6A}" presName="spacer" presStyleCnt="0"/>
      <dgm:spPr/>
    </dgm:pt>
    <dgm:pt modelId="{8B4D0798-1BAA-4C34-BC23-6FE618B4E5A6}" type="pres">
      <dgm:prSet presAssocID="{22390305-C608-4D68-A278-4BAEF83A734D}" presName="parentText" presStyleLbl="node1" presStyleIdx="3" presStyleCnt="8">
        <dgm:presLayoutVars>
          <dgm:chMax val="0"/>
          <dgm:bulletEnabled val="1"/>
        </dgm:presLayoutVars>
      </dgm:prSet>
      <dgm:spPr/>
    </dgm:pt>
    <dgm:pt modelId="{466C1C76-DD11-4151-AE48-6506DCA0EAB9}" type="pres">
      <dgm:prSet presAssocID="{D2E0B4F0-2FE4-46A7-A86C-0CCEAFC3749F}" presName="spacer" presStyleCnt="0"/>
      <dgm:spPr/>
    </dgm:pt>
    <dgm:pt modelId="{BB440C94-4A7B-405A-90ED-C55843C2E9F1}" type="pres">
      <dgm:prSet presAssocID="{FBD31EC8-D111-47B3-923A-49E5376F6B14}" presName="parentText" presStyleLbl="node1" presStyleIdx="4" presStyleCnt="8">
        <dgm:presLayoutVars>
          <dgm:chMax val="0"/>
          <dgm:bulletEnabled val="1"/>
        </dgm:presLayoutVars>
      </dgm:prSet>
      <dgm:spPr/>
    </dgm:pt>
    <dgm:pt modelId="{D571623A-5C4A-4972-AAB0-8632C910D3F6}" type="pres">
      <dgm:prSet presAssocID="{24917A29-9C39-49DD-94F9-D76A031E80E7}" presName="spacer" presStyleCnt="0"/>
      <dgm:spPr/>
    </dgm:pt>
    <dgm:pt modelId="{82AF3A59-3EE2-43B7-85F9-0227C74B7F01}" type="pres">
      <dgm:prSet presAssocID="{BAEB7D1F-3881-441B-8BE0-583AB2403075}" presName="parentText" presStyleLbl="node1" presStyleIdx="5" presStyleCnt="8">
        <dgm:presLayoutVars>
          <dgm:chMax val="0"/>
          <dgm:bulletEnabled val="1"/>
        </dgm:presLayoutVars>
      </dgm:prSet>
      <dgm:spPr/>
    </dgm:pt>
    <dgm:pt modelId="{83F4E874-A3EB-400A-8E79-7682966DC26C}" type="pres">
      <dgm:prSet presAssocID="{2BEEA662-593A-475D-8CD8-CE28447AB0DE}" presName="spacer" presStyleCnt="0"/>
      <dgm:spPr/>
    </dgm:pt>
    <dgm:pt modelId="{CE69E4E5-A1F4-4EE2-8B84-D3BC855AE20E}" type="pres">
      <dgm:prSet presAssocID="{9CD0B976-976B-4F7A-86A2-7DEF78A94314}" presName="parentText" presStyleLbl="node1" presStyleIdx="6" presStyleCnt="8">
        <dgm:presLayoutVars>
          <dgm:chMax val="0"/>
          <dgm:bulletEnabled val="1"/>
        </dgm:presLayoutVars>
      </dgm:prSet>
      <dgm:spPr/>
    </dgm:pt>
    <dgm:pt modelId="{9B724233-C693-4108-8FBD-1AD28B8E44F9}" type="pres">
      <dgm:prSet presAssocID="{A796D7A6-DA3E-4C4E-963E-EBD738C212F7}" presName="spacer" presStyleCnt="0"/>
      <dgm:spPr/>
    </dgm:pt>
    <dgm:pt modelId="{41EE4F54-6142-472B-AC02-96786686D344}" type="pres">
      <dgm:prSet presAssocID="{B3E11E34-C826-45D9-8603-3907FF0882F0}" presName="parentText" presStyleLbl="node1" presStyleIdx="7" presStyleCnt="8">
        <dgm:presLayoutVars>
          <dgm:chMax val="0"/>
          <dgm:bulletEnabled val="1"/>
        </dgm:presLayoutVars>
      </dgm:prSet>
      <dgm:spPr/>
    </dgm:pt>
  </dgm:ptLst>
  <dgm:cxnLst>
    <dgm:cxn modelId="{70D75E07-F317-4B39-AD57-8597C43EF62B}" srcId="{9350ECDE-0884-452F-9772-F48CC78E333C}" destId="{5A4F5354-FE51-4E39-B946-3E1084E8948F}" srcOrd="2" destOrd="0" parTransId="{04859667-3432-4EF8-BF7F-AC81C5E6ED17}" sibTransId="{69A40F18-0629-4BC5-A228-27EBCD75FB6A}"/>
    <dgm:cxn modelId="{06E5A607-7C2A-45A1-8F0A-D4874F53B710}" type="presOf" srcId="{9CD0B976-976B-4F7A-86A2-7DEF78A94314}" destId="{CE69E4E5-A1F4-4EE2-8B84-D3BC855AE20E}" srcOrd="0" destOrd="0" presId="urn:microsoft.com/office/officeart/2005/8/layout/vList2"/>
    <dgm:cxn modelId="{70AC8D2E-0A59-4325-9DA0-3881864286AB}" type="presOf" srcId="{B3E11E34-C826-45D9-8603-3907FF0882F0}" destId="{41EE4F54-6142-472B-AC02-96786686D344}" srcOrd="0" destOrd="0" presId="urn:microsoft.com/office/officeart/2005/8/layout/vList2"/>
    <dgm:cxn modelId="{9553C23B-7E02-4AB8-8462-B5CCFC3E2544}" srcId="{9350ECDE-0884-452F-9772-F48CC78E333C}" destId="{BAEB7D1F-3881-441B-8BE0-583AB2403075}" srcOrd="5" destOrd="0" parTransId="{A5707D0A-709B-4706-8A7A-9A639CAF9489}" sibTransId="{2BEEA662-593A-475D-8CD8-CE28447AB0DE}"/>
    <dgm:cxn modelId="{61FA363E-6403-4E3B-8957-7A5399F301CE}" type="presOf" srcId="{5A4F5354-FE51-4E39-B946-3E1084E8948F}" destId="{6FF0CE0A-AEC9-4354-B684-0931495069FC}" srcOrd="0" destOrd="0" presId="urn:microsoft.com/office/officeart/2005/8/layout/vList2"/>
    <dgm:cxn modelId="{9673EE63-5E52-4C62-8F2A-2A01F47A4DBE}" type="presOf" srcId="{BAEB7D1F-3881-441B-8BE0-583AB2403075}" destId="{82AF3A59-3EE2-43B7-85F9-0227C74B7F01}" srcOrd="0" destOrd="0" presId="urn:microsoft.com/office/officeart/2005/8/layout/vList2"/>
    <dgm:cxn modelId="{4D3F1264-969C-4AC9-90E8-85E9045B1333}" srcId="{9350ECDE-0884-452F-9772-F48CC78E333C}" destId="{B3E11E34-C826-45D9-8603-3907FF0882F0}" srcOrd="7" destOrd="0" parTransId="{1EFE9697-DF9E-4893-8883-4923A412C394}" sibTransId="{6C065203-CF8B-447E-AA08-985BEDF19037}"/>
    <dgm:cxn modelId="{8BDCBA65-AAA2-4838-876B-B9D3A5F5921E}" srcId="{9350ECDE-0884-452F-9772-F48CC78E333C}" destId="{74EB83B2-7F3D-4AE4-9F23-EFEC66B977B0}" srcOrd="0" destOrd="0" parTransId="{DF6E732C-5904-455E-970D-B54B1245CA0B}" sibTransId="{EC16132B-73BA-46F3-A113-C92459A127BE}"/>
    <dgm:cxn modelId="{30C98651-8008-4C5D-87DA-7152C5F63C1E}" type="presOf" srcId="{487C6F9A-C260-4865-BA24-7E13D91F5A77}" destId="{1AA74CC9-D792-4FCA-9B92-5F8D42D52230}" srcOrd="0" destOrd="0" presId="urn:microsoft.com/office/officeart/2005/8/layout/vList2"/>
    <dgm:cxn modelId="{CE4AEA91-DA49-407E-A3B9-1C8B27D6920F}" type="presOf" srcId="{74EB83B2-7F3D-4AE4-9F23-EFEC66B977B0}" destId="{B19267BE-765F-4D2B-8A87-C99A033DDA76}" srcOrd="0" destOrd="0" presId="urn:microsoft.com/office/officeart/2005/8/layout/vList2"/>
    <dgm:cxn modelId="{5F1E96B4-E84E-4E07-B613-25DCBDECF8CC}" srcId="{9350ECDE-0884-452F-9772-F48CC78E333C}" destId="{487C6F9A-C260-4865-BA24-7E13D91F5A77}" srcOrd="1" destOrd="0" parTransId="{49E97C2E-D0D7-4464-A90A-AD2B6676F8B5}" sibTransId="{D2DE19EF-509F-4100-BB03-79DC10E2EC3E}"/>
    <dgm:cxn modelId="{40A387B6-B953-4BC7-85CA-D01E5E1D6DA5}" srcId="{9350ECDE-0884-452F-9772-F48CC78E333C}" destId="{FBD31EC8-D111-47B3-923A-49E5376F6B14}" srcOrd="4" destOrd="0" parTransId="{116474A7-692E-4739-B066-D4905218D988}" sibTransId="{24917A29-9C39-49DD-94F9-D76A031E80E7}"/>
    <dgm:cxn modelId="{D5AB05CA-C053-4EE7-AF96-00207957E80E}" type="presOf" srcId="{FBD31EC8-D111-47B3-923A-49E5376F6B14}" destId="{BB440C94-4A7B-405A-90ED-C55843C2E9F1}" srcOrd="0" destOrd="0" presId="urn:microsoft.com/office/officeart/2005/8/layout/vList2"/>
    <dgm:cxn modelId="{D01347D9-1387-48C7-948B-C2B4462251CB}" srcId="{9350ECDE-0884-452F-9772-F48CC78E333C}" destId="{9CD0B976-976B-4F7A-86A2-7DEF78A94314}" srcOrd="6" destOrd="0" parTransId="{B2255ADA-A49B-47E6-B253-B0EABFADA182}" sibTransId="{A796D7A6-DA3E-4C4E-963E-EBD738C212F7}"/>
    <dgm:cxn modelId="{F470ECE5-2490-4109-B917-FCBD1CF86CE9}" srcId="{9350ECDE-0884-452F-9772-F48CC78E333C}" destId="{22390305-C608-4D68-A278-4BAEF83A734D}" srcOrd="3" destOrd="0" parTransId="{E6DCE7D6-89B0-4E57-879B-CDFB252232BC}" sibTransId="{D2E0B4F0-2FE4-46A7-A86C-0CCEAFC3749F}"/>
    <dgm:cxn modelId="{5E2491F6-2678-46F5-ADB4-C3D8DE451080}" type="presOf" srcId="{9350ECDE-0884-452F-9772-F48CC78E333C}" destId="{87F12275-654D-46CA-8504-476AD701154A}" srcOrd="0" destOrd="0" presId="urn:microsoft.com/office/officeart/2005/8/layout/vList2"/>
    <dgm:cxn modelId="{364810FD-5F89-474D-B58F-CCD9F8928862}" type="presOf" srcId="{22390305-C608-4D68-A278-4BAEF83A734D}" destId="{8B4D0798-1BAA-4C34-BC23-6FE618B4E5A6}" srcOrd="0" destOrd="0" presId="urn:microsoft.com/office/officeart/2005/8/layout/vList2"/>
    <dgm:cxn modelId="{734DD6EE-CE44-46B7-8C61-CF8659ED0A7E}" type="presParOf" srcId="{87F12275-654D-46CA-8504-476AD701154A}" destId="{B19267BE-765F-4D2B-8A87-C99A033DDA76}" srcOrd="0" destOrd="0" presId="urn:microsoft.com/office/officeart/2005/8/layout/vList2"/>
    <dgm:cxn modelId="{BF7731EF-27B5-42ED-890B-8A3BE9CC948F}" type="presParOf" srcId="{87F12275-654D-46CA-8504-476AD701154A}" destId="{0E399134-A9C3-427B-AF64-25BB579A8B9B}" srcOrd="1" destOrd="0" presId="urn:microsoft.com/office/officeart/2005/8/layout/vList2"/>
    <dgm:cxn modelId="{DA2C74D9-F001-400F-92FD-3880094F1A21}" type="presParOf" srcId="{87F12275-654D-46CA-8504-476AD701154A}" destId="{1AA74CC9-D792-4FCA-9B92-5F8D42D52230}" srcOrd="2" destOrd="0" presId="urn:microsoft.com/office/officeart/2005/8/layout/vList2"/>
    <dgm:cxn modelId="{D4955795-9127-4DB4-9748-6E94AE0CF465}" type="presParOf" srcId="{87F12275-654D-46CA-8504-476AD701154A}" destId="{BEB8B519-DF26-4931-A86F-A9D3C6DC575D}" srcOrd="3" destOrd="0" presId="urn:microsoft.com/office/officeart/2005/8/layout/vList2"/>
    <dgm:cxn modelId="{85C3D876-24D1-475C-8CFE-210269933FAC}" type="presParOf" srcId="{87F12275-654D-46CA-8504-476AD701154A}" destId="{6FF0CE0A-AEC9-4354-B684-0931495069FC}" srcOrd="4" destOrd="0" presId="urn:microsoft.com/office/officeart/2005/8/layout/vList2"/>
    <dgm:cxn modelId="{15EB58D4-6459-47EE-81CF-0CD0D0A792D2}" type="presParOf" srcId="{87F12275-654D-46CA-8504-476AD701154A}" destId="{739F2A7C-6C1B-454C-A661-FB4DF9D75601}" srcOrd="5" destOrd="0" presId="urn:microsoft.com/office/officeart/2005/8/layout/vList2"/>
    <dgm:cxn modelId="{9C4DF70A-FEFD-4F7A-B7E2-78370B2F6561}" type="presParOf" srcId="{87F12275-654D-46CA-8504-476AD701154A}" destId="{8B4D0798-1BAA-4C34-BC23-6FE618B4E5A6}" srcOrd="6" destOrd="0" presId="urn:microsoft.com/office/officeart/2005/8/layout/vList2"/>
    <dgm:cxn modelId="{57F05C52-A6CB-4F4A-8FAE-1EAC87E59FED}" type="presParOf" srcId="{87F12275-654D-46CA-8504-476AD701154A}" destId="{466C1C76-DD11-4151-AE48-6506DCA0EAB9}" srcOrd="7" destOrd="0" presId="urn:microsoft.com/office/officeart/2005/8/layout/vList2"/>
    <dgm:cxn modelId="{A680A28F-DC98-425D-9DCB-594133F98B01}" type="presParOf" srcId="{87F12275-654D-46CA-8504-476AD701154A}" destId="{BB440C94-4A7B-405A-90ED-C55843C2E9F1}" srcOrd="8" destOrd="0" presId="urn:microsoft.com/office/officeart/2005/8/layout/vList2"/>
    <dgm:cxn modelId="{4FCB3C77-0410-4866-BB33-81745A791C02}" type="presParOf" srcId="{87F12275-654D-46CA-8504-476AD701154A}" destId="{D571623A-5C4A-4972-AAB0-8632C910D3F6}" srcOrd="9" destOrd="0" presId="urn:microsoft.com/office/officeart/2005/8/layout/vList2"/>
    <dgm:cxn modelId="{F349E0AB-D713-4DAE-9052-8E77B79BAF89}" type="presParOf" srcId="{87F12275-654D-46CA-8504-476AD701154A}" destId="{82AF3A59-3EE2-43B7-85F9-0227C74B7F01}" srcOrd="10" destOrd="0" presId="urn:microsoft.com/office/officeart/2005/8/layout/vList2"/>
    <dgm:cxn modelId="{31824AA3-0DDB-4FA7-ADD9-A2E111CB6252}" type="presParOf" srcId="{87F12275-654D-46CA-8504-476AD701154A}" destId="{83F4E874-A3EB-400A-8E79-7682966DC26C}" srcOrd="11" destOrd="0" presId="urn:microsoft.com/office/officeart/2005/8/layout/vList2"/>
    <dgm:cxn modelId="{44862AC1-E6F2-4BFF-8DBE-2D4D799D0C31}" type="presParOf" srcId="{87F12275-654D-46CA-8504-476AD701154A}" destId="{CE69E4E5-A1F4-4EE2-8B84-D3BC855AE20E}" srcOrd="12" destOrd="0" presId="urn:microsoft.com/office/officeart/2005/8/layout/vList2"/>
    <dgm:cxn modelId="{F49B75E7-5863-4D87-BD8E-DF0C274EDA7B}" type="presParOf" srcId="{87F12275-654D-46CA-8504-476AD701154A}" destId="{9B724233-C693-4108-8FBD-1AD28B8E44F9}" srcOrd="13" destOrd="0" presId="urn:microsoft.com/office/officeart/2005/8/layout/vList2"/>
    <dgm:cxn modelId="{61E3863C-6232-4AE9-962D-D956B0157F91}" type="presParOf" srcId="{87F12275-654D-46CA-8504-476AD701154A}" destId="{41EE4F54-6142-472B-AC02-96786686D344}"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267BE-765F-4D2B-8A87-C99A033DDA76}">
      <dsp:nvSpPr>
        <dsp:cNvPr id="0" name=""/>
        <dsp:cNvSpPr/>
      </dsp:nvSpPr>
      <dsp:spPr>
        <a:xfrm>
          <a:off x="0" y="105450"/>
          <a:ext cx="6477000" cy="603719"/>
        </a:xfrm>
        <a:prstGeom prst="round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Economic Adjustment Assistance</a:t>
          </a:r>
        </a:p>
      </dsp:txBody>
      <dsp:txXfrm>
        <a:off x="29471" y="134921"/>
        <a:ext cx="6418058" cy="544777"/>
      </dsp:txXfrm>
    </dsp:sp>
    <dsp:sp modelId="{1AA74CC9-D792-4FCA-9B92-5F8D42D52230}">
      <dsp:nvSpPr>
        <dsp:cNvPr id="0" name=""/>
        <dsp:cNvSpPr/>
      </dsp:nvSpPr>
      <dsp:spPr>
        <a:xfrm>
          <a:off x="0" y="778290"/>
          <a:ext cx="6477000" cy="603719"/>
        </a:xfrm>
        <a:prstGeom prst="round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Public Works</a:t>
          </a:r>
        </a:p>
      </dsp:txBody>
      <dsp:txXfrm>
        <a:off x="29471" y="807761"/>
        <a:ext cx="6418058" cy="544777"/>
      </dsp:txXfrm>
    </dsp:sp>
    <dsp:sp modelId="{6FF0CE0A-AEC9-4354-B684-0931495069FC}">
      <dsp:nvSpPr>
        <dsp:cNvPr id="0" name=""/>
        <dsp:cNvSpPr/>
      </dsp:nvSpPr>
      <dsp:spPr>
        <a:xfrm>
          <a:off x="0" y="1451130"/>
          <a:ext cx="6477000" cy="603719"/>
        </a:xfrm>
        <a:prstGeom prst="roundRect">
          <a:avLst/>
        </a:prstGeom>
        <a:solidFill>
          <a:schemeClr val="accent1">
            <a:lumMod val="5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Planning</a:t>
          </a:r>
        </a:p>
      </dsp:txBody>
      <dsp:txXfrm>
        <a:off x="29471" y="1480601"/>
        <a:ext cx="6418058" cy="544777"/>
      </dsp:txXfrm>
    </dsp:sp>
    <dsp:sp modelId="{8B4D0798-1BAA-4C34-BC23-6FE618B4E5A6}">
      <dsp:nvSpPr>
        <dsp:cNvPr id="0" name=""/>
        <dsp:cNvSpPr/>
      </dsp:nvSpPr>
      <dsp:spPr>
        <a:xfrm>
          <a:off x="0" y="2123970"/>
          <a:ext cx="6477000" cy="603719"/>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Build to Scale</a:t>
          </a:r>
        </a:p>
      </dsp:txBody>
      <dsp:txXfrm>
        <a:off x="29471" y="2153441"/>
        <a:ext cx="6418058" cy="544777"/>
      </dsp:txXfrm>
    </dsp:sp>
    <dsp:sp modelId="{BB440C94-4A7B-405A-90ED-C55843C2E9F1}">
      <dsp:nvSpPr>
        <dsp:cNvPr id="0" name=""/>
        <dsp:cNvSpPr/>
      </dsp:nvSpPr>
      <dsp:spPr>
        <a:xfrm>
          <a:off x="0" y="2796810"/>
          <a:ext cx="6477000" cy="603719"/>
        </a:xfrm>
        <a:prstGeom prst="round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Trade Adjustment Assistance for Firms</a:t>
          </a:r>
        </a:p>
      </dsp:txBody>
      <dsp:txXfrm>
        <a:off x="29471" y="2826281"/>
        <a:ext cx="6418058" cy="544777"/>
      </dsp:txXfrm>
    </dsp:sp>
    <dsp:sp modelId="{82AF3A59-3EE2-43B7-85F9-0227C74B7F01}">
      <dsp:nvSpPr>
        <dsp:cNvPr id="0" name=""/>
        <dsp:cNvSpPr/>
      </dsp:nvSpPr>
      <dsp:spPr>
        <a:xfrm>
          <a:off x="0" y="3469650"/>
          <a:ext cx="6477000" cy="603719"/>
        </a:xfrm>
        <a:prstGeom prst="round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Local Technical Assistance</a:t>
          </a:r>
        </a:p>
      </dsp:txBody>
      <dsp:txXfrm>
        <a:off x="29471" y="3499121"/>
        <a:ext cx="6418058" cy="544777"/>
      </dsp:txXfrm>
    </dsp:sp>
    <dsp:sp modelId="{CE69E4E5-A1F4-4EE2-8B84-D3BC855AE20E}">
      <dsp:nvSpPr>
        <dsp:cNvPr id="0" name=""/>
        <dsp:cNvSpPr/>
      </dsp:nvSpPr>
      <dsp:spPr>
        <a:xfrm>
          <a:off x="0" y="4142490"/>
          <a:ext cx="6477000" cy="603719"/>
        </a:xfrm>
        <a:prstGeom prst="round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University Centers</a:t>
          </a:r>
        </a:p>
      </dsp:txBody>
      <dsp:txXfrm>
        <a:off x="29471" y="4171961"/>
        <a:ext cx="6418058" cy="544777"/>
      </dsp:txXfrm>
    </dsp:sp>
    <dsp:sp modelId="{41EE4F54-6142-472B-AC02-96786686D344}">
      <dsp:nvSpPr>
        <dsp:cNvPr id="0" name=""/>
        <dsp:cNvSpPr/>
      </dsp:nvSpPr>
      <dsp:spPr>
        <a:xfrm>
          <a:off x="0" y="4815330"/>
          <a:ext cx="6477000" cy="603719"/>
        </a:xfrm>
        <a:prstGeom prst="roundRect">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kern="1200" dirty="0"/>
            <a:t>Research and National Technical Assistance</a:t>
          </a:r>
        </a:p>
      </dsp:txBody>
      <dsp:txXfrm>
        <a:off x="29471" y="4844801"/>
        <a:ext cx="6418058" cy="54477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35E4EA1-A99D-B048-BA0C-79C029FED16D}" type="datetimeFigureOut">
              <a:t>6/5/2025</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929975D-F705-A745-832F-2C52B7964343}" type="slidenum">
              <a:t>‹#›</a:t>
            </a:fld>
            <a:endParaRPr lang="en-US" dirty="0"/>
          </a:p>
        </p:txBody>
      </p:sp>
    </p:spTree>
    <p:extLst>
      <p:ext uri="{BB962C8B-B14F-4D97-AF65-F5344CB8AC3E}">
        <p14:creationId xmlns:p14="http://schemas.microsoft.com/office/powerpoint/2010/main" val="1670123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9341F68-DADF-2547-A6B4-F95624CB91F3}" type="datetimeFigureOut">
              <a:rPr lang="en-US" smtClean="0"/>
              <a:t>6/5/2025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C910B79-A433-044A-A8FC-6C2E1104D2AB}" type="slidenum">
              <a:rPr lang="en-US" smtClean="0"/>
              <a:t>‹#›</a:t>
            </a:fld>
            <a:endParaRPr lang="en-US" dirty="0"/>
          </a:p>
        </p:txBody>
      </p:sp>
    </p:spTree>
    <p:extLst>
      <p:ext uri="{BB962C8B-B14F-4D97-AF65-F5344CB8AC3E}">
        <p14:creationId xmlns:p14="http://schemas.microsoft.com/office/powerpoint/2010/main" val="630607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910B79-A433-044A-A8FC-6C2E1104D2AB}" type="slidenum">
              <a:rPr lang="en-US" smtClean="0"/>
              <a:t>1</a:t>
            </a:fld>
            <a:endParaRPr lang="en-US" dirty="0"/>
          </a:p>
        </p:txBody>
      </p:sp>
    </p:spTree>
    <p:extLst>
      <p:ext uri="{BB962C8B-B14F-4D97-AF65-F5344CB8AC3E}">
        <p14:creationId xmlns:p14="http://schemas.microsoft.com/office/powerpoint/2010/main" val="930050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800" b="1" dirty="0">
                <a:effectLst/>
                <a:latin typeface="Lato" panose="020F0502020204030203" pitchFamily="34" charset="0"/>
                <a:ea typeface="Calibri" panose="020F0502020204030204" pitchFamily="34" charset="0"/>
                <a:cs typeface="Times New Roman" panose="02020603050405020304" pitchFamily="18" charset="0"/>
              </a:rPr>
              <a:t>EDA projects are generally either construction projects, such as developing new utility lines in a county, or nonconstruction projects, such as providing funding to support a municipality’s disaster and resiliency planning efforts. Planning, Build to Scale, TAAF, Technical Assistance, and RNTA support nonconstruction projects, while Public Works supports construction projects. EAA is flexible, supporting both construction and nonconstruction projects.</a:t>
            </a:r>
          </a:p>
          <a:p>
            <a:pPr marL="0" marR="0">
              <a:spcBef>
                <a:spcPts val="0"/>
              </a:spcBef>
              <a:spcAft>
                <a:spcPts val="600"/>
              </a:spcAft>
            </a:pPr>
            <a:endParaRPr lang="en-US" sz="1800" dirty="0">
              <a:effectLst/>
              <a:latin typeface="Lato" panose="020F0502020204030203"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In creating a typology of projects, we define construction projects as facilities, utilities, or transportation infrastructure. We establish these categories by building from EDA’s internal project classifications. In the small share of cases where project classifications were still in doubt, we used a combination of automated   text analysis and individual sorting to determine what category to place grants in. In the most challenging cases, EDA staff assisted with individual sorting to ensure grants were correctly classified.</a:t>
            </a:r>
          </a:p>
          <a:p>
            <a:pPr marL="0" marR="0">
              <a:spcBef>
                <a:spcPts val="0"/>
              </a:spcBef>
              <a:spcAft>
                <a:spcPts val="600"/>
              </a:spcAft>
            </a:pPr>
            <a:endParaRPr lang="en-US" sz="1800" dirty="0">
              <a:effectLst/>
              <a:latin typeface="Lato" panose="020F0502020204030203"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From 2010 to 2019, construction projects received roughly two-thirds of EDA’s funding, with the remainder going to nonconstruction projects. On average, construction projects received $243 million a year, and nonconstruction projects received $117 million a year (figure 5). </a:t>
            </a:r>
          </a:p>
          <a:p>
            <a:pPr marL="0" marR="0">
              <a:spcBef>
                <a:spcPts val="0"/>
              </a:spcBef>
              <a:spcAft>
                <a:spcPts val="600"/>
              </a:spcAft>
            </a:pPr>
            <a:endParaRPr lang="en-US" sz="1800" dirty="0">
              <a:effectLst/>
              <a:latin typeface="Lato" panose="020F0502020204030203"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Within construction projects, facility projects received the highest level of funding—half of all construction funding and more than all nonconstruction funding. Facility projects received $121 million a year on average. Utility projects were roughly a third of EDA’s annual construction spending and almost a fifth of EDA’s overall spending; they received $71 million a year on average. Transportation projects received roughly $52 million on average each year.</a:t>
            </a:r>
          </a:p>
        </p:txBody>
      </p:sp>
      <p:sp>
        <p:nvSpPr>
          <p:cNvPr id="4" name="Slide Number Placeholder 3"/>
          <p:cNvSpPr>
            <a:spLocks noGrp="1"/>
          </p:cNvSpPr>
          <p:nvPr>
            <p:ph type="sldNum" sz="quarter" idx="5"/>
          </p:nvPr>
        </p:nvSpPr>
        <p:spPr/>
        <p:txBody>
          <a:bodyPr/>
          <a:lstStyle/>
          <a:p>
            <a:fld id="{EC910B79-A433-044A-A8FC-6C2E1104D2AB}" type="slidenum">
              <a:rPr lang="en-US" smtClean="0"/>
              <a:t>11</a:t>
            </a:fld>
            <a:endParaRPr lang="en-US" dirty="0"/>
          </a:p>
        </p:txBody>
      </p:sp>
    </p:spTree>
    <p:extLst>
      <p:ext uri="{BB962C8B-B14F-4D97-AF65-F5344CB8AC3E}">
        <p14:creationId xmlns:p14="http://schemas.microsoft.com/office/powerpoint/2010/main" val="1558106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500"/>
              </a:lnSpc>
              <a:spcBef>
                <a:spcPts val="0"/>
              </a:spcBef>
              <a:spcAft>
                <a:spcPts val="900"/>
              </a:spcAft>
            </a:pPr>
            <a:r>
              <a:rPr lang="en-US" sz="1800" dirty="0">
                <a:effectLst/>
                <a:latin typeface="Lato" panose="020F0502020204030203" pitchFamily="34" charset="0"/>
                <a:ea typeface="Times New Roman" panose="02020603050405020304" pitchFamily="18" charset="0"/>
                <a:cs typeface="Times New Roman" panose="02020603050405020304" pitchFamily="18" charset="0"/>
              </a:rPr>
              <a:t>Relative to state population, EDA invested more in less populous states, such as Alaska, Maine, Iowa, Montana, South Dakota, West Virginia, and Wyoming, between 2010 and 2021 (figure 1). The US Virgin Islands and the Northern Mariana Islands territories also received considerable total project investment per capita. Differences between states can be significant; Alaska, for example, received $170 of total project investment per capita, while Maryland received $10 per capita. The number of grants per capita also differs across states: Montana received 30 grants per 100,000 people, while New Jersey received less than 1 grant per 100,000 people (table A.1). </a:t>
            </a:r>
          </a:p>
          <a:p>
            <a:pPr marL="137160" marR="0" indent="-137160">
              <a:spcBef>
                <a:spcPts val="0"/>
              </a:spcBef>
              <a:spcAft>
                <a:spcPts val="600"/>
              </a:spcAft>
              <a:tabLst>
                <a:tab pos="137160" algn="l"/>
              </a:tabLst>
            </a:pPr>
            <a:r>
              <a:rPr lang="en-US" sz="1800" dirty="0">
                <a:effectLst/>
                <a:latin typeface="Lato" panose="020F0502020204030203" pitchFamily="34" charset="0"/>
                <a:ea typeface="Calibri" panose="020F0502020204030204" pitchFamily="34" charset="0"/>
                <a:cs typeface="Times New Roman" panose="02020603050405020304" pitchFamily="18" charset="0"/>
              </a:rPr>
              <a:t>EDA construction and nonconstruction investment are strongly aligned. </a:t>
            </a:r>
          </a:p>
          <a:p>
            <a:endParaRPr lang="en-US" dirty="0"/>
          </a:p>
        </p:txBody>
      </p:sp>
      <p:sp>
        <p:nvSpPr>
          <p:cNvPr id="4" name="Slide Number Placeholder 3"/>
          <p:cNvSpPr>
            <a:spLocks noGrp="1"/>
          </p:cNvSpPr>
          <p:nvPr>
            <p:ph type="sldNum" sz="quarter" idx="5"/>
          </p:nvPr>
        </p:nvSpPr>
        <p:spPr/>
        <p:txBody>
          <a:bodyPr/>
          <a:lstStyle/>
          <a:p>
            <a:fld id="{EC910B79-A433-044A-A8FC-6C2E1104D2AB}" type="slidenum">
              <a:rPr lang="en-US" smtClean="0"/>
              <a:t>12</a:t>
            </a:fld>
            <a:endParaRPr lang="en-US" dirty="0"/>
          </a:p>
        </p:txBody>
      </p:sp>
    </p:spTree>
    <p:extLst>
      <p:ext uri="{BB962C8B-B14F-4D97-AF65-F5344CB8AC3E}">
        <p14:creationId xmlns:p14="http://schemas.microsoft.com/office/powerpoint/2010/main" val="2134306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Nonmetropolitan areas receive $74 in total project investment per capita compared with $26 per capita for metropolitan areas. The same general trends exist for the number of grants. Nonmetropolitan areas receive 7.3 grants per 100,000 people compared with 2.0 grants per 100,000 people for metropolitan areas. This means that nonmetropolitan areas had more than three times more grants per 100,000 people than metropolitan areas and nearly three times the level of total project investment. In the United States, nearly six in seven people live in metropolitan areas (85 percent). Even though metropolitan areas have the smallest number and dollar amounts of EDA grants per capita, they still represent the largest share of activity overall because metropolitan areas represent such a high share of the US population. When looking at project locations and not at the intended impact areas, 60 percent of grants and 67 percent of investments go to metropolitan areas. (Unfortunately, we do not observe in program data the extent to which intended impact areas are metropolitan or nonmetropolitan, so we cannot describe their locations—only those of project locations.) Conversely, nonmetropolitan areas—</a:t>
            </a:r>
          </a:p>
        </p:txBody>
      </p:sp>
      <p:sp>
        <p:nvSpPr>
          <p:cNvPr id="4" name="Slide Number Placeholder 3"/>
          <p:cNvSpPr>
            <a:spLocks noGrp="1"/>
          </p:cNvSpPr>
          <p:nvPr>
            <p:ph type="sldNum" sz="quarter" idx="5"/>
          </p:nvPr>
        </p:nvSpPr>
        <p:spPr/>
        <p:txBody>
          <a:bodyPr/>
          <a:lstStyle/>
          <a:p>
            <a:fld id="{EC910B79-A433-044A-A8FC-6C2E1104D2AB}" type="slidenum">
              <a:rPr lang="en-US" smtClean="0"/>
              <a:t>13</a:t>
            </a:fld>
            <a:endParaRPr lang="en-US" dirty="0"/>
          </a:p>
        </p:txBody>
      </p:sp>
    </p:spTree>
    <p:extLst>
      <p:ext uri="{BB962C8B-B14F-4D97-AF65-F5344CB8AC3E}">
        <p14:creationId xmlns:p14="http://schemas.microsoft.com/office/powerpoint/2010/main" val="2463522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Lato" panose="020F0502020204030203" pitchFamily="34" charset="0"/>
                <a:ea typeface="Calibri" panose="020F0502020204030204" pitchFamily="34" charset="0"/>
                <a:cs typeface="Times New Roman" panose="02020603050405020304" pitchFamily="18" charset="0"/>
              </a:rPr>
              <a:t>There are higher levels of investment inside EDD areas per capita than for areas outside of EDDs. More than 77 percent of EDA grants and 71 percent of total project investment went to areas covered by an EDD, while only 52 percent of the US population lives in areas with an EDD (table 3). Per capita, the total project cost invested in EDD areas is more than three times the amount of investment outside of EDD areas, while the number of grants in EDD areas is more than two times the number of grants outside of EDD areas. </a:t>
            </a:r>
          </a:p>
          <a:p>
            <a:endParaRPr lang="en-US" dirty="0"/>
          </a:p>
        </p:txBody>
      </p:sp>
      <p:sp>
        <p:nvSpPr>
          <p:cNvPr id="4" name="Slide Number Placeholder 3"/>
          <p:cNvSpPr>
            <a:spLocks noGrp="1"/>
          </p:cNvSpPr>
          <p:nvPr>
            <p:ph type="sldNum" sz="quarter" idx="5"/>
          </p:nvPr>
        </p:nvSpPr>
        <p:spPr/>
        <p:txBody>
          <a:bodyPr/>
          <a:lstStyle/>
          <a:p>
            <a:fld id="{EC910B79-A433-044A-A8FC-6C2E1104D2AB}" type="slidenum">
              <a:rPr lang="en-US" smtClean="0"/>
              <a:t>14</a:t>
            </a:fld>
            <a:endParaRPr lang="en-US" dirty="0"/>
          </a:p>
        </p:txBody>
      </p:sp>
    </p:spTree>
    <p:extLst>
      <p:ext uri="{BB962C8B-B14F-4D97-AF65-F5344CB8AC3E}">
        <p14:creationId xmlns:p14="http://schemas.microsoft.com/office/powerpoint/2010/main" val="55815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4407-7982-2427-9C26-65BDA5F3D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9992D-2D6F-040C-998D-AECCFB658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7E1B5-B10B-734E-5054-E078AE263939}"/>
              </a:ext>
            </a:extLst>
          </p:cNvPr>
          <p:cNvSpPr>
            <a:spLocks noGrp="1"/>
          </p:cNvSpPr>
          <p:nvPr>
            <p:ph type="body" idx="1"/>
          </p:nvPr>
        </p:nvSpPr>
        <p:spPr/>
        <p:txBody>
          <a:bodyPr/>
          <a:lstStyle/>
          <a:p>
            <a:pPr marL="0" marR="0">
              <a:lnSpc>
                <a:spcPts val="1500"/>
              </a:lnSpc>
              <a:spcBef>
                <a:spcPts val="0"/>
              </a:spcBef>
              <a:spcAft>
                <a:spcPts val="900"/>
              </a:spcAft>
            </a:pPr>
            <a:r>
              <a:rPr lang="en-US" sz="1800" dirty="0">
                <a:effectLst/>
                <a:latin typeface="Lato" panose="020F0502020204030203" pitchFamily="34" charset="0"/>
                <a:ea typeface="Times New Roman" panose="02020603050405020304" pitchFamily="18" charset="0"/>
                <a:cs typeface="Times New Roman" panose="02020603050405020304" pitchFamily="18" charset="0"/>
              </a:rPr>
              <a:t>Relative to state population, EDA invested more in less populous states, such as Alaska, Maine, Iowa, Montana, South Dakota, West Virginia, and Wyoming, between 2010 and 2021 (figure 1). The US Virgin Islands and the Northern Mariana Islands territories also received considerable total project investment per capita. Differences between states can be significant; Alaska, for example, received $170 of total project investment per capita, while Maryland received $10 per capita. The number of grants per capita also differs across states: Montana received 30 grants per 100,000 people, while New Jersey received less than 1 grant per 100,000 people (table A.1). </a:t>
            </a:r>
          </a:p>
          <a:p>
            <a:pPr marL="137160" marR="0" indent="-137160">
              <a:spcBef>
                <a:spcPts val="0"/>
              </a:spcBef>
              <a:spcAft>
                <a:spcPts val="600"/>
              </a:spcAft>
              <a:tabLst>
                <a:tab pos="137160" algn="l"/>
              </a:tabLst>
            </a:pPr>
            <a:r>
              <a:rPr lang="en-US" sz="1800" dirty="0">
                <a:effectLst/>
                <a:latin typeface="Lato" panose="020F0502020204030203" pitchFamily="34" charset="0"/>
                <a:ea typeface="Calibri" panose="020F0502020204030204" pitchFamily="34" charset="0"/>
                <a:cs typeface="Times New Roman" panose="02020603050405020304" pitchFamily="18" charset="0"/>
              </a:rPr>
              <a:t>EDA construction and nonconstruction investment are strongly aligned. </a:t>
            </a:r>
          </a:p>
          <a:p>
            <a:endParaRPr lang="en-US" dirty="0"/>
          </a:p>
        </p:txBody>
      </p:sp>
      <p:sp>
        <p:nvSpPr>
          <p:cNvPr id="4" name="Slide Number Placeholder 3">
            <a:extLst>
              <a:ext uri="{FF2B5EF4-FFF2-40B4-BE49-F238E27FC236}">
                <a16:creationId xmlns:a16="http://schemas.microsoft.com/office/drawing/2014/main" id="{DADB627C-7CD6-C43B-01CB-9FBA13F4911C}"/>
              </a:ext>
            </a:extLst>
          </p:cNvPr>
          <p:cNvSpPr>
            <a:spLocks noGrp="1"/>
          </p:cNvSpPr>
          <p:nvPr>
            <p:ph type="sldNum" sz="quarter" idx="5"/>
          </p:nvPr>
        </p:nvSpPr>
        <p:spPr/>
        <p:txBody>
          <a:bodyPr/>
          <a:lstStyle/>
          <a:p>
            <a:fld id="{EC910B79-A433-044A-A8FC-6C2E1104D2AB}" type="slidenum">
              <a:rPr lang="en-US" smtClean="0"/>
              <a:t>15</a:t>
            </a:fld>
            <a:endParaRPr lang="en-US" dirty="0"/>
          </a:p>
        </p:txBody>
      </p:sp>
    </p:spTree>
    <p:extLst>
      <p:ext uri="{BB962C8B-B14F-4D97-AF65-F5344CB8AC3E}">
        <p14:creationId xmlns:p14="http://schemas.microsoft.com/office/powerpoint/2010/main" val="748927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census tracts, we first plot whether there are patterns in counties before EDA construction grants were awarded (figure 3). We see similar patterns present in pre-grant county trends as in the tract level. Counties with EDA projects typically saw moderate growth in the number of establishments before receiving an EDA award. Establishment growth then spiked in the three years following the award before leveling off. And like the tract-level event studies, jobs in the county were relatively flat before an EDA award but increased after. </a:t>
            </a:r>
          </a:p>
        </p:txBody>
      </p:sp>
      <p:sp>
        <p:nvSpPr>
          <p:cNvPr id="4" name="Slide Number Placeholder 3"/>
          <p:cNvSpPr>
            <a:spLocks noGrp="1"/>
          </p:cNvSpPr>
          <p:nvPr>
            <p:ph type="sldNum" sz="quarter" idx="5"/>
          </p:nvPr>
        </p:nvSpPr>
        <p:spPr/>
        <p:txBody>
          <a:bodyPr/>
          <a:lstStyle/>
          <a:p>
            <a:fld id="{EC910B79-A433-044A-A8FC-6C2E1104D2AB}" type="slidenum">
              <a:rPr lang="en-US" smtClean="0"/>
              <a:t>16</a:t>
            </a:fld>
            <a:endParaRPr lang="en-US" dirty="0"/>
          </a:p>
        </p:txBody>
      </p:sp>
    </p:spTree>
    <p:extLst>
      <p:ext uri="{BB962C8B-B14F-4D97-AF65-F5344CB8AC3E}">
        <p14:creationId xmlns:p14="http://schemas.microsoft.com/office/powerpoint/2010/main" val="3311314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our findings at the tract level, we do not see evidence of a preexisting trend in the number of jobs held by residents of the county; however we do see increasing employment after the grant. (The difference between the tract- and county-level findings may be because many more people live and work in the same county than live and work in the same tract.) As at the tract level, incomes at the county level appear to have been falling before the EDA grant was awarded. The decline stops shortly after the EDA award, and incomes are essentially flat at the county level. Our estimates of EDA’s impact on the number of establishments in a tract and the median income in the tract include controls for pre-award trends, but our estimates of EDA’s impact on jobs in the county and jobs held by residents of the county do not, as pre-award trends are not visible.</a:t>
            </a:r>
          </a:p>
        </p:txBody>
      </p:sp>
      <p:sp>
        <p:nvSpPr>
          <p:cNvPr id="4" name="Slide Number Placeholder 3"/>
          <p:cNvSpPr>
            <a:spLocks noGrp="1"/>
          </p:cNvSpPr>
          <p:nvPr>
            <p:ph type="sldNum" sz="quarter" idx="5"/>
          </p:nvPr>
        </p:nvSpPr>
        <p:spPr/>
        <p:txBody>
          <a:bodyPr/>
          <a:lstStyle/>
          <a:p>
            <a:fld id="{EC910B79-A433-044A-A8FC-6C2E1104D2AB}" type="slidenum">
              <a:rPr lang="en-US" smtClean="0"/>
              <a:t>17</a:t>
            </a:fld>
            <a:endParaRPr lang="en-US" dirty="0"/>
          </a:p>
        </p:txBody>
      </p:sp>
    </p:spTree>
    <p:extLst>
      <p:ext uri="{BB962C8B-B14F-4D97-AF65-F5344CB8AC3E}">
        <p14:creationId xmlns:p14="http://schemas.microsoft.com/office/powerpoint/2010/main" val="521193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ts val="1500"/>
              </a:lnSpc>
              <a:spcBef>
                <a:spcPts val="1200"/>
              </a:spcBef>
              <a:spcAft>
                <a:spcPts val="9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With regression analysis, we are unable to determine whether $1 million invested into EDA construction projects leads to an increase in the number of establishments within the county; our 95 percent confidence interval ranges from 96 fewer jobs to 39 more jobs (table 2). Given that we estimated an increase of between 0 and 5 jobs at the tract level, we may just not have the precision to pick up the effects.</a:t>
            </a:r>
          </a:p>
          <a:p>
            <a:pPr marL="0" marR="0" indent="228600">
              <a:lnSpc>
                <a:spcPts val="1500"/>
              </a:lnSpc>
              <a:spcBef>
                <a:spcPts val="900"/>
              </a:spcBef>
              <a:spcAft>
                <a:spcPts val="9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We find that $1 million in EDA construction project investment is associated with an average increase of between 175 and 1,578 jobs in a county (table 2). This amounts to a cost per job of less than $6,000 at the county level. For each EDA grant, we estimate an increase of between 2,548 and 10,262 jobs per county.</a:t>
            </a:r>
          </a:p>
          <a:p>
            <a:pPr marL="0" marR="0" indent="228600">
              <a:lnSpc>
                <a:spcPts val="1500"/>
              </a:lnSpc>
              <a:spcBef>
                <a:spcPts val="900"/>
              </a:spcBef>
              <a:spcAft>
                <a:spcPts val="9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Unlike at the census tract level, we find that $1 million in EDA construction project investment is associated with increased jobs for residents—between 178 and 1,612 more jobs held by residents  in the county.   And we find approximately 3,679 to 10,262 more jobs held by residents  in the county for each EDA construction grant.</a:t>
            </a:r>
          </a:p>
          <a:p>
            <a:pPr marL="0" marR="0" indent="228600">
              <a:lnSpc>
                <a:spcPts val="1500"/>
              </a:lnSpc>
              <a:spcBef>
                <a:spcPts val="900"/>
              </a:spcBef>
              <a:spcAft>
                <a:spcPts val="9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Finally, and in contrast with the tract-level estimate, we also find a modest increase in median income of between $6 and $85 per $1 million invested. We also estimate that county median income increases by $382 on average ($165 to 596) per construction grant.</a:t>
            </a:r>
          </a:p>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This statement seems to complement my  previous comment on page 4. It seems there clearly are county level impacts, but we state otherwise on page 3.  </a:t>
            </a:r>
          </a:p>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 </a:t>
            </a:r>
          </a:p>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While this paper is a bit technical, the way its written with respect to county and tract level impacts makes it hard for the reader to understand/follow. If we ca improve that in areas, it could help with messaging our impacts. </a:t>
            </a:r>
          </a:p>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 I appreciate this comment. We have explored presenting analysis by outcomes (establishments, jobs, jobs held by residents, incomes) rather than by geography and think this is the clearer of the two options. </a:t>
            </a:r>
          </a:p>
          <a:p>
            <a:endParaRPr lang="en-US" dirty="0"/>
          </a:p>
        </p:txBody>
      </p:sp>
      <p:sp>
        <p:nvSpPr>
          <p:cNvPr id="4" name="Slide Number Placeholder 3"/>
          <p:cNvSpPr>
            <a:spLocks noGrp="1"/>
          </p:cNvSpPr>
          <p:nvPr>
            <p:ph type="sldNum" sz="quarter" idx="5"/>
          </p:nvPr>
        </p:nvSpPr>
        <p:spPr/>
        <p:txBody>
          <a:bodyPr/>
          <a:lstStyle/>
          <a:p>
            <a:fld id="{EC910B79-A433-044A-A8FC-6C2E1104D2AB}" type="slidenum">
              <a:rPr lang="en-US" smtClean="0"/>
              <a:t>18</a:t>
            </a:fld>
            <a:endParaRPr lang="en-US" dirty="0"/>
          </a:p>
        </p:txBody>
      </p:sp>
    </p:spTree>
    <p:extLst>
      <p:ext uri="{BB962C8B-B14F-4D97-AF65-F5344CB8AC3E}">
        <p14:creationId xmlns:p14="http://schemas.microsoft.com/office/powerpoint/2010/main" val="873587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Published work can be found on our project page at urban.org and everything is linked at the EDA at work microsite at eda.gov. </a:t>
            </a:r>
          </a:p>
        </p:txBody>
      </p:sp>
      <p:sp>
        <p:nvSpPr>
          <p:cNvPr id="4" name="Slide Number Placeholder 3"/>
          <p:cNvSpPr>
            <a:spLocks noGrp="1"/>
          </p:cNvSpPr>
          <p:nvPr>
            <p:ph type="sldNum" sz="quarter" idx="5"/>
          </p:nvPr>
        </p:nvSpPr>
        <p:spPr/>
        <p:txBody>
          <a:bodyPr/>
          <a:lstStyle/>
          <a:p>
            <a:fld id="{EC910B79-A433-044A-A8FC-6C2E1104D2AB}" type="slidenum">
              <a:rPr lang="en-US" smtClean="0"/>
              <a:t>3</a:t>
            </a:fld>
            <a:endParaRPr lang="en-US" dirty="0"/>
          </a:p>
        </p:txBody>
      </p:sp>
    </p:spTree>
    <p:extLst>
      <p:ext uri="{BB962C8B-B14F-4D97-AF65-F5344CB8AC3E}">
        <p14:creationId xmlns:p14="http://schemas.microsoft.com/office/powerpoint/2010/main" val="1724303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EDA’s programs grew in response to regional economic development needs. When the agency launched in 1965, it had three major programs: Public Works, Planning, and Local Technical Assistance. The Research and National Technical Assistance program and University Centers program followed shortly after, in 1966. By the 1970s, structural changes to the economy led EDA to establish two new programs, Trade Adjustment Assistance for Firms and Economic Adjustment Assistance (EAA), that aimed to address the long-term consequences of deindustrialization and the immediate challenges of firm closures in communities. The Local Public Works program emerged in the late 1970s as a one-year initiative to address the lingering issues of unemployment after the 1973 to 1975 recession. Finally, Build to Scale, formerly Regional Innovation Strategies, is the newest EDA program, developed in 2010 to support economic development focused on innovation and entrepreneurship. Among these, the eight major programs (excluding Local Public Works) continue to evolve to meet the changing needs of communities and regional economies. In this </a:t>
            </a:r>
            <a:r>
              <a:rPr lang="en-US" i="1" dirty="0"/>
              <a:t>our history brief</a:t>
            </a:r>
            <a:r>
              <a:rPr lang="en-US" dirty="0"/>
              <a:t>, we discuss the programs and their evolutions in detail. </a:t>
            </a:r>
          </a:p>
        </p:txBody>
      </p:sp>
      <p:sp>
        <p:nvSpPr>
          <p:cNvPr id="4" name="Slide Number Placeholder 3"/>
          <p:cNvSpPr>
            <a:spLocks noGrp="1"/>
          </p:cNvSpPr>
          <p:nvPr>
            <p:ph type="sldNum" sz="quarter" idx="5"/>
          </p:nvPr>
        </p:nvSpPr>
        <p:spPr/>
        <p:txBody>
          <a:bodyPr/>
          <a:lstStyle/>
          <a:p>
            <a:fld id="{EC910B79-A433-044A-A8FC-6C2E1104D2AB}" type="slidenum">
              <a:rPr lang="en-US" smtClean="0"/>
              <a:t>4</a:t>
            </a:fld>
            <a:endParaRPr lang="en-US" dirty="0"/>
          </a:p>
        </p:txBody>
      </p:sp>
    </p:spTree>
    <p:extLst>
      <p:ext uri="{BB962C8B-B14F-4D97-AF65-F5344CB8AC3E}">
        <p14:creationId xmlns:p14="http://schemas.microsoft.com/office/powerpoint/2010/main" val="2555711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ts val="1500"/>
              </a:lnSpc>
              <a:spcBef>
                <a:spcPts val="1200"/>
              </a:spcBef>
              <a:spcAft>
                <a:spcPts val="9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Congress did not reauthorize EDA from 1982 to 1998; instead, the agency was funded by annual appropriations. As one former staff member summarized,</a:t>
            </a:r>
          </a:p>
          <a:p>
            <a:pPr marL="0" marR="0" indent="228600">
              <a:lnSpc>
                <a:spcPts val="1500"/>
              </a:lnSpc>
              <a:spcBef>
                <a:spcPts val="1200"/>
              </a:spcBef>
              <a:spcAft>
                <a:spcPts val="900"/>
              </a:spcAft>
            </a:pPr>
            <a:r>
              <a:rPr lang="en-US" sz="1800" dirty="0">
                <a:effectLst/>
                <a:latin typeface="Lato" panose="020F0502020204030203" pitchFamily="34" charset="0"/>
                <a:ea typeface="MS Mincho" panose="020B0400000000000000" pitchFamily="49" charset="-128"/>
                <a:cs typeface="Times New Roman" panose="02020603050405020304" pitchFamily="18" charset="0"/>
              </a:rPr>
              <a:t>“For 16 of EDA’s first 33 years, the agency survived by appropriations since we were not authorized. Many years, the president’s budget had EDA zeroed out. Amazingly, EDA not only survived, but as evaluations showed, we performed well…Congress was very strong to fund us through appropriations because the results in their districts were always very effective.”</a:t>
            </a:r>
          </a:p>
          <a:p>
            <a:pPr marL="0" marR="0" indent="228600">
              <a:lnSpc>
                <a:spcPts val="1500"/>
              </a:lnSpc>
              <a:spcBef>
                <a:spcPts val="900"/>
              </a:spcBef>
              <a:spcAft>
                <a:spcPts val="900"/>
              </a:spcAft>
            </a:pPr>
            <a:endParaRPr lang="en-US" sz="1800" dirty="0">
              <a:effectLst/>
              <a:latin typeface="Lato" panose="020F0502020204030203" pitchFamily="34" charset="0"/>
              <a:ea typeface="Calibri" panose="020F0502020204030204" pitchFamily="34" charset="0"/>
              <a:cs typeface="Times New Roman" panose="02020603050405020304" pitchFamily="18" charset="0"/>
            </a:endParaRPr>
          </a:p>
          <a:p>
            <a:pPr marL="0" marR="0" indent="228600">
              <a:lnSpc>
                <a:spcPts val="1500"/>
              </a:lnSpc>
              <a:spcBef>
                <a:spcPts val="900"/>
              </a:spcBef>
              <a:spcAft>
                <a:spcPts val="9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In 1998, a</a:t>
            </a:r>
            <a:r>
              <a:rPr lang="en-US" sz="1800" dirty="0">
                <a:effectLst/>
                <a:latin typeface="Lato" panose="020F0502020204030203" pitchFamily="34" charset="0"/>
                <a:ea typeface="Calibri" panose="020F0502020204030204" pitchFamily="34" charset="0"/>
                <a:cs typeface="Arial" panose="020B0604020202020204" pitchFamily="34" charset="0"/>
              </a:rPr>
              <a:t>fter a long period of diminishing funding and limited authority, EDA was reauthorized and received renewed support from both Congress and the executive branch of the federal government. However, </a:t>
            </a:r>
            <a:r>
              <a:rPr lang="en-US" sz="1800" dirty="0">
                <a:effectLst/>
                <a:latin typeface="Lato" panose="020F0502020204030203" pitchFamily="34" charset="0"/>
                <a:ea typeface="Calibri" panose="020F0502020204030204" pitchFamily="34" charset="0"/>
                <a:cs typeface="Times New Roman" panose="02020603050405020304" pitchFamily="18" charset="0"/>
              </a:rPr>
              <a:t>EDA</a:t>
            </a:r>
            <a:r>
              <a:rPr lang="en-US" sz="1800" dirty="0">
                <a:effectLst/>
                <a:latin typeface="Lato" panose="020F0502020204030203" pitchFamily="34" charset="0"/>
                <a:ea typeface="Calibri" panose="020F0502020204030204" pitchFamily="34" charset="0"/>
                <a:cs typeface="Arial" panose="020B0604020202020204" pitchFamily="34" charset="0"/>
              </a:rPr>
              <a:t> was last authorized in 2004, and its authorization expired in 2008.</a:t>
            </a:r>
          </a:p>
          <a:p>
            <a:pPr marL="0" marR="0" indent="228600">
              <a:lnSpc>
                <a:spcPts val="1500"/>
              </a:lnSpc>
              <a:spcBef>
                <a:spcPts val="900"/>
              </a:spcBef>
              <a:spcAft>
                <a:spcPts val="900"/>
              </a:spcAft>
            </a:pPr>
            <a:endParaRPr lang="en-US" sz="1800" dirty="0">
              <a:effectLst/>
              <a:latin typeface="Lato" panose="020F0502020204030203" pitchFamily="34" charset="0"/>
              <a:ea typeface="Calibri" panose="020F0502020204030204" pitchFamily="34" charset="0"/>
              <a:cs typeface="Times New Roman" panose="02020603050405020304" pitchFamily="18" charset="0"/>
            </a:endParaRPr>
          </a:p>
          <a:p>
            <a:r>
              <a:rPr lang="en-US" dirty="0"/>
              <a:t> Since 2008, funding has spiked when Congress has added disaster recovery funding and more recently with CARES and ARPA. (more on disaster later)</a:t>
            </a:r>
          </a:p>
        </p:txBody>
      </p:sp>
      <p:sp>
        <p:nvSpPr>
          <p:cNvPr id="4" name="Slide Number Placeholder 3"/>
          <p:cNvSpPr>
            <a:spLocks noGrp="1"/>
          </p:cNvSpPr>
          <p:nvPr>
            <p:ph type="sldNum" sz="quarter" idx="5"/>
          </p:nvPr>
        </p:nvSpPr>
        <p:spPr/>
        <p:txBody>
          <a:bodyPr/>
          <a:lstStyle/>
          <a:p>
            <a:fld id="{EC910B79-A433-044A-A8FC-6C2E1104D2AB}" type="slidenum">
              <a:rPr lang="en-US" smtClean="0"/>
              <a:t>5</a:t>
            </a:fld>
            <a:endParaRPr lang="en-US" dirty="0"/>
          </a:p>
        </p:txBody>
      </p:sp>
    </p:spTree>
    <p:extLst>
      <p:ext uri="{BB962C8B-B14F-4D97-AF65-F5344CB8AC3E}">
        <p14:creationId xmlns:p14="http://schemas.microsoft.com/office/powerpoint/2010/main" val="3603397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228600">
              <a:lnSpc>
                <a:spcPts val="1500"/>
              </a:lnSpc>
              <a:spcBef>
                <a:spcPts val="900"/>
              </a:spcBef>
              <a:spcAft>
                <a:spcPts val="900"/>
              </a:spcAft>
            </a:pPr>
            <a:endParaRPr lang="en-US" sz="1800" dirty="0">
              <a:effectLst/>
              <a:latin typeface="Lato" panose="020F0502020204030203"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ato" panose="020F0502020204030203" pitchFamily="34" charset="0"/>
                <a:ea typeface="Times New Roman" panose="02020603050405020304" pitchFamily="18" charset="0"/>
                <a:cs typeface="Times New Roman" panose="02020603050405020304" pitchFamily="18" charset="0"/>
              </a:rPr>
              <a:t>A large portion of the funding to support EDA’s disaster recovery and resilience work is authorized through supplemental appropriations, which have grown over time and have been increasingly used by Congress to fund recovery efforts for federally declared events (Lake and Leichenko 2004). Figure 1 displays EDA appropriations between 1990 and 2021. During this 32-year period, there have been 16 supplemental appropriations for disaster recovery and resilience accounting for 15 percent of all EDA funding during that time. Supplemental funding for economic crises during the Great Recession and the COVID-19 pandemic accounts for an additional 22 percent of EDA’s funding over the 32-year period but 42 percent of the agency’s funding from 2008 to 2021.</a:t>
            </a:r>
          </a:p>
          <a:p>
            <a:endParaRPr lang="en-US" dirty="0"/>
          </a:p>
        </p:txBody>
      </p:sp>
      <p:sp>
        <p:nvSpPr>
          <p:cNvPr id="4" name="Slide Number Placeholder 3"/>
          <p:cNvSpPr>
            <a:spLocks noGrp="1"/>
          </p:cNvSpPr>
          <p:nvPr>
            <p:ph type="sldNum" sz="quarter" idx="5"/>
          </p:nvPr>
        </p:nvSpPr>
        <p:spPr/>
        <p:txBody>
          <a:bodyPr/>
          <a:lstStyle/>
          <a:p>
            <a:fld id="{EC910B79-A433-044A-A8FC-6C2E1104D2AB}" type="slidenum">
              <a:rPr lang="en-US" smtClean="0"/>
              <a:t>6</a:t>
            </a:fld>
            <a:endParaRPr lang="en-US" dirty="0"/>
          </a:p>
        </p:txBody>
      </p:sp>
    </p:spTree>
    <p:extLst>
      <p:ext uri="{BB962C8B-B14F-4D97-AF65-F5344CB8AC3E}">
        <p14:creationId xmlns:p14="http://schemas.microsoft.com/office/powerpoint/2010/main" val="970175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EDA administers programs in eight areas. </a:t>
            </a:r>
          </a:p>
          <a:p>
            <a:pPr marL="0" marR="0" indent="228600">
              <a:lnSpc>
                <a:spcPts val="1500"/>
              </a:lnSpc>
              <a:spcBef>
                <a:spcPts val="900"/>
              </a:spcBef>
              <a:spcAft>
                <a:spcPts val="900"/>
              </a:spcAft>
            </a:pPr>
            <a:r>
              <a:rPr lang="en-US" sz="1800" b="1" u="none" strike="noStrike" dirty="0">
                <a:solidFill>
                  <a:srgbClr val="0A4C6A"/>
                </a:solidFill>
                <a:effectLst/>
                <a:latin typeface="Lato" panose="020F0502020204030203" pitchFamily="34" charset="0"/>
                <a:ea typeface="Calibri" panose="020F0502020204030204" pitchFamily="34" charset="0"/>
                <a:cs typeface="Times New Roman" panose="02020603050405020304" pitchFamily="18" charset="0"/>
              </a:rPr>
              <a:t>Economic Adjustment Assistance</a:t>
            </a:r>
            <a:r>
              <a:rPr lang="en-US" sz="1800" u="none" strike="noStrike" dirty="0">
                <a:solidFill>
                  <a:srgbClr val="0A4C6A"/>
                </a:solidFill>
                <a:effectLst/>
                <a:latin typeface="Lato" panose="020F0502020204030203" pitchFamily="34" charset="0"/>
                <a:ea typeface="Calibri" panose="020F0502020204030204" pitchFamily="34" charset="0"/>
                <a:cs typeface="Times New Roman" panose="02020603050405020304" pitchFamily="18" charset="0"/>
              </a:rPr>
              <a:t> </a:t>
            </a:r>
            <a:r>
              <a:rPr lang="en-US" sz="1800" dirty="0">
                <a:effectLst/>
                <a:latin typeface="Lato" panose="020F0502020204030203" pitchFamily="34" charset="0"/>
                <a:ea typeface="Calibri" panose="020F0502020204030204" pitchFamily="34" charset="0"/>
                <a:cs typeface="Times New Roman" panose="02020603050405020304" pitchFamily="18" charset="0"/>
              </a:rPr>
              <a:t>helps state and local interests design and implement strategies to adjust or bring about changes to an economy. The program focuses on areas that have experienced or are under threat of serious structural damage to the underlying economic base. As part of Economic Adjustment Assistance (EAA), EDA administers its Revolving Loan Fund Program, which supplies small businesses and entrepreneurs with the capital needed to start or expand their businesses. EAA also provides strategy grants to support the development, updating, or refinement of a Comprehensive Economic Development Strategy (CEDS) and implementation grants to help execute activities identified in a CEDS. Implementation grants could include infrastructure improvements, such as site acquisition, site preparation, construction, rehabilitation, and facility equipment. For example, in 2017, EAA provided funding to support the establishment of the Advanced Manufacturing Performance Center at the State University of New York Polytechnic Institute’s Albany and Utica campuses.</a:t>
            </a:r>
          </a:p>
          <a:p>
            <a:pPr marL="0" marR="0" indent="228600">
              <a:lnSpc>
                <a:spcPts val="1500"/>
              </a:lnSpc>
              <a:spcBef>
                <a:spcPts val="900"/>
              </a:spcBef>
              <a:spcAft>
                <a:spcPts val="900"/>
              </a:spcAft>
            </a:pPr>
            <a:r>
              <a:rPr lang="en-US" sz="1800" b="1" dirty="0">
                <a:effectLst/>
                <a:latin typeface="Lato" panose="020F0502020204030203" pitchFamily="34" charset="0"/>
                <a:ea typeface="Calibri" panose="020F0502020204030204" pitchFamily="34" charset="0"/>
                <a:cs typeface="Times New Roman" panose="02020603050405020304" pitchFamily="18" charset="0"/>
              </a:rPr>
              <a:t>Public Works</a:t>
            </a:r>
            <a:r>
              <a:rPr lang="en-US" sz="1800" dirty="0">
                <a:effectLst/>
                <a:latin typeface="Lato" panose="020F0502020204030203" pitchFamily="34" charset="0"/>
                <a:ea typeface="Calibri" panose="020F0502020204030204" pitchFamily="34" charset="0"/>
                <a:cs typeface="Times New Roman" panose="02020603050405020304" pitchFamily="18" charset="0"/>
              </a:rPr>
              <a:t> helps distressed communities revitalize, expand, and upgrade their physical infrastructure to attract new industry, encourage business expansion, diversify local economies, and generate or retain long-term, private sector jobs and investment. Public Works program investments include infrastructure development such as fiber-optic cable for businesses and industrial parks, water and sewer systems improvements, business incubator facilities, port and harbor facility expansions, and brownfields redevelopment. For example, in 2018, a Public Works grant provided funding to a telephone cooperative in Eureka, Montana, to install fiber-optic cable to provide high-speed internet services to businesses in the region.</a:t>
            </a:r>
          </a:p>
          <a:p>
            <a:pPr marL="0" marR="0" indent="228600">
              <a:lnSpc>
                <a:spcPts val="1500"/>
              </a:lnSpc>
              <a:spcBef>
                <a:spcPts val="900"/>
              </a:spcBef>
              <a:spcAft>
                <a:spcPts val="900"/>
              </a:spcAft>
            </a:pPr>
            <a:r>
              <a:rPr lang="en-US" sz="1800" b="1" dirty="0">
                <a:effectLst/>
                <a:latin typeface="Lato" panose="020F0502020204030203" pitchFamily="34" charset="0"/>
                <a:ea typeface="Calibri" panose="020F0502020204030204" pitchFamily="34" charset="0"/>
                <a:cs typeface="Times New Roman" panose="02020603050405020304" pitchFamily="18" charset="0"/>
              </a:rPr>
              <a:t>Planning</a:t>
            </a:r>
            <a:r>
              <a:rPr lang="en-US" sz="1800" dirty="0">
                <a:effectLst/>
                <a:latin typeface="Lato" panose="020F0502020204030203" pitchFamily="34" charset="0"/>
                <a:ea typeface="Calibri" panose="020F0502020204030204" pitchFamily="34" charset="0"/>
                <a:cs typeface="Times New Roman" panose="02020603050405020304" pitchFamily="18" charset="0"/>
              </a:rPr>
              <a:t> supports local organizations (Economic Development Districts, Indian Tribes, and other eligible areas) with short- and long-term planning efforts. The CEDS Content Guidelines provide suggestions, tools, and resources for developing a CEDS. For example, the New Hampshire Department of Business and Economic Affairs received a planning grant in 2018 to create a statewide economic development strategic plan informed by industry cluster analysis, economic and workforce development structures, foreign direct investment opportunities, economic resiliency, communications strategies, and public input.</a:t>
            </a:r>
          </a:p>
          <a:p>
            <a:pPr marL="0" marR="0" indent="228600">
              <a:lnSpc>
                <a:spcPts val="1500"/>
              </a:lnSpc>
              <a:spcBef>
                <a:spcPts val="1200"/>
              </a:spcBef>
              <a:spcAft>
                <a:spcPts val="900"/>
              </a:spcAft>
            </a:pPr>
            <a:r>
              <a:rPr lang="en-US" sz="1800" b="1" spc="-10" dirty="0">
                <a:effectLst/>
                <a:latin typeface="Lato" panose="020F0502020204030203" pitchFamily="34" charset="0"/>
                <a:ea typeface="Calibri" panose="020F0502020204030204" pitchFamily="34" charset="0"/>
                <a:cs typeface="Times New Roman" panose="02020603050405020304" pitchFamily="18" charset="0"/>
              </a:rPr>
              <a:t>Build to Scale</a:t>
            </a:r>
            <a:r>
              <a:rPr lang="en-US" sz="1800" spc="-10" dirty="0">
                <a:effectLst/>
                <a:latin typeface="Lato" panose="020F0502020204030203" pitchFamily="34" charset="0"/>
                <a:ea typeface="Calibri" panose="020F0502020204030204" pitchFamily="34" charset="0"/>
                <a:cs typeface="Times New Roman" panose="02020603050405020304" pitchFamily="18" charset="0"/>
              </a:rPr>
              <a:t>, previously named Regional Innovation Strategies, is a program that supports innovation and entrepreneurship capacity-building activities by creating and expanding cluster-focused proof-of-concept and commercialization programs and early-stage seed capital funds. Build to Scale oversees three competitive grant programs: the </a:t>
            </a:r>
            <a:r>
              <a:rPr lang="en-US" sz="1800" b="1" spc="-10" dirty="0">
                <a:effectLst/>
                <a:latin typeface="Lato" panose="020F0502020204030203" pitchFamily="34" charset="0"/>
                <a:ea typeface="Calibri" panose="020F0502020204030204" pitchFamily="34" charset="0"/>
                <a:cs typeface="Times New Roman" panose="02020603050405020304" pitchFamily="18" charset="0"/>
              </a:rPr>
              <a:t>Venture Challenge</a:t>
            </a:r>
            <a:r>
              <a:rPr lang="en-US" sz="1800" spc="-10" dirty="0">
                <a:effectLst/>
                <a:latin typeface="Lato" panose="020F0502020204030203" pitchFamily="34" charset="0"/>
                <a:ea typeface="Calibri" panose="020F0502020204030204" pitchFamily="34" charset="0"/>
                <a:cs typeface="Times New Roman" panose="02020603050405020304" pitchFamily="18" charset="0"/>
              </a:rPr>
              <a:t> (formerly i6 Challenge), the </a:t>
            </a:r>
            <a:r>
              <a:rPr lang="en-US" sz="1800" b="1" spc="-10" dirty="0">
                <a:effectLst/>
                <a:latin typeface="Lato" panose="020F0502020204030203" pitchFamily="34" charset="0"/>
                <a:ea typeface="Calibri" panose="020F0502020204030204" pitchFamily="34" charset="0"/>
                <a:cs typeface="Times New Roman" panose="02020603050405020304" pitchFamily="18" charset="0"/>
              </a:rPr>
              <a:t>Capital Challenge</a:t>
            </a:r>
            <a:r>
              <a:rPr lang="en-US" sz="1800" spc="-10" dirty="0">
                <a:effectLst/>
                <a:latin typeface="Lato" panose="020F0502020204030203" pitchFamily="34" charset="0"/>
                <a:ea typeface="Calibri" panose="020F0502020204030204" pitchFamily="34" charset="0"/>
                <a:cs typeface="Times New Roman" panose="02020603050405020304" pitchFamily="18" charset="0"/>
              </a:rPr>
              <a:t> (formerly Seed Fund Support Grants), and the </a:t>
            </a:r>
            <a:r>
              <a:rPr lang="en-US" sz="1800" b="1" spc="-10" dirty="0">
                <a:effectLst/>
                <a:latin typeface="Lato" panose="020F0502020204030203" pitchFamily="34" charset="0"/>
                <a:ea typeface="Calibri" panose="020F0502020204030204" pitchFamily="34" charset="0"/>
                <a:cs typeface="Times New Roman" panose="02020603050405020304" pitchFamily="18" charset="0"/>
              </a:rPr>
              <a:t>Industry Challenge</a:t>
            </a:r>
            <a:r>
              <a:rPr lang="en-US" sz="1800" spc="-10" dirty="0">
                <a:effectLst/>
                <a:latin typeface="Lato" panose="020F0502020204030203" pitchFamily="34" charset="0"/>
                <a:ea typeface="Calibri" panose="020F0502020204030204" pitchFamily="34" charset="0"/>
                <a:cs typeface="Times New Roman" panose="02020603050405020304" pitchFamily="18" charset="0"/>
              </a:rPr>
              <a:t>. The Venture Challenge provides competitive grants to intermediary organizations, such as accelerators, universities, and nonprofits, that support the development of new business ventures. The Capital Challenge focuses on entities like angel networks or investor training programs in communities with limited access to risk capital. The Industry Challenge is a pilot partnership between the EDA and Department of Energy to support entrepreneurship and accelerate company growth within a particular part of the energy economy.</a:t>
            </a:r>
            <a:endParaRPr lang="en-US" sz="1800" dirty="0">
              <a:effectLst/>
              <a:latin typeface="Lato" panose="020F0502020204030203" pitchFamily="34" charset="0"/>
              <a:ea typeface="Calibri" panose="020F0502020204030204" pitchFamily="34" charset="0"/>
              <a:cs typeface="Times New Roman" panose="02020603050405020304" pitchFamily="18" charset="0"/>
            </a:endParaRPr>
          </a:p>
          <a:p>
            <a:pPr marL="0" marR="0" indent="228600">
              <a:lnSpc>
                <a:spcPts val="1500"/>
              </a:lnSpc>
              <a:spcBef>
                <a:spcPts val="1200"/>
              </a:spcBef>
              <a:spcAft>
                <a:spcPts val="900"/>
              </a:spcAft>
            </a:pPr>
            <a:r>
              <a:rPr lang="en-US" sz="1800" b="1" dirty="0">
                <a:effectLst/>
                <a:latin typeface="Lato" panose="020F0502020204030203" pitchFamily="34" charset="0"/>
                <a:ea typeface="Calibri" panose="020F0502020204030204" pitchFamily="34" charset="0"/>
                <a:cs typeface="Times New Roman" panose="02020603050405020304" pitchFamily="18" charset="0"/>
              </a:rPr>
              <a:t>Trade Adjustment Assistance for Firms</a:t>
            </a:r>
            <a:r>
              <a:rPr lang="en-US" sz="1800" dirty="0">
                <a:effectLst/>
                <a:latin typeface="Lato" panose="020F0502020204030203" pitchFamily="34" charset="0"/>
                <a:ea typeface="Calibri" panose="020F0502020204030204" pitchFamily="34" charset="0"/>
                <a:cs typeface="Times New Roman" panose="02020603050405020304" pitchFamily="18" charset="0"/>
              </a:rPr>
              <a:t> (TAAF) is a national network of 11 centers that help strengthen the competitiveness of US companies which lost domestic sales and employment because of an increase in imports of similar goods and services. Through TAAF, eligible firms can receive direct technical assistance to create and implement targeted business recovery plans.</a:t>
            </a:r>
          </a:p>
          <a:p>
            <a:pPr marL="0" marR="0" indent="228600">
              <a:lnSpc>
                <a:spcPts val="1500"/>
              </a:lnSpc>
              <a:spcBef>
                <a:spcPts val="900"/>
              </a:spcBef>
              <a:spcAft>
                <a:spcPts val="900"/>
              </a:spcAft>
            </a:pPr>
            <a:r>
              <a:rPr lang="en-US" sz="1800" b="1" dirty="0">
                <a:effectLst/>
                <a:latin typeface="Lato" panose="020F0502020204030203" pitchFamily="34" charset="0"/>
                <a:ea typeface="Calibri" panose="020F0502020204030204" pitchFamily="34" charset="0"/>
                <a:cs typeface="Times New Roman" panose="02020603050405020304" pitchFamily="18" charset="0"/>
              </a:rPr>
              <a:t>University Centers</a:t>
            </a:r>
            <a:r>
              <a:rPr lang="en-US" sz="1800" dirty="0">
                <a:effectLst/>
                <a:latin typeface="Lato" panose="020F0502020204030203" pitchFamily="34" charset="0"/>
                <a:ea typeface="Calibri" panose="020F0502020204030204" pitchFamily="34" charset="0"/>
                <a:cs typeface="Times New Roman" panose="02020603050405020304" pitchFamily="18" charset="0"/>
              </a:rPr>
              <a:t> are a partnership between the federal government and academia that makes the resources of universities available to the economic development community. University Centers devote the majority of their funding to responding to technical assistance requests from local governments and private-sector businesses in the economically distressed parts of their EDA-designated service regions. For example, an EDA grant supported a University Center in Indiana where two universities worked to create a tool for researchers to document local poverty levels for use with new initiatives such as Opportunity Zones.</a:t>
            </a:r>
          </a:p>
          <a:p>
            <a:pPr marL="0" marR="0" indent="228600">
              <a:lnSpc>
                <a:spcPts val="1500"/>
              </a:lnSpc>
              <a:spcBef>
                <a:spcPts val="900"/>
              </a:spcBef>
              <a:spcAft>
                <a:spcPts val="900"/>
              </a:spcAft>
            </a:pPr>
            <a:r>
              <a:rPr lang="en-US" sz="1800" b="1" dirty="0">
                <a:effectLst/>
                <a:latin typeface="Lato" panose="020F0502020204030203" pitchFamily="34" charset="0"/>
                <a:ea typeface="Calibri" panose="020F0502020204030204" pitchFamily="34" charset="0"/>
                <a:cs typeface="Times New Roman" panose="02020603050405020304" pitchFamily="18" charset="0"/>
              </a:rPr>
              <a:t>Local Technical Assistance</a:t>
            </a:r>
            <a:r>
              <a:rPr lang="en-US" sz="1800" dirty="0">
                <a:effectLst/>
                <a:latin typeface="Lato" panose="020F0502020204030203" pitchFamily="34" charset="0"/>
                <a:ea typeface="Calibri" panose="020F0502020204030204" pitchFamily="34" charset="0"/>
                <a:cs typeface="Times New Roman" panose="02020603050405020304" pitchFamily="18" charset="0"/>
              </a:rPr>
              <a:t> helps fill the knowledge and information gaps that may prevent leaders in the public and nonprofit sectors in distressed areas from making optimal decisions on local economic development issues. This could include feasibility studies to determine whether a region’s market will support, for example, a high-technology business incubator.</a:t>
            </a:r>
          </a:p>
          <a:p>
            <a:pPr marL="0" marR="0" indent="228600">
              <a:lnSpc>
                <a:spcPts val="1500"/>
              </a:lnSpc>
              <a:spcBef>
                <a:spcPts val="900"/>
              </a:spcBef>
              <a:spcAft>
                <a:spcPts val="900"/>
              </a:spcAft>
            </a:pPr>
            <a:r>
              <a:rPr lang="en-US" sz="1800" b="1" dirty="0">
                <a:effectLst/>
                <a:latin typeface="Lato" panose="020F0502020204030203" pitchFamily="34" charset="0"/>
                <a:ea typeface="Calibri" panose="020F0502020204030204" pitchFamily="34" charset="0"/>
                <a:cs typeface="Times New Roman" panose="02020603050405020304" pitchFamily="18" charset="0"/>
              </a:rPr>
              <a:t>Research and National Technical Assistance</a:t>
            </a:r>
            <a:r>
              <a:rPr lang="en-US" sz="1800" dirty="0">
                <a:effectLst/>
                <a:latin typeface="Lato" panose="020F0502020204030203" pitchFamily="34" charset="0"/>
                <a:ea typeface="Calibri" panose="020F0502020204030204" pitchFamily="34" charset="0"/>
                <a:cs typeface="Times New Roman" panose="02020603050405020304" pitchFamily="18" charset="0"/>
              </a:rPr>
              <a:t> (RNTA) supports research and evaluation projects and technical assistance projects with a national scope. Many research projects focus on identifying best practices in economic development or providing data and tools to support economic development goals. National Technical Assistance projects support specific groups or stakeholders or focus on a nationwide set of issues. For example, RNTA provided grant support so the Indiana Business Research Center could develop many of the tools on StatsAmerica.org. EDA funds were used to develop the research behind the tools and support the maintenance and public availability of this source of information for economic development stakeholders across the nation.</a:t>
            </a:r>
          </a:p>
          <a:p>
            <a:pPr marL="0" marR="0" indent="228600">
              <a:lnSpc>
                <a:spcPts val="1500"/>
              </a:lnSpc>
              <a:spcBef>
                <a:spcPts val="900"/>
              </a:spcBef>
              <a:spcAft>
                <a:spcPts val="900"/>
              </a:spcAft>
            </a:pPr>
            <a:r>
              <a:rPr lang="en-US" sz="1800" b="1" dirty="0">
                <a:effectLst/>
                <a:latin typeface="Lato" panose="020F0502020204030203" pitchFamily="34" charset="0"/>
                <a:ea typeface="Calibri" panose="020F0502020204030204" pitchFamily="34" charset="0"/>
                <a:cs typeface="Times New Roman" panose="02020603050405020304" pitchFamily="18" charset="0"/>
              </a:rPr>
              <a:t>For our analysis, we combined two program areas—University Centers and Local Technical Assistance—into a program we call Technical Assistance. </a:t>
            </a:r>
          </a:p>
          <a:p>
            <a:pPr marL="137160" marR="0" indent="-137160">
              <a:spcBef>
                <a:spcPts val="0"/>
              </a:spcBef>
              <a:spcAft>
                <a:spcPts val="600"/>
              </a:spcAft>
              <a:tabLst>
                <a:tab pos="137160" algn="l"/>
              </a:tabLst>
            </a:pPr>
            <a:r>
              <a:rPr lang="en-US" sz="1800" u="none" strike="noStrike" dirty="0">
                <a:solidFill>
                  <a:srgbClr val="0A4C6A"/>
                </a:solidFill>
                <a:effectLst/>
                <a:latin typeface="Lato" panose="020F0502020204030203" pitchFamily="34" charset="0"/>
                <a:ea typeface="Calibri" panose="020F0502020204030204" pitchFamily="34" charset="0"/>
                <a:cs typeface="Times New Roman" panose="02020603050405020304" pitchFamily="18" charset="0"/>
              </a:rPr>
              <a:t>	</a:t>
            </a:r>
            <a:r>
              <a:rPr lang="en-US" sz="1800" dirty="0">
                <a:effectLst/>
                <a:latin typeface="Lato" panose="020F0502020204030203" pitchFamily="34" charset="0"/>
                <a:ea typeface="Calibri" panose="020F0502020204030204" pitchFamily="34" charset="0"/>
                <a:cs typeface="Times New Roman" panose="02020603050405020304" pitchFamily="18" charset="0"/>
              </a:rPr>
              <a:t>	In addition to EDA’s grant programs, Economic Development Integration is an effort whereby the Office of Management and Budget designated EDA to lead the federal government’s efforts to maximize the integration of economic development resources from all sources—including federal, state, local, and philanthropic—to achieve more effective and sustainable outcomes for communities across the US.</a:t>
            </a:r>
          </a:p>
          <a:p>
            <a:endParaRPr lang="en-US" dirty="0"/>
          </a:p>
        </p:txBody>
      </p:sp>
      <p:sp>
        <p:nvSpPr>
          <p:cNvPr id="4" name="Slide Number Placeholder 3"/>
          <p:cNvSpPr>
            <a:spLocks noGrp="1"/>
          </p:cNvSpPr>
          <p:nvPr>
            <p:ph type="sldNum" sz="quarter" idx="5"/>
          </p:nvPr>
        </p:nvSpPr>
        <p:spPr/>
        <p:txBody>
          <a:bodyPr/>
          <a:lstStyle/>
          <a:p>
            <a:fld id="{EC910B79-A433-044A-A8FC-6C2E1104D2AB}" type="slidenum">
              <a:rPr lang="en-US" smtClean="0"/>
              <a:t>7</a:t>
            </a:fld>
            <a:endParaRPr lang="en-US" dirty="0"/>
          </a:p>
        </p:txBody>
      </p:sp>
    </p:spTree>
    <p:extLst>
      <p:ext uri="{BB962C8B-B14F-4D97-AF65-F5344CB8AC3E}">
        <p14:creationId xmlns:p14="http://schemas.microsoft.com/office/powerpoint/2010/main" val="1527118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EDA grants cover a sizable portion of project costs, but the projects also regularly leverage local funds. (Many of EDA’s grant programs require a local match to access the agency’s funding.) </a:t>
            </a:r>
          </a:p>
          <a:p>
            <a:endParaRPr lang="en-US" dirty="0"/>
          </a:p>
          <a:p>
            <a:r>
              <a:rPr lang="en-US" dirty="0"/>
              <a:t>The Public Works and Economic Development Act of 1965 requires that the maximum EDA investment in a project cannot exceed 50 percent of the total project cost unless certain conditions are met. EDA can cover up to 80 percent of total project costs in more economically distressed regions. Regions eligible for an EDA investment of up to 80 percent include those with a 24-month unemployment rate that is at least 225 percent of the national average and those whose per capita income is no more than 50 percent of the national average F</a:t>
            </a:r>
          </a:p>
          <a:p>
            <a:endParaRPr lang="en-US" dirty="0"/>
          </a:p>
          <a:p>
            <a:r>
              <a:rPr lang="en-US" dirty="0"/>
              <a:t>From 2010 to 2019, EDA funds covered 53 percent of full project costs, but the share varied by program and project type. The average EDA project was $975,000 in size, including the local match, and received $517,000 in funding from the agency. </a:t>
            </a:r>
          </a:p>
          <a:p>
            <a:endParaRPr lang="en-US" dirty="0"/>
          </a:p>
          <a:p>
            <a:r>
              <a:rPr lang="en-US" dirty="0"/>
              <a:t>Looking by program, the largest projects between 2010 and 2019, on average, were in Public Works (figure 7). The average Public Works project cost $3.35 million to complete, with EDA providing 44 percent of the funding ($1.47 million). The rest ($1.88 million) came from local matches. </a:t>
            </a:r>
          </a:p>
          <a:p>
            <a:endParaRPr lang="en-US" dirty="0"/>
          </a:p>
          <a:p>
            <a:r>
              <a:rPr lang="en-US" dirty="0"/>
              <a:t>EAA projects were the next largest, averaging $2.10 million in total funding. The average EAA project received $1.22 million from EDA and $882,000 from local matches. EDA funds made up 58 percent of the total funding for EAA projects. TAAF grants were the next largest. The average grant to Trade Adjustment Assistance Centers was $1.20 million. </a:t>
            </a:r>
          </a:p>
          <a:p>
            <a:endParaRPr lang="en-US" dirty="0"/>
          </a:p>
          <a:p>
            <a:r>
              <a:rPr lang="en-US" dirty="0"/>
              <a:t>Unlike the majority of EDA programs, TAAF is governed by the Trade Act of 1974, which does not require a cost share for TAAF grantees.  </a:t>
            </a:r>
          </a:p>
          <a:p>
            <a:endParaRPr lang="en-US" dirty="0"/>
          </a:p>
          <a:p>
            <a:r>
              <a:rPr lang="en-US" dirty="0"/>
              <a:t>Build to Scale is highly leveraged, with EDA funds representing 46 percent of total project financing. Build to Scale requires a 50 percent match from private firms and local governments, under the Stevenson-Wydler Technology Innovation Act of 1980.9 EDA’s average funding per project for this program was $467,000, the average match was $554,000, and the average total size was $1.02 million. </a:t>
            </a:r>
          </a:p>
          <a:p>
            <a:endParaRPr lang="en-US" dirty="0"/>
          </a:p>
          <a:p>
            <a:r>
              <a:rPr lang="en-US" dirty="0"/>
              <a:t>In contrast to Build to Scale, RNTA leverages relatively few local dollars, with 88 percent of funding coming from EDA. RNTA’s average total project size was $527,000, the average EDA grant was $467,000, and the average local match was $61,000. </a:t>
            </a:r>
          </a:p>
          <a:p>
            <a:endParaRPr lang="en-US" dirty="0"/>
          </a:p>
          <a:p>
            <a:r>
              <a:rPr lang="en-US" dirty="0"/>
              <a:t>Technical Assistance projects were the second-smallest among the seven EDA programs. On average, they received $249,000, with funding split evenly between EDA ($125,000) and local matches ($125,000). (These figures are for single grants, but technical assistance providers can receive successive grants to support their work.) </a:t>
            </a:r>
          </a:p>
          <a:p>
            <a:endParaRPr lang="en-US" dirty="0"/>
          </a:p>
          <a:p>
            <a:r>
              <a:rPr lang="en-US" dirty="0"/>
              <a:t>The program with the smallest projects, on average, was Planning. Its projects averaged $162,000 in total costs. The average EDA grant to these projects was $96,000. The average local match was $66,000. EDA contributed 59 percent of total costs for Planning projects. </a:t>
            </a:r>
          </a:p>
        </p:txBody>
      </p:sp>
      <p:sp>
        <p:nvSpPr>
          <p:cNvPr id="4" name="Slide Number Placeholder 3"/>
          <p:cNvSpPr>
            <a:spLocks noGrp="1"/>
          </p:cNvSpPr>
          <p:nvPr>
            <p:ph type="sldNum" sz="quarter" idx="5"/>
          </p:nvPr>
        </p:nvSpPr>
        <p:spPr/>
        <p:txBody>
          <a:bodyPr/>
          <a:lstStyle/>
          <a:p>
            <a:fld id="{EC910B79-A433-044A-A8FC-6C2E1104D2AB}" type="slidenum">
              <a:rPr lang="en-US" smtClean="0"/>
              <a:t>8</a:t>
            </a:fld>
            <a:endParaRPr lang="en-US" dirty="0"/>
          </a:p>
        </p:txBody>
      </p:sp>
    </p:spTree>
    <p:extLst>
      <p:ext uri="{BB962C8B-B14F-4D97-AF65-F5344CB8AC3E}">
        <p14:creationId xmlns:p14="http://schemas.microsoft.com/office/powerpoint/2010/main" val="4049674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The EDA provided $3.6 billion in grants from 2010 to 2019, or an average of $361 million a year. More than three-quarters of EDA’s grant funds were distributed through two programs: EAA and Public Works. EAA alone represented nearly half of all EDA grant funding, averaging $170 million a year (figure 1). Public Works granted an average of $118 million a year. </a:t>
            </a:r>
            <a:r>
              <a:rPr lang="en-US" sz="1800" b="1" dirty="0">
                <a:effectLst/>
                <a:latin typeface="Lato" panose="020F0502020204030203" pitchFamily="34" charset="0"/>
                <a:ea typeface="Calibri" panose="020F0502020204030204" pitchFamily="34" charset="0"/>
                <a:cs typeface="Times New Roman" panose="02020603050405020304" pitchFamily="18" charset="0"/>
              </a:rPr>
              <a:t>EAA and PW include construction projects. EAA includes the widest range of project types.</a:t>
            </a:r>
          </a:p>
          <a:p>
            <a:pPr marL="0" marR="0" indent="228600">
              <a:lnSpc>
                <a:spcPts val="1500"/>
              </a:lnSpc>
              <a:spcBef>
                <a:spcPts val="900"/>
              </a:spcBef>
              <a:spcAft>
                <a:spcPts val="900"/>
              </a:spcAft>
            </a:pPr>
            <a:r>
              <a:rPr lang="en-US" sz="1800" dirty="0">
                <a:effectLst/>
                <a:latin typeface="Lato" panose="020F0502020204030203" pitchFamily="34" charset="0"/>
                <a:ea typeface="Calibri" panose="020F0502020204030204" pitchFamily="34" charset="0"/>
                <a:cs typeface="Times New Roman" panose="02020603050405020304" pitchFamily="18" charset="0"/>
              </a:rPr>
              <a:t>Planning was the next-most-used program, with $33 million in annual grants. It was followed by Build to Scale ($21 million annual average) and TAAF ($16 million).  Another $12 million was devoted to Technical Assistance annually and $2 million to RNTA. (All dollar amounts in this brief are inflation-adjusted to 2019.)</a:t>
            </a:r>
          </a:p>
        </p:txBody>
      </p:sp>
      <p:sp>
        <p:nvSpPr>
          <p:cNvPr id="4" name="Slide Number Placeholder 3"/>
          <p:cNvSpPr>
            <a:spLocks noGrp="1"/>
          </p:cNvSpPr>
          <p:nvPr>
            <p:ph type="sldNum" sz="quarter" idx="5"/>
          </p:nvPr>
        </p:nvSpPr>
        <p:spPr/>
        <p:txBody>
          <a:bodyPr/>
          <a:lstStyle/>
          <a:p>
            <a:fld id="{EC910B79-A433-044A-A8FC-6C2E1104D2AB}" type="slidenum">
              <a:rPr lang="en-US" smtClean="0"/>
              <a:t>9</a:t>
            </a:fld>
            <a:endParaRPr lang="en-US" dirty="0"/>
          </a:p>
        </p:txBody>
      </p:sp>
    </p:spTree>
    <p:extLst>
      <p:ext uri="{BB962C8B-B14F-4D97-AF65-F5344CB8AC3E}">
        <p14:creationId xmlns:p14="http://schemas.microsoft.com/office/powerpoint/2010/main" val="887052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differences in leverage amounts can largely be explained by the types of projects funded by the various EDA programs. Nonconstruction projects were smaller and leveraged fewer local dollars. The average nonconstruction project cost $344,000, and EDA grants covered 60 percent of the costs (figure 8). The typical EDA nonconstruction grant amount was $208,000, and the typical local leverage was $136,000. In contrast, the typical construction project cost $3.64 million, with 50 percent coverage from the EDA. Both the average EDA construction grant and the average local contribution were $1.82 million. </a:t>
            </a:r>
          </a:p>
        </p:txBody>
      </p:sp>
      <p:sp>
        <p:nvSpPr>
          <p:cNvPr id="4" name="Slide Number Placeholder 3"/>
          <p:cNvSpPr>
            <a:spLocks noGrp="1"/>
          </p:cNvSpPr>
          <p:nvPr>
            <p:ph type="sldNum" sz="quarter" idx="5"/>
          </p:nvPr>
        </p:nvSpPr>
        <p:spPr/>
        <p:txBody>
          <a:bodyPr/>
          <a:lstStyle/>
          <a:p>
            <a:fld id="{EC910B79-A433-044A-A8FC-6C2E1104D2AB}" type="slidenum">
              <a:rPr lang="en-US" smtClean="0"/>
              <a:t>10</a:t>
            </a:fld>
            <a:endParaRPr lang="en-US" dirty="0"/>
          </a:p>
        </p:txBody>
      </p:sp>
    </p:spTree>
    <p:extLst>
      <p:ext uri="{BB962C8B-B14F-4D97-AF65-F5344CB8AC3E}">
        <p14:creationId xmlns:p14="http://schemas.microsoft.com/office/powerpoint/2010/main" val="28064252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A">
    <p:spTree>
      <p:nvGrpSpPr>
        <p:cNvPr id="1" name=""/>
        <p:cNvGrpSpPr/>
        <p:nvPr/>
      </p:nvGrpSpPr>
      <p:grpSpPr>
        <a:xfrm>
          <a:off x="0" y="0"/>
          <a:ext cx="0" cy="0"/>
          <a:chOff x="0" y="0"/>
          <a:chExt cx="0" cy="0"/>
        </a:xfrm>
      </p:grpSpPr>
      <p:sp>
        <p:nvSpPr>
          <p:cNvPr id="2" name="Rectangle 1"/>
          <p:cNvSpPr/>
          <p:nvPr userDrawn="1"/>
        </p:nvSpPr>
        <p:spPr>
          <a:xfrm>
            <a:off x="1" y="6347637"/>
            <a:ext cx="3274828" cy="51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57200" y="457200"/>
            <a:ext cx="3721608" cy="1007936"/>
          </a:xfrm>
          <a:prstGeom prst="rect">
            <a:avLst/>
          </a:prstGeom>
        </p:spPr>
      </p:pic>
      <p:sp>
        <p:nvSpPr>
          <p:cNvPr id="4" name="TextBox 3"/>
          <p:cNvSpPr txBox="1"/>
          <p:nvPr userDrawn="1"/>
        </p:nvSpPr>
        <p:spPr>
          <a:xfrm>
            <a:off x="265815" y="-496181"/>
            <a:ext cx="1584917"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a:t>
            </a:r>
            <a:r>
              <a:rPr lang="en-US" sz="1200" b="1" dirty="0">
                <a:solidFill>
                  <a:schemeClr val="accent2"/>
                </a:solidFill>
              </a:rPr>
              <a:t>Cover A</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Light">
    <p:bg>
      <p:bgPr>
        <a:solidFill>
          <a:schemeClr val="bg2">
            <a:lumMod val="9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n>
                  <a:solidFill>
                    <a:schemeClr val="bg1"/>
                  </a:solidFill>
                </a:ln>
              </a:defRPr>
            </a:lvl1pPr>
          </a:lstStyle>
          <a:p>
            <a:fld id="{B68F88C8-0A9A-DA43-95C8-7FE161A05352}" type="slidenum">
              <a:rPr lang="en-US" smtClean="0"/>
              <a:pPr/>
              <a:t>‹#›</a:t>
            </a:fld>
            <a:endParaRPr lang="en-US" dirty="0"/>
          </a:p>
        </p:txBody>
      </p:sp>
      <p:sp>
        <p:nvSpPr>
          <p:cNvPr id="5" name="Title 4"/>
          <p:cNvSpPr>
            <a:spLocks noGrp="1"/>
          </p:cNvSpPr>
          <p:nvPr>
            <p:ph type="title"/>
          </p:nvPr>
        </p:nvSpPr>
        <p:spPr>
          <a:xfrm>
            <a:off x="457200" y="1981200"/>
            <a:ext cx="11277600" cy="2895600"/>
          </a:xfrm>
        </p:spPr>
        <p:txBody>
          <a:bodyPr anchor="ctr">
            <a:noAutofit/>
          </a:bodyPr>
          <a:lstStyle>
            <a:lvl1pPr algn="ctr">
              <a:defRPr sz="3600" baseline="0">
                <a:solidFill>
                  <a:schemeClr val="tx1"/>
                </a:solidFill>
                <a:latin typeface="+mj-lt"/>
              </a:defRPr>
            </a:lvl1pPr>
          </a:lstStyle>
          <a:p>
            <a:r>
              <a:rPr lang="en-US"/>
              <a:t>Click to edit Master title style</a:t>
            </a:r>
            <a:endParaRPr lang="en-US" dirty="0"/>
          </a:p>
        </p:txBody>
      </p:sp>
      <p:sp>
        <p:nvSpPr>
          <p:cNvPr id="6" name="TextBox 5"/>
          <p:cNvSpPr txBox="1"/>
          <p:nvPr userDrawn="1"/>
        </p:nvSpPr>
        <p:spPr>
          <a:xfrm>
            <a:off x="265815" y="-496181"/>
            <a:ext cx="1936955"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Divider Light</a:t>
            </a:r>
            <a:endParaRPr lang="en-US" sz="1200" b="1" dirty="0">
              <a:solidFill>
                <a:schemeClr val="accent2"/>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Light">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n>
                  <a:solidFill>
                    <a:schemeClr val="bg1"/>
                  </a:solidFill>
                </a:ln>
                <a:solidFill>
                  <a:schemeClr val="tx1"/>
                </a:solidFill>
              </a:defRPr>
            </a:lvl1pPr>
          </a:lstStyle>
          <a:p>
            <a:fld id="{B68F88C8-0A9A-DA43-95C8-7FE161A05352}" type="slidenum">
              <a:rPr lang="en-US" smtClean="0"/>
              <a:pPr/>
              <a:t>‹#›</a:t>
            </a:fld>
            <a:endParaRPr lang="en-US" dirty="0"/>
          </a:p>
        </p:txBody>
      </p:sp>
      <p:sp>
        <p:nvSpPr>
          <p:cNvPr id="10" name="Title 1"/>
          <p:cNvSpPr>
            <a:spLocks noGrp="1"/>
          </p:cNvSpPr>
          <p:nvPr>
            <p:ph type="title"/>
          </p:nvPr>
        </p:nvSpPr>
        <p:spPr>
          <a:xfrm>
            <a:off x="457200" y="533400"/>
            <a:ext cx="11277600" cy="1157288"/>
          </a:xfrm>
        </p:spPr>
        <p:txBody>
          <a:bodyPr anchor="t" anchorCtr="0">
            <a:noAutofit/>
          </a:bodyPr>
          <a:lstStyle/>
          <a:p>
            <a:r>
              <a:rPr lang="en-US"/>
              <a:t>Click to edit Master title style</a:t>
            </a:r>
            <a:endParaRPr lang="en-US" dirty="0"/>
          </a:p>
        </p:txBody>
      </p:sp>
      <p:sp>
        <p:nvSpPr>
          <p:cNvPr id="12" name="Content Placeholder 11"/>
          <p:cNvSpPr>
            <a:spLocks noGrp="1"/>
          </p:cNvSpPr>
          <p:nvPr>
            <p:ph sz="quarter" idx="13" hasCustomPrompt="1"/>
          </p:nvPr>
        </p:nvSpPr>
        <p:spPr>
          <a:xfrm>
            <a:off x="768096" y="1889125"/>
            <a:ext cx="10966704" cy="4035425"/>
          </a:xfrm>
        </p:spPr>
        <p:txBody>
          <a:bodyPr/>
          <a:lstStyle>
            <a:lvl1pPr marL="0" indent="0">
              <a:buNone/>
              <a:defRPr i="1" baseline="0">
                <a:solidFill>
                  <a:schemeClr val="accent2"/>
                </a:solidFill>
              </a:defRPr>
            </a:lvl1pPr>
          </a:lstStyle>
          <a:p>
            <a:pPr lvl="0"/>
            <a:r>
              <a:rPr lang="en-US" dirty="0"/>
              <a:t>Add Quote</a:t>
            </a:r>
          </a:p>
        </p:txBody>
      </p:sp>
      <p:sp>
        <p:nvSpPr>
          <p:cNvPr id="5" name="TextBox 4"/>
          <p:cNvSpPr txBox="1"/>
          <p:nvPr userDrawn="1"/>
        </p:nvSpPr>
        <p:spPr>
          <a:xfrm>
            <a:off x="265815" y="-496181"/>
            <a:ext cx="1860156"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Quote Light</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Quote Dark">
    <p:bg>
      <p:bgPr>
        <a:gradFill>
          <a:gsLst>
            <a:gs pos="0">
              <a:srgbClr val="474345"/>
            </a:gs>
            <a:gs pos="100000">
              <a:schemeClr val="tx1">
                <a:lumMod val="7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n>
                  <a:solidFill>
                    <a:schemeClr val="bg1"/>
                  </a:solidFill>
                </a:ln>
              </a:defRPr>
            </a:lvl1pPr>
          </a:lstStyle>
          <a:p>
            <a:fld id="{B68F88C8-0A9A-DA43-95C8-7FE161A05352}" type="slidenum">
              <a:rPr lang="en-US" smtClean="0"/>
              <a:pPr/>
              <a:t>‹#›</a:t>
            </a:fld>
            <a:endParaRPr lang="en-US" dirty="0"/>
          </a:p>
        </p:txBody>
      </p:sp>
      <p:sp>
        <p:nvSpPr>
          <p:cNvPr id="6" name="Title 1"/>
          <p:cNvSpPr>
            <a:spLocks noGrp="1"/>
          </p:cNvSpPr>
          <p:nvPr>
            <p:ph type="title"/>
          </p:nvPr>
        </p:nvSpPr>
        <p:spPr>
          <a:xfrm>
            <a:off x="457200" y="533400"/>
            <a:ext cx="11277600" cy="1157288"/>
          </a:xfrm>
        </p:spPr>
        <p:txBody>
          <a:bodyPr anchor="t" anchorCtr="0">
            <a:noAutofit/>
          </a:bodyPr>
          <a:lstStyle>
            <a:lvl1pPr>
              <a:defRPr>
                <a:solidFill>
                  <a:schemeClr val="bg1"/>
                </a:solidFill>
              </a:defRPr>
            </a:lvl1pPr>
          </a:lstStyle>
          <a:p>
            <a:r>
              <a:rPr lang="en-US"/>
              <a:t>Click to edit Master title style</a:t>
            </a:r>
            <a:endParaRPr lang="en-US" dirty="0"/>
          </a:p>
        </p:txBody>
      </p:sp>
      <p:pic>
        <p:nvPicPr>
          <p:cNvPr id="7" name="Picture 6"/>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t="-24944"/>
          <a:stretch/>
        </p:blipFill>
        <p:spPr>
          <a:xfrm>
            <a:off x="320675" y="6521450"/>
            <a:ext cx="2391113" cy="102824"/>
          </a:xfrm>
          <a:prstGeom prst="rect">
            <a:avLst/>
          </a:prstGeom>
        </p:spPr>
      </p:pic>
      <p:sp>
        <p:nvSpPr>
          <p:cNvPr id="5" name="Content Placeholder 11"/>
          <p:cNvSpPr>
            <a:spLocks noGrp="1"/>
          </p:cNvSpPr>
          <p:nvPr>
            <p:ph sz="quarter" idx="13" hasCustomPrompt="1"/>
          </p:nvPr>
        </p:nvSpPr>
        <p:spPr>
          <a:xfrm>
            <a:off x="768096" y="1889125"/>
            <a:ext cx="10966704" cy="4035425"/>
          </a:xfrm>
        </p:spPr>
        <p:txBody>
          <a:bodyPr/>
          <a:lstStyle>
            <a:lvl1pPr marL="0" indent="0">
              <a:buNone/>
              <a:defRPr i="1" baseline="0">
                <a:solidFill>
                  <a:schemeClr val="accent2"/>
                </a:solidFill>
              </a:defRPr>
            </a:lvl1pPr>
          </a:lstStyle>
          <a:p>
            <a:pPr lvl="0"/>
            <a:r>
              <a:rPr lang="en-US" dirty="0"/>
              <a:t>Add Quote</a:t>
            </a:r>
          </a:p>
        </p:txBody>
      </p:sp>
      <p:sp>
        <p:nvSpPr>
          <p:cNvPr id="8" name="TextBox 7"/>
          <p:cNvSpPr txBox="1"/>
          <p:nvPr userDrawn="1"/>
        </p:nvSpPr>
        <p:spPr>
          <a:xfrm>
            <a:off x="265815" y="-496181"/>
            <a:ext cx="1820939"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Quote Dark</a:t>
            </a:r>
            <a:endParaRPr lang="en-US" sz="1200" b="1" dirty="0">
              <a:solidFill>
                <a:schemeClr val="accent2"/>
              </a:solidFill>
            </a:endParaRPr>
          </a:p>
        </p:txBody>
      </p:sp>
      <p:sp>
        <p:nvSpPr>
          <p:cNvPr id="9" name="Oval 8"/>
          <p:cNvSpPr/>
          <p:nvPr userDrawn="1"/>
        </p:nvSpPr>
        <p:spPr>
          <a:xfrm>
            <a:off x="-550072" y="117081"/>
            <a:ext cx="231648" cy="2316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0" name="Oval 9"/>
          <p:cNvSpPr/>
          <p:nvPr userDrawn="1"/>
        </p:nvSpPr>
        <p:spPr>
          <a:xfrm>
            <a:off x="-550072" y="452571"/>
            <a:ext cx="231648" cy="2316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1" name="Oval 10"/>
          <p:cNvSpPr/>
          <p:nvPr userDrawn="1"/>
        </p:nvSpPr>
        <p:spPr>
          <a:xfrm>
            <a:off x="-550072" y="788061"/>
            <a:ext cx="231648" cy="23164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2" name="Oval 11"/>
          <p:cNvSpPr/>
          <p:nvPr userDrawn="1"/>
        </p:nvSpPr>
        <p:spPr>
          <a:xfrm>
            <a:off x="-550072" y="1123551"/>
            <a:ext cx="231648" cy="2316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3" name="Oval 12"/>
          <p:cNvSpPr/>
          <p:nvPr userDrawn="1"/>
        </p:nvSpPr>
        <p:spPr>
          <a:xfrm>
            <a:off x="-550072" y="1459040"/>
            <a:ext cx="231648" cy="2316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4" name="TextBox 13"/>
          <p:cNvSpPr txBox="1"/>
          <p:nvPr userDrawn="1"/>
        </p:nvSpPr>
        <p:spPr>
          <a:xfrm>
            <a:off x="-888626" y="31354"/>
            <a:ext cx="338554" cy="1674497"/>
          </a:xfrm>
          <a:prstGeom prst="rect">
            <a:avLst/>
          </a:prstGeom>
          <a:noFill/>
        </p:spPr>
        <p:txBody>
          <a:bodyPr vert="vert270" wrap="none" rtlCol="0">
            <a:spAutoFit/>
          </a:bodyPr>
          <a:lstStyle/>
          <a:p>
            <a:r>
              <a:rPr lang="en-US" sz="1000" b="1" spc="0" dirty="0">
                <a:solidFill>
                  <a:schemeClr val="tx1">
                    <a:lumMod val="60000"/>
                    <a:lumOff val="40000"/>
                  </a:schemeClr>
                </a:solidFill>
              </a:rPr>
              <a:t>URBAN</a:t>
            </a:r>
            <a:r>
              <a:rPr lang="en-US" sz="1000" b="1" spc="0" baseline="0" dirty="0">
                <a:solidFill>
                  <a:schemeClr val="tx1">
                    <a:lumMod val="60000"/>
                    <a:lumOff val="40000"/>
                  </a:schemeClr>
                </a:solidFill>
              </a:rPr>
              <a:t> COLOR PALETTE</a:t>
            </a:r>
            <a:endParaRPr lang="en-US" sz="1000" b="1" spc="0" dirty="0">
              <a:solidFill>
                <a:schemeClr val="tx1">
                  <a:lumMod val="60000"/>
                  <a:lumOff val="40000"/>
                </a:schemeClr>
              </a:solidFill>
            </a:endParaRP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8F88C8-0A9A-DA43-95C8-7FE161A05352}" type="slidenum">
              <a:rPr lang="en-US" smtClean="0"/>
              <a:t>‹#›</a:t>
            </a:fld>
            <a:endParaRPr lang="en-US" dirty="0"/>
          </a:p>
        </p:txBody>
      </p:sp>
      <p:sp>
        <p:nvSpPr>
          <p:cNvPr id="3" name="TextBox 2"/>
          <p:cNvSpPr txBox="1"/>
          <p:nvPr userDrawn="1"/>
        </p:nvSpPr>
        <p:spPr>
          <a:xfrm>
            <a:off x="265815" y="-496181"/>
            <a:ext cx="1415941"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Blank</a:t>
            </a:r>
            <a:endParaRPr lang="en-US" sz="1200" b="1" dirty="0">
              <a:solidFill>
                <a:schemeClr val="accent2"/>
              </a:solidFill>
            </a:endParaRPr>
          </a:p>
        </p:txBody>
      </p:sp>
    </p:spTree>
    <p:extLst>
      <p:ext uri="{BB962C8B-B14F-4D97-AF65-F5344CB8AC3E}">
        <p14:creationId xmlns:p14="http://schemas.microsoft.com/office/powerpoint/2010/main" val="1152991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B with image">
    <p:spTree>
      <p:nvGrpSpPr>
        <p:cNvPr id="1" name=""/>
        <p:cNvGrpSpPr/>
        <p:nvPr/>
      </p:nvGrpSpPr>
      <p:grpSpPr>
        <a:xfrm>
          <a:off x="0" y="0"/>
          <a:ext cx="0" cy="0"/>
          <a:chOff x="0" y="0"/>
          <a:chExt cx="0" cy="0"/>
        </a:xfrm>
      </p:grpSpPr>
      <p:sp>
        <p:nvSpPr>
          <p:cNvPr id="2" name="Rectangle 1"/>
          <p:cNvSpPr/>
          <p:nvPr userDrawn="1"/>
        </p:nvSpPr>
        <p:spPr>
          <a:xfrm>
            <a:off x="1" y="6347637"/>
            <a:ext cx="3274828" cy="5103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3"/>
          <p:cNvSpPr>
            <a:spLocks noGrp="1"/>
          </p:cNvSpPr>
          <p:nvPr>
            <p:ph type="pic" sz="quarter" idx="10" hasCustomPrompt="1"/>
          </p:nvPr>
        </p:nvSpPr>
        <p:spPr>
          <a:xfrm>
            <a:off x="1" y="0"/>
            <a:ext cx="12192000" cy="3300984"/>
          </a:xfrm>
          <a:solidFill>
            <a:schemeClr val="bg2">
              <a:lumMod val="85000"/>
            </a:schemeClr>
          </a:solidFill>
        </p:spPr>
        <p:txBody>
          <a:bodyPr lIns="182880" rIns="182880" anchor="t"/>
          <a:lstStyle>
            <a:lvl1pPr marL="0" indent="0" algn="ctr">
              <a:spcAft>
                <a:spcPts val="0"/>
              </a:spcAft>
              <a:buNone/>
              <a:defRPr baseline="0">
                <a:solidFill>
                  <a:schemeClr val="bg1"/>
                </a:solidFill>
              </a:defRPr>
            </a:lvl1pPr>
          </a:lstStyle>
          <a:p>
            <a:br>
              <a:rPr lang="en-US" dirty="0"/>
            </a:br>
            <a:r>
              <a:rPr lang="en-US" dirty="0"/>
              <a:t>Drag picture to placeholder or click icon to add from a file.</a:t>
            </a:r>
            <a:br>
              <a:rPr lang="en-US" dirty="0"/>
            </a:br>
            <a:r>
              <a:rPr lang="en-US" dirty="0"/>
              <a:t>Photo will be cropped to 960x260 pixels.</a:t>
            </a:r>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57200" y="5488944"/>
            <a:ext cx="3721608" cy="1007936"/>
          </a:xfrm>
          <a:prstGeom prst="rect">
            <a:avLst/>
          </a:prstGeom>
        </p:spPr>
      </p:pic>
      <p:sp>
        <p:nvSpPr>
          <p:cNvPr id="6" name="TextBox 5"/>
          <p:cNvSpPr txBox="1"/>
          <p:nvPr userDrawn="1"/>
        </p:nvSpPr>
        <p:spPr>
          <a:xfrm>
            <a:off x="265815" y="-496181"/>
            <a:ext cx="2432059" cy="483989"/>
          </a:xfrm>
          <a:prstGeom prst="round2SameRect">
            <a:avLst/>
          </a:prstGeom>
          <a:solidFill>
            <a:srgbClr val="F9FAF9"/>
          </a:solidFill>
          <a:ln w="6350">
            <a:solidFill>
              <a:schemeClr val="accent2"/>
            </a:solidFill>
            <a:prstDash val="solid"/>
          </a:ln>
        </p:spPr>
        <p:txBody>
          <a:bodyPr wrap="none" lIns="182880" tIns="91440" rIns="182880" bIns="182880" rtlCol="0">
            <a:spAutoFit/>
          </a:bodyPr>
          <a:lstStyle>
            <a:defPPr>
              <a:defRPr lang="en-US"/>
            </a:defPPr>
            <a:lvl1pPr>
              <a:defRPr sz="1200" b="1">
                <a:solidFill>
                  <a:schemeClr val="accent2"/>
                </a:solidFill>
              </a:defRPr>
            </a:lvl1pPr>
          </a:lstStyle>
          <a:p>
            <a:pPr lvl="0"/>
            <a:r>
              <a:rPr lang="en-US" dirty="0"/>
              <a:t>Master: Cover B with image</a:t>
            </a:r>
          </a:p>
        </p:txBody>
      </p:sp>
      <p:sp>
        <p:nvSpPr>
          <p:cNvPr id="7" name="Text Placeholder 4">
            <a:extLst>
              <a:ext uri="{FF2B5EF4-FFF2-40B4-BE49-F238E27FC236}">
                <a16:creationId xmlns:a16="http://schemas.microsoft.com/office/drawing/2014/main" id="{59602185-155F-114D-ABC9-23953F6B44C7}"/>
              </a:ext>
            </a:extLst>
          </p:cNvPr>
          <p:cNvSpPr>
            <a:spLocks noGrp="1"/>
          </p:cNvSpPr>
          <p:nvPr>
            <p:ph type="body" sz="quarter" idx="11" hasCustomPrompt="1"/>
          </p:nvPr>
        </p:nvSpPr>
        <p:spPr>
          <a:xfrm>
            <a:off x="6096000" y="5725684"/>
            <a:ext cx="5638800" cy="417677"/>
          </a:xfrm>
        </p:spPr>
        <p:txBody>
          <a:bodyPr anchor="b">
            <a:normAutofit/>
          </a:bodyPr>
          <a:lstStyle>
            <a:lvl1pPr marL="0" indent="0" algn="r">
              <a:buNone/>
              <a:defRPr sz="1200">
                <a:solidFill>
                  <a:schemeClr val="accent2">
                    <a:lumMod val="7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optional author</a:t>
            </a:r>
          </a:p>
        </p:txBody>
      </p:sp>
    </p:spTree>
  </p:cSld>
  <p:clrMapOvr>
    <a:masterClrMapping/>
  </p:clrMapOvr>
  <p:transition>
    <p:fade/>
  </p:transition>
  <p:extLst>
    <p:ext uri="{DCECCB84-F9BA-43D5-87BE-67443E8EF086}">
      <p15:sldGuideLst xmlns:p15="http://schemas.microsoft.com/office/powerpoint/2012/main">
        <p15:guide id="2" orient="horz" pos="2088" userDrawn="1">
          <p15:clr>
            <a:srgbClr val="FBAE40"/>
          </p15:clr>
        </p15:guide>
        <p15:guide id="3" orient="horz" pos="3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noAutofit/>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B68F88C8-0A9A-DA43-95C8-7FE161A05352}" type="slidenum">
              <a:rPr lang="en-US" smtClean="0"/>
              <a:t>‹#›</a:t>
            </a:fld>
            <a:endParaRPr lang="en-US" dirty="0"/>
          </a:p>
        </p:txBody>
      </p:sp>
      <p:sp>
        <p:nvSpPr>
          <p:cNvPr id="6" name="TextBox 5"/>
          <p:cNvSpPr txBox="1"/>
          <p:nvPr userDrawn="1"/>
        </p:nvSpPr>
        <p:spPr>
          <a:xfrm>
            <a:off x="265815" y="-496181"/>
            <a:ext cx="1690677"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Title Only</a:t>
            </a:r>
            <a:endParaRPr lang="en-US" sz="1200" b="1" dirty="0">
              <a:solidFill>
                <a:schemeClr val="accent2"/>
              </a:solidFill>
            </a:endParaRPr>
          </a:p>
        </p:txBody>
      </p:sp>
      <p:sp>
        <p:nvSpPr>
          <p:cNvPr id="7" name="Text Placeholder 2">
            <a:extLst>
              <a:ext uri="{FF2B5EF4-FFF2-40B4-BE49-F238E27FC236}">
                <a16:creationId xmlns:a16="http://schemas.microsoft.com/office/drawing/2014/main" id="{273CC05F-D06D-3140-B072-F1CAE0BC36A3}"/>
              </a:ext>
            </a:extLst>
          </p:cNvPr>
          <p:cNvSpPr>
            <a:spLocks noGrp="1"/>
          </p:cNvSpPr>
          <p:nvPr>
            <p:ph type="body" sz="quarter" idx="11" hasCustomPrompt="1"/>
          </p:nvPr>
        </p:nvSpPr>
        <p:spPr>
          <a:xfrm>
            <a:off x="457200" y="10511"/>
            <a:ext cx="2787943" cy="307777"/>
          </a:xfrm>
          <a:solidFill>
            <a:schemeClr val="accent1">
              <a:alpha val="5000"/>
            </a:schemeClr>
          </a:solidFill>
          <a:ln>
            <a:noFill/>
          </a:ln>
        </p:spPr>
        <p:txBody>
          <a:bodyPr wrap="none" lIns="91440" tIns="91440" rIns="91440" bIns="91440" anchor="ctr">
            <a:spAutoFit/>
          </a:bodyPr>
          <a:lstStyle>
            <a:lvl1pPr marL="0" indent="0" algn="l">
              <a:buFontTx/>
              <a:buNone/>
              <a:defRPr sz="800" b="0" cap="all" spc="100" baseline="0">
                <a:solidFill>
                  <a:schemeClr val="accent1"/>
                </a:solidFill>
                <a:latin typeface="+mj-lt"/>
              </a:defRPr>
            </a:lvl1pPr>
          </a:lstStyle>
          <a:p>
            <a:pPr lvl="0"/>
            <a:r>
              <a:rPr lang="en-US" dirty="0"/>
              <a:t>CLICK TO ADD optional SECTION HEADER</a:t>
            </a:r>
          </a:p>
        </p:txBody>
      </p:sp>
    </p:spTree>
    <p:extLst>
      <p:ext uri="{BB962C8B-B14F-4D97-AF65-F5344CB8AC3E}">
        <p14:creationId xmlns:p14="http://schemas.microsoft.com/office/powerpoint/2010/main" val="36875405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991600" y="6467708"/>
            <a:ext cx="2743200" cy="209316"/>
          </a:xfrm>
          <a:prstGeom prst="rect">
            <a:avLst/>
          </a:prstGeom>
        </p:spPr>
        <p:txBody>
          <a:bodyPr vert="horz" lIns="0" tIns="0" rIns="0" bIns="0" rtlCol="0" anchor="ctr"/>
          <a:lstStyle>
            <a:lvl1pPr algn="r">
              <a:defRPr sz="1000">
                <a:solidFill>
                  <a:schemeClr val="tx1">
                    <a:tint val="75000"/>
                  </a:schemeClr>
                </a:solidFill>
                <a:latin typeface="Lato" charset="0"/>
                <a:ea typeface="Lato" charset="0"/>
                <a:cs typeface="Lato" charset="0"/>
              </a:defRPr>
            </a:lvl1pPr>
          </a:lstStyle>
          <a:p>
            <a:fld id="{B68F88C8-0A9A-DA43-95C8-7FE161A05352}" type="slidenum">
              <a:rPr lang="en-US" smtClean="0"/>
              <a:pPr/>
              <a:t>‹#›</a:t>
            </a:fld>
            <a:endParaRPr lang="en-US" dirty="0"/>
          </a:p>
        </p:txBody>
      </p:sp>
      <p:sp>
        <p:nvSpPr>
          <p:cNvPr id="7" name="Title 6"/>
          <p:cNvSpPr>
            <a:spLocks noGrp="1"/>
          </p:cNvSpPr>
          <p:nvPr>
            <p:ph type="title"/>
          </p:nvPr>
        </p:nvSpPr>
        <p:spPr/>
        <p:txBody>
          <a:bodyPr lIns="0" rIns="0" anchor="t" anchorCtr="0">
            <a:noAutofit/>
          </a:bodyPr>
          <a:lstStyle>
            <a:lvl1pPr>
              <a:defRPr b="1" baseline="0">
                <a:latin typeface="+mj-lt"/>
              </a:defRPr>
            </a:lvl1pPr>
          </a:lstStyle>
          <a:p>
            <a:r>
              <a:rPr lang="en-US"/>
              <a:t>Click to edit Master title style</a:t>
            </a:r>
            <a:endParaRPr lang="en-US" dirty="0"/>
          </a:p>
        </p:txBody>
      </p:sp>
      <p:sp>
        <p:nvSpPr>
          <p:cNvPr id="12" name="Text Placeholder 11"/>
          <p:cNvSpPr>
            <a:spLocks noGrp="1"/>
          </p:cNvSpPr>
          <p:nvPr>
            <p:ph type="body" sz="quarter" idx="10"/>
          </p:nvPr>
        </p:nvSpPr>
        <p:spPr>
          <a:xfrm>
            <a:off x="457200" y="1690688"/>
            <a:ext cx="10214658" cy="4367212"/>
          </a:xfrm>
        </p:spPr>
        <p:txBody>
          <a:bodyPr tIns="0" bIns="91440">
            <a:noAutofit/>
          </a:bodyPr>
          <a:lstStyle>
            <a:lvl1pPr>
              <a:lnSpc>
                <a:spcPct val="108000"/>
              </a:lnSpc>
              <a:spcBef>
                <a:spcPts val="0"/>
              </a:spcBef>
              <a:spcAft>
                <a:spcPts val="1600"/>
              </a:spcAft>
              <a:defRPr baseline="0">
                <a:latin typeface="+mn-lt"/>
              </a:defRPr>
            </a:lvl1pPr>
            <a:lvl2pPr>
              <a:lnSpc>
                <a:spcPct val="108000"/>
              </a:lnSpc>
              <a:spcBef>
                <a:spcPts val="0"/>
              </a:spcBef>
              <a:spcAft>
                <a:spcPts val="1600"/>
              </a:spcAft>
              <a:defRPr>
                <a:latin typeface="+mn-lt"/>
              </a:defRPr>
            </a:lvl2pPr>
            <a:lvl3pPr>
              <a:lnSpc>
                <a:spcPct val="108000"/>
              </a:lnSpc>
              <a:spcBef>
                <a:spcPts val="0"/>
              </a:spcBef>
              <a:spcAft>
                <a:spcPts val="1600"/>
              </a:spcAft>
              <a:defRPr>
                <a:latin typeface="+mn-lt"/>
              </a:defRPr>
            </a:lvl3pPr>
            <a:lvl4pPr>
              <a:lnSpc>
                <a:spcPct val="108000"/>
              </a:lnSpc>
              <a:spcBef>
                <a:spcPts val="0"/>
              </a:spcBef>
              <a:spcAft>
                <a:spcPts val="1600"/>
              </a:spcAft>
              <a:defRPr>
                <a:latin typeface="+mn-lt"/>
              </a:defRPr>
            </a:lvl4pPr>
            <a:lvl5pPr>
              <a:lnSpc>
                <a:spcPct val="108000"/>
              </a:lnSpc>
              <a:spcBef>
                <a:spcPts val="0"/>
              </a:spcBef>
              <a:spcAft>
                <a:spcPts val="1600"/>
              </a:spcAft>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p:cNvSpPr txBox="1"/>
          <p:nvPr userDrawn="1"/>
        </p:nvSpPr>
        <p:spPr>
          <a:xfrm>
            <a:off x="265815" y="-496181"/>
            <a:ext cx="1999504"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Title + Bullets</a:t>
            </a:r>
            <a:endParaRPr lang="en-US" sz="1200" b="1" dirty="0">
              <a:solidFill>
                <a:schemeClr val="accent2"/>
              </a:solidFill>
            </a:endParaRPr>
          </a:p>
        </p:txBody>
      </p:sp>
      <p:sp>
        <p:nvSpPr>
          <p:cNvPr id="8" name="Text Placeholder 2"/>
          <p:cNvSpPr>
            <a:spLocks noGrp="1"/>
          </p:cNvSpPr>
          <p:nvPr>
            <p:ph type="body" sz="quarter" idx="11" hasCustomPrompt="1"/>
          </p:nvPr>
        </p:nvSpPr>
        <p:spPr>
          <a:xfrm>
            <a:off x="457200" y="10511"/>
            <a:ext cx="2787943" cy="307777"/>
          </a:xfrm>
          <a:solidFill>
            <a:schemeClr val="accent1">
              <a:alpha val="5000"/>
            </a:schemeClr>
          </a:solidFill>
          <a:ln>
            <a:noFill/>
          </a:ln>
        </p:spPr>
        <p:txBody>
          <a:bodyPr wrap="none" lIns="91440" tIns="91440" rIns="91440" bIns="91440" anchor="ctr">
            <a:spAutoFit/>
          </a:bodyPr>
          <a:lstStyle>
            <a:lvl1pPr marL="0" indent="0" algn="l">
              <a:buFontTx/>
              <a:buNone/>
              <a:defRPr sz="800" b="0" cap="all" spc="100" baseline="0">
                <a:solidFill>
                  <a:schemeClr val="accent1"/>
                </a:solidFill>
                <a:latin typeface="+mj-lt"/>
              </a:defRPr>
            </a:lvl1pPr>
          </a:lstStyle>
          <a:p>
            <a:pPr lvl="0"/>
            <a:r>
              <a:rPr lang="en-US" dirty="0"/>
              <a:t>CLICK TO ADD optional SECTION HEADER</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Large">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991600" y="6467708"/>
            <a:ext cx="2743200" cy="209316"/>
          </a:xfrm>
          <a:prstGeom prst="rect">
            <a:avLst/>
          </a:prstGeom>
        </p:spPr>
        <p:txBody>
          <a:bodyPr vert="horz" lIns="0" tIns="0" rIns="0" bIns="0" rtlCol="0" anchor="ctr"/>
          <a:lstStyle>
            <a:lvl1pPr algn="r">
              <a:defRPr sz="1000">
                <a:solidFill>
                  <a:schemeClr val="tx1">
                    <a:tint val="75000"/>
                  </a:schemeClr>
                </a:solidFill>
                <a:latin typeface="Lato" charset="0"/>
                <a:ea typeface="Lato" charset="0"/>
                <a:cs typeface="Lato" charset="0"/>
              </a:defRPr>
            </a:lvl1pPr>
          </a:lstStyle>
          <a:p>
            <a:fld id="{B68F88C8-0A9A-DA43-95C8-7FE161A05352}" type="slidenum">
              <a:rPr lang="en-US" smtClean="0"/>
              <a:pPr/>
              <a:t>‹#›</a:t>
            </a:fld>
            <a:endParaRPr lang="en-US" dirty="0"/>
          </a:p>
        </p:txBody>
      </p:sp>
      <p:sp>
        <p:nvSpPr>
          <p:cNvPr id="9" name="Rectangle 8"/>
          <p:cNvSpPr/>
          <p:nvPr userDrawn="1"/>
        </p:nvSpPr>
        <p:spPr>
          <a:xfrm>
            <a:off x="5265861" y="812181"/>
            <a:ext cx="5908591" cy="4987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p:cNvSpPr>
            <a:spLocks noGrp="1"/>
          </p:cNvSpPr>
          <p:nvPr>
            <p:ph type="title"/>
          </p:nvPr>
        </p:nvSpPr>
        <p:spPr/>
        <p:txBody>
          <a:bodyPr lIns="0" rIns="0" anchor="t" anchorCtr="0">
            <a:noAutofit/>
          </a:bodyPr>
          <a:lstStyle>
            <a:lvl1pPr>
              <a:defRPr sz="3400" baseline="0">
                <a:latin typeface="+mj-lt"/>
              </a:defRPr>
            </a:lvl1pPr>
          </a:lstStyle>
          <a:p>
            <a:r>
              <a:rPr lang="en-US"/>
              <a:t>Click to edit Master title style</a:t>
            </a:r>
            <a:endParaRPr lang="en-US" dirty="0"/>
          </a:p>
        </p:txBody>
      </p:sp>
      <p:sp>
        <p:nvSpPr>
          <p:cNvPr id="12" name="Text Placeholder 11"/>
          <p:cNvSpPr>
            <a:spLocks noGrp="1"/>
          </p:cNvSpPr>
          <p:nvPr>
            <p:ph type="body" sz="quarter" idx="10"/>
          </p:nvPr>
        </p:nvSpPr>
        <p:spPr>
          <a:xfrm>
            <a:off x="457200" y="1690688"/>
            <a:ext cx="10214658" cy="4367212"/>
          </a:xfrm>
        </p:spPr>
        <p:txBody>
          <a:bodyPr tIns="0" bIns="91440">
            <a:noAutofit/>
          </a:bodyPr>
          <a:lstStyle>
            <a:lvl1pPr marL="457200" indent="-457200">
              <a:lnSpc>
                <a:spcPct val="108000"/>
              </a:lnSpc>
              <a:spcAft>
                <a:spcPts val="1200"/>
              </a:spcAft>
              <a:defRPr sz="3200" baseline="0">
                <a:latin typeface="+mn-lt"/>
              </a:defRPr>
            </a:lvl1pPr>
            <a:lvl2pPr marL="914400" indent="-457200">
              <a:lnSpc>
                <a:spcPct val="108000"/>
              </a:lnSpc>
              <a:spcAft>
                <a:spcPts val="1200"/>
              </a:spcAft>
              <a:defRPr sz="2800" baseline="0">
                <a:latin typeface="+mn-lt"/>
              </a:defRPr>
            </a:lvl2pPr>
            <a:lvl3pPr marL="1371600" indent="-457200">
              <a:lnSpc>
                <a:spcPct val="108000"/>
              </a:lnSpc>
              <a:spcAft>
                <a:spcPts val="1200"/>
              </a:spcAft>
              <a:defRPr sz="2800" baseline="0">
                <a:latin typeface="+mn-lt"/>
              </a:defRPr>
            </a:lvl3pPr>
            <a:lvl4pPr marL="1828800" indent="-457200">
              <a:lnSpc>
                <a:spcPct val="108000"/>
              </a:lnSpc>
              <a:spcAft>
                <a:spcPts val="1200"/>
              </a:spcAft>
              <a:defRPr sz="2800" baseline="0">
                <a:latin typeface="+mn-lt"/>
              </a:defRPr>
            </a:lvl4pPr>
            <a:lvl5pPr marL="2286000" indent="-457200">
              <a:lnSpc>
                <a:spcPct val="108000"/>
              </a:lnSpc>
              <a:spcAft>
                <a:spcPts val="1200"/>
              </a:spcAft>
              <a:defRPr sz="2800" baseline="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p:cNvSpPr txBox="1"/>
          <p:nvPr userDrawn="1"/>
        </p:nvSpPr>
        <p:spPr>
          <a:xfrm>
            <a:off x="265815" y="-496181"/>
            <a:ext cx="2470098"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Title + Large Bullets</a:t>
            </a:r>
            <a:endParaRPr lang="en-US" sz="1200" b="1" dirty="0">
              <a:solidFill>
                <a:schemeClr val="accent2"/>
              </a:solidFill>
            </a:endParaRPr>
          </a:p>
        </p:txBody>
      </p:sp>
      <p:sp>
        <p:nvSpPr>
          <p:cNvPr id="10" name="Text Placeholder 2">
            <a:extLst>
              <a:ext uri="{FF2B5EF4-FFF2-40B4-BE49-F238E27FC236}">
                <a16:creationId xmlns:a16="http://schemas.microsoft.com/office/drawing/2014/main" id="{49344CE9-DF0E-244E-9177-5BB7481879A3}"/>
              </a:ext>
            </a:extLst>
          </p:cNvPr>
          <p:cNvSpPr>
            <a:spLocks noGrp="1"/>
          </p:cNvSpPr>
          <p:nvPr>
            <p:ph type="body" sz="quarter" idx="11" hasCustomPrompt="1"/>
          </p:nvPr>
        </p:nvSpPr>
        <p:spPr>
          <a:xfrm>
            <a:off x="457200" y="10511"/>
            <a:ext cx="2787943" cy="307777"/>
          </a:xfrm>
          <a:solidFill>
            <a:schemeClr val="accent1">
              <a:alpha val="5000"/>
            </a:schemeClr>
          </a:solidFill>
          <a:ln>
            <a:noFill/>
          </a:ln>
        </p:spPr>
        <p:txBody>
          <a:bodyPr wrap="none" lIns="91440" tIns="91440" rIns="91440" bIns="91440" anchor="ctr">
            <a:spAutoFit/>
          </a:bodyPr>
          <a:lstStyle>
            <a:lvl1pPr marL="0" indent="0" algn="l">
              <a:buFontTx/>
              <a:buNone/>
              <a:defRPr sz="800" b="0" cap="all" spc="100" baseline="0">
                <a:solidFill>
                  <a:schemeClr val="accent1"/>
                </a:solidFill>
                <a:latin typeface="+mj-lt"/>
              </a:defRPr>
            </a:lvl1pPr>
          </a:lstStyle>
          <a:p>
            <a:pPr lvl="0"/>
            <a:r>
              <a:rPr lang="en-US" dirty="0"/>
              <a:t>CLICK TO ADD optional SECTION HEADER</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gure with annotation">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8991600" y="6467708"/>
            <a:ext cx="2743200" cy="209316"/>
          </a:xfrm>
          <a:prstGeom prst="rect">
            <a:avLst/>
          </a:prstGeom>
        </p:spPr>
        <p:txBody>
          <a:bodyPr vert="horz" lIns="0" tIns="0" rIns="0" bIns="0" rtlCol="0" anchor="ctr"/>
          <a:lstStyle>
            <a:lvl1pPr algn="r">
              <a:defRPr sz="1000">
                <a:solidFill>
                  <a:schemeClr val="tx1">
                    <a:tint val="75000"/>
                  </a:schemeClr>
                </a:solidFill>
                <a:latin typeface="Lato" charset="0"/>
                <a:ea typeface="Lato" charset="0"/>
                <a:cs typeface="Lato" charset="0"/>
              </a:defRPr>
            </a:lvl1pPr>
          </a:lstStyle>
          <a:p>
            <a:fld id="{B68F88C8-0A9A-DA43-95C8-7FE161A05352}" type="slidenum">
              <a:rPr lang="en-US" smtClean="0"/>
              <a:pPr/>
              <a:t>‹#›</a:t>
            </a:fld>
            <a:endParaRPr lang="en-US" dirty="0"/>
          </a:p>
        </p:txBody>
      </p:sp>
      <p:sp>
        <p:nvSpPr>
          <p:cNvPr id="9" name="Rectangle 8"/>
          <p:cNvSpPr/>
          <p:nvPr userDrawn="1"/>
        </p:nvSpPr>
        <p:spPr>
          <a:xfrm>
            <a:off x="5257800" y="533400"/>
            <a:ext cx="6477000" cy="5524500"/>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p:cNvSpPr>
            <a:spLocks noGrp="1"/>
          </p:cNvSpPr>
          <p:nvPr>
            <p:ph type="title"/>
          </p:nvPr>
        </p:nvSpPr>
        <p:spPr>
          <a:xfrm>
            <a:off x="457200" y="533400"/>
            <a:ext cx="3829050" cy="5524500"/>
          </a:xfrm>
        </p:spPr>
        <p:txBody>
          <a:bodyPr anchor="ctr">
            <a:normAutofit/>
          </a:bodyPr>
          <a:lstStyle>
            <a:lvl1pPr>
              <a:lnSpc>
                <a:spcPct val="100000"/>
              </a:lnSpc>
              <a:spcAft>
                <a:spcPts val="1200"/>
              </a:spcAft>
              <a:defRPr sz="2200" b="1" i="0" baseline="0">
                <a:latin typeface="+mj-lt"/>
              </a:defRPr>
            </a:lvl1pPr>
          </a:lstStyle>
          <a:p>
            <a:r>
              <a:rPr lang="en-US"/>
              <a:t>Click to edit Master title style</a:t>
            </a:r>
            <a:endParaRPr lang="en-US" dirty="0"/>
          </a:p>
        </p:txBody>
      </p:sp>
      <p:sp>
        <p:nvSpPr>
          <p:cNvPr id="10" name="TextBox 9"/>
          <p:cNvSpPr txBox="1"/>
          <p:nvPr userDrawn="1"/>
        </p:nvSpPr>
        <p:spPr>
          <a:xfrm>
            <a:off x="265815" y="-496181"/>
            <a:ext cx="2638812"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Figure with annotation</a:t>
            </a:r>
            <a:endParaRPr lang="en-US" sz="1200" b="1" dirty="0">
              <a:solidFill>
                <a:schemeClr val="accent2"/>
              </a:solidFill>
            </a:endParaRPr>
          </a:p>
        </p:txBody>
      </p:sp>
      <p:sp>
        <p:nvSpPr>
          <p:cNvPr id="3" name="Content Placeholder 2"/>
          <p:cNvSpPr>
            <a:spLocks noGrp="1"/>
          </p:cNvSpPr>
          <p:nvPr>
            <p:ph sz="quarter" idx="10"/>
          </p:nvPr>
        </p:nvSpPr>
        <p:spPr>
          <a:xfrm>
            <a:off x="5257800" y="533400"/>
            <a:ext cx="6477000" cy="5524500"/>
          </a:xfrm>
          <a:noFill/>
        </p:spPr>
        <p:txBody>
          <a:bodyPr vert="horz" lIns="0" tIns="45720" rIns="0" bIns="45720" rtlCol="0">
            <a:normAutofit/>
          </a:bodyPr>
          <a:lstStyle>
            <a:lvl1pPr marL="228600" indent="-228600">
              <a:buNone/>
              <a:defRPr lang="en-US" smtClean="0">
                <a:solidFill>
                  <a:schemeClr val="bg2">
                    <a:lumMod val="75000"/>
                  </a:schemeClr>
                </a:solidFill>
              </a:defRPr>
            </a:lvl1pPr>
            <a:lvl2pPr>
              <a:defRPr lang="en-US" smtClean="0"/>
            </a:lvl2pPr>
            <a:lvl3pPr>
              <a:defRPr lang="en-US" smtClean="0"/>
            </a:lvl3pPr>
            <a:lvl4pPr>
              <a:defRPr lang="en-US" smtClean="0"/>
            </a:lvl4pPr>
            <a:lvl5pPr>
              <a:defRPr lang="en-US"/>
            </a:lvl5pPr>
          </a:lstStyle>
          <a:p>
            <a:pPr marL="0" lvl="0" indent="0" algn="ctr"/>
            <a:r>
              <a:rPr lang="en-US"/>
              <a:t>Click to edit Master text styles</a:t>
            </a:r>
          </a:p>
          <a:p>
            <a:pPr marL="0" lvl="1" indent="0" algn="ctr"/>
            <a:r>
              <a:rPr lang="en-US"/>
              <a:t>Second level</a:t>
            </a:r>
          </a:p>
        </p:txBody>
      </p:sp>
      <p:sp>
        <p:nvSpPr>
          <p:cNvPr id="8" name="Text Placeholder 2">
            <a:extLst>
              <a:ext uri="{FF2B5EF4-FFF2-40B4-BE49-F238E27FC236}">
                <a16:creationId xmlns:a16="http://schemas.microsoft.com/office/drawing/2014/main" id="{65C98F9E-B192-D84C-A126-928C54F5048C}"/>
              </a:ext>
            </a:extLst>
          </p:cNvPr>
          <p:cNvSpPr>
            <a:spLocks noGrp="1"/>
          </p:cNvSpPr>
          <p:nvPr>
            <p:ph type="body" sz="quarter" idx="11" hasCustomPrompt="1"/>
          </p:nvPr>
        </p:nvSpPr>
        <p:spPr>
          <a:xfrm>
            <a:off x="457200" y="10511"/>
            <a:ext cx="2787943" cy="307777"/>
          </a:xfrm>
          <a:solidFill>
            <a:schemeClr val="accent1">
              <a:alpha val="5000"/>
            </a:schemeClr>
          </a:solidFill>
          <a:ln>
            <a:noFill/>
          </a:ln>
        </p:spPr>
        <p:txBody>
          <a:bodyPr wrap="none" lIns="91440" tIns="91440" rIns="91440" bIns="91440" anchor="ctr">
            <a:spAutoFit/>
          </a:bodyPr>
          <a:lstStyle>
            <a:lvl1pPr marL="0" indent="0" algn="l">
              <a:buFontTx/>
              <a:buNone/>
              <a:defRPr sz="800" b="0" cap="all" spc="100" baseline="0">
                <a:solidFill>
                  <a:schemeClr val="accent1"/>
                </a:solidFill>
                <a:latin typeface="+mj-lt"/>
              </a:defRPr>
            </a:lvl1pPr>
          </a:lstStyle>
          <a:p>
            <a:pPr lvl="0"/>
            <a:r>
              <a:rPr lang="en-US" dirty="0"/>
              <a:t>CLICK TO ADD optional SECTION HEADER</a:t>
            </a:r>
          </a:p>
        </p:txBody>
      </p:sp>
    </p:spTree>
  </p:cSld>
  <p:clrMapOvr>
    <a:masterClrMapping/>
  </p:clrMapOvr>
  <p:transition>
    <p:fade/>
  </p:transition>
  <p:extLst>
    <p:ext uri="{DCECCB84-F9BA-43D5-87BE-67443E8EF086}">
      <p15:sldGuideLst xmlns:p15="http://schemas.microsoft.com/office/powerpoint/2012/main">
        <p15:guide id="1" pos="331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gure with bullets">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8991600" y="6467708"/>
            <a:ext cx="2743200" cy="209316"/>
          </a:xfrm>
          <a:prstGeom prst="rect">
            <a:avLst/>
          </a:prstGeom>
        </p:spPr>
        <p:txBody>
          <a:bodyPr vert="horz" lIns="0" tIns="0" rIns="0" bIns="0" rtlCol="0" anchor="ctr"/>
          <a:lstStyle>
            <a:lvl1pPr algn="r">
              <a:defRPr sz="1000">
                <a:solidFill>
                  <a:schemeClr val="tx1">
                    <a:tint val="75000"/>
                  </a:schemeClr>
                </a:solidFill>
                <a:latin typeface="Lato" charset="0"/>
                <a:ea typeface="Lato" charset="0"/>
                <a:cs typeface="Lato" charset="0"/>
              </a:defRPr>
            </a:lvl1pPr>
          </a:lstStyle>
          <a:p>
            <a:fld id="{B68F88C8-0A9A-DA43-95C8-7FE161A05352}" type="slidenum">
              <a:rPr lang="en-US" smtClean="0"/>
              <a:pPr/>
              <a:t>‹#›</a:t>
            </a:fld>
            <a:endParaRPr lang="en-US" dirty="0"/>
          </a:p>
        </p:txBody>
      </p:sp>
      <p:sp>
        <p:nvSpPr>
          <p:cNvPr id="6" name="Title 5"/>
          <p:cNvSpPr>
            <a:spLocks noGrp="1"/>
          </p:cNvSpPr>
          <p:nvPr>
            <p:ph type="title"/>
          </p:nvPr>
        </p:nvSpPr>
        <p:spPr>
          <a:xfrm>
            <a:off x="457200" y="533400"/>
            <a:ext cx="3657600" cy="1711036"/>
          </a:xfrm>
        </p:spPr>
        <p:txBody>
          <a:bodyPr anchor="b">
            <a:noAutofit/>
          </a:bodyPr>
          <a:lstStyle>
            <a:lvl1pPr>
              <a:lnSpc>
                <a:spcPct val="100000"/>
              </a:lnSpc>
              <a:spcAft>
                <a:spcPts val="1200"/>
              </a:spcAft>
              <a:defRPr sz="2200" b="1" i="0" baseline="0">
                <a:latin typeface="+mj-lt"/>
              </a:defRPr>
            </a:lvl1pPr>
          </a:lstStyle>
          <a:p>
            <a:r>
              <a:rPr lang="en-US"/>
              <a:t>Click to edit Master title style</a:t>
            </a:r>
            <a:endParaRPr lang="en-US" dirty="0"/>
          </a:p>
        </p:txBody>
      </p:sp>
      <p:sp>
        <p:nvSpPr>
          <p:cNvPr id="3" name="Text Placeholder 2"/>
          <p:cNvSpPr>
            <a:spLocks noGrp="1"/>
          </p:cNvSpPr>
          <p:nvPr>
            <p:ph type="body" sz="quarter" idx="11"/>
          </p:nvPr>
        </p:nvSpPr>
        <p:spPr>
          <a:xfrm>
            <a:off x="457200" y="2481263"/>
            <a:ext cx="3657600" cy="3254375"/>
          </a:xfrm>
        </p:spPr>
        <p:txBody>
          <a:bodyPr>
            <a:noAutofit/>
          </a:bodyPr>
          <a:lstStyle>
            <a:lvl1pPr>
              <a:defRPr sz="2200" baseline="0">
                <a:solidFill>
                  <a:schemeClr val="tx1"/>
                </a:solidFill>
              </a:defRPr>
            </a:lvl1pPr>
            <a:lvl2pPr>
              <a:defRPr sz="2200" baseline="0">
                <a:solidFill>
                  <a:schemeClr val="tx1"/>
                </a:solidFill>
              </a:defRPr>
            </a:lvl2pPr>
            <a:lvl3pPr>
              <a:defRPr sz="2200" baseline="0">
                <a:solidFill>
                  <a:schemeClr val="tx1"/>
                </a:solidFill>
              </a:defRPr>
            </a:lvl3pPr>
            <a:lvl4pPr>
              <a:defRPr sz="2200" baseline="0">
                <a:solidFill>
                  <a:schemeClr val="tx1"/>
                </a:solidFill>
              </a:defRPr>
            </a:lvl4pPr>
            <a:lvl5pPr>
              <a:defRPr sz="2200"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Box 9"/>
          <p:cNvSpPr txBox="1"/>
          <p:nvPr userDrawn="1"/>
        </p:nvSpPr>
        <p:spPr>
          <a:xfrm>
            <a:off x="265815" y="-496181"/>
            <a:ext cx="3318584"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Figure with annotation + bullets</a:t>
            </a:r>
            <a:endParaRPr lang="en-US" sz="1200" b="1" dirty="0">
              <a:solidFill>
                <a:schemeClr val="accent2"/>
              </a:solidFill>
            </a:endParaRPr>
          </a:p>
        </p:txBody>
      </p:sp>
      <p:sp>
        <p:nvSpPr>
          <p:cNvPr id="11" name="Content Placeholder 2"/>
          <p:cNvSpPr>
            <a:spLocks noGrp="1"/>
          </p:cNvSpPr>
          <p:nvPr>
            <p:ph sz="quarter" idx="10"/>
          </p:nvPr>
        </p:nvSpPr>
        <p:spPr>
          <a:xfrm>
            <a:off x="5257800" y="533400"/>
            <a:ext cx="6477000" cy="5524500"/>
          </a:xfrm>
          <a:noFill/>
        </p:spPr>
        <p:txBody>
          <a:bodyPr vert="horz" lIns="0" tIns="45720" rIns="0" bIns="45720" rtlCol="0">
            <a:normAutofit/>
          </a:bodyPr>
          <a:lstStyle>
            <a:lvl1pPr marL="228600" indent="-228600">
              <a:buNone/>
              <a:defRPr lang="en-US" smtClean="0">
                <a:solidFill>
                  <a:schemeClr val="accent2">
                    <a:lumMod val="60000"/>
                    <a:lumOff val="40000"/>
                  </a:schemeClr>
                </a:solidFill>
              </a:defRPr>
            </a:lvl1pPr>
            <a:lvl2pPr>
              <a:defRPr lang="en-US" smtClean="0"/>
            </a:lvl2pPr>
            <a:lvl3pPr>
              <a:defRPr lang="en-US" smtClean="0"/>
            </a:lvl3pPr>
            <a:lvl4pPr>
              <a:defRPr lang="en-US" smtClean="0"/>
            </a:lvl4pPr>
            <a:lvl5pPr>
              <a:defRPr lang="en-US"/>
            </a:lvl5pPr>
          </a:lstStyle>
          <a:p>
            <a:pPr marL="0" lvl="0" indent="0" algn="ctr"/>
            <a:r>
              <a:rPr lang="en-US"/>
              <a:t>Click to edit Master text styles</a:t>
            </a:r>
          </a:p>
          <a:p>
            <a:pPr marL="0" lvl="1" indent="0" algn="ctr"/>
            <a:r>
              <a:rPr lang="en-US"/>
              <a:t>Second level</a:t>
            </a:r>
          </a:p>
        </p:txBody>
      </p:sp>
      <p:sp>
        <p:nvSpPr>
          <p:cNvPr id="8" name="Text Placeholder 2">
            <a:extLst>
              <a:ext uri="{FF2B5EF4-FFF2-40B4-BE49-F238E27FC236}">
                <a16:creationId xmlns:a16="http://schemas.microsoft.com/office/drawing/2014/main" id="{D7D7F6C5-3DA8-6043-843B-8F5B92A0628A}"/>
              </a:ext>
            </a:extLst>
          </p:cNvPr>
          <p:cNvSpPr>
            <a:spLocks noGrp="1"/>
          </p:cNvSpPr>
          <p:nvPr>
            <p:ph type="body" sz="quarter" idx="12" hasCustomPrompt="1"/>
          </p:nvPr>
        </p:nvSpPr>
        <p:spPr>
          <a:xfrm>
            <a:off x="457200" y="10511"/>
            <a:ext cx="2787943" cy="307777"/>
          </a:xfrm>
          <a:solidFill>
            <a:schemeClr val="accent1">
              <a:alpha val="5000"/>
            </a:schemeClr>
          </a:solidFill>
          <a:ln>
            <a:noFill/>
          </a:ln>
        </p:spPr>
        <p:txBody>
          <a:bodyPr wrap="none" lIns="91440" tIns="91440" rIns="91440" bIns="91440" anchor="ctr">
            <a:spAutoFit/>
          </a:bodyPr>
          <a:lstStyle>
            <a:lvl1pPr marL="0" indent="0" algn="l">
              <a:buFontTx/>
              <a:buNone/>
              <a:defRPr sz="800" b="0" cap="all" spc="100" baseline="0">
                <a:solidFill>
                  <a:schemeClr val="accent1"/>
                </a:solidFill>
                <a:latin typeface="+mj-lt"/>
              </a:defRPr>
            </a:lvl1pPr>
          </a:lstStyle>
          <a:p>
            <a:pPr lvl="0"/>
            <a:r>
              <a:rPr lang="en-US" dirty="0"/>
              <a:t>CLICK TO ADD optional SECTION HEADER</a:t>
            </a:r>
          </a:p>
        </p:txBody>
      </p:sp>
    </p:spTree>
  </p:cSld>
  <p:clrMapOvr>
    <a:masterClrMapping/>
  </p:clrMapOvr>
  <p:transition>
    <p:fade/>
  </p:transition>
  <p:extLst>
    <p:ext uri="{DCECCB84-F9BA-43D5-87BE-67443E8EF086}">
      <p15:sldGuideLst xmlns:p15="http://schemas.microsoft.com/office/powerpoint/2012/main">
        <p15:guide id="1" pos="331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gradFill>
          <a:gsLst>
            <a:gs pos="0">
              <a:schemeClr val="accent1"/>
            </a:gs>
            <a:gs pos="97000">
              <a:schemeClr val="tx2"/>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n>
                  <a:solidFill>
                    <a:schemeClr val="bg1"/>
                  </a:solidFill>
                </a:ln>
              </a:defRPr>
            </a:lvl1pPr>
          </a:lstStyle>
          <a:p>
            <a:fld id="{B68F88C8-0A9A-DA43-95C8-7FE161A05352}" type="slidenum">
              <a:rPr lang="en-US" smtClean="0"/>
              <a:pPr/>
              <a:t>‹#›</a:t>
            </a:fld>
            <a:endParaRPr lang="en-US" dirty="0"/>
          </a:p>
        </p:txBody>
      </p:sp>
      <p:sp>
        <p:nvSpPr>
          <p:cNvPr id="5" name="Title 4"/>
          <p:cNvSpPr>
            <a:spLocks noGrp="1"/>
          </p:cNvSpPr>
          <p:nvPr>
            <p:ph type="title" hasCustomPrompt="1"/>
          </p:nvPr>
        </p:nvSpPr>
        <p:spPr>
          <a:xfrm>
            <a:off x="457200" y="1981200"/>
            <a:ext cx="11277600" cy="2895600"/>
          </a:xfrm>
        </p:spPr>
        <p:txBody>
          <a:bodyPr anchor="ctr">
            <a:noAutofit/>
          </a:bodyPr>
          <a:lstStyle>
            <a:lvl1pPr algn="ctr">
              <a:defRPr sz="3600" baseline="0">
                <a:solidFill>
                  <a:schemeClr val="bg1"/>
                </a:solidFill>
                <a:latin typeface="+mj-lt"/>
              </a:defRPr>
            </a:lvl1pPr>
          </a:lstStyle>
          <a:p>
            <a:r>
              <a:rPr lang="en-US" dirty="0"/>
              <a:t>Click to add a divider title</a:t>
            </a:r>
          </a:p>
        </p:txBody>
      </p:sp>
      <p:pic>
        <p:nvPicPr>
          <p:cNvPr id="6" name="Picture 5"/>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t="-24944"/>
          <a:stretch/>
        </p:blipFill>
        <p:spPr>
          <a:xfrm>
            <a:off x="320675" y="6521450"/>
            <a:ext cx="2391113" cy="102824"/>
          </a:xfrm>
          <a:prstGeom prst="rect">
            <a:avLst/>
          </a:prstGeom>
        </p:spPr>
      </p:pic>
      <p:sp>
        <p:nvSpPr>
          <p:cNvPr id="7" name="TextBox 6"/>
          <p:cNvSpPr txBox="1"/>
          <p:nvPr userDrawn="1"/>
        </p:nvSpPr>
        <p:spPr>
          <a:xfrm>
            <a:off x="265815" y="-496181"/>
            <a:ext cx="1891202"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Divider Blue</a:t>
            </a:r>
            <a:endParaRPr lang="en-US" sz="1200" b="1" dirty="0">
              <a:solidFill>
                <a:schemeClr val="accent2"/>
              </a:solidFill>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Dark">
    <p:bg>
      <p:bgPr>
        <a:gradFill>
          <a:gsLst>
            <a:gs pos="0">
              <a:srgbClr val="474345"/>
            </a:gs>
            <a:gs pos="100000">
              <a:schemeClr val="tx1">
                <a:lumMod val="7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n>
                  <a:solidFill>
                    <a:schemeClr val="bg1"/>
                  </a:solidFill>
                </a:ln>
              </a:defRPr>
            </a:lvl1pPr>
          </a:lstStyle>
          <a:p>
            <a:fld id="{B68F88C8-0A9A-DA43-95C8-7FE161A05352}" type="slidenum">
              <a:rPr lang="en-US" smtClean="0"/>
              <a:pPr/>
              <a:t>‹#›</a:t>
            </a:fld>
            <a:endParaRPr lang="en-US" dirty="0"/>
          </a:p>
        </p:txBody>
      </p:sp>
      <p:sp>
        <p:nvSpPr>
          <p:cNvPr id="5" name="Title 4"/>
          <p:cNvSpPr>
            <a:spLocks noGrp="1"/>
          </p:cNvSpPr>
          <p:nvPr>
            <p:ph type="title"/>
          </p:nvPr>
        </p:nvSpPr>
        <p:spPr>
          <a:xfrm>
            <a:off x="457200" y="1981200"/>
            <a:ext cx="11277600" cy="2895600"/>
          </a:xfrm>
        </p:spPr>
        <p:txBody>
          <a:bodyPr anchor="ctr">
            <a:noAutofit/>
          </a:bodyPr>
          <a:lstStyle>
            <a:lvl1pPr algn="ctr">
              <a:defRPr sz="3600" baseline="0">
                <a:solidFill>
                  <a:schemeClr val="bg1"/>
                </a:solidFill>
                <a:latin typeface="+mj-lt"/>
              </a:defRPr>
            </a:lvl1pPr>
          </a:lstStyle>
          <a:p>
            <a:r>
              <a:rPr lang="en-US"/>
              <a:t>Click to edit Master title style</a:t>
            </a:r>
            <a:endParaRPr lang="en-US" dirty="0"/>
          </a:p>
        </p:txBody>
      </p:sp>
      <p:pic>
        <p:nvPicPr>
          <p:cNvPr id="6" name="Picture 5"/>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t="-24944"/>
          <a:stretch/>
        </p:blipFill>
        <p:spPr>
          <a:xfrm>
            <a:off x="320675" y="6521450"/>
            <a:ext cx="2391113" cy="102824"/>
          </a:xfrm>
          <a:prstGeom prst="rect">
            <a:avLst/>
          </a:prstGeom>
        </p:spPr>
      </p:pic>
      <p:sp>
        <p:nvSpPr>
          <p:cNvPr id="7" name="TextBox 6"/>
          <p:cNvSpPr txBox="1"/>
          <p:nvPr userDrawn="1"/>
        </p:nvSpPr>
        <p:spPr>
          <a:xfrm>
            <a:off x="265815" y="-496181"/>
            <a:ext cx="1897738" cy="483989"/>
          </a:xfrm>
          <a:prstGeom prst="round2SameRect">
            <a:avLst/>
          </a:prstGeom>
          <a:solidFill>
            <a:srgbClr val="F9FAF9"/>
          </a:solidFill>
          <a:ln w="6350">
            <a:solidFill>
              <a:schemeClr val="accent2"/>
            </a:solidFill>
          </a:ln>
        </p:spPr>
        <p:txBody>
          <a:bodyPr wrap="none" lIns="182880" tIns="91440" rIns="182880" bIns="182880" rtlCol="0">
            <a:spAutoFit/>
          </a:bodyPr>
          <a:lstStyle/>
          <a:p>
            <a:r>
              <a:rPr lang="en-US" sz="1200" b="1" dirty="0">
                <a:solidFill>
                  <a:schemeClr val="accent2"/>
                </a:solidFill>
              </a:rPr>
              <a:t>Master:</a:t>
            </a:r>
            <a:r>
              <a:rPr lang="en-US" sz="1200" b="1" baseline="0" dirty="0">
                <a:solidFill>
                  <a:schemeClr val="accent2"/>
                </a:solidFill>
              </a:rPr>
              <a:t> Divider Dark</a:t>
            </a:r>
            <a:endParaRPr lang="en-US" sz="1200" b="1" dirty="0">
              <a:solidFill>
                <a:schemeClr val="accent2"/>
              </a:solidFill>
            </a:endParaRPr>
          </a:p>
        </p:txBody>
      </p:sp>
      <p:sp>
        <p:nvSpPr>
          <p:cNvPr id="8" name="Oval 7"/>
          <p:cNvSpPr/>
          <p:nvPr userDrawn="1"/>
        </p:nvSpPr>
        <p:spPr>
          <a:xfrm>
            <a:off x="-550072" y="117081"/>
            <a:ext cx="231648" cy="2316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9" name="Oval 8"/>
          <p:cNvSpPr/>
          <p:nvPr userDrawn="1"/>
        </p:nvSpPr>
        <p:spPr>
          <a:xfrm>
            <a:off x="-550072" y="452571"/>
            <a:ext cx="231648" cy="2316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0" name="Oval 9"/>
          <p:cNvSpPr/>
          <p:nvPr userDrawn="1"/>
        </p:nvSpPr>
        <p:spPr>
          <a:xfrm>
            <a:off x="-550072" y="788061"/>
            <a:ext cx="231648" cy="23164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1" name="Oval 10"/>
          <p:cNvSpPr/>
          <p:nvPr userDrawn="1"/>
        </p:nvSpPr>
        <p:spPr>
          <a:xfrm>
            <a:off x="-550072" y="1123551"/>
            <a:ext cx="231648" cy="2316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2" name="Oval 11"/>
          <p:cNvSpPr/>
          <p:nvPr userDrawn="1"/>
        </p:nvSpPr>
        <p:spPr>
          <a:xfrm>
            <a:off x="-550072" y="1459040"/>
            <a:ext cx="231648" cy="2316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3" name="TextBox 12"/>
          <p:cNvSpPr txBox="1"/>
          <p:nvPr userDrawn="1"/>
        </p:nvSpPr>
        <p:spPr>
          <a:xfrm>
            <a:off x="-888626" y="31354"/>
            <a:ext cx="338554" cy="1674497"/>
          </a:xfrm>
          <a:prstGeom prst="rect">
            <a:avLst/>
          </a:prstGeom>
          <a:noFill/>
        </p:spPr>
        <p:txBody>
          <a:bodyPr vert="vert270" wrap="none" rtlCol="0">
            <a:spAutoFit/>
          </a:bodyPr>
          <a:lstStyle/>
          <a:p>
            <a:r>
              <a:rPr lang="en-US" sz="1000" b="1" spc="0" dirty="0">
                <a:solidFill>
                  <a:schemeClr val="tx1">
                    <a:lumMod val="60000"/>
                    <a:lumOff val="40000"/>
                  </a:schemeClr>
                </a:solidFill>
              </a:rPr>
              <a:t>URBAN</a:t>
            </a:r>
            <a:r>
              <a:rPr lang="en-US" sz="1000" b="1" spc="0" baseline="0" dirty="0">
                <a:solidFill>
                  <a:schemeClr val="tx1">
                    <a:lumMod val="60000"/>
                    <a:lumOff val="40000"/>
                  </a:schemeClr>
                </a:solidFill>
              </a:rPr>
              <a:t> COLOR PALETTE</a:t>
            </a:r>
            <a:endParaRPr lang="en-US" sz="1000" b="1" spc="0" dirty="0">
              <a:solidFill>
                <a:schemeClr val="tx1">
                  <a:lumMod val="60000"/>
                  <a:lumOff val="40000"/>
                </a:schemeClr>
              </a:solidFill>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33400"/>
            <a:ext cx="11277600" cy="1157288"/>
          </a:xfrm>
          <a:prstGeom prst="rect">
            <a:avLst/>
          </a:prstGeom>
        </p:spPr>
        <p:txBody>
          <a:bodyPr vert="horz" lIns="0" tIns="45720" rIns="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825625"/>
            <a:ext cx="11277600" cy="4232275"/>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991600" y="6467708"/>
            <a:ext cx="2743200" cy="209316"/>
          </a:xfrm>
          <a:prstGeom prst="rect">
            <a:avLst/>
          </a:prstGeom>
        </p:spPr>
        <p:txBody>
          <a:bodyPr vert="horz" lIns="0" tIns="0" rIns="0" bIns="0" rtlCol="0" anchor="ctr"/>
          <a:lstStyle>
            <a:lvl1pPr algn="r">
              <a:defRPr sz="1000">
                <a:solidFill>
                  <a:schemeClr val="tx1">
                    <a:tint val="75000"/>
                  </a:schemeClr>
                </a:solidFill>
                <a:latin typeface="Lato" charset="0"/>
                <a:ea typeface="Lato" charset="0"/>
                <a:cs typeface="Lato" charset="0"/>
              </a:defRPr>
            </a:lvl1pPr>
          </a:lstStyle>
          <a:p>
            <a:fld id="{B68F88C8-0A9A-DA43-95C8-7FE161A05352}" type="slidenum">
              <a:rPr lang="en-US" smtClean="0"/>
              <a:pPr/>
              <a:t>‹#›</a:t>
            </a:fld>
            <a:endParaRPr lang="en-US" dirty="0"/>
          </a:p>
        </p:txBody>
      </p:sp>
      <p:pic>
        <p:nvPicPr>
          <p:cNvPr id="8" name="Picture 7"/>
          <p:cNvPicPr>
            <a:picLocks noChangeAspect="1"/>
          </p:cNvPicPr>
          <p:nvPr userDrawn="1"/>
        </p:nvPicPr>
        <p:blipFill rotWithShape="1">
          <a:blip r:embed="rId15">
            <a:extLst>
              <a:ext uri="{28A0092B-C50C-407E-A947-70E740481C1C}">
                <a14:useLocalDpi xmlns:a14="http://schemas.microsoft.com/office/drawing/2010/main"/>
              </a:ext>
            </a:extLst>
          </a:blip>
          <a:srcRect l="14990" t="-24944" r="1"/>
          <a:stretch/>
        </p:blipFill>
        <p:spPr>
          <a:xfrm>
            <a:off x="320675" y="6521450"/>
            <a:ext cx="2391113" cy="102824"/>
          </a:xfrm>
          <a:prstGeom prst="rect">
            <a:avLst/>
          </a:prstGeom>
        </p:spPr>
      </p:pic>
      <p:sp>
        <p:nvSpPr>
          <p:cNvPr id="4" name="Oval 3"/>
          <p:cNvSpPr/>
          <p:nvPr userDrawn="1"/>
        </p:nvSpPr>
        <p:spPr>
          <a:xfrm>
            <a:off x="-550072" y="117081"/>
            <a:ext cx="231648" cy="2316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7" name="Oval 6"/>
          <p:cNvSpPr/>
          <p:nvPr userDrawn="1"/>
        </p:nvSpPr>
        <p:spPr>
          <a:xfrm>
            <a:off x="-550072" y="452571"/>
            <a:ext cx="231648" cy="2316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9" name="Oval 8"/>
          <p:cNvSpPr/>
          <p:nvPr userDrawn="1"/>
        </p:nvSpPr>
        <p:spPr>
          <a:xfrm>
            <a:off x="-550072" y="788061"/>
            <a:ext cx="231648" cy="23164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1" name="Oval 10"/>
          <p:cNvSpPr/>
          <p:nvPr userDrawn="1"/>
        </p:nvSpPr>
        <p:spPr>
          <a:xfrm>
            <a:off x="-550072" y="1123551"/>
            <a:ext cx="231648" cy="2316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2" name="Oval 11"/>
          <p:cNvSpPr/>
          <p:nvPr userDrawn="1"/>
        </p:nvSpPr>
        <p:spPr>
          <a:xfrm>
            <a:off x="-550072" y="1459040"/>
            <a:ext cx="231648" cy="2316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5" name="TextBox 4"/>
          <p:cNvSpPr txBox="1"/>
          <p:nvPr userDrawn="1"/>
        </p:nvSpPr>
        <p:spPr>
          <a:xfrm>
            <a:off x="-888626" y="31354"/>
            <a:ext cx="338554" cy="1674497"/>
          </a:xfrm>
          <a:prstGeom prst="rect">
            <a:avLst/>
          </a:prstGeom>
          <a:noFill/>
        </p:spPr>
        <p:txBody>
          <a:bodyPr vert="vert270" wrap="none" rtlCol="0">
            <a:spAutoFit/>
          </a:bodyPr>
          <a:lstStyle/>
          <a:p>
            <a:r>
              <a:rPr lang="en-US" sz="1000" b="1" spc="0" dirty="0">
                <a:solidFill>
                  <a:schemeClr val="tx1">
                    <a:lumMod val="60000"/>
                    <a:lumOff val="40000"/>
                  </a:schemeClr>
                </a:solidFill>
              </a:rPr>
              <a:t>URBAN</a:t>
            </a:r>
            <a:r>
              <a:rPr lang="en-US" sz="1000" b="1" spc="0" baseline="0" dirty="0">
                <a:solidFill>
                  <a:schemeClr val="tx1">
                    <a:lumMod val="60000"/>
                    <a:lumOff val="40000"/>
                  </a:schemeClr>
                </a:solidFill>
              </a:rPr>
              <a:t> COLOR PALETTE</a:t>
            </a:r>
            <a:endParaRPr lang="en-US" sz="1000" b="1" spc="0" dirty="0">
              <a:solidFill>
                <a:schemeClr val="tx1">
                  <a:lumMod val="60000"/>
                  <a:lumOff val="40000"/>
                </a:schemeClr>
              </a:solidFill>
            </a:endParaRPr>
          </a:p>
        </p:txBody>
      </p:sp>
      <p:sp>
        <p:nvSpPr>
          <p:cNvPr id="13" name="TextBox 12"/>
          <p:cNvSpPr txBox="1"/>
          <p:nvPr userDrawn="1"/>
        </p:nvSpPr>
        <p:spPr>
          <a:xfrm>
            <a:off x="10525186" y="7020156"/>
            <a:ext cx="1697901" cy="246221"/>
          </a:xfrm>
          <a:prstGeom prst="rect">
            <a:avLst/>
          </a:prstGeom>
          <a:noFill/>
        </p:spPr>
        <p:txBody>
          <a:bodyPr vert="horz" wrap="none" rtlCol="0">
            <a:spAutoFit/>
          </a:bodyPr>
          <a:lstStyle/>
          <a:p>
            <a:pPr algn="r"/>
            <a:r>
              <a:rPr lang="en-US" sz="1000" b="1" spc="0" dirty="0">
                <a:solidFill>
                  <a:schemeClr val="tx1">
                    <a:lumMod val="60000"/>
                    <a:lumOff val="40000"/>
                  </a:schemeClr>
                </a:solidFill>
              </a:rPr>
              <a:t>TEMPLATE VERSION 2.2</a:t>
            </a:r>
            <a:endParaRPr lang="en-US" sz="1000" b="1" spc="0" dirty="0">
              <a:solidFill>
                <a:schemeClr val="tx1"/>
              </a:solidFill>
            </a:endParaRPr>
          </a:p>
        </p:txBody>
      </p:sp>
    </p:spTree>
    <p:extLst>
      <p:ext uri="{BB962C8B-B14F-4D97-AF65-F5344CB8AC3E}">
        <p14:creationId xmlns:p14="http://schemas.microsoft.com/office/powerpoint/2010/main" val="467279208"/>
      </p:ext>
    </p:extLst>
  </p:cSld>
  <p:clrMap bg1="lt1" tx1="dk1" bg2="lt2" tx2="dk2" accent1="accent1" accent2="accent2" accent3="accent3" accent4="accent4" accent5="accent5" accent6="accent6" hlink="hlink" folHlink="folHlink"/>
  <p:sldLayoutIdLst>
    <p:sldLayoutId id="2147483679" r:id="rId1"/>
    <p:sldLayoutId id="2147483678" r:id="rId2"/>
    <p:sldLayoutId id="2147483654" r:id="rId3"/>
    <p:sldLayoutId id="2147483658" r:id="rId4"/>
    <p:sldLayoutId id="2147483675" r:id="rId5"/>
    <p:sldLayoutId id="2147483656" r:id="rId6"/>
    <p:sldLayoutId id="2147483677" r:id="rId7"/>
    <p:sldLayoutId id="2147483657" r:id="rId8"/>
    <p:sldLayoutId id="2147483674" r:id="rId9"/>
    <p:sldLayoutId id="2147483676" r:id="rId10"/>
    <p:sldLayoutId id="2147483682" r:id="rId11"/>
    <p:sldLayoutId id="2147483683" r:id="rId12"/>
    <p:sldLayoutId id="2147483655" r:id="rId13"/>
  </p:sldLayoutIdLst>
  <p:transition>
    <p:fade/>
  </p:transition>
  <p:hf hdr="0" ftr="0" dt="0"/>
  <p:txStyles>
    <p:titleStyle>
      <a:lvl1pPr algn="l" defTabSz="914400" rtl="0" eaLnBrk="1" latinLnBrk="0" hangingPunct="1">
        <a:lnSpc>
          <a:spcPct val="90000"/>
        </a:lnSpc>
        <a:spcBef>
          <a:spcPct val="0"/>
        </a:spcBef>
        <a:buNone/>
        <a:defRPr sz="3400" b="1" kern="120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600"/>
        </a:spcAft>
        <a:buClr>
          <a:schemeClr val="accent1"/>
        </a:buClr>
        <a:buFont typeface="Wingdings"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600"/>
        </a:spcAft>
        <a:buClr>
          <a:schemeClr val="accent1"/>
        </a:buClr>
        <a:buFont typeface="Wingdings"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600"/>
        </a:spcAft>
        <a:buClr>
          <a:schemeClr val="accent1"/>
        </a:buClr>
        <a:buFont typeface="Wingdings"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600"/>
        </a:spcAft>
        <a:buClr>
          <a:schemeClr val="accent1"/>
        </a:buClr>
        <a:buFont typeface="Wingdings"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600"/>
        </a:spcAft>
        <a:buClr>
          <a:schemeClr val="accent1"/>
        </a:buClr>
        <a:buFont typeface="Wingdings"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8">
          <p15:clr>
            <a:srgbClr val="F26B43"/>
          </p15:clr>
        </p15:guide>
        <p15:guide id="4" orient="horz" pos="336">
          <p15:clr>
            <a:srgbClr val="F26B43"/>
          </p15:clr>
        </p15:guide>
        <p15:guide id="5" orient="horz" pos="3816">
          <p15:clr>
            <a:srgbClr val="F26B43"/>
          </p15:clr>
        </p15:guide>
        <p15:guide id="6" pos="2592">
          <p15:clr>
            <a:srgbClr val="F26B43"/>
          </p15:clr>
        </p15:guide>
        <p15:guide id="7" pos="7392">
          <p15:clr>
            <a:srgbClr val="F26B43"/>
          </p15:clr>
        </p15:guide>
        <p15:guide id="8" orient="horz" pos="417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www.sustainabilityoutlook.in/content/drivers-change-how-india%E2%80%99s-ever-increasing-car-users-could-inspire-sustainable-infrastructu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hyperlink" Target="https://www.urban.org/research/publication/local-impacts-economic-development-administration-construction-investments" TargetMode="External"/><Relationship Id="rId3" Type="http://schemas.openxmlformats.org/officeDocument/2006/relationships/hyperlink" Target="https://www.urban.org/research/publication/history-and-programmatic-overview-economic-development-administrationhttps:/www.urban.org/research/publication/history-and-programmatic-overview-economic-development-administration" TargetMode="External"/><Relationship Id="rId7" Type="http://schemas.openxmlformats.org/officeDocument/2006/relationships/hyperlink" Target="https://www.urban.org/research/publication/evaluating-edas-role-disaster-recovery-and-resilience" TargetMode="External"/><Relationship Id="rId2" Type="http://schemas.openxmlformats.org/officeDocument/2006/relationships/hyperlink" Target="https://www.urban.org/research/publication/economic-development-administration-programs-and-project-types" TargetMode="External"/><Relationship Id="rId1" Type="http://schemas.openxmlformats.org/officeDocument/2006/relationships/slideLayout" Target="../slideLayouts/slideLayout5.xml"/><Relationship Id="rId6" Type="http://schemas.openxmlformats.org/officeDocument/2006/relationships/hyperlink" Target="https://www.urban.org/features/revitalizing-tribal-economy-through-cultural-connection" TargetMode="External"/><Relationship Id="rId5" Type="http://schemas.openxmlformats.org/officeDocument/2006/relationships/hyperlink" Target="https://www.eda.gov/eda-at-work/home.html" TargetMode="External"/><Relationship Id="rId4" Type="http://schemas.openxmlformats.org/officeDocument/2006/relationships/hyperlink" Target="https://www.urban.org/research/publication/location-economic-development-administration-grant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https://www.eda.gov/eda-at-work/home.html" TargetMode="External"/><Relationship Id="rId5" Type="http://schemas.openxmlformats.org/officeDocument/2006/relationships/image" Target="../media/image6.png"/><Relationship Id="rId4" Type="http://schemas.openxmlformats.org/officeDocument/2006/relationships/hyperlink" Target="https://www.urban.org/ed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6427304"/>
            <a:ext cx="2849217" cy="430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738955730"/>
              </p:ext>
            </p:extLst>
          </p:nvPr>
        </p:nvGraphicFramePr>
        <p:xfrm>
          <a:off x="823232" y="3819432"/>
          <a:ext cx="11119952" cy="1661160"/>
        </p:xfrm>
        <a:graphic>
          <a:graphicData uri="http://schemas.openxmlformats.org/drawingml/2006/table">
            <a:tbl>
              <a:tblPr firstRow="1" bandRow="1">
                <a:tableStyleId>{5C22544A-7EE6-4342-B048-85BDC9FD1C3A}</a:tableStyleId>
              </a:tblPr>
              <a:tblGrid>
                <a:gridCol w="11119952">
                  <a:extLst>
                    <a:ext uri="{9D8B030D-6E8A-4147-A177-3AD203B41FA5}">
                      <a16:colId xmlns:a16="http://schemas.microsoft.com/office/drawing/2014/main" val="20000"/>
                    </a:ext>
                  </a:extLst>
                </a:gridCol>
              </a:tblGrid>
              <a:tr h="182880">
                <a:tc>
                  <a:txBody>
                    <a:bodyPr/>
                    <a:lstStyle/>
                    <a:p>
                      <a:pPr marL="0" marR="0" lvl="0" indent="0" algn="l" rtl="0" eaLnBrk="1" fontAlgn="auto" latinLnBrk="0" hangingPunct="1">
                        <a:lnSpc>
                          <a:spcPct val="100000"/>
                        </a:lnSpc>
                        <a:spcBef>
                          <a:spcPts val="0"/>
                        </a:spcBef>
                        <a:spcAft>
                          <a:spcPts val="1600"/>
                        </a:spcAft>
                        <a:buClr>
                          <a:srgbClr val="139DEC"/>
                        </a:buClr>
                        <a:buSzTx/>
                        <a:buFontTx/>
                        <a:buNone/>
                      </a:pPr>
                      <a:r>
                        <a:rPr lang="en-US" sz="1200" b="0" i="0" u="none" strike="noStrike" kern="1200" cap="none" spc="0" normalizeH="0" baseline="0" noProof="0" dirty="0">
                          <a:ln>
                            <a:noFill/>
                          </a:ln>
                          <a:solidFill>
                            <a:srgbClr val="139DEC"/>
                          </a:solidFill>
                          <a:effectLst/>
                          <a:uLnTx/>
                          <a:uFillTx/>
                          <a:latin typeface="+mn-lt"/>
                          <a:ea typeface="+mn-ea"/>
                          <a:cs typeface="+mn-cs"/>
                        </a:rPr>
                        <a:t>June 2025</a:t>
                      </a:r>
                      <a:endParaRPr kumimoji="0" lang="en-US" sz="1200" b="0" i="0" u="none" strike="noStrike" kern="1200" cap="none" spc="0" normalizeH="0" baseline="0" noProof="0" dirty="0">
                        <a:ln>
                          <a:noFill/>
                        </a:ln>
                        <a:solidFill>
                          <a:srgbClr val="139DEC"/>
                        </a:solidFill>
                        <a:effectLst/>
                        <a:uLnTx/>
                        <a:uFillTx/>
                        <a:latin typeface="+mn-lt"/>
                        <a:ea typeface="+mn-ea"/>
                        <a:cs typeface="+mn-cs"/>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1379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94546"/>
                          </a:solidFill>
                          <a:effectLst/>
                          <a:uLnTx/>
                          <a:uFillTx/>
                          <a:latin typeface="Lato"/>
                          <a:ea typeface="+mn-ea"/>
                          <a:cs typeface="+mn-cs"/>
                        </a:rPr>
                        <a:t>Understanding Impact: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494546"/>
                          </a:solidFill>
                          <a:effectLst/>
                          <a:uLnTx/>
                          <a:uFillTx/>
                          <a:latin typeface="Lato"/>
                          <a:ea typeface="+mn-ea"/>
                          <a:cs typeface="+mn-cs"/>
                        </a:rPr>
                        <a:t>An Investigation of the U.S. Economic Development Administration</a:t>
                      </a:r>
                      <a:endParaRPr lang="en-US" sz="800" dirty="0"/>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352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139DEC"/>
                        </a:solidFill>
                        <a:effectLst/>
                        <a:uLnTx/>
                        <a:uFillTx/>
                        <a:latin typeface="+mn-lt"/>
                        <a:ea typeface="+mn-ea"/>
                        <a:cs typeface="+mn-cs"/>
                      </a:endParaRPr>
                    </a:p>
                  </a:txBody>
                  <a:tcPr marL="0" marR="0" marT="9144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pic>
        <p:nvPicPr>
          <p:cNvPr id="5" name="Picture Placeholder 4"/>
          <p:cNvPicPr>
            <a:picLocks noGrp="1" noChangeAspect="1"/>
          </p:cNvPicPr>
          <p:nvPr>
            <p:ph type="pic" sz="quarter" idx="10"/>
          </p:nvPr>
        </p:nvPicPr>
        <p:blipFill rotWithShape="1">
          <a:blip r:embed="rId3">
            <a:extLst>
              <a:ext uri="{837473B0-CC2E-450A-ABE3-18F120FF3D39}">
                <a1611:picAttrSrcUrl xmlns:a1611="http://schemas.microsoft.com/office/drawing/2016/11/main" r:id="rId4"/>
              </a:ext>
            </a:extLst>
          </a:blip>
          <a:srcRect b="46062"/>
          <a:stretch/>
        </p:blipFill>
        <p:spPr>
          <a:xfrm>
            <a:off x="-1166" y="-1"/>
            <a:ext cx="12192000" cy="3699071"/>
          </a:xfrm>
        </p:spPr>
      </p:pic>
      <p:sp>
        <p:nvSpPr>
          <p:cNvPr id="6" name="TextBox 5">
            <a:extLst>
              <a:ext uri="{FF2B5EF4-FFF2-40B4-BE49-F238E27FC236}">
                <a16:creationId xmlns:a16="http://schemas.microsoft.com/office/drawing/2014/main" id="{12B21CBA-BA59-4024-9FAC-635EF3245591}"/>
              </a:ext>
            </a:extLst>
          </p:cNvPr>
          <p:cNvSpPr txBox="1"/>
          <p:nvPr/>
        </p:nvSpPr>
        <p:spPr>
          <a:xfrm>
            <a:off x="7599019" y="6488765"/>
            <a:ext cx="5868416" cy="256545"/>
          </a:xfrm>
          <a:prstGeom prst="rect">
            <a:avLst/>
          </a:prstGeom>
          <a:noFill/>
        </p:spPr>
        <p:txBody>
          <a:bodyPr wrap="square" rtlCol="0">
            <a:spAutoFit/>
          </a:bodyPr>
          <a:lstStyle/>
          <a:p>
            <a:r>
              <a:rPr lang="en-US" sz="1067" dirty="0">
                <a:solidFill>
                  <a:schemeClr val="bg1">
                    <a:lumMod val="85000"/>
                  </a:schemeClr>
                </a:solidFill>
                <a:latin typeface="+mj-lt"/>
                <a:hlinkClick r:id="rId4" tooltip="http://www.sustainabilityoutlook.in/content/drivers-change-how-india%E2%80%99s-ever-increasing-car-users-could-inspire-sustainable-infrastructur">
                  <a:extLst>
                    <a:ext uri="{A12FA001-AC4F-418D-AE19-62706E023703}">
                      <ahyp:hlinkClr xmlns:ahyp="http://schemas.microsoft.com/office/drawing/2018/hyperlinkcolor" val="tx"/>
                    </a:ext>
                  </a:extLst>
                </a:hlinkClick>
              </a:rPr>
              <a:t>This Photo</a:t>
            </a:r>
            <a:r>
              <a:rPr lang="en-US" sz="1067" dirty="0">
                <a:solidFill>
                  <a:schemeClr val="bg1">
                    <a:lumMod val="85000"/>
                  </a:schemeClr>
                </a:solidFill>
                <a:latin typeface="+mj-lt"/>
              </a:rPr>
              <a:t> by Unknown Author is licensed under </a:t>
            </a:r>
            <a:r>
              <a:rPr lang="en-US" sz="1067" dirty="0">
                <a:solidFill>
                  <a:schemeClr val="bg1">
                    <a:lumMod val="85000"/>
                  </a:schemeClr>
                </a:solidFill>
                <a:latin typeface="+mj-lt"/>
                <a:hlinkClick r:id="rId5" tooltip="https://creativecommons.org/licenses/by-sa/3.0/">
                  <a:extLst>
                    <a:ext uri="{A12FA001-AC4F-418D-AE19-62706E023703}">
                      <ahyp:hlinkClr xmlns:ahyp="http://schemas.microsoft.com/office/drawing/2018/hyperlinkcolor" val="tx"/>
                    </a:ext>
                  </a:extLst>
                </a:hlinkClick>
              </a:rPr>
              <a:t>CC BY-SA</a:t>
            </a:r>
            <a:endParaRPr lang="en-US" sz="1067" dirty="0">
              <a:solidFill>
                <a:schemeClr val="bg1">
                  <a:lumMod val="85000"/>
                </a:schemeClr>
              </a:solidFill>
              <a:latin typeface="+mj-lt"/>
            </a:endParaRPr>
          </a:p>
        </p:txBody>
      </p:sp>
    </p:spTree>
    <p:extLst>
      <p:ext uri="{BB962C8B-B14F-4D97-AF65-F5344CB8AC3E}">
        <p14:creationId xmlns:p14="http://schemas.microsoft.com/office/powerpoint/2010/main" val="348861705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28531F7-9E45-CC2E-A473-417E03253E8A}"/>
              </a:ext>
            </a:extLst>
          </p:cNvPr>
          <p:cNvPicPr>
            <a:picLocks noGrp="1" noChangeAspect="1"/>
          </p:cNvPicPr>
          <p:nvPr>
            <p:ph sz="quarter" idx="13"/>
          </p:nvPr>
        </p:nvPicPr>
        <p:blipFill>
          <a:blip r:embed="rId3"/>
          <a:stretch>
            <a:fillRect/>
          </a:stretch>
        </p:blipFill>
        <p:spPr>
          <a:xfrm>
            <a:off x="1155518" y="1289957"/>
            <a:ext cx="9880964" cy="5177751"/>
          </a:xfrm>
          <a:prstGeom prst="rect">
            <a:avLst/>
          </a:prstGeom>
        </p:spPr>
      </p:pic>
      <p:sp>
        <p:nvSpPr>
          <p:cNvPr id="2" name="Slide Number Placeholder 1">
            <a:extLst>
              <a:ext uri="{FF2B5EF4-FFF2-40B4-BE49-F238E27FC236}">
                <a16:creationId xmlns:a16="http://schemas.microsoft.com/office/drawing/2014/main" id="{5E76C207-D9EC-8EB3-0E64-236545F5ADA2}"/>
              </a:ext>
            </a:extLst>
          </p:cNvPr>
          <p:cNvSpPr>
            <a:spLocks noGrp="1"/>
          </p:cNvSpPr>
          <p:nvPr>
            <p:ph type="sldNum" sz="quarter" idx="12"/>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10</a:t>
            </a:fld>
            <a:endParaRPr lang="en-US" dirty="0"/>
          </a:p>
        </p:txBody>
      </p:sp>
      <p:sp>
        <p:nvSpPr>
          <p:cNvPr id="8" name="Title 2">
            <a:extLst>
              <a:ext uri="{FF2B5EF4-FFF2-40B4-BE49-F238E27FC236}">
                <a16:creationId xmlns:a16="http://schemas.microsoft.com/office/drawing/2014/main" id="{8353B833-F7FE-C1EA-6069-5BC60E773BC4}"/>
              </a:ext>
            </a:extLst>
          </p:cNvPr>
          <p:cNvSpPr>
            <a:spLocks noGrp="1"/>
          </p:cNvSpPr>
          <p:nvPr>
            <p:ph type="title"/>
          </p:nvPr>
        </p:nvSpPr>
        <p:spPr>
          <a:xfrm>
            <a:off x="457200" y="533400"/>
            <a:ext cx="11277600" cy="1157288"/>
          </a:xfrm>
        </p:spPr>
        <p:txBody>
          <a:bodyPr/>
          <a:lstStyle/>
          <a:p>
            <a:r>
              <a:rPr lang="en-US" sz="3200" dirty="0"/>
              <a:t>Average EDA project size, by project type, 2010-19</a:t>
            </a:r>
            <a:br>
              <a:rPr lang="en-US" sz="2400" b="0" dirty="0"/>
            </a:br>
            <a:br>
              <a:rPr lang="en-US" sz="2400" b="0" dirty="0"/>
            </a:br>
            <a:r>
              <a:rPr lang="en-US" sz="2400" b="0" i="1" dirty="0"/>
              <a:t>Thousands of 2019 dollars</a:t>
            </a:r>
            <a:br>
              <a:rPr lang="en-US" sz="3200" dirty="0"/>
            </a:br>
            <a:endParaRPr lang="en-US" sz="3200" dirty="0"/>
          </a:p>
        </p:txBody>
      </p:sp>
    </p:spTree>
    <p:extLst>
      <p:ext uri="{BB962C8B-B14F-4D97-AF65-F5344CB8AC3E}">
        <p14:creationId xmlns:p14="http://schemas.microsoft.com/office/powerpoint/2010/main" val="72282148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76C207-D9EC-8EB3-0E64-236545F5ADA2}"/>
              </a:ext>
            </a:extLst>
          </p:cNvPr>
          <p:cNvSpPr>
            <a:spLocks noGrp="1"/>
          </p:cNvSpPr>
          <p:nvPr>
            <p:ph type="sldNum" sz="quarter" idx="12"/>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11</a:t>
            </a:fld>
            <a:endParaRPr lang="en-US" dirty="0"/>
          </a:p>
        </p:txBody>
      </p:sp>
      <p:sp>
        <p:nvSpPr>
          <p:cNvPr id="8" name="Title 2">
            <a:extLst>
              <a:ext uri="{FF2B5EF4-FFF2-40B4-BE49-F238E27FC236}">
                <a16:creationId xmlns:a16="http://schemas.microsoft.com/office/drawing/2014/main" id="{8353B833-F7FE-C1EA-6069-5BC60E773BC4}"/>
              </a:ext>
            </a:extLst>
          </p:cNvPr>
          <p:cNvSpPr>
            <a:spLocks noGrp="1"/>
          </p:cNvSpPr>
          <p:nvPr>
            <p:ph type="title"/>
          </p:nvPr>
        </p:nvSpPr>
        <p:spPr>
          <a:xfrm>
            <a:off x="457200" y="533400"/>
            <a:ext cx="11277600" cy="1157288"/>
          </a:xfrm>
        </p:spPr>
        <p:txBody>
          <a:bodyPr/>
          <a:lstStyle/>
          <a:p>
            <a:r>
              <a:rPr lang="en-US" sz="3200" dirty="0"/>
              <a:t>Construction Projects Get Majority of Funding</a:t>
            </a:r>
            <a:br>
              <a:rPr lang="en-US" sz="3200" dirty="0"/>
            </a:br>
            <a:br>
              <a:rPr lang="en-US" sz="3200" dirty="0"/>
            </a:br>
            <a:r>
              <a:rPr lang="en-US" sz="2400" dirty="0"/>
              <a:t>EDA funding, annual average by project type, 2010-19</a:t>
            </a:r>
            <a:br>
              <a:rPr lang="en-US" sz="2400" b="0" dirty="0"/>
            </a:br>
            <a:r>
              <a:rPr lang="en-US" sz="1800" b="0" i="1" dirty="0"/>
              <a:t>Millions of 2019 dollars</a:t>
            </a:r>
            <a:br>
              <a:rPr lang="en-US" sz="2400" b="0" dirty="0"/>
            </a:br>
            <a:br>
              <a:rPr lang="en-US" sz="3200" dirty="0"/>
            </a:br>
            <a:endParaRPr lang="en-US" sz="3200" dirty="0"/>
          </a:p>
        </p:txBody>
      </p:sp>
      <p:pic>
        <p:nvPicPr>
          <p:cNvPr id="5" name="Picture 4">
            <a:extLst>
              <a:ext uri="{FF2B5EF4-FFF2-40B4-BE49-F238E27FC236}">
                <a16:creationId xmlns:a16="http://schemas.microsoft.com/office/drawing/2014/main" id="{5333DCC8-C862-A53C-BCB5-7EAADBB80A83}"/>
              </a:ext>
            </a:extLst>
          </p:cNvPr>
          <p:cNvPicPr>
            <a:picLocks noChangeAspect="1"/>
          </p:cNvPicPr>
          <p:nvPr/>
        </p:nvPicPr>
        <p:blipFill>
          <a:blip r:embed="rId3"/>
          <a:stretch>
            <a:fillRect/>
          </a:stretch>
        </p:blipFill>
        <p:spPr>
          <a:xfrm>
            <a:off x="457200" y="2225995"/>
            <a:ext cx="10945879" cy="3925098"/>
          </a:xfrm>
          <a:prstGeom prst="rect">
            <a:avLst/>
          </a:prstGeom>
        </p:spPr>
      </p:pic>
    </p:spTree>
    <p:extLst>
      <p:ext uri="{BB962C8B-B14F-4D97-AF65-F5344CB8AC3E}">
        <p14:creationId xmlns:p14="http://schemas.microsoft.com/office/powerpoint/2010/main" val="247764190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map of the united states&#10;&#10;Description automatically generated">
            <a:extLst>
              <a:ext uri="{FF2B5EF4-FFF2-40B4-BE49-F238E27FC236}">
                <a16:creationId xmlns:a16="http://schemas.microsoft.com/office/drawing/2014/main" id="{CC611041-80CF-452E-F1BF-B9C1246AC7BA}"/>
              </a:ext>
            </a:extLst>
          </p:cNvPr>
          <p:cNvPicPr>
            <a:picLocks noChangeAspect="1"/>
          </p:cNvPicPr>
          <p:nvPr/>
        </p:nvPicPr>
        <p:blipFill>
          <a:blip r:embed="rId3"/>
          <a:stretch>
            <a:fillRect/>
          </a:stretch>
        </p:blipFill>
        <p:spPr bwMode="auto">
          <a:xfrm>
            <a:off x="2613479" y="292099"/>
            <a:ext cx="9121321" cy="6384925"/>
          </a:xfrm>
          <a:prstGeom prst="rect">
            <a:avLst/>
          </a:prstGeom>
          <a:noFill/>
          <a:ln>
            <a:noFill/>
          </a:ln>
        </p:spPr>
      </p:pic>
      <p:sp>
        <p:nvSpPr>
          <p:cNvPr id="7" name="Title 6">
            <a:extLst>
              <a:ext uri="{FF2B5EF4-FFF2-40B4-BE49-F238E27FC236}">
                <a16:creationId xmlns:a16="http://schemas.microsoft.com/office/drawing/2014/main" id="{ED83FC9F-1896-3205-50B1-B696A94204D3}"/>
              </a:ext>
            </a:extLst>
          </p:cNvPr>
          <p:cNvSpPr>
            <a:spLocks noGrp="1"/>
          </p:cNvSpPr>
          <p:nvPr>
            <p:ph type="title"/>
          </p:nvPr>
        </p:nvSpPr>
        <p:spPr>
          <a:xfrm>
            <a:off x="457201" y="533399"/>
            <a:ext cx="3200399" cy="2036805"/>
          </a:xfrm>
        </p:spPr>
        <p:txBody>
          <a:bodyPr/>
          <a:lstStyle/>
          <a:p>
            <a:r>
              <a:rPr lang="en-US" sz="3200" dirty="0"/>
              <a:t>Where Is EDA Investing?</a:t>
            </a:r>
            <a:br>
              <a:rPr lang="en-US" sz="3200" dirty="0"/>
            </a:br>
            <a:br>
              <a:rPr lang="en-US" sz="3200" dirty="0"/>
            </a:br>
            <a:r>
              <a:rPr lang="en-US" sz="2400" b="0" dirty="0"/>
              <a:t>Total EDA project investment per capita, 2010-2021</a:t>
            </a:r>
            <a:br>
              <a:rPr lang="en-US" sz="2400" b="0" i="1" dirty="0"/>
            </a:br>
            <a:r>
              <a:rPr lang="en-US" sz="2000" b="0" i="1" dirty="0"/>
              <a:t>Inflation adjusted </a:t>
            </a:r>
            <a:br>
              <a:rPr lang="en-US" sz="2000" b="0" i="1" dirty="0"/>
            </a:br>
            <a:r>
              <a:rPr lang="en-US" sz="2000" b="0" i="1" dirty="0"/>
              <a:t>2021 dollars</a:t>
            </a:r>
            <a:br>
              <a:rPr lang="en-US" sz="3200" dirty="0"/>
            </a:br>
            <a:endParaRPr lang="en-US" sz="3200" dirty="0"/>
          </a:p>
        </p:txBody>
      </p:sp>
      <p:sp>
        <p:nvSpPr>
          <p:cNvPr id="2" name="Slide Number Placeholder 1" hidden="1">
            <a:extLst>
              <a:ext uri="{FF2B5EF4-FFF2-40B4-BE49-F238E27FC236}">
                <a16:creationId xmlns:a16="http://schemas.microsoft.com/office/drawing/2014/main" id="{3730828F-3985-2A77-7622-7101E563C21F}"/>
              </a:ext>
            </a:extLst>
          </p:cNvPr>
          <p:cNvSpPr>
            <a:spLocks noGrp="1"/>
          </p:cNvSpPr>
          <p:nvPr>
            <p:ph type="sldNum" sz="quarter" idx="12"/>
          </p:nvPr>
        </p:nvSpPr>
        <p:spPr/>
        <p:txBody>
          <a:bodyPr anchor="ctr">
            <a:normAutofit/>
          </a:bodyPr>
          <a:lstStyle/>
          <a:p>
            <a:pPr>
              <a:spcAft>
                <a:spcPts val="600"/>
              </a:spcAft>
            </a:pPr>
            <a:fld id="{B68F88C8-0A9A-DA43-95C8-7FE161A05352}" type="slidenum">
              <a:rPr lang="en-US" smtClean="0"/>
              <a:pPr>
                <a:spcAft>
                  <a:spcPts val="600"/>
                </a:spcAft>
              </a:pPr>
              <a:t>12</a:t>
            </a:fld>
            <a:endParaRPr lang="en-US" dirty="0"/>
          </a:p>
        </p:txBody>
      </p:sp>
    </p:spTree>
    <p:extLst>
      <p:ext uri="{BB962C8B-B14F-4D97-AF65-F5344CB8AC3E}">
        <p14:creationId xmlns:p14="http://schemas.microsoft.com/office/powerpoint/2010/main" val="155105722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A85227-DC94-B010-9695-7E726275004A}"/>
              </a:ext>
            </a:extLst>
          </p:cNvPr>
          <p:cNvSpPr>
            <a:spLocks noGrp="1"/>
          </p:cNvSpPr>
          <p:nvPr>
            <p:ph type="sldNum" sz="quarter" idx="4"/>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13</a:t>
            </a:fld>
            <a:endParaRPr lang="en-US" dirty="0"/>
          </a:p>
        </p:txBody>
      </p:sp>
      <p:sp>
        <p:nvSpPr>
          <p:cNvPr id="2" name="Title 1">
            <a:extLst>
              <a:ext uri="{FF2B5EF4-FFF2-40B4-BE49-F238E27FC236}">
                <a16:creationId xmlns:a16="http://schemas.microsoft.com/office/drawing/2014/main" id="{92F0BD9F-D88F-879C-A0AB-B9308DBFF3DC}"/>
              </a:ext>
            </a:extLst>
          </p:cNvPr>
          <p:cNvSpPr>
            <a:spLocks noGrp="1"/>
          </p:cNvSpPr>
          <p:nvPr>
            <p:ph type="title"/>
          </p:nvPr>
        </p:nvSpPr>
        <p:spPr>
          <a:xfrm>
            <a:off x="457200" y="533400"/>
            <a:ext cx="3657600" cy="793595"/>
          </a:xfrm>
        </p:spPr>
        <p:txBody>
          <a:bodyPr anchor="b">
            <a:normAutofit/>
          </a:bodyPr>
          <a:lstStyle/>
          <a:p>
            <a:r>
              <a:rPr lang="en-US" sz="2800" dirty="0"/>
              <a:t>EDA’s Rural Focus</a:t>
            </a:r>
          </a:p>
        </p:txBody>
      </p:sp>
      <p:sp>
        <p:nvSpPr>
          <p:cNvPr id="10" name="Text Placeholder 3">
            <a:extLst>
              <a:ext uri="{FF2B5EF4-FFF2-40B4-BE49-F238E27FC236}">
                <a16:creationId xmlns:a16="http://schemas.microsoft.com/office/drawing/2014/main" id="{F222BBA0-3B58-A356-0C8B-A0C0F1C0DFF6}"/>
              </a:ext>
            </a:extLst>
          </p:cNvPr>
          <p:cNvSpPr>
            <a:spLocks noGrp="1"/>
          </p:cNvSpPr>
          <p:nvPr>
            <p:ph type="body" sz="quarter" idx="11"/>
          </p:nvPr>
        </p:nvSpPr>
        <p:spPr>
          <a:xfrm>
            <a:off x="457200" y="1542107"/>
            <a:ext cx="3657600" cy="4193531"/>
          </a:xfrm>
        </p:spPr>
        <p:txBody>
          <a:bodyPr/>
          <a:lstStyle/>
          <a:p>
            <a:r>
              <a:rPr lang="en-US" dirty="0"/>
              <a:t>Only 15% of US population lives outside of an MSA</a:t>
            </a:r>
          </a:p>
          <a:p>
            <a:r>
              <a:rPr lang="en-US" dirty="0"/>
              <a:t>Only 18% lives outside of an urbanized area</a:t>
            </a:r>
          </a:p>
          <a:p>
            <a:pPr marL="0" indent="0">
              <a:buNone/>
            </a:pPr>
            <a:r>
              <a:rPr lang="en-US" dirty="0"/>
              <a:t>But..</a:t>
            </a:r>
          </a:p>
          <a:p>
            <a:r>
              <a:rPr lang="en-US" dirty="0"/>
              <a:t>33% of funding goes outside of MSAs</a:t>
            </a:r>
          </a:p>
          <a:p>
            <a:r>
              <a:rPr lang="en-US" dirty="0"/>
              <a:t>Almost 40% of construction investment is “rural”</a:t>
            </a:r>
          </a:p>
          <a:p>
            <a:endParaRPr lang="en-US" dirty="0"/>
          </a:p>
        </p:txBody>
      </p:sp>
      <p:graphicFrame>
        <p:nvGraphicFramePr>
          <p:cNvPr id="5" name="Table 4">
            <a:extLst>
              <a:ext uri="{FF2B5EF4-FFF2-40B4-BE49-F238E27FC236}">
                <a16:creationId xmlns:a16="http://schemas.microsoft.com/office/drawing/2014/main" id="{EBD8AB82-0274-F658-37B7-A8062DE20D99}"/>
              </a:ext>
            </a:extLst>
          </p:cNvPr>
          <p:cNvGraphicFramePr>
            <a:graphicFrameLocks noGrp="1"/>
          </p:cNvGraphicFramePr>
          <p:nvPr>
            <p:extLst>
              <p:ext uri="{D42A27DB-BD31-4B8C-83A1-F6EECF244321}">
                <p14:modId xmlns:p14="http://schemas.microsoft.com/office/powerpoint/2010/main" val="974517573"/>
              </p:ext>
            </p:extLst>
          </p:nvPr>
        </p:nvGraphicFramePr>
        <p:xfrm>
          <a:off x="4570452" y="1258105"/>
          <a:ext cx="7339330" cy="4341790"/>
        </p:xfrm>
        <a:graphic>
          <a:graphicData uri="http://schemas.openxmlformats.org/drawingml/2006/table">
            <a:tbl>
              <a:tblPr firstRow="1" firstCol="1" bandRow="1">
                <a:tableStyleId>{5940675A-B579-460E-94D1-54222C63F5DA}</a:tableStyleId>
              </a:tblPr>
              <a:tblGrid>
                <a:gridCol w="4003515">
                  <a:extLst>
                    <a:ext uri="{9D8B030D-6E8A-4147-A177-3AD203B41FA5}">
                      <a16:colId xmlns:a16="http://schemas.microsoft.com/office/drawing/2014/main" val="1863573645"/>
                    </a:ext>
                  </a:extLst>
                </a:gridCol>
                <a:gridCol w="1350618">
                  <a:extLst>
                    <a:ext uri="{9D8B030D-6E8A-4147-A177-3AD203B41FA5}">
                      <a16:colId xmlns:a16="http://schemas.microsoft.com/office/drawing/2014/main" val="1935740473"/>
                    </a:ext>
                  </a:extLst>
                </a:gridCol>
                <a:gridCol w="1985197">
                  <a:extLst>
                    <a:ext uri="{9D8B030D-6E8A-4147-A177-3AD203B41FA5}">
                      <a16:colId xmlns:a16="http://schemas.microsoft.com/office/drawing/2014/main" val="4050058074"/>
                    </a:ext>
                  </a:extLst>
                </a:gridCol>
              </a:tblGrid>
              <a:tr h="655718">
                <a:tc>
                  <a:txBody>
                    <a:bodyPr/>
                    <a:lstStyle/>
                    <a:p>
                      <a:endParaRPr lang="en-US" sz="1600" b="1" cap="none" spc="0" dirty="0">
                        <a:solidFill>
                          <a:sysClr val="windowText" lastClr="000000"/>
                        </a:solidFill>
                        <a:effectLst/>
                        <a:latin typeface="Calibri" panose="020F0502020204030204" pitchFamily="34" charset="0"/>
                        <a:cs typeface="Arial" panose="020B0604020202020204" pitchFamily="34"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1200"/>
                        </a:spcBef>
                        <a:spcAft>
                          <a:spcPts val="0"/>
                        </a:spcAft>
                      </a:pPr>
                      <a:r>
                        <a:rPr lang="en-US" sz="1600" b="1" cap="none" spc="0" dirty="0">
                          <a:solidFill>
                            <a:sysClr val="windowText" lastClr="000000"/>
                          </a:solidFill>
                          <a:effectLst/>
                        </a:rPr>
                        <a:t>Grants</a:t>
                      </a:r>
                      <a:endParaRPr lang="en-US" sz="1600" b="1" cap="none" spc="0" dirty="0">
                        <a:solidFill>
                          <a:sysClr val="windowText" lastClr="000000"/>
                        </a:solidFill>
                        <a:effectLst/>
                        <a:latin typeface="Lato" panose="020F0502020204030203" pitchFamily="34" charset="0"/>
                        <a:ea typeface="Times New Roman" panose="02020603050405020304" pitchFamily="18" charset="0"/>
                        <a:cs typeface="Times New Roman" panose="02020603050405020304" pitchFamily="18"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1200"/>
                        </a:spcBef>
                        <a:spcAft>
                          <a:spcPts val="0"/>
                        </a:spcAft>
                      </a:pPr>
                      <a:r>
                        <a:rPr lang="en-US" sz="1600" b="1" cap="none" spc="0" dirty="0">
                          <a:solidFill>
                            <a:sysClr val="windowText" lastClr="000000"/>
                          </a:solidFill>
                          <a:effectLst/>
                        </a:rPr>
                        <a:t>Total project investment (in millions)</a:t>
                      </a:r>
                      <a:endParaRPr lang="en-US" sz="1600" b="1" cap="none" spc="0" dirty="0">
                        <a:solidFill>
                          <a:sysClr val="windowText" lastClr="000000"/>
                        </a:solidFill>
                        <a:effectLst/>
                        <a:latin typeface="Lato" panose="020F0502020204030203" pitchFamily="34" charset="0"/>
                        <a:ea typeface="Times New Roman" panose="02020603050405020304" pitchFamily="18" charset="0"/>
                        <a:cs typeface="Times New Roman" panose="02020603050405020304" pitchFamily="18"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2377181"/>
                  </a:ext>
                </a:extLst>
              </a:tr>
              <a:tr h="299983">
                <a:tc>
                  <a:txBody>
                    <a:bodyPr/>
                    <a:lstStyle/>
                    <a:p>
                      <a:pPr marL="0" marR="0">
                        <a:spcBef>
                          <a:spcPts val="0"/>
                        </a:spcBef>
                        <a:spcAft>
                          <a:spcPts val="200"/>
                        </a:spcAft>
                      </a:pPr>
                      <a:r>
                        <a:rPr lang="en-US" sz="1600" cap="none" spc="0" dirty="0">
                          <a:solidFill>
                            <a:sysClr val="windowText" lastClr="000000"/>
                          </a:solidFill>
                          <a:effectLst/>
                        </a:rPr>
                        <a:t>Projects </a:t>
                      </a:r>
                      <a:r>
                        <a:rPr lang="en-US" sz="1600" b="0" cap="none" spc="0" dirty="0">
                          <a:solidFill>
                            <a:sysClr val="windowText" lastClr="000000"/>
                          </a:solidFill>
                          <a:effectLst/>
                        </a:rPr>
                        <a:t>in OMB-defined MSAs</a:t>
                      </a:r>
                      <a:endParaRPr lang="en-US" sz="1600" b="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5,196 (60%)</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$6,864 (67%)</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4840095"/>
                  </a:ext>
                </a:extLst>
              </a:tr>
              <a:tr h="299983">
                <a:tc>
                  <a: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US" sz="1600" cap="none" spc="0" dirty="0">
                          <a:solidFill>
                            <a:sysClr val="windowText" lastClr="000000"/>
                          </a:solidFill>
                          <a:effectLst/>
                        </a:rPr>
                        <a:t>Projects </a:t>
                      </a:r>
                      <a:r>
                        <a:rPr lang="en-US" sz="1600" b="0" cap="none" spc="0" dirty="0">
                          <a:solidFill>
                            <a:sysClr val="windowText" lastClr="000000"/>
                          </a:solidFill>
                          <a:effectLst/>
                        </a:rPr>
                        <a:t>outside OMB-defined MSAs</a:t>
                      </a:r>
                      <a:r>
                        <a:rPr lang="en-US" sz="1600" cap="none" spc="0" dirty="0">
                          <a:solidFill>
                            <a:sysClr val="windowText" lastClr="000000"/>
                          </a:solidFill>
                          <a:effectLst/>
                        </a:rPr>
                        <a:t> </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3,413 (40%)</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$3,418 (33%)</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3723976"/>
                  </a:ext>
                </a:extLst>
              </a:tr>
              <a:tr h="477851">
                <a:tc>
                  <a:txBody>
                    <a:bodyPr/>
                    <a:lstStyle/>
                    <a:p>
                      <a:pPr marL="0" marR="0">
                        <a:spcBef>
                          <a:spcPts val="0"/>
                        </a:spcBef>
                        <a:spcAft>
                          <a:spcPts val="200"/>
                        </a:spcAft>
                      </a:pPr>
                      <a:r>
                        <a:rPr lang="en-US" sz="1600" cap="none" spc="0" dirty="0">
                          <a:solidFill>
                            <a:sysClr val="windowText" lastClr="000000"/>
                          </a:solidFill>
                          <a:effectLst/>
                        </a:rPr>
                        <a:t>Construction projects </a:t>
                      </a:r>
                      <a:r>
                        <a:rPr lang="en-US" sz="1600" b="0" cap="none" spc="0" dirty="0">
                          <a:solidFill>
                            <a:sysClr val="windowText" lastClr="000000"/>
                          </a:solidFill>
                          <a:effectLst/>
                        </a:rPr>
                        <a:t>in OMB-defined MSAs</a:t>
                      </a:r>
                      <a:endParaRPr lang="en-US" sz="1600" b="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984 (56%)</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$4,312 (63%)</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83089084"/>
                  </a:ext>
                </a:extLst>
              </a:tr>
              <a:tr h="477851">
                <a:tc>
                  <a: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US" sz="1600" cap="none" spc="0" dirty="0">
                          <a:solidFill>
                            <a:sysClr val="windowText" lastClr="000000"/>
                          </a:solidFill>
                          <a:effectLst/>
                        </a:rPr>
                        <a:t>Construction projects </a:t>
                      </a:r>
                      <a:r>
                        <a:rPr lang="en-US" sz="1600" b="0" cap="none" spc="0" dirty="0">
                          <a:solidFill>
                            <a:sysClr val="windowText" lastClr="000000"/>
                          </a:solidFill>
                          <a:effectLst/>
                        </a:rPr>
                        <a:t>outside OMB-defined MSAs</a:t>
                      </a:r>
                      <a:r>
                        <a:rPr lang="en-US" sz="1600" cap="none" spc="0" dirty="0">
                          <a:solidFill>
                            <a:sysClr val="windowText" lastClr="000000"/>
                          </a:solidFill>
                          <a:effectLst/>
                        </a:rPr>
                        <a:t> </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781 (44%)</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$2,551 (37%)</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3097188"/>
                  </a:ext>
                </a:extLst>
              </a:tr>
              <a:tr h="477851">
                <a:tc>
                  <a:txBody>
                    <a:bodyPr/>
                    <a:lstStyle/>
                    <a:p>
                      <a:pPr marL="0" marR="0">
                        <a:spcBef>
                          <a:spcPts val="0"/>
                        </a:spcBef>
                        <a:spcAft>
                          <a:spcPts val="200"/>
                        </a:spcAft>
                      </a:pPr>
                      <a:r>
                        <a:rPr lang="en-US" sz="1600" cap="none" spc="0" dirty="0">
                          <a:solidFill>
                            <a:sysClr val="windowText" lastClr="000000"/>
                          </a:solidFill>
                          <a:effectLst/>
                          <a:latin typeface="+mj-lt"/>
                          <a:ea typeface="Calibri" panose="020F0502020204030204" pitchFamily="34" charset="0"/>
                          <a:cs typeface="Times New Roman" panose="02020603050405020304" pitchFamily="18" charset="0"/>
                        </a:rPr>
                        <a:t>Construction projects in Census-defined urban areas</a:t>
                      </a:r>
                    </a:p>
                  </a:txBody>
                  <a:tcPr marL="108816" marR="62778" marT="83705" marB="83705"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indent="9144" algn="ctr" defTabSz="914400" rtl="0" eaLnBrk="1" fontAlgn="b" latinLnBrk="0" hangingPunct="1">
                        <a:spcBef>
                          <a:spcPts val="0"/>
                        </a:spcBef>
                        <a:spcAft>
                          <a:spcPts val="200"/>
                        </a:spcAft>
                      </a:pPr>
                      <a:r>
                        <a:rPr lang="en-US" sz="1600" kern="1200" cap="none" spc="0" dirty="0">
                          <a:solidFill>
                            <a:sysClr val="windowText" lastClr="000000"/>
                          </a:solidFill>
                          <a:effectLst/>
                          <a:latin typeface="+mn-lt"/>
                          <a:ea typeface="+mn-ea"/>
                          <a:cs typeface="+mn-cs"/>
                        </a:rPr>
                        <a:t>729 (54%)</a:t>
                      </a:r>
                    </a:p>
                  </a:txBody>
                  <a:tcPr marL="117337" marR="117337" marT="16297"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ctr" defTabSz="914400" rtl="0" eaLnBrk="1" fontAlgn="b" latinLnBrk="0" hangingPunct="1">
                        <a:spcBef>
                          <a:spcPts val="0"/>
                        </a:spcBef>
                        <a:spcAft>
                          <a:spcPts val="200"/>
                        </a:spcAft>
                      </a:pPr>
                      <a:r>
                        <a:rPr lang="en-US" sz="1600" kern="1200" cap="none" spc="0" dirty="0">
                          <a:solidFill>
                            <a:sysClr val="windowText" lastClr="000000"/>
                          </a:solidFill>
                          <a:effectLst/>
                          <a:latin typeface="+mn-lt"/>
                          <a:ea typeface="+mn-ea"/>
                          <a:cs typeface="+mn-cs"/>
                        </a:rPr>
                        <a:t>$3,251 (61%)</a:t>
                      </a:r>
                    </a:p>
                  </a:txBody>
                  <a:tcPr marL="117337" marR="117337" marT="16297"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006087"/>
                  </a:ext>
                </a:extLst>
              </a:tr>
              <a:tr h="477851">
                <a:tc>
                  <a: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US" sz="1600" kern="1200" cap="none" spc="0" dirty="0">
                          <a:solidFill>
                            <a:sysClr val="windowText" lastClr="000000"/>
                          </a:solidFill>
                          <a:effectLst/>
                          <a:latin typeface="+mn-lt"/>
                          <a:ea typeface="Calibri" panose="020F0502020204030204" pitchFamily="34" charset="0"/>
                          <a:cs typeface="Times New Roman" panose="02020603050405020304" pitchFamily="18" charset="0"/>
                        </a:rPr>
                        <a:t>Construction projects outside Census-defined urban areas</a:t>
                      </a:r>
                    </a:p>
                  </a:txBody>
                  <a:tcPr marL="108816" marR="62778" marT="83705" marB="83705"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9144" algn="ctr" defTabSz="914400" rtl="0" eaLnBrk="1" fontAlgn="b" latinLnBrk="0" hangingPunct="1">
                        <a:spcBef>
                          <a:spcPts val="0"/>
                        </a:spcBef>
                        <a:spcAft>
                          <a:spcPts val="200"/>
                        </a:spcAft>
                      </a:pPr>
                      <a:r>
                        <a:rPr lang="en-US" sz="1600" kern="1200" cap="none" spc="0" dirty="0">
                          <a:solidFill>
                            <a:sysClr val="windowText" lastClr="000000"/>
                          </a:solidFill>
                          <a:effectLst/>
                          <a:latin typeface="+mn-lt"/>
                          <a:ea typeface="+mn-ea"/>
                          <a:cs typeface="+mn-cs"/>
                        </a:rPr>
                        <a:t>631 (46%)</a:t>
                      </a:r>
                    </a:p>
                  </a:txBody>
                  <a:tcPr marL="117337" marR="117337" marT="16297"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fontAlgn="b" latinLnBrk="0" hangingPunct="1">
                        <a:spcBef>
                          <a:spcPts val="0"/>
                        </a:spcBef>
                        <a:spcAft>
                          <a:spcPts val="200"/>
                        </a:spcAft>
                      </a:pPr>
                      <a:r>
                        <a:rPr lang="en-US" sz="1600" kern="1200" cap="none" spc="0" dirty="0">
                          <a:solidFill>
                            <a:sysClr val="windowText" lastClr="000000"/>
                          </a:solidFill>
                          <a:effectLst/>
                          <a:latin typeface="+mn-lt"/>
                          <a:ea typeface="+mn-ea"/>
                          <a:cs typeface="+mn-cs"/>
                        </a:rPr>
                        <a:t>$2,058 (39%)</a:t>
                      </a:r>
                    </a:p>
                  </a:txBody>
                  <a:tcPr marL="117337" marR="117337" marT="16297"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7010844"/>
                  </a:ext>
                </a:extLst>
              </a:tr>
            </a:tbl>
          </a:graphicData>
        </a:graphic>
      </p:graphicFrame>
    </p:spTree>
    <p:extLst>
      <p:ext uri="{BB962C8B-B14F-4D97-AF65-F5344CB8AC3E}">
        <p14:creationId xmlns:p14="http://schemas.microsoft.com/office/powerpoint/2010/main" val="184426582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A85227-DC94-B010-9695-7E726275004A}"/>
              </a:ext>
            </a:extLst>
          </p:cNvPr>
          <p:cNvSpPr>
            <a:spLocks noGrp="1"/>
          </p:cNvSpPr>
          <p:nvPr>
            <p:ph type="sldNum" sz="quarter" idx="4"/>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14</a:t>
            </a:fld>
            <a:endParaRPr lang="en-US" dirty="0"/>
          </a:p>
        </p:txBody>
      </p:sp>
      <p:sp>
        <p:nvSpPr>
          <p:cNvPr id="2" name="Title 1">
            <a:extLst>
              <a:ext uri="{FF2B5EF4-FFF2-40B4-BE49-F238E27FC236}">
                <a16:creationId xmlns:a16="http://schemas.microsoft.com/office/drawing/2014/main" id="{92F0BD9F-D88F-879C-A0AB-B9308DBFF3DC}"/>
              </a:ext>
            </a:extLst>
          </p:cNvPr>
          <p:cNvSpPr>
            <a:spLocks noGrp="1"/>
          </p:cNvSpPr>
          <p:nvPr>
            <p:ph type="title"/>
          </p:nvPr>
        </p:nvSpPr>
        <p:spPr>
          <a:xfrm>
            <a:off x="457200" y="533400"/>
            <a:ext cx="3657600" cy="793595"/>
          </a:xfrm>
        </p:spPr>
        <p:txBody>
          <a:bodyPr anchor="b">
            <a:normAutofit/>
          </a:bodyPr>
          <a:lstStyle/>
          <a:p>
            <a:r>
              <a:rPr lang="en-US" sz="2800" dirty="0"/>
              <a:t>Benefits of EDDs</a:t>
            </a:r>
          </a:p>
        </p:txBody>
      </p:sp>
      <p:sp>
        <p:nvSpPr>
          <p:cNvPr id="10" name="Text Placeholder 3">
            <a:extLst>
              <a:ext uri="{FF2B5EF4-FFF2-40B4-BE49-F238E27FC236}">
                <a16:creationId xmlns:a16="http://schemas.microsoft.com/office/drawing/2014/main" id="{F222BBA0-3B58-A356-0C8B-A0C0F1C0DFF6}"/>
              </a:ext>
            </a:extLst>
          </p:cNvPr>
          <p:cNvSpPr>
            <a:spLocks noGrp="1"/>
          </p:cNvSpPr>
          <p:nvPr>
            <p:ph type="body" sz="quarter" idx="11"/>
          </p:nvPr>
        </p:nvSpPr>
        <p:spPr>
          <a:xfrm>
            <a:off x="457200" y="1542107"/>
            <a:ext cx="3657600" cy="4193531"/>
          </a:xfrm>
        </p:spPr>
        <p:txBody>
          <a:bodyPr/>
          <a:lstStyle/>
          <a:p>
            <a:r>
              <a:rPr lang="en-US" dirty="0"/>
              <a:t>52% of US population lives in a county that has or is part of an EDD</a:t>
            </a:r>
          </a:p>
          <a:p>
            <a:pPr marL="0" indent="0">
              <a:buNone/>
            </a:pPr>
            <a:r>
              <a:rPr lang="en-US" dirty="0"/>
              <a:t>And..</a:t>
            </a:r>
          </a:p>
          <a:p>
            <a:r>
              <a:rPr lang="en-US" dirty="0"/>
              <a:t>71% of EDA funding flows to projects in EDDs</a:t>
            </a:r>
          </a:p>
          <a:p>
            <a:r>
              <a:rPr lang="en-US" dirty="0"/>
              <a:t>EDDs get more than 2.5 times as much construction funding per capita</a:t>
            </a:r>
          </a:p>
          <a:p>
            <a:pPr marL="0" indent="0">
              <a:buNone/>
            </a:pPr>
            <a:endParaRPr lang="en-US" dirty="0"/>
          </a:p>
        </p:txBody>
      </p:sp>
      <p:graphicFrame>
        <p:nvGraphicFramePr>
          <p:cNvPr id="5" name="Table 4">
            <a:extLst>
              <a:ext uri="{FF2B5EF4-FFF2-40B4-BE49-F238E27FC236}">
                <a16:creationId xmlns:a16="http://schemas.microsoft.com/office/drawing/2014/main" id="{EBD8AB82-0274-F658-37B7-A8062DE20D99}"/>
              </a:ext>
            </a:extLst>
          </p:cNvPr>
          <p:cNvGraphicFramePr>
            <a:graphicFrameLocks noGrp="1"/>
          </p:cNvGraphicFramePr>
          <p:nvPr>
            <p:extLst>
              <p:ext uri="{D42A27DB-BD31-4B8C-83A1-F6EECF244321}">
                <p14:modId xmlns:p14="http://schemas.microsoft.com/office/powerpoint/2010/main" val="4182698334"/>
              </p:ext>
            </p:extLst>
          </p:nvPr>
        </p:nvGraphicFramePr>
        <p:xfrm>
          <a:off x="4570452" y="1258105"/>
          <a:ext cx="7339330" cy="2677132"/>
        </p:xfrm>
        <a:graphic>
          <a:graphicData uri="http://schemas.openxmlformats.org/drawingml/2006/table">
            <a:tbl>
              <a:tblPr firstRow="1" firstCol="1" bandRow="1">
                <a:tableStyleId>{5940675A-B579-460E-94D1-54222C63F5DA}</a:tableStyleId>
              </a:tblPr>
              <a:tblGrid>
                <a:gridCol w="4003515">
                  <a:extLst>
                    <a:ext uri="{9D8B030D-6E8A-4147-A177-3AD203B41FA5}">
                      <a16:colId xmlns:a16="http://schemas.microsoft.com/office/drawing/2014/main" val="1863573645"/>
                    </a:ext>
                  </a:extLst>
                </a:gridCol>
                <a:gridCol w="1350618">
                  <a:extLst>
                    <a:ext uri="{9D8B030D-6E8A-4147-A177-3AD203B41FA5}">
                      <a16:colId xmlns:a16="http://schemas.microsoft.com/office/drawing/2014/main" val="1935740473"/>
                    </a:ext>
                  </a:extLst>
                </a:gridCol>
                <a:gridCol w="1985197">
                  <a:extLst>
                    <a:ext uri="{9D8B030D-6E8A-4147-A177-3AD203B41FA5}">
                      <a16:colId xmlns:a16="http://schemas.microsoft.com/office/drawing/2014/main" val="4050058074"/>
                    </a:ext>
                  </a:extLst>
                </a:gridCol>
              </a:tblGrid>
              <a:tr h="655718">
                <a:tc>
                  <a:txBody>
                    <a:bodyPr/>
                    <a:lstStyle/>
                    <a:p>
                      <a:endParaRPr lang="en-US" sz="1600" b="1" cap="none" spc="0" dirty="0">
                        <a:solidFill>
                          <a:sysClr val="windowText" lastClr="000000"/>
                        </a:solidFill>
                        <a:effectLst/>
                        <a:latin typeface="Calibri" panose="020F0502020204030204" pitchFamily="34" charset="0"/>
                        <a:cs typeface="Arial" panose="020B0604020202020204" pitchFamily="34"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1200"/>
                        </a:spcBef>
                        <a:spcAft>
                          <a:spcPts val="0"/>
                        </a:spcAft>
                      </a:pPr>
                      <a:r>
                        <a:rPr lang="en-US" sz="1600" b="1" cap="none" spc="0" dirty="0">
                          <a:solidFill>
                            <a:sysClr val="windowText" lastClr="000000"/>
                          </a:solidFill>
                          <a:effectLst/>
                        </a:rPr>
                        <a:t>Grants</a:t>
                      </a:r>
                      <a:endParaRPr lang="en-US" sz="1600" b="1" cap="none" spc="0" dirty="0">
                        <a:solidFill>
                          <a:sysClr val="windowText" lastClr="000000"/>
                        </a:solidFill>
                        <a:effectLst/>
                        <a:latin typeface="Lato" panose="020F0502020204030203" pitchFamily="34" charset="0"/>
                        <a:ea typeface="Times New Roman" panose="02020603050405020304" pitchFamily="18" charset="0"/>
                        <a:cs typeface="Times New Roman" panose="02020603050405020304" pitchFamily="18"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1200"/>
                        </a:spcBef>
                        <a:spcAft>
                          <a:spcPts val="0"/>
                        </a:spcAft>
                      </a:pPr>
                      <a:r>
                        <a:rPr lang="en-US" sz="1600" b="1" cap="none" spc="0" dirty="0">
                          <a:solidFill>
                            <a:sysClr val="windowText" lastClr="000000"/>
                          </a:solidFill>
                          <a:effectLst/>
                        </a:rPr>
                        <a:t>Total project investment (in millions)</a:t>
                      </a:r>
                      <a:endParaRPr lang="en-US" sz="1600" b="1" cap="none" spc="0" dirty="0">
                        <a:solidFill>
                          <a:sysClr val="windowText" lastClr="000000"/>
                        </a:solidFill>
                        <a:effectLst/>
                        <a:latin typeface="Lato" panose="020F0502020204030203" pitchFamily="34" charset="0"/>
                        <a:ea typeface="Times New Roman" panose="02020603050405020304" pitchFamily="18" charset="0"/>
                        <a:cs typeface="Times New Roman" panose="02020603050405020304" pitchFamily="18"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2377181"/>
                  </a:ext>
                </a:extLst>
              </a:tr>
              <a:tr h="299983">
                <a:tc>
                  <a:txBody>
                    <a:bodyPr/>
                    <a:lstStyle/>
                    <a:p>
                      <a:pPr marL="0" marR="0">
                        <a:spcBef>
                          <a:spcPts val="0"/>
                        </a:spcBef>
                        <a:spcAft>
                          <a:spcPts val="200"/>
                        </a:spcAft>
                      </a:pPr>
                      <a:r>
                        <a:rPr lang="en-US" sz="1600" cap="none" spc="0" dirty="0">
                          <a:solidFill>
                            <a:sysClr val="windowText" lastClr="000000"/>
                          </a:solidFill>
                          <a:effectLst/>
                        </a:rPr>
                        <a:t>Projects </a:t>
                      </a:r>
                      <a:r>
                        <a:rPr lang="en-US" sz="1600" b="0" cap="none" spc="0" dirty="0">
                          <a:solidFill>
                            <a:sysClr val="windowText" lastClr="000000"/>
                          </a:solidFill>
                          <a:effectLst/>
                        </a:rPr>
                        <a:t>in EDDs</a:t>
                      </a:r>
                      <a:endParaRPr lang="en-US" sz="1600" b="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6,752 (77%)</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$7,563 (71%)</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4840095"/>
                  </a:ext>
                </a:extLst>
              </a:tr>
              <a:tr h="299983">
                <a:tc>
                  <a: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US" sz="1600" cap="none" spc="0" dirty="0">
                          <a:solidFill>
                            <a:sysClr val="windowText" lastClr="000000"/>
                          </a:solidFill>
                          <a:effectLst/>
                        </a:rPr>
                        <a:t>Projects </a:t>
                      </a:r>
                      <a:r>
                        <a:rPr lang="en-US" sz="1600" b="0" cap="none" spc="0" dirty="0">
                          <a:solidFill>
                            <a:sysClr val="windowText" lastClr="000000"/>
                          </a:solidFill>
                          <a:effectLst/>
                        </a:rPr>
                        <a:t>outside EDDs</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2,053 (23%)</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$3,017 (29%)</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3723976"/>
                  </a:ext>
                </a:extLst>
              </a:tr>
              <a:tr h="477851">
                <a:tc>
                  <a:txBody>
                    <a:bodyPr/>
                    <a:lstStyle/>
                    <a:p>
                      <a:pPr marL="0" marR="0">
                        <a:spcBef>
                          <a:spcPts val="0"/>
                        </a:spcBef>
                        <a:spcAft>
                          <a:spcPts val="200"/>
                        </a:spcAft>
                      </a:pPr>
                      <a:r>
                        <a:rPr lang="en-US" sz="1600" cap="none" spc="0" dirty="0">
                          <a:solidFill>
                            <a:sysClr val="windowText" lastClr="000000"/>
                          </a:solidFill>
                          <a:effectLst/>
                        </a:rPr>
                        <a:t>Construction projects </a:t>
                      </a:r>
                      <a:r>
                        <a:rPr lang="en-US" sz="1600" b="0" cap="none" spc="0" dirty="0">
                          <a:solidFill>
                            <a:sysClr val="windowText" lastClr="000000"/>
                          </a:solidFill>
                          <a:effectLst/>
                        </a:rPr>
                        <a:t>in EDDs</a:t>
                      </a:r>
                      <a:endParaRPr lang="en-US" sz="1600" b="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1,421 (79%)</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$5,229 (74%)</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83089084"/>
                  </a:ext>
                </a:extLst>
              </a:tr>
              <a:tr h="477851">
                <a:tc>
                  <a: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US" sz="1600" cap="none" spc="0" dirty="0">
                          <a:solidFill>
                            <a:sysClr val="windowText" lastClr="000000"/>
                          </a:solidFill>
                          <a:effectLst/>
                        </a:rPr>
                        <a:t>Construction projects </a:t>
                      </a:r>
                      <a:r>
                        <a:rPr lang="en-US" sz="1600" b="0" cap="none" spc="0" dirty="0">
                          <a:solidFill>
                            <a:sysClr val="windowText" lastClr="000000"/>
                          </a:solidFill>
                          <a:effectLst/>
                        </a:rPr>
                        <a:t>outside EDDs</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378 (21%)</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200"/>
                        </a:spcAft>
                      </a:pPr>
                      <a:r>
                        <a:rPr lang="en-US" sz="1600" cap="none" spc="0" dirty="0">
                          <a:solidFill>
                            <a:sysClr val="windowText" lastClr="000000"/>
                          </a:solidFill>
                          <a:effectLst/>
                        </a:rPr>
                        <a:t>$1,859 (26%)</a:t>
                      </a:r>
                      <a:endParaRPr lang="en-US" sz="1600" cap="none" spc="0" dirty="0">
                        <a:solidFill>
                          <a:sysClr val="windowText" lastClr="000000"/>
                        </a:solidFill>
                        <a:effectLst/>
                        <a:latin typeface="+mj-lt"/>
                        <a:ea typeface="Calibri" panose="020F0502020204030204" pitchFamily="34" charset="0"/>
                        <a:cs typeface="Times New Roman" panose="02020603050405020304" pitchFamily="18" charset="0"/>
                      </a:endParaRPr>
                    </a:p>
                  </a:txBody>
                  <a:tcPr marL="108816" marR="62778" marT="83705" marB="83705"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3097188"/>
                  </a:ext>
                </a:extLst>
              </a:tr>
            </a:tbl>
          </a:graphicData>
        </a:graphic>
      </p:graphicFrame>
    </p:spTree>
    <p:extLst>
      <p:ext uri="{BB962C8B-B14F-4D97-AF65-F5344CB8AC3E}">
        <p14:creationId xmlns:p14="http://schemas.microsoft.com/office/powerpoint/2010/main" val="287690643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4B7F8-13B8-BD71-F126-1BA0CB5AAB1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00DF5B7-0D4A-485F-E4AD-357B97543264}"/>
              </a:ext>
            </a:extLst>
          </p:cNvPr>
          <p:cNvSpPr>
            <a:spLocks noGrp="1"/>
          </p:cNvSpPr>
          <p:nvPr>
            <p:ph type="title"/>
          </p:nvPr>
        </p:nvSpPr>
        <p:spPr>
          <a:xfrm>
            <a:off x="457201" y="533399"/>
            <a:ext cx="3200399" cy="2036805"/>
          </a:xfrm>
        </p:spPr>
        <p:txBody>
          <a:bodyPr/>
          <a:lstStyle/>
          <a:p>
            <a:r>
              <a:rPr lang="en-US" sz="3200" dirty="0"/>
              <a:t>Some EDDs are superusers</a:t>
            </a:r>
            <a:br>
              <a:rPr lang="en-US" sz="3200" dirty="0"/>
            </a:br>
            <a:br>
              <a:rPr lang="en-US" sz="3200" dirty="0"/>
            </a:br>
            <a:r>
              <a:rPr lang="en-US" sz="2400" b="0" dirty="0"/>
              <a:t>Total EDA project investment per capita, 2010-2021</a:t>
            </a:r>
            <a:br>
              <a:rPr lang="en-US" sz="2400" b="0" i="1" dirty="0"/>
            </a:br>
            <a:r>
              <a:rPr lang="en-US" sz="2000" b="0" i="1" dirty="0"/>
              <a:t>Inflation adjusted </a:t>
            </a:r>
            <a:br>
              <a:rPr lang="en-US" sz="2000" b="0" i="1" dirty="0"/>
            </a:br>
            <a:r>
              <a:rPr lang="en-US" sz="2000" b="0" i="1" dirty="0"/>
              <a:t>2021 dollars</a:t>
            </a:r>
            <a:br>
              <a:rPr lang="en-US" sz="3200" dirty="0"/>
            </a:br>
            <a:endParaRPr lang="en-US" sz="3200" dirty="0"/>
          </a:p>
        </p:txBody>
      </p:sp>
      <p:sp>
        <p:nvSpPr>
          <p:cNvPr id="2" name="Slide Number Placeholder 1" hidden="1">
            <a:extLst>
              <a:ext uri="{FF2B5EF4-FFF2-40B4-BE49-F238E27FC236}">
                <a16:creationId xmlns:a16="http://schemas.microsoft.com/office/drawing/2014/main" id="{63C3EA57-5B66-1F49-9B0C-68C7A6CFA20F}"/>
              </a:ext>
            </a:extLst>
          </p:cNvPr>
          <p:cNvSpPr>
            <a:spLocks noGrp="1"/>
          </p:cNvSpPr>
          <p:nvPr>
            <p:ph type="sldNum" sz="quarter" idx="12"/>
          </p:nvPr>
        </p:nvSpPr>
        <p:spPr/>
        <p:txBody>
          <a:bodyPr anchor="ctr">
            <a:normAutofit/>
          </a:bodyPr>
          <a:lstStyle/>
          <a:p>
            <a:pPr>
              <a:spcAft>
                <a:spcPts val="600"/>
              </a:spcAft>
            </a:pPr>
            <a:fld id="{B68F88C8-0A9A-DA43-95C8-7FE161A05352}" type="slidenum">
              <a:rPr lang="en-US" smtClean="0"/>
              <a:pPr>
                <a:spcAft>
                  <a:spcPts val="600"/>
                </a:spcAft>
              </a:pPr>
              <a:t>15</a:t>
            </a:fld>
            <a:endParaRPr lang="en-US" dirty="0"/>
          </a:p>
        </p:txBody>
      </p:sp>
      <p:pic>
        <p:nvPicPr>
          <p:cNvPr id="4" name="Picture 3">
            <a:extLst>
              <a:ext uri="{FF2B5EF4-FFF2-40B4-BE49-F238E27FC236}">
                <a16:creationId xmlns:a16="http://schemas.microsoft.com/office/drawing/2014/main" id="{41DDAABE-9B3C-5DD3-249F-D48B488F4B86}"/>
              </a:ext>
            </a:extLst>
          </p:cNvPr>
          <p:cNvPicPr>
            <a:picLocks noChangeAspect="1"/>
          </p:cNvPicPr>
          <p:nvPr/>
        </p:nvPicPr>
        <p:blipFill>
          <a:blip r:embed="rId3"/>
          <a:srcRect r="31433" b="4334"/>
          <a:stretch>
            <a:fillRect/>
          </a:stretch>
        </p:blipFill>
        <p:spPr>
          <a:xfrm>
            <a:off x="3567528" y="390446"/>
            <a:ext cx="8388849" cy="6077108"/>
          </a:xfrm>
          <a:prstGeom prst="rect">
            <a:avLst/>
          </a:prstGeom>
        </p:spPr>
      </p:pic>
      <p:pic>
        <p:nvPicPr>
          <p:cNvPr id="5" name="Picture 4">
            <a:extLst>
              <a:ext uri="{FF2B5EF4-FFF2-40B4-BE49-F238E27FC236}">
                <a16:creationId xmlns:a16="http://schemas.microsoft.com/office/drawing/2014/main" id="{19ABDBD2-5BC3-29F0-3CB1-2156F225C4DA}"/>
              </a:ext>
            </a:extLst>
          </p:cNvPr>
          <p:cNvPicPr>
            <a:picLocks noChangeAspect="1"/>
          </p:cNvPicPr>
          <p:nvPr/>
        </p:nvPicPr>
        <p:blipFill>
          <a:blip r:embed="rId3"/>
          <a:srcRect l="74542" t="32034" b="39737"/>
          <a:stretch>
            <a:fillRect/>
          </a:stretch>
        </p:blipFill>
        <p:spPr>
          <a:xfrm>
            <a:off x="457201" y="4287797"/>
            <a:ext cx="2759542" cy="1588770"/>
          </a:xfrm>
          <a:prstGeom prst="rect">
            <a:avLst/>
          </a:prstGeom>
        </p:spPr>
      </p:pic>
    </p:spTree>
    <p:extLst>
      <p:ext uri="{BB962C8B-B14F-4D97-AF65-F5344CB8AC3E}">
        <p14:creationId xmlns:p14="http://schemas.microsoft.com/office/powerpoint/2010/main" val="304734729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11A33F-4717-45F8-A8C0-EE844C2A911B}"/>
              </a:ext>
            </a:extLst>
          </p:cNvPr>
          <p:cNvSpPr>
            <a:spLocks noGrp="1"/>
          </p:cNvSpPr>
          <p:nvPr>
            <p:ph type="sldNum" sz="quarter" idx="12"/>
          </p:nvPr>
        </p:nvSpPr>
        <p:spPr>
          <a:xfrm>
            <a:off x="8991600" y="6467708"/>
            <a:ext cx="2743200" cy="209316"/>
          </a:xfrm>
        </p:spPr>
        <p:txBody>
          <a:bodyPr vert="horz" lIns="0" tIns="0" rIns="0" bIns="0" rtlCol="0" anchor="ctr">
            <a:normAutofit/>
          </a:bodyPr>
          <a:lstStyle/>
          <a:p>
            <a:pPr>
              <a:spcAft>
                <a:spcPts val="600"/>
              </a:spcAft>
            </a:pPr>
            <a:fld id="{B68F88C8-0A9A-DA43-95C8-7FE161A05352}" type="slidenum">
              <a:rPr lang="en-US" smtClean="0"/>
              <a:pPr>
                <a:spcAft>
                  <a:spcPts val="600"/>
                </a:spcAft>
              </a:pPr>
              <a:t>16</a:t>
            </a:fld>
            <a:endParaRPr lang="en-US" dirty="0"/>
          </a:p>
        </p:txBody>
      </p:sp>
      <p:sp>
        <p:nvSpPr>
          <p:cNvPr id="15" name="TextBox 14">
            <a:extLst>
              <a:ext uri="{FF2B5EF4-FFF2-40B4-BE49-F238E27FC236}">
                <a16:creationId xmlns:a16="http://schemas.microsoft.com/office/drawing/2014/main" id="{8D8C13A2-710F-4F92-8F63-9D15A3A50F40}"/>
              </a:ext>
            </a:extLst>
          </p:cNvPr>
          <p:cNvSpPr txBox="1"/>
          <p:nvPr/>
        </p:nvSpPr>
        <p:spPr>
          <a:xfrm>
            <a:off x="454623" y="455756"/>
            <a:ext cx="11277600" cy="1157288"/>
          </a:xfrm>
          <a:prstGeom prst="rect">
            <a:avLst/>
          </a:prstGeom>
        </p:spPr>
        <p:txBody>
          <a:bodyPr vert="horz" lIns="0" tIns="45720" rIns="0" bIns="45720" rtlCol="0" anchor="t" anchorCtr="0">
            <a:normAutofit/>
          </a:bodyPr>
          <a:lstStyle/>
          <a:p>
            <a:pPr>
              <a:lnSpc>
                <a:spcPct val="90000"/>
              </a:lnSpc>
              <a:spcBef>
                <a:spcPct val="0"/>
              </a:spcBef>
              <a:spcAft>
                <a:spcPts val="600"/>
              </a:spcAft>
            </a:pPr>
            <a:r>
              <a:rPr lang="en-US" sz="3400" b="1" kern="1200" baseline="0" dirty="0">
                <a:latin typeface="+mj-lt"/>
                <a:ea typeface="+mj-ea"/>
                <a:cs typeface="+mj-cs"/>
              </a:rPr>
              <a:t>Changes in Establishments and Jobs in Counties </a:t>
            </a:r>
          </a:p>
          <a:p>
            <a:pPr>
              <a:lnSpc>
                <a:spcPct val="90000"/>
              </a:lnSpc>
              <a:spcBef>
                <a:spcPct val="0"/>
              </a:spcBef>
              <a:spcAft>
                <a:spcPts val="600"/>
              </a:spcAft>
            </a:pPr>
            <a:r>
              <a:rPr lang="en-US" sz="3400" b="1" kern="1200" baseline="0" dirty="0">
                <a:latin typeface="+mj-lt"/>
                <a:ea typeface="+mj-ea"/>
                <a:cs typeface="+mj-cs"/>
              </a:rPr>
              <a:t>Before and After EDA Projects</a:t>
            </a:r>
          </a:p>
        </p:txBody>
      </p:sp>
      <p:pic>
        <p:nvPicPr>
          <p:cNvPr id="4" name="Picture 3">
            <a:extLst>
              <a:ext uri="{FF2B5EF4-FFF2-40B4-BE49-F238E27FC236}">
                <a16:creationId xmlns:a16="http://schemas.microsoft.com/office/drawing/2014/main" id="{0422F020-3B02-5276-4484-C340573216FE}"/>
              </a:ext>
            </a:extLst>
          </p:cNvPr>
          <p:cNvPicPr>
            <a:picLocks noChangeAspect="1"/>
          </p:cNvPicPr>
          <p:nvPr/>
        </p:nvPicPr>
        <p:blipFill>
          <a:blip r:embed="rId3"/>
          <a:stretch>
            <a:fillRect/>
          </a:stretch>
        </p:blipFill>
        <p:spPr>
          <a:xfrm>
            <a:off x="-51516" y="1613044"/>
            <a:ext cx="6144939" cy="3628342"/>
          </a:xfrm>
          <a:prstGeom prst="rect">
            <a:avLst/>
          </a:prstGeom>
        </p:spPr>
      </p:pic>
      <p:pic>
        <p:nvPicPr>
          <p:cNvPr id="7" name="Picture 6">
            <a:extLst>
              <a:ext uri="{FF2B5EF4-FFF2-40B4-BE49-F238E27FC236}">
                <a16:creationId xmlns:a16="http://schemas.microsoft.com/office/drawing/2014/main" id="{E9307C5B-2CDA-617C-2599-E09FE0306842}"/>
              </a:ext>
            </a:extLst>
          </p:cNvPr>
          <p:cNvPicPr>
            <a:picLocks noChangeAspect="1"/>
          </p:cNvPicPr>
          <p:nvPr/>
        </p:nvPicPr>
        <p:blipFill>
          <a:blip r:embed="rId4"/>
          <a:stretch>
            <a:fillRect/>
          </a:stretch>
        </p:blipFill>
        <p:spPr>
          <a:xfrm>
            <a:off x="6093423" y="1613044"/>
            <a:ext cx="6098577" cy="3628342"/>
          </a:xfrm>
          <a:prstGeom prst="rect">
            <a:avLst/>
          </a:prstGeom>
        </p:spPr>
      </p:pic>
      <p:cxnSp>
        <p:nvCxnSpPr>
          <p:cNvPr id="3" name="Straight Connector 2">
            <a:extLst>
              <a:ext uri="{FF2B5EF4-FFF2-40B4-BE49-F238E27FC236}">
                <a16:creationId xmlns:a16="http://schemas.microsoft.com/office/drawing/2014/main" id="{884DA14E-D0CB-8EF1-2535-2E8CE42F1516}"/>
              </a:ext>
            </a:extLst>
          </p:cNvPr>
          <p:cNvCxnSpPr/>
          <p:nvPr/>
        </p:nvCxnSpPr>
        <p:spPr>
          <a:xfrm>
            <a:off x="3178097" y="2057243"/>
            <a:ext cx="0" cy="2743513"/>
          </a:xfrm>
          <a:prstGeom prst="line">
            <a:avLst/>
          </a:prstGeom>
          <a:ln w="254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B1AC43C-BB30-2748-8CD8-53105EFE5C87}"/>
              </a:ext>
            </a:extLst>
          </p:cNvPr>
          <p:cNvCxnSpPr/>
          <p:nvPr/>
        </p:nvCxnSpPr>
        <p:spPr>
          <a:xfrm>
            <a:off x="9307551" y="1964316"/>
            <a:ext cx="0" cy="2743513"/>
          </a:xfrm>
          <a:prstGeom prst="line">
            <a:avLst/>
          </a:prstGeom>
          <a:ln w="25400">
            <a:solidFill>
              <a:schemeClr val="tx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0788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11A33F-4717-45F8-A8C0-EE844C2A911B}"/>
              </a:ext>
            </a:extLst>
          </p:cNvPr>
          <p:cNvSpPr>
            <a:spLocks noGrp="1"/>
          </p:cNvSpPr>
          <p:nvPr>
            <p:ph type="sldNum" sz="quarter" idx="12"/>
          </p:nvPr>
        </p:nvSpPr>
        <p:spPr>
          <a:xfrm>
            <a:off x="8991600" y="6467708"/>
            <a:ext cx="2743200" cy="209316"/>
          </a:xfrm>
        </p:spPr>
        <p:txBody>
          <a:bodyPr vert="horz" lIns="0" tIns="0" rIns="0" bIns="0" rtlCol="0" anchor="ctr">
            <a:normAutofit/>
          </a:bodyPr>
          <a:lstStyle/>
          <a:p>
            <a:pPr>
              <a:spcAft>
                <a:spcPts val="600"/>
              </a:spcAft>
            </a:pPr>
            <a:fld id="{B68F88C8-0A9A-DA43-95C8-7FE161A05352}" type="slidenum">
              <a:rPr lang="en-US" smtClean="0"/>
              <a:pPr>
                <a:spcAft>
                  <a:spcPts val="600"/>
                </a:spcAft>
              </a:pPr>
              <a:t>17</a:t>
            </a:fld>
            <a:endParaRPr lang="en-US" dirty="0"/>
          </a:p>
        </p:txBody>
      </p:sp>
      <p:sp>
        <p:nvSpPr>
          <p:cNvPr id="15" name="TextBox 14">
            <a:extLst>
              <a:ext uri="{FF2B5EF4-FFF2-40B4-BE49-F238E27FC236}">
                <a16:creationId xmlns:a16="http://schemas.microsoft.com/office/drawing/2014/main" id="{8D8C13A2-710F-4F92-8F63-9D15A3A50F40}"/>
              </a:ext>
            </a:extLst>
          </p:cNvPr>
          <p:cNvSpPr txBox="1"/>
          <p:nvPr/>
        </p:nvSpPr>
        <p:spPr>
          <a:xfrm>
            <a:off x="457200" y="352946"/>
            <a:ext cx="11277600" cy="1157288"/>
          </a:xfrm>
          <a:prstGeom prst="rect">
            <a:avLst/>
          </a:prstGeom>
        </p:spPr>
        <p:txBody>
          <a:bodyPr vert="horz" lIns="0" tIns="45720" rIns="0" bIns="45720" rtlCol="0" anchor="t" anchorCtr="0">
            <a:normAutofit/>
          </a:bodyPr>
          <a:lstStyle/>
          <a:p>
            <a:pPr>
              <a:lnSpc>
                <a:spcPct val="90000"/>
              </a:lnSpc>
              <a:spcBef>
                <a:spcPct val="0"/>
              </a:spcBef>
              <a:spcAft>
                <a:spcPts val="600"/>
              </a:spcAft>
            </a:pPr>
            <a:r>
              <a:rPr lang="en-US" sz="3400" b="1" kern="1200" baseline="0" dirty="0">
                <a:latin typeface="+mj-lt"/>
                <a:ea typeface="+mj-ea"/>
                <a:cs typeface="+mj-cs"/>
              </a:rPr>
              <a:t>Changes in </a:t>
            </a:r>
            <a:r>
              <a:rPr lang="en-US" sz="3400" b="1" dirty="0">
                <a:latin typeface="+mj-lt"/>
                <a:ea typeface="+mj-ea"/>
                <a:cs typeface="+mj-cs"/>
              </a:rPr>
              <a:t>Employment and Income in </a:t>
            </a:r>
            <a:r>
              <a:rPr lang="en-US" sz="3400" b="1" kern="1200" baseline="0" dirty="0">
                <a:latin typeface="+mj-lt"/>
                <a:ea typeface="+mj-ea"/>
                <a:cs typeface="+mj-cs"/>
              </a:rPr>
              <a:t>Counties </a:t>
            </a:r>
          </a:p>
          <a:p>
            <a:pPr>
              <a:lnSpc>
                <a:spcPct val="90000"/>
              </a:lnSpc>
              <a:spcBef>
                <a:spcPct val="0"/>
              </a:spcBef>
              <a:spcAft>
                <a:spcPts val="600"/>
              </a:spcAft>
            </a:pPr>
            <a:r>
              <a:rPr lang="en-US" sz="3400" b="1" kern="1200" baseline="0" dirty="0">
                <a:latin typeface="+mj-lt"/>
                <a:ea typeface="+mj-ea"/>
                <a:cs typeface="+mj-cs"/>
              </a:rPr>
              <a:t>Before and After EDA Projects</a:t>
            </a:r>
          </a:p>
        </p:txBody>
      </p:sp>
      <p:pic>
        <p:nvPicPr>
          <p:cNvPr id="6" name="Picture 5">
            <a:extLst>
              <a:ext uri="{FF2B5EF4-FFF2-40B4-BE49-F238E27FC236}">
                <a16:creationId xmlns:a16="http://schemas.microsoft.com/office/drawing/2014/main" id="{D270C08C-6D2A-FA3A-F6B3-50C3A30F3EA8}"/>
              </a:ext>
            </a:extLst>
          </p:cNvPr>
          <p:cNvPicPr>
            <a:picLocks noChangeAspect="1"/>
          </p:cNvPicPr>
          <p:nvPr/>
        </p:nvPicPr>
        <p:blipFill>
          <a:blip r:embed="rId3"/>
          <a:stretch>
            <a:fillRect/>
          </a:stretch>
        </p:blipFill>
        <p:spPr>
          <a:xfrm>
            <a:off x="6095999" y="1593418"/>
            <a:ext cx="6096001" cy="3679596"/>
          </a:xfrm>
          <a:prstGeom prst="rect">
            <a:avLst/>
          </a:prstGeom>
        </p:spPr>
      </p:pic>
      <p:pic>
        <p:nvPicPr>
          <p:cNvPr id="7" name="Picture 6">
            <a:extLst>
              <a:ext uri="{FF2B5EF4-FFF2-40B4-BE49-F238E27FC236}">
                <a16:creationId xmlns:a16="http://schemas.microsoft.com/office/drawing/2014/main" id="{83F6DF7E-DC35-C451-F851-F1B53470740C}"/>
              </a:ext>
            </a:extLst>
          </p:cNvPr>
          <p:cNvPicPr>
            <a:picLocks noChangeAspect="1"/>
          </p:cNvPicPr>
          <p:nvPr/>
        </p:nvPicPr>
        <p:blipFill>
          <a:blip r:embed="rId4"/>
          <a:stretch>
            <a:fillRect/>
          </a:stretch>
        </p:blipFill>
        <p:spPr>
          <a:xfrm>
            <a:off x="-1" y="1593418"/>
            <a:ext cx="6096001" cy="3679595"/>
          </a:xfrm>
          <a:prstGeom prst="rect">
            <a:avLst/>
          </a:prstGeom>
        </p:spPr>
      </p:pic>
      <p:cxnSp>
        <p:nvCxnSpPr>
          <p:cNvPr id="3" name="Straight Connector 2">
            <a:extLst>
              <a:ext uri="{FF2B5EF4-FFF2-40B4-BE49-F238E27FC236}">
                <a16:creationId xmlns:a16="http://schemas.microsoft.com/office/drawing/2014/main" id="{A2B26DF7-2B83-6EEB-ACC3-5233EECC870E}"/>
              </a:ext>
            </a:extLst>
          </p:cNvPr>
          <p:cNvCxnSpPr/>
          <p:nvPr/>
        </p:nvCxnSpPr>
        <p:spPr>
          <a:xfrm>
            <a:off x="3200398" y="1867672"/>
            <a:ext cx="0" cy="2743513"/>
          </a:xfrm>
          <a:prstGeom prst="line">
            <a:avLst/>
          </a:prstGeom>
          <a:ln w="254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9CFE63F-0C98-A8D8-1DD2-8142EC7DCE68}"/>
              </a:ext>
            </a:extLst>
          </p:cNvPr>
          <p:cNvCxnSpPr/>
          <p:nvPr/>
        </p:nvCxnSpPr>
        <p:spPr>
          <a:xfrm>
            <a:off x="9523141" y="1945731"/>
            <a:ext cx="0" cy="2743513"/>
          </a:xfrm>
          <a:prstGeom prst="line">
            <a:avLst/>
          </a:prstGeom>
          <a:ln w="25400">
            <a:solidFill>
              <a:schemeClr val="tx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622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FECA3D-7D95-4EF5-AC23-918ED72AAAB3}"/>
              </a:ext>
            </a:extLst>
          </p:cNvPr>
          <p:cNvSpPr>
            <a:spLocks noGrp="1"/>
          </p:cNvSpPr>
          <p:nvPr>
            <p:ph type="sldNum" sz="quarter" idx="4"/>
          </p:nvPr>
        </p:nvSpPr>
        <p:spPr/>
        <p:txBody>
          <a:bodyPr/>
          <a:lstStyle/>
          <a:p>
            <a:fld id="{B68F88C8-0A9A-DA43-95C8-7FE161A05352}" type="slidenum">
              <a:rPr lang="en-US" smtClean="0"/>
              <a:pPr/>
              <a:t>18</a:t>
            </a:fld>
            <a:endParaRPr lang="en-US" dirty="0"/>
          </a:p>
        </p:txBody>
      </p:sp>
      <p:sp>
        <p:nvSpPr>
          <p:cNvPr id="3" name="Title 2">
            <a:extLst>
              <a:ext uri="{FF2B5EF4-FFF2-40B4-BE49-F238E27FC236}">
                <a16:creationId xmlns:a16="http://schemas.microsoft.com/office/drawing/2014/main" id="{C3B9B33B-34BE-475F-B632-1E8FC2B99310}"/>
              </a:ext>
            </a:extLst>
          </p:cNvPr>
          <p:cNvSpPr>
            <a:spLocks noGrp="1"/>
          </p:cNvSpPr>
          <p:nvPr>
            <p:ph type="title"/>
          </p:nvPr>
        </p:nvSpPr>
        <p:spPr>
          <a:xfrm>
            <a:off x="457201" y="209748"/>
            <a:ext cx="11277600" cy="1157288"/>
          </a:xfrm>
        </p:spPr>
        <p:txBody>
          <a:bodyPr/>
          <a:lstStyle/>
          <a:p>
            <a:r>
              <a:rPr lang="en-US" sz="2667" dirty="0"/>
              <a:t>Estimated Impact of EDA on the Economies of Counties</a:t>
            </a:r>
          </a:p>
        </p:txBody>
      </p:sp>
      <p:graphicFrame>
        <p:nvGraphicFramePr>
          <p:cNvPr id="9" name="Table 8">
            <a:extLst>
              <a:ext uri="{FF2B5EF4-FFF2-40B4-BE49-F238E27FC236}">
                <a16:creationId xmlns:a16="http://schemas.microsoft.com/office/drawing/2014/main" id="{0C04C39E-753A-4CCD-9574-F17369A5AC38}"/>
              </a:ext>
            </a:extLst>
          </p:cNvPr>
          <p:cNvGraphicFramePr>
            <a:graphicFrameLocks noGrp="1"/>
          </p:cNvGraphicFramePr>
          <p:nvPr>
            <p:extLst>
              <p:ext uri="{D42A27DB-BD31-4B8C-83A1-F6EECF244321}">
                <p14:modId xmlns:p14="http://schemas.microsoft.com/office/powerpoint/2010/main" val="230125052"/>
              </p:ext>
            </p:extLst>
          </p:nvPr>
        </p:nvGraphicFramePr>
        <p:xfrm>
          <a:off x="0" y="812801"/>
          <a:ext cx="11992947" cy="4613039"/>
        </p:xfrm>
        <a:graphic>
          <a:graphicData uri="http://schemas.openxmlformats.org/drawingml/2006/table">
            <a:tbl>
              <a:tblPr firstRow="1" firstCol="1" bandRow="1">
                <a:tableStyleId>{2D5ABB26-0587-4C30-8999-92F81FD0307C}</a:tableStyleId>
              </a:tblPr>
              <a:tblGrid>
                <a:gridCol w="4677747">
                  <a:extLst>
                    <a:ext uri="{9D8B030D-6E8A-4147-A177-3AD203B41FA5}">
                      <a16:colId xmlns:a16="http://schemas.microsoft.com/office/drawing/2014/main" val="1253597071"/>
                    </a:ext>
                  </a:extLst>
                </a:gridCol>
                <a:gridCol w="1828800">
                  <a:extLst>
                    <a:ext uri="{9D8B030D-6E8A-4147-A177-3AD203B41FA5}">
                      <a16:colId xmlns:a16="http://schemas.microsoft.com/office/drawing/2014/main" val="1051897654"/>
                    </a:ext>
                  </a:extLst>
                </a:gridCol>
                <a:gridCol w="1828800">
                  <a:extLst>
                    <a:ext uri="{9D8B030D-6E8A-4147-A177-3AD203B41FA5}">
                      <a16:colId xmlns:a16="http://schemas.microsoft.com/office/drawing/2014/main" val="3808245457"/>
                    </a:ext>
                  </a:extLst>
                </a:gridCol>
                <a:gridCol w="1828800">
                  <a:extLst>
                    <a:ext uri="{9D8B030D-6E8A-4147-A177-3AD203B41FA5}">
                      <a16:colId xmlns:a16="http://schemas.microsoft.com/office/drawing/2014/main" val="3101094170"/>
                    </a:ext>
                  </a:extLst>
                </a:gridCol>
                <a:gridCol w="1828800">
                  <a:extLst>
                    <a:ext uri="{9D8B030D-6E8A-4147-A177-3AD203B41FA5}">
                      <a16:colId xmlns:a16="http://schemas.microsoft.com/office/drawing/2014/main" val="4150908125"/>
                    </a:ext>
                  </a:extLst>
                </a:gridCol>
              </a:tblGrid>
              <a:tr h="761036">
                <a:tc>
                  <a:txBody>
                    <a:bodyPr/>
                    <a:lstStyle/>
                    <a:p>
                      <a:pPr marL="0" marR="0" algn="ctr">
                        <a:spcBef>
                          <a:spcPts val="1200"/>
                        </a:spcBef>
                        <a:spcAft>
                          <a:spcPts val="0"/>
                        </a:spcAft>
                      </a:pPr>
                      <a:r>
                        <a:rPr lang="en-US" sz="1600" dirty="0">
                          <a:solidFill>
                            <a:schemeClr val="tx1"/>
                          </a:solidFill>
                          <a:effectLst/>
                          <a:latin typeface="+mn-lt"/>
                        </a:rPr>
                        <a:t> </a:t>
                      </a:r>
                      <a:endParaRPr lang="en-US" sz="1600" b="1" dirty="0">
                        <a:solidFill>
                          <a:schemeClr val="tx1"/>
                        </a:solidFill>
                        <a:effectLst/>
                        <a:latin typeface="+mn-lt"/>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1200"/>
                        </a:spcBef>
                        <a:spcAft>
                          <a:spcPts val="0"/>
                        </a:spcAft>
                      </a:pPr>
                      <a:r>
                        <a:rPr lang="en-US" sz="1600" b="1" dirty="0">
                          <a:solidFill>
                            <a:schemeClr val="tx1"/>
                          </a:solidFill>
                          <a:effectLst/>
                          <a:latin typeface="+mn-lt"/>
                          <a:ea typeface="Times New Roman" panose="02020603050405020304" pitchFamily="18" charset="0"/>
                          <a:cs typeface="Times New Roman" panose="02020603050405020304" pitchFamily="18" charset="0"/>
                        </a:rPr>
                        <a:t>Establishments</a:t>
                      </a:r>
                    </a:p>
                  </a:txBody>
                  <a:tcPr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1200"/>
                        </a:spcBef>
                        <a:spcAft>
                          <a:spcPts val="0"/>
                        </a:spcAft>
                      </a:pPr>
                      <a:r>
                        <a:rPr lang="en-US" sz="1600" b="1" dirty="0">
                          <a:solidFill>
                            <a:schemeClr val="tx1"/>
                          </a:solidFill>
                          <a:effectLst/>
                          <a:latin typeface="+mn-lt"/>
                        </a:rPr>
                        <a:t>Jobs in the county</a:t>
                      </a:r>
                      <a:endParaRPr lang="en-US" sz="1600" b="1" dirty="0">
                        <a:solidFill>
                          <a:schemeClr val="tx1"/>
                        </a:solidFill>
                        <a:effectLst/>
                        <a:latin typeface="+mn-lt"/>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1200"/>
                        </a:spcBef>
                        <a:spcAft>
                          <a:spcPts val="0"/>
                        </a:spcAft>
                      </a:pPr>
                      <a:r>
                        <a:rPr lang="en-US" sz="1600" b="1" dirty="0">
                          <a:solidFill>
                            <a:schemeClr val="tx1"/>
                          </a:solidFill>
                          <a:effectLst/>
                          <a:latin typeface="+mn-lt"/>
                          <a:ea typeface="Times New Roman" panose="02020603050405020304" pitchFamily="18" charset="0"/>
                          <a:cs typeface="Times New Roman" panose="02020603050405020304" pitchFamily="18" charset="0"/>
                        </a:rPr>
                        <a:t>Jobs held by residents</a:t>
                      </a:r>
                    </a:p>
                  </a:txBody>
                  <a:tcPr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1200"/>
                        </a:spcBef>
                        <a:spcAft>
                          <a:spcPts val="0"/>
                        </a:spcAft>
                      </a:pPr>
                      <a:r>
                        <a:rPr lang="en-US" sz="1600" b="1" dirty="0">
                          <a:solidFill>
                            <a:schemeClr val="tx1"/>
                          </a:solidFill>
                          <a:effectLst/>
                          <a:latin typeface="+mn-lt"/>
                          <a:ea typeface="Times New Roman" panose="02020603050405020304" pitchFamily="18" charset="0"/>
                          <a:cs typeface="Times New Roman" panose="02020603050405020304" pitchFamily="18" charset="0"/>
                        </a:rPr>
                        <a:t>Median Income</a:t>
                      </a:r>
                    </a:p>
                  </a:txBody>
                  <a:tcPr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6836146"/>
                  </a:ext>
                </a:extLst>
              </a:tr>
              <a:tr h="380519">
                <a:tc>
                  <a:txBody>
                    <a:bodyPr/>
                    <a:lstStyle/>
                    <a:p>
                      <a:pPr marL="0" marR="0">
                        <a:spcBef>
                          <a:spcPts val="200"/>
                        </a:spcBef>
                        <a:spcAft>
                          <a:spcPts val="0"/>
                        </a:spcAft>
                      </a:pPr>
                      <a:r>
                        <a:rPr lang="en-US" sz="1600" b="1" dirty="0">
                          <a:solidFill>
                            <a:schemeClr val="tx1"/>
                          </a:solidFill>
                          <a:effectLst/>
                          <a:latin typeface="+mn-lt"/>
                        </a:rPr>
                        <a:t>Effect per $1 million</a:t>
                      </a:r>
                      <a:endParaRPr lang="en-US" sz="1600" b="1" dirty="0">
                        <a:solidFill>
                          <a:schemeClr val="tx1"/>
                        </a:solidFill>
                        <a:effectLst/>
                        <a:latin typeface="+mn-lt"/>
                        <a:ea typeface="Times New Roman" panose="02020603050405020304" pitchFamily="18"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effectLst/>
                          <a:latin typeface="+mn-lt"/>
                          <a:ea typeface="Calibri" panose="020F0502020204030204" pitchFamily="34" charset="0"/>
                          <a:cs typeface="Calibri" panose="020F0502020204030204" pitchFamily="34" charset="0"/>
                        </a:rPr>
                        <a:t>-28.5</a:t>
                      </a:r>
                      <a:endParaRPr lang="en-US" sz="1600" b="1"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effectLst/>
                          <a:latin typeface="+mn-lt"/>
                          <a:ea typeface="Calibri" panose="020F0502020204030204" pitchFamily="34" charset="0"/>
                          <a:cs typeface="Calibri" panose="020F0502020204030204" pitchFamily="34" charset="0"/>
                        </a:rPr>
                        <a:t>877*</a:t>
                      </a:r>
                      <a:endParaRPr lang="en-US" sz="1600" b="1"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effectLst/>
                          <a:latin typeface="+mn-lt"/>
                          <a:ea typeface="Calibri" panose="020F0502020204030204" pitchFamily="34" charset="0"/>
                          <a:cs typeface="Calibri" panose="020F0502020204030204" pitchFamily="34" charset="0"/>
                        </a:rPr>
                        <a:t>895*</a:t>
                      </a:r>
                      <a:endParaRPr lang="en-US" sz="1600" b="1"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effectLst/>
                          <a:latin typeface="+mn-lt"/>
                          <a:ea typeface="Calibri" panose="020F0502020204030204" pitchFamily="34" charset="0"/>
                          <a:cs typeface="Calibri" panose="020F0502020204030204" pitchFamily="34" charset="0"/>
                        </a:rPr>
                        <a:t>$45*</a:t>
                      </a:r>
                      <a:endParaRPr lang="en-US" sz="1600" b="1"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945877586"/>
                  </a:ext>
                </a:extLst>
              </a:tr>
              <a:tr h="427332">
                <a:tc>
                  <a:txBody>
                    <a:bodyPr/>
                    <a:lstStyle/>
                    <a:p>
                      <a:pPr marL="0" marR="0">
                        <a:spcBef>
                          <a:spcPts val="200"/>
                        </a:spcBef>
                        <a:spcAft>
                          <a:spcPts val="0"/>
                        </a:spcAft>
                      </a:pPr>
                      <a:r>
                        <a:rPr lang="en-US" sz="1600" dirty="0">
                          <a:solidFill>
                            <a:schemeClr val="tx1"/>
                          </a:solidFill>
                          <a:effectLst/>
                          <a:latin typeface="+mn-lt"/>
                        </a:rPr>
                        <a:t>(95% confidence interval)</a:t>
                      </a:r>
                      <a:endParaRPr lang="en-US" sz="1600" b="1" dirty="0">
                        <a:solidFill>
                          <a:schemeClr val="tx1"/>
                        </a:solidFill>
                        <a:effectLst/>
                        <a:latin typeface="+mn-lt"/>
                        <a:ea typeface="Times New Roman" panose="02020603050405020304" pitchFamily="18"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(-96 to 39)</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(175  to 1,578)</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(178 to 1,612)</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(6 to 85)</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06457511"/>
                  </a:ext>
                </a:extLst>
              </a:tr>
              <a:tr h="380519">
                <a:tc>
                  <a:txBody>
                    <a:bodyPr/>
                    <a:lstStyle/>
                    <a:p>
                      <a:pPr marL="0" marR="0" lvl="0" indent="0" algn="l" defTabSz="685800" rtl="0" eaLnBrk="1" fontAlgn="auto" latinLnBrk="0" hangingPunct="1">
                        <a:lnSpc>
                          <a:spcPct val="100000"/>
                        </a:lnSpc>
                        <a:spcBef>
                          <a:spcPts val="200"/>
                        </a:spcBef>
                        <a:spcAft>
                          <a:spcPts val="0"/>
                        </a:spcAft>
                        <a:buClrTx/>
                        <a:buSzTx/>
                        <a:buFontTx/>
                        <a:buNone/>
                        <a:tabLst/>
                        <a:defRPr/>
                      </a:pPr>
                      <a:r>
                        <a:rPr lang="en-US" sz="1600" b="1" dirty="0">
                          <a:solidFill>
                            <a:schemeClr val="tx1"/>
                          </a:solidFill>
                          <a:effectLst/>
                          <a:latin typeface="+mn-lt"/>
                        </a:rPr>
                        <a:t>Effect per EDA award</a:t>
                      </a:r>
                      <a:endParaRPr lang="en-US" sz="1600" b="1" dirty="0">
                        <a:solidFill>
                          <a:schemeClr val="tx1"/>
                        </a:solidFill>
                        <a:effectLst/>
                        <a:latin typeface="+mn-lt"/>
                        <a:ea typeface="Times New Roman" panose="02020603050405020304" pitchFamily="18"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effectLst/>
                          <a:latin typeface="+mn-lt"/>
                          <a:ea typeface="Calibri" panose="020F0502020204030204" pitchFamily="34" charset="0"/>
                          <a:cs typeface="Calibri" panose="020F0502020204030204" pitchFamily="34" charset="0"/>
                        </a:rPr>
                        <a:t>-72.0</a:t>
                      </a:r>
                      <a:endParaRPr lang="en-US" sz="1600" b="1"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effectLst/>
                          <a:latin typeface="+mn-lt"/>
                          <a:ea typeface="Calibri" panose="020F0502020204030204" pitchFamily="34" charset="0"/>
                          <a:cs typeface="Calibri" panose="020F0502020204030204" pitchFamily="34" charset="0"/>
                        </a:rPr>
                        <a:t>7,027***</a:t>
                      </a:r>
                      <a:endParaRPr lang="en-US" sz="1600" b="1"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effectLst/>
                          <a:latin typeface="+mn-lt"/>
                          <a:ea typeface="Calibri" panose="020F0502020204030204" pitchFamily="34" charset="0"/>
                          <a:cs typeface="Calibri" panose="020F0502020204030204" pitchFamily="34" charset="0"/>
                        </a:rPr>
                        <a:t>6,970***</a:t>
                      </a:r>
                      <a:endParaRPr lang="en-US" sz="1600" b="1"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effectLst/>
                          <a:latin typeface="+mn-lt"/>
                          <a:ea typeface="Calibri" panose="020F0502020204030204" pitchFamily="34" charset="0"/>
                          <a:cs typeface="Calibri" panose="020F0502020204030204" pitchFamily="34" charset="0"/>
                        </a:rPr>
                        <a:t>$382***</a:t>
                      </a:r>
                      <a:endParaRPr lang="en-US" sz="1600" b="1"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07400732"/>
                  </a:ext>
                </a:extLst>
              </a:tr>
              <a:tr h="380519">
                <a:tc>
                  <a:txBody>
                    <a:bodyPr/>
                    <a:lstStyle/>
                    <a:p>
                      <a:pPr marL="0" marR="0" lvl="0" indent="0" algn="l" defTabSz="685800" rtl="0" eaLnBrk="1" fontAlgn="auto" latinLnBrk="0" hangingPunct="1">
                        <a:lnSpc>
                          <a:spcPct val="100000"/>
                        </a:lnSpc>
                        <a:spcBef>
                          <a:spcPts val="200"/>
                        </a:spcBef>
                        <a:spcAft>
                          <a:spcPts val="0"/>
                        </a:spcAft>
                        <a:buClrTx/>
                        <a:buSzTx/>
                        <a:buFontTx/>
                        <a:buNone/>
                        <a:tabLst/>
                        <a:defRPr/>
                      </a:pPr>
                      <a:r>
                        <a:rPr lang="en-US" sz="1600" dirty="0">
                          <a:solidFill>
                            <a:schemeClr val="tx1"/>
                          </a:solidFill>
                          <a:effectLst/>
                          <a:latin typeface="+mn-lt"/>
                        </a:rPr>
                        <a:t>(95% confidence interval)</a:t>
                      </a:r>
                    </a:p>
                  </a:txBody>
                  <a:tcPr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(-328 to 184)</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(3,548 to 10,506)</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(3,678 to 10,262)</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(165 to 596)</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414922"/>
                  </a:ext>
                </a:extLst>
              </a:tr>
              <a:tr h="380519">
                <a:tc>
                  <a:txBody>
                    <a:bodyPr/>
                    <a:lstStyle/>
                    <a:p>
                      <a:pPr marL="0" marR="0">
                        <a:spcBef>
                          <a:spcPts val="200"/>
                        </a:spcBef>
                        <a:spcAft>
                          <a:spcPts val="0"/>
                        </a:spcAft>
                      </a:pPr>
                      <a:r>
                        <a:rPr lang="en-US" sz="1600" b="0" dirty="0">
                          <a:solidFill>
                            <a:schemeClr val="tx1"/>
                          </a:solidFill>
                          <a:effectLst/>
                          <a:latin typeface="+mn-lt"/>
                          <a:ea typeface="Times New Roman" panose="02020603050405020304" pitchFamily="18" charset="0"/>
                          <a:cs typeface="Times New Roman" panose="02020603050405020304" pitchFamily="18" charset="0"/>
                        </a:rPr>
                        <a:t>Average in year of EDA grant Decision</a:t>
                      </a:r>
                    </a:p>
                  </a:txBody>
                  <a:tcPr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Times New Roman" panose="02020603050405020304" pitchFamily="18" charset="0"/>
                        </a:rPr>
                        <a:t>13,927 </a:t>
                      </a:r>
                    </a:p>
                  </a:txBody>
                  <a:tcPr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 140,202</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 129,696</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$49,898</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5929706"/>
                  </a:ext>
                </a:extLst>
              </a:tr>
              <a:tr h="380519">
                <a:tc>
                  <a:txBody>
                    <a:bodyPr/>
                    <a:lstStyle/>
                    <a:p>
                      <a:pPr marL="0" marR="0">
                        <a:spcBef>
                          <a:spcPts val="200"/>
                        </a:spcBef>
                        <a:spcAft>
                          <a:spcPts val="0"/>
                        </a:spcAft>
                      </a:pPr>
                      <a:r>
                        <a:rPr lang="en-US" sz="1600" b="0" dirty="0">
                          <a:solidFill>
                            <a:schemeClr val="tx1"/>
                          </a:solidFill>
                          <a:effectLst/>
                          <a:latin typeface="+mn-lt"/>
                          <a:ea typeface="Times New Roman" panose="02020603050405020304" pitchFamily="18" charset="0"/>
                          <a:cs typeface="Times New Roman" panose="02020603050405020304" pitchFamily="18" charset="0"/>
                        </a:rPr>
                        <a:t>Decision dates of projects</a:t>
                      </a:r>
                    </a:p>
                  </a:txBody>
                  <a:tcPr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2010-2014</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2010-2015</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2010-2015</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2010-2013</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469608788"/>
                  </a:ext>
                </a:extLst>
              </a:tr>
              <a:tr h="380519">
                <a:tc>
                  <a:txBody>
                    <a:bodyPr/>
                    <a:lstStyle/>
                    <a:p>
                      <a:pPr marL="0" marR="0">
                        <a:spcBef>
                          <a:spcPts val="200"/>
                        </a:spcBef>
                        <a:spcAft>
                          <a:spcPts val="0"/>
                        </a:spcAft>
                      </a:pPr>
                      <a:r>
                        <a:rPr lang="en-US" sz="1600" b="0" dirty="0">
                          <a:solidFill>
                            <a:schemeClr val="tx1"/>
                          </a:solidFill>
                          <a:effectLst/>
                          <a:latin typeface="+mn-lt"/>
                          <a:ea typeface="Times New Roman" panose="02020603050405020304" pitchFamily="18" charset="0"/>
                          <a:cs typeface="Times New Roman" panose="02020603050405020304" pitchFamily="18" charset="0"/>
                        </a:rPr>
                        <a:t>Years in analysis</a:t>
                      </a:r>
                    </a:p>
                  </a:txBody>
                  <a:tcPr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2003-2017</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2004-2018</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2004-2018</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2007-2016</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0046116"/>
                  </a:ext>
                </a:extLst>
              </a:tr>
              <a:tr h="380519">
                <a:tc>
                  <a:txBody>
                    <a:bodyPr/>
                    <a:lstStyle/>
                    <a:p>
                      <a:pPr marL="0" marR="0" lvl="0" indent="0" algn="l" defTabSz="685800" rtl="0" eaLnBrk="1" fontAlgn="auto" latinLnBrk="0" hangingPunct="1">
                        <a:lnSpc>
                          <a:spcPct val="100000"/>
                        </a:lnSpc>
                        <a:spcBef>
                          <a:spcPts val="200"/>
                        </a:spcBef>
                        <a:spcAft>
                          <a:spcPts val="0"/>
                        </a:spcAft>
                        <a:buClrTx/>
                        <a:buSzTx/>
                        <a:buFontTx/>
                        <a:buNone/>
                        <a:tabLst/>
                        <a:defRPr/>
                      </a:pPr>
                      <a:r>
                        <a:rPr lang="en-US" sz="1600" b="0" dirty="0">
                          <a:solidFill>
                            <a:schemeClr val="tx1"/>
                          </a:solidFill>
                          <a:effectLst/>
                          <a:latin typeface="+mn-lt"/>
                          <a:ea typeface="Times New Roman" panose="02020603050405020304" pitchFamily="18" charset="0"/>
                          <a:cs typeface="Times New Roman" panose="02020603050405020304" pitchFamily="18" charset="0"/>
                        </a:rPr>
                        <a:t>Place trends</a:t>
                      </a:r>
                    </a:p>
                  </a:txBody>
                  <a:tcPr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Yes</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No</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No</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a:noFill/>
                    </a:lnT>
                    <a:lnB>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Yes</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172638835"/>
                  </a:ext>
                </a:extLst>
              </a:tr>
              <a:tr h="380519">
                <a:tc>
                  <a:txBody>
                    <a:bodyPr/>
                    <a:lstStyle/>
                    <a:p>
                      <a:pPr marL="0" marR="0">
                        <a:spcBef>
                          <a:spcPts val="200"/>
                        </a:spcBef>
                        <a:spcAft>
                          <a:spcPts val="0"/>
                        </a:spcAft>
                      </a:pPr>
                      <a:r>
                        <a:rPr lang="en-US" sz="1600" b="0" dirty="0">
                          <a:solidFill>
                            <a:schemeClr val="tx1"/>
                          </a:solidFill>
                          <a:effectLst/>
                          <a:latin typeface="+mn-lt"/>
                          <a:ea typeface="Times New Roman" panose="02020603050405020304" pitchFamily="18" charset="0"/>
                          <a:cs typeface="Times New Roman" panose="02020603050405020304" pitchFamily="18" charset="0"/>
                        </a:rPr>
                        <a:t>Number of awards</a:t>
                      </a:r>
                    </a:p>
                  </a:txBody>
                  <a:tcPr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621</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702</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694</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534</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762304"/>
                  </a:ext>
                </a:extLst>
              </a:tr>
              <a:tr h="380519">
                <a:tc>
                  <a:txBody>
                    <a:bodyPr/>
                    <a:lstStyle/>
                    <a:p>
                      <a:pPr marL="0" marR="0">
                        <a:spcBef>
                          <a:spcPts val="200"/>
                        </a:spcBef>
                        <a:spcAft>
                          <a:spcPts val="0"/>
                        </a:spcAft>
                      </a:pPr>
                      <a:r>
                        <a:rPr lang="en-US" sz="1600" b="0" dirty="0">
                          <a:solidFill>
                            <a:schemeClr val="tx1"/>
                          </a:solidFill>
                          <a:effectLst/>
                          <a:latin typeface="+mn-lt"/>
                          <a:ea typeface="Times New Roman" panose="02020603050405020304" pitchFamily="18" charset="0"/>
                          <a:cs typeface="Times New Roman" panose="02020603050405020304" pitchFamily="18" charset="0"/>
                        </a:rPr>
                        <a:t>Number of place-by-year observations</a:t>
                      </a:r>
                    </a:p>
                  </a:txBody>
                  <a:tcPr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43,710</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43,725</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43,185</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latin typeface="+mn-lt"/>
                          <a:ea typeface="Calibri" panose="020F0502020204030204" pitchFamily="34" charset="0"/>
                          <a:cs typeface="Calibri" panose="020F0502020204030204" pitchFamily="34" charset="0"/>
                        </a:rPr>
                        <a:t>29,400</a:t>
                      </a:r>
                      <a:endParaRPr lang="en-US" sz="1600" dirty="0">
                        <a:effectLst/>
                        <a:latin typeface="+mn-lt"/>
                        <a:ea typeface="Calibri" panose="020F0502020204030204" pitchFamily="34" charset="0"/>
                        <a:cs typeface="Times New Roman" panose="02020603050405020304" pitchFamily="18" charset="0"/>
                      </a:endParaRPr>
                    </a:p>
                  </a:txBody>
                  <a:tcPr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8904174"/>
                  </a:ext>
                </a:extLst>
              </a:tr>
            </a:tbl>
          </a:graphicData>
        </a:graphic>
      </p:graphicFrame>
      <p:sp>
        <p:nvSpPr>
          <p:cNvPr id="10" name="Rectangle 9">
            <a:extLst>
              <a:ext uri="{FF2B5EF4-FFF2-40B4-BE49-F238E27FC236}">
                <a16:creationId xmlns:a16="http://schemas.microsoft.com/office/drawing/2014/main" id="{CD600FD0-95FA-4B72-8A8D-762EB375BCD1}"/>
              </a:ext>
            </a:extLst>
          </p:cNvPr>
          <p:cNvSpPr/>
          <p:nvPr/>
        </p:nvSpPr>
        <p:spPr>
          <a:xfrm>
            <a:off x="1" y="5727931"/>
            <a:ext cx="10829073" cy="682046"/>
          </a:xfrm>
          <a:prstGeom prst="rect">
            <a:avLst/>
          </a:prstGeom>
        </p:spPr>
        <p:txBody>
          <a:bodyPr wrap="square">
            <a:spAutoFit/>
          </a:bodyPr>
          <a:lstStyle/>
          <a:p>
            <a:pPr>
              <a:lnSpc>
                <a:spcPts val="1600"/>
              </a:lnSpc>
              <a:spcBef>
                <a:spcPts val="400"/>
              </a:spcBef>
            </a:pPr>
            <a:r>
              <a:rPr lang="en-US" sz="933" b="1" dirty="0">
                <a:latin typeface="Lato"/>
                <a:ea typeface="Calibri" panose="020F0502020204030204" pitchFamily="34" charset="0"/>
                <a:cs typeface="Times New Roman" panose="02020603050405020304" pitchFamily="18" charset="0"/>
              </a:rPr>
              <a:t>Sources:</a:t>
            </a:r>
            <a:r>
              <a:rPr lang="en-US" sz="933" dirty="0">
                <a:latin typeface="Lato"/>
                <a:ea typeface="Calibri" panose="020F0502020204030204" pitchFamily="34" charset="0"/>
                <a:cs typeface="Times New Roman" panose="02020603050405020304" pitchFamily="18" charset="0"/>
              </a:rPr>
              <a:t> Urban Institute Analysis of EDA program, Data Axle, LEHD, and ACS data. </a:t>
            </a:r>
          </a:p>
          <a:p>
            <a:pPr>
              <a:lnSpc>
                <a:spcPts val="1600"/>
              </a:lnSpc>
              <a:spcAft>
                <a:spcPts val="2133"/>
              </a:spcAft>
            </a:pPr>
            <a:r>
              <a:rPr lang="en-US" sz="933" b="1" dirty="0">
                <a:latin typeface="Lato"/>
                <a:ea typeface="Calibri" panose="020F0502020204030204" pitchFamily="34" charset="0"/>
                <a:cs typeface="Times New Roman" panose="02020603050405020304" pitchFamily="18" charset="0"/>
              </a:rPr>
              <a:t>Notes:</a:t>
            </a:r>
            <a:r>
              <a:rPr lang="en-US" sz="933" dirty="0">
                <a:latin typeface="Lato"/>
                <a:ea typeface="Calibri" panose="020F0502020204030204" pitchFamily="34" charset="0"/>
                <a:cs typeface="Times New Roman" panose="02020603050405020304" pitchFamily="18" charset="0"/>
              </a:rPr>
              <a:t> 95 percent confidence intervals (listed in parentheses) are heteroskedastic robust and clustered at the tract level. Regressions include year and tract fixed effects, controls ….., and a five-year development window (two years before the project start date through two years after). * p &lt; 0.10, ** p &lt; 0.05, *** p &lt; 0.01.</a:t>
            </a:r>
          </a:p>
        </p:txBody>
      </p:sp>
    </p:spTree>
    <p:extLst>
      <p:ext uri="{BB962C8B-B14F-4D97-AF65-F5344CB8AC3E}">
        <p14:creationId xmlns:p14="http://schemas.microsoft.com/office/powerpoint/2010/main" val="199801578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
            <a:extLst>
              <a:ext uri="{FF2B5EF4-FFF2-40B4-BE49-F238E27FC236}">
                <a16:creationId xmlns:a16="http://schemas.microsoft.com/office/drawing/2014/main" id="{C844F73A-7DB0-0CE6-5721-47CDA728C20E}"/>
              </a:ext>
            </a:extLst>
          </p:cNvPr>
          <p:cNvSpPr>
            <a:spLocks noGrp="1"/>
          </p:cNvSpPr>
          <p:nvPr>
            <p:ph type="sldNum" sz="quarter" idx="12"/>
          </p:nvPr>
        </p:nvSpPr>
        <p:spPr>
          <a:xfrm>
            <a:off x="8991600" y="6467708"/>
            <a:ext cx="2743200" cy="209316"/>
          </a:xfrm>
        </p:spPr>
        <p:txBody>
          <a:bodyPr/>
          <a:lstStyle/>
          <a:p>
            <a:pPr>
              <a:spcAft>
                <a:spcPts val="600"/>
              </a:spcAft>
            </a:pPr>
            <a:fld id="{B68F88C8-0A9A-DA43-95C8-7FE161A05352}" type="slidenum">
              <a:rPr lang="en-US" smtClean="0"/>
              <a:pPr>
                <a:spcAft>
                  <a:spcPts val="600"/>
                </a:spcAft>
              </a:pPr>
              <a:t>19</a:t>
            </a:fld>
            <a:endParaRPr lang="en-US" dirty="0"/>
          </a:p>
        </p:txBody>
      </p:sp>
      <p:sp>
        <p:nvSpPr>
          <p:cNvPr id="9" name="Title 1">
            <a:extLst>
              <a:ext uri="{FF2B5EF4-FFF2-40B4-BE49-F238E27FC236}">
                <a16:creationId xmlns:a16="http://schemas.microsoft.com/office/drawing/2014/main" id="{18D632ED-80BB-6D2F-9569-742741947CDB}"/>
              </a:ext>
            </a:extLst>
          </p:cNvPr>
          <p:cNvSpPr>
            <a:spLocks noGrp="1"/>
          </p:cNvSpPr>
          <p:nvPr>
            <p:ph type="title"/>
          </p:nvPr>
        </p:nvSpPr>
        <p:spPr>
          <a:xfrm>
            <a:off x="457200" y="533400"/>
            <a:ext cx="11277600" cy="1157288"/>
          </a:xfrm>
        </p:spPr>
        <p:txBody>
          <a:bodyPr anchor="t">
            <a:normAutofit/>
          </a:bodyPr>
          <a:lstStyle/>
          <a:p>
            <a:r>
              <a:rPr lang="en-US" dirty="0"/>
              <a:t>Summary of Estimated Impacts</a:t>
            </a:r>
          </a:p>
        </p:txBody>
      </p:sp>
      <p:sp>
        <p:nvSpPr>
          <p:cNvPr id="2" name="Slide Number Placeholder 1" hidden="1">
            <a:extLst>
              <a:ext uri="{FF2B5EF4-FFF2-40B4-BE49-F238E27FC236}">
                <a16:creationId xmlns:a16="http://schemas.microsoft.com/office/drawing/2014/main" id="{EA2A9002-5808-21FE-9495-472CEB590946}"/>
              </a:ext>
            </a:extLst>
          </p:cNvPr>
          <p:cNvSpPr>
            <a:spLocks noGrp="1"/>
          </p:cNvSpPr>
          <p:nvPr>
            <p:ph type="sldNum" sz="quarter" idx="4294967295"/>
          </p:nvPr>
        </p:nvSpPr>
        <p:spPr>
          <a:xfrm>
            <a:off x="8991600" y="6467708"/>
            <a:ext cx="2743200" cy="209316"/>
          </a:xfrm>
        </p:spPr>
        <p:txBody>
          <a:bodyPr/>
          <a:lstStyle/>
          <a:p>
            <a:pPr>
              <a:spcAft>
                <a:spcPts val="600"/>
              </a:spcAft>
            </a:pPr>
            <a:fld id="{B68F88C8-0A9A-DA43-95C8-7FE161A05352}" type="slidenum">
              <a:rPr lang="en-US" smtClean="0"/>
              <a:pPr>
                <a:spcAft>
                  <a:spcPts val="600"/>
                </a:spcAft>
              </a:pPr>
              <a:t>19</a:t>
            </a:fld>
            <a:endParaRPr lang="en-US" dirty="0"/>
          </a:p>
        </p:txBody>
      </p:sp>
      <p:graphicFrame>
        <p:nvGraphicFramePr>
          <p:cNvPr id="8" name="Content Placeholder 7">
            <a:extLst>
              <a:ext uri="{FF2B5EF4-FFF2-40B4-BE49-F238E27FC236}">
                <a16:creationId xmlns:a16="http://schemas.microsoft.com/office/drawing/2014/main" id="{9AF90A2A-D775-BD79-171C-93DD63AAA8AA}"/>
              </a:ext>
            </a:extLst>
          </p:cNvPr>
          <p:cNvGraphicFramePr>
            <a:graphicFrameLocks noGrp="1"/>
          </p:cNvGraphicFramePr>
          <p:nvPr>
            <p:ph sz="quarter" idx="13"/>
          </p:nvPr>
        </p:nvGraphicFramePr>
        <p:xfrm>
          <a:off x="1299402" y="2303780"/>
          <a:ext cx="9904092" cy="3206115"/>
        </p:xfrm>
        <a:graphic>
          <a:graphicData uri="http://schemas.openxmlformats.org/drawingml/2006/table">
            <a:tbl>
              <a:tblPr firstRow="1" bandRow="1"/>
              <a:tblGrid>
                <a:gridCol w="4434840">
                  <a:extLst>
                    <a:ext uri="{9D8B030D-6E8A-4147-A177-3AD203B41FA5}">
                      <a16:colId xmlns:a16="http://schemas.microsoft.com/office/drawing/2014/main" val="2881300623"/>
                    </a:ext>
                  </a:extLst>
                </a:gridCol>
                <a:gridCol w="2734626">
                  <a:extLst>
                    <a:ext uri="{9D8B030D-6E8A-4147-A177-3AD203B41FA5}">
                      <a16:colId xmlns:a16="http://schemas.microsoft.com/office/drawing/2014/main" val="294113047"/>
                    </a:ext>
                  </a:extLst>
                </a:gridCol>
                <a:gridCol w="2734626">
                  <a:extLst>
                    <a:ext uri="{9D8B030D-6E8A-4147-A177-3AD203B41FA5}">
                      <a16:colId xmlns:a16="http://schemas.microsoft.com/office/drawing/2014/main" val="3674613098"/>
                    </a:ext>
                  </a:extLst>
                </a:gridCol>
              </a:tblGrid>
              <a:tr h="641223">
                <a:tc>
                  <a:txBody>
                    <a:bodyPr/>
                    <a:lstStyle/>
                    <a:p>
                      <a:pPr algn="l" fontAlgn="b"/>
                      <a:r>
                        <a:rPr lang="en-US" sz="3300" b="0" i="0" u="none" strike="noStrike" dirty="0">
                          <a:solidFill>
                            <a:srgbClr val="000000"/>
                          </a:solidFill>
                          <a:effectLst/>
                          <a:latin typeface="Lato" panose="020F0502020204030203" pitchFamily="34" charset="0"/>
                        </a:rPr>
                        <a:t> </a:t>
                      </a:r>
                    </a:p>
                  </a:txBody>
                  <a:tcPr marL="28575" marR="28575" marT="285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3300" b="1" i="0" u="none" strike="noStrike" dirty="0">
                          <a:solidFill>
                            <a:srgbClr val="000000"/>
                          </a:solidFill>
                          <a:effectLst/>
                          <a:latin typeface="Lato" panose="020F0502020204030203" pitchFamily="34" charset="0"/>
                        </a:rPr>
                        <a:t>Tract</a:t>
                      </a:r>
                    </a:p>
                  </a:txBody>
                  <a:tcPr marL="28575" marR="28575" marT="285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3300" b="1" i="0" u="none" strike="noStrike" dirty="0">
                          <a:solidFill>
                            <a:srgbClr val="000000"/>
                          </a:solidFill>
                          <a:effectLst/>
                          <a:latin typeface="Lato" panose="020F0502020204030203" pitchFamily="34" charset="0"/>
                        </a:rPr>
                        <a:t>County</a:t>
                      </a:r>
                    </a:p>
                  </a:txBody>
                  <a:tcPr marL="28575" marR="28575" marT="2857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7123352"/>
                  </a:ext>
                </a:extLst>
              </a:tr>
              <a:tr h="641223">
                <a:tc>
                  <a:txBody>
                    <a:bodyPr/>
                    <a:lstStyle/>
                    <a:p>
                      <a:pPr algn="l" fontAlgn="b"/>
                      <a:r>
                        <a:rPr lang="en-US" sz="3300" b="0" i="0" u="none" strike="noStrike" dirty="0">
                          <a:solidFill>
                            <a:srgbClr val="000000"/>
                          </a:solidFill>
                          <a:effectLst/>
                          <a:latin typeface="Lato" panose="020F0502020204030203" pitchFamily="34" charset="0"/>
                        </a:rPr>
                        <a:t>Establishments</a:t>
                      </a:r>
                    </a:p>
                  </a:txBody>
                  <a:tcPr marL="28575" marR="28575" marT="28575"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r>
                        <a:rPr lang="en-US" sz="3300" b="0" i="0" u="none" strike="noStrike" dirty="0">
                          <a:solidFill>
                            <a:srgbClr val="000000"/>
                          </a:solidFill>
                          <a:effectLst/>
                          <a:latin typeface="Lato" panose="020F0502020204030203" pitchFamily="34" charset="0"/>
                        </a:rPr>
                        <a:t>+</a:t>
                      </a:r>
                    </a:p>
                  </a:txBody>
                  <a:tcPr marL="28575" marR="28575" marT="28575" marB="0" anchor="b">
                    <a:lnL>
                      <a:noFill/>
                    </a:lnL>
                    <a:lnR>
                      <a:noFill/>
                    </a:lnR>
                    <a:lnT w="6350" cap="flat" cmpd="sng" algn="ctr">
                      <a:solidFill>
                        <a:srgbClr val="000000"/>
                      </a:solidFill>
                      <a:prstDash val="solid"/>
                      <a:round/>
                      <a:headEnd type="none" w="med" len="med"/>
                      <a:tailEnd type="none" w="med" len="med"/>
                    </a:lnT>
                    <a:lnB>
                      <a:noFill/>
                    </a:lnB>
                    <a:solidFill>
                      <a:srgbClr val="92D050"/>
                    </a:solidFill>
                  </a:tcPr>
                </a:tc>
                <a:tc>
                  <a:txBody>
                    <a:bodyPr/>
                    <a:lstStyle/>
                    <a:p>
                      <a:pPr algn="ctr" fontAlgn="b"/>
                      <a:r>
                        <a:rPr lang="en-US" sz="3300" b="0" i="0" u="none" strike="noStrike" dirty="0">
                          <a:solidFill>
                            <a:srgbClr val="000000"/>
                          </a:solidFill>
                          <a:effectLst/>
                          <a:latin typeface="Lato" panose="020F0502020204030203" pitchFamily="34" charset="0"/>
                        </a:rPr>
                        <a:t>not detected</a:t>
                      </a:r>
                    </a:p>
                  </a:txBody>
                  <a:tcPr marL="28575" marR="28575" marT="28575"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591004095"/>
                  </a:ext>
                </a:extLst>
              </a:tr>
              <a:tr h="641223">
                <a:tc>
                  <a:txBody>
                    <a:bodyPr/>
                    <a:lstStyle/>
                    <a:p>
                      <a:pPr algn="l" fontAlgn="b"/>
                      <a:r>
                        <a:rPr lang="en-US" sz="3300" b="0" i="0" u="none" strike="noStrike" dirty="0">
                          <a:solidFill>
                            <a:srgbClr val="000000"/>
                          </a:solidFill>
                          <a:effectLst/>
                          <a:latin typeface="Lato" panose="020F0502020204030203" pitchFamily="34" charset="0"/>
                        </a:rPr>
                        <a:t>Jobs</a:t>
                      </a:r>
                    </a:p>
                  </a:txBody>
                  <a:tcPr marL="28575" marR="28575" marT="28575" marB="0" anchor="b">
                    <a:lnL>
                      <a:noFill/>
                    </a:lnL>
                    <a:lnR>
                      <a:noFill/>
                    </a:lnR>
                    <a:lnT>
                      <a:noFill/>
                    </a:lnT>
                    <a:lnB>
                      <a:noFill/>
                    </a:lnB>
                    <a:noFill/>
                  </a:tcPr>
                </a:tc>
                <a:tc>
                  <a:txBody>
                    <a:bodyPr/>
                    <a:lstStyle/>
                    <a:p>
                      <a:pPr algn="ctr" fontAlgn="b"/>
                      <a:r>
                        <a:rPr lang="en-US" sz="3300" b="0" i="0" u="none" strike="noStrike" dirty="0">
                          <a:solidFill>
                            <a:srgbClr val="000000"/>
                          </a:solidFill>
                          <a:effectLst/>
                          <a:latin typeface="Lato" panose="020F0502020204030203" pitchFamily="34" charset="0"/>
                        </a:rPr>
                        <a:t>+</a:t>
                      </a:r>
                    </a:p>
                  </a:txBody>
                  <a:tcPr marL="28575" marR="28575" marT="28575" marB="0" anchor="b">
                    <a:lnL>
                      <a:noFill/>
                    </a:lnL>
                    <a:lnR>
                      <a:noFill/>
                    </a:lnR>
                    <a:lnT>
                      <a:noFill/>
                    </a:lnT>
                    <a:lnB>
                      <a:noFill/>
                    </a:lnB>
                    <a:solidFill>
                      <a:srgbClr val="92D050"/>
                    </a:solidFill>
                  </a:tcPr>
                </a:tc>
                <a:tc>
                  <a:txBody>
                    <a:bodyPr/>
                    <a:lstStyle/>
                    <a:p>
                      <a:pPr algn="ctr" fontAlgn="b"/>
                      <a:r>
                        <a:rPr lang="en-US" sz="3300" b="0" i="0" u="none" strike="noStrike" dirty="0">
                          <a:solidFill>
                            <a:srgbClr val="000000"/>
                          </a:solidFill>
                          <a:effectLst/>
                          <a:latin typeface="Lato" panose="020F0502020204030203" pitchFamily="34" charset="0"/>
                        </a:rPr>
                        <a:t>+</a:t>
                      </a:r>
                    </a:p>
                  </a:txBody>
                  <a:tcPr marL="28575" marR="28575" marT="28575" marB="0" anchor="b">
                    <a:lnL>
                      <a:noFill/>
                    </a:lnL>
                    <a:lnR>
                      <a:noFill/>
                    </a:lnR>
                    <a:lnT>
                      <a:noFill/>
                    </a:lnT>
                    <a:lnB>
                      <a:noFill/>
                    </a:lnB>
                    <a:solidFill>
                      <a:srgbClr val="92D050"/>
                    </a:solidFill>
                  </a:tcPr>
                </a:tc>
                <a:extLst>
                  <a:ext uri="{0D108BD9-81ED-4DB2-BD59-A6C34878D82A}">
                    <a16:rowId xmlns:a16="http://schemas.microsoft.com/office/drawing/2014/main" val="1413661445"/>
                  </a:ext>
                </a:extLst>
              </a:tr>
              <a:tr h="641223">
                <a:tc>
                  <a:txBody>
                    <a:bodyPr/>
                    <a:lstStyle/>
                    <a:p>
                      <a:pPr algn="l" fontAlgn="b"/>
                      <a:r>
                        <a:rPr lang="en-US" sz="3300" b="0" i="0" u="none" strike="noStrike" dirty="0">
                          <a:solidFill>
                            <a:srgbClr val="000000"/>
                          </a:solidFill>
                          <a:effectLst/>
                          <a:latin typeface="Lato" panose="020F0502020204030203" pitchFamily="34" charset="0"/>
                        </a:rPr>
                        <a:t>Jobs held by residents</a:t>
                      </a:r>
                    </a:p>
                  </a:txBody>
                  <a:tcPr marL="28575" marR="28575" marT="28575" marB="0" anchor="b">
                    <a:lnL>
                      <a:noFill/>
                    </a:lnL>
                    <a:lnR>
                      <a:noFill/>
                    </a:lnR>
                    <a:lnT>
                      <a:noFill/>
                    </a:lnT>
                    <a:lnB>
                      <a:noFill/>
                    </a:lnB>
                    <a:noFill/>
                  </a:tcPr>
                </a:tc>
                <a:tc>
                  <a:txBody>
                    <a:bodyPr/>
                    <a:lstStyle/>
                    <a:p>
                      <a:pPr algn="ctr" fontAlgn="b"/>
                      <a:r>
                        <a:rPr lang="en-US" sz="3300" b="0" i="0" u="none" strike="noStrike" dirty="0">
                          <a:solidFill>
                            <a:srgbClr val="000000"/>
                          </a:solidFill>
                          <a:effectLst/>
                          <a:latin typeface="Lato" panose="020F0502020204030203" pitchFamily="34" charset="0"/>
                        </a:rPr>
                        <a:t>not detected</a:t>
                      </a:r>
                    </a:p>
                  </a:txBody>
                  <a:tcPr marL="28575" marR="28575" marT="28575" marB="0" anchor="b">
                    <a:lnL>
                      <a:noFill/>
                    </a:lnL>
                    <a:lnR>
                      <a:noFill/>
                    </a:lnR>
                    <a:lnT>
                      <a:noFill/>
                    </a:lnT>
                    <a:lnB>
                      <a:noFill/>
                    </a:lnB>
                    <a:noFill/>
                  </a:tcPr>
                </a:tc>
                <a:tc>
                  <a:txBody>
                    <a:bodyPr/>
                    <a:lstStyle/>
                    <a:p>
                      <a:pPr algn="ctr" fontAlgn="b"/>
                      <a:r>
                        <a:rPr lang="en-US" sz="3300" b="0" i="0" u="none" strike="noStrike" dirty="0">
                          <a:solidFill>
                            <a:srgbClr val="000000"/>
                          </a:solidFill>
                          <a:effectLst/>
                          <a:latin typeface="Lato" panose="020F0502020204030203" pitchFamily="34" charset="0"/>
                        </a:rPr>
                        <a:t>+</a:t>
                      </a:r>
                    </a:p>
                  </a:txBody>
                  <a:tcPr marL="28575" marR="28575" marT="28575" marB="0" anchor="b">
                    <a:lnL>
                      <a:noFill/>
                    </a:lnL>
                    <a:lnR>
                      <a:noFill/>
                    </a:lnR>
                    <a:lnT>
                      <a:noFill/>
                    </a:lnT>
                    <a:lnB>
                      <a:noFill/>
                    </a:lnB>
                    <a:solidFill>
                      <a:srgbClr val="92D050"/>
                    </a:solidFill>
                  </a:tcPr>
                </a:tc>
                <a:extLst>
                  <a:ext uri="{0D108BD9-81ED-4DB2-BD59-A6C34878D82A}">
                    <a16:rowId xmlns:a16="http://schemas.microsoft.com/office/drawing/2014/main" val="458149594"/>
                  </a:ext>
                </a:extLst>
              </a:tr>
              <a:tr h="641223">
                <a:tc>
                  <a:txBody>
                    <a:bodyPr/>
                    <a:lstStyle/>
                    <a:p>
                      <a:pPr algn="l" fontAlgn="b"/>
                      <a:r>
                        <a:rPr lang="en-US" sz="3300" b="0" i="0" u="none" strike="noStrike" dirty="0">
                          <a:solidFill>
                            <a:srgbClr val="000000"/>
                          </a:solidFill>
                          <a:effectLst/>
                          <a:latin typeface="Lato" panose="020F0502020204030203" pitchFamily="34" charset="0"/>
                        </a:rPr>
                        <a:t>Median Income</a:t>
                      </a:r>
                    </a:p>
                  </a:txBody>
                  <a:tcPr marL="28575" marR="28575" marT="2857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en-US" sz="3300" b="0" i="0" u="none" strike="noStrike" dirty="0">
                          <a:solidFill>
                            <a:srgbClr val="000000"/>
                          </a:solidFill>
                          <a:effectLst/>
                          <a:latin typeface="Lato" panose="020F0502020204030203" pitchFamily="34" charset="0"/>
                        </a:rPr>
                        <a:t>-</a:t>
                      </a:r>
                    </a:p>
                  </a:txBody>
                  <a:tcPr marL="28575" marR="28575" marT="28575" marB="0" anchor="b">
                    <a:lnL>
                      <a:noFill/>
                    </a:lnL>
                    <a:lnR>
                      <a:noFill/>
                    </a:lnR>
                    <a:lnT>
                      <a:noFill/>
                    </a:lnT>
                    <a:lnB w="6350" cap="flat" cmpd="sng" algn="ctr">
                      <a:solidFill>
                        <a:srgbClr val="000000"/>
                      </a:solidFill>
                      <a:prstDash val="solid"/>
                      <a:round/>
                      <a:headEnd type="none" w="med" len="med"/>
                      <a:tailEnd type="none" w="med" len="med"/>
                    </a:lnB>
                    <a:solidFill>
                      <a:srgbClr val="F1A983"/>
                    </a:solidFill>
                  </a:tcPr>
                </a:tc>
                <a:tc>
                  <a:txBody>
                    <a:bodyPr/>
                    <a:lstStyle/>
                    <a:p>
                      <a:pPr algn="ctr" fontAlgn="b"/>
                      <a:r>
                        <a:rPr lang="en-US" sz="3300" b="0" i="0" u="none" strike="noStrike" dirty="0">
                          <a:solidFill>
                            <a:srgbClr val="000000"/>
                          </a:solidFill>
                          <a:effectLst/>
                          <a:latin typeface="Lato" panose="020F0502020204030203" pitchFamily="34" charset="0"/>
                        </a:rPr>
                        <a:t>+</a:t>
                      </a:r>
                    </a:p>
                  </a:txBody>
                  <a:tcPr marL="28575" marR="28575" marT="28575"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827087585"/>
                  </a:ext>
                </a:extLst>
              </a:tr>
            </a:tbl>
          </a:graphicData>
        </a:graphic>
      </p:graphicFrame>
    </p:spTree>
    <p:extLst>
      <p:ext uri="{BB962C8B-B14F-4D97-AF65-F5344CB8AC3E}">
        <p14:creationId xmlns:p14="http://schemas.microsoft.com/office/powerpoint/2010/main" val="243981039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C5F334-BB02-4A84-9266-7ECD2A6A867D}"/>
              </a:ext>
            </a:extLst>
          </p:cNvPr>
          <p:cNvSpPr>
            <a:spLocks noGrp="1"/>
          </p:cNvSpPr>
          <p:nvPr>
            <p:ph type="sldNum" sz="quarter" idx="4"/>
          </p:nvPr>
        </p:nvSpPr>
        <p:spPr/>
        <p:txBody>
          <a:bodyPr/>
          <a:lstStyle/>
          <a:p>
            <a:fld id="{B68F88C8-0A9A-DA43-95C8-7FE161A05352}" type="slidenum">
              <a:rPr lang="en-US" smtClean="0"/>
              <a:pPr/>
              <a:t>2</a:t>
            </a:fld>
            <a:endParaRPr lang="en-US" dirty="0"/>
          </a:p>
        </p:txBody>
      </p:sp>
      <p:sp>
        <p:nvSpPr>
          <p:cNvPr id="4" name="Title 3">
            <a:extLst>
              <a:ext uri="{FF2B5EF4-FFF2-40B4-BE49-F238E27FC236}">
                <a16:creationId xmlns:a16="http://schemas.microsoft.com/office/drawing/2014/main" id="{61044268-8858-4BFD-95AE-34FC8EA1A022}"/>
              </a:ext>
            </a:extLst>
          </p:cNvPr>
          <p:cNvSpPr>
            <a:spLocks noGrp="1"/>
          </p:cNvSpPr>
          <p:nvPr>
            <p:ph type="title"/>
          </p:nvPr>
        </p:nvSpPr>
        <p:spPr>
          <a:xfrm>
            <a:off x="457199" y="321355"/>
            <a:ext cx="11277600" cy="1157288"/>
          </a:xfrm>
        </p:spPr>
        <p:txBody>
          <a:bodyPr/>
          <a:lstStyle/>
          <a:p>
            <a:r>
              <a:rPr lang="en-US" b="0" dirty="0">
                <a:ea typeface="+mj-lt"/>
                <a:cs typeface="+mj-lt"/>
              </a:rPr>
              <a:t>Urban’s Research on EDA</a:t>
            </a:r>
            <a:br>
              <a:rPr lang="en-US" b="0" dirty="0">
                <a:ea typeface="+mj-lt"/>
                <a:cs typeface="+mj-lt"/>
              </a:rPr>
            </a:br>
            <a:endParaRPr lang="en-US" dirty="0"/>
          </a:p>
        </p:txBody>
      </p:sp>
      <p:sp>
        <p:nvSpPr>
          <p:cNvPr id="5" name="Text Placeholder 4">
            <a:extLst>
              <a:ext uri="{FF2B5EF4-FFF2-40B4-BE49-F238E27FC236}">
                <a16:creationId xmlns:a16="http://schemas.microsoft.com/office/drawing/2014/main" id="{BB3E2D66-C4CC-4316-BFDF-3112A922E135}"/>
              </a:ext>
            </a:extLst>
          </p:cNvPr>
          <p:cNvSpPr>
            <a:spLocks noGrp="1"/>
          </p:cNvSpPr>
          <p:nvPr>
            <p:ph type="body" sz="quarter" idx="10"/>
          </p:nvPr>
        </p:nvSpPr>
        <p:spPr>
          <a:xfrm>
            <a:off x="457199" y="1104901"/>
            <a:ext cx="10999695" cy="4953002"/>
          </a:xfrm>
        </p:spPr>
        <p:txBody>
          <a:bodyPr vert="horz" lIns="0" tIns="0" rIns="0" bIns="121920" rtlCol="0" anchor="t">
            <a:noAutofit/>
          </a:bodyPr>
          <a:lstStyle/>
          <a:p>
            <a:pPr marL="609585" indent="-609585">
              <a:buFont typeface="+mj-lt"/>
              <a:buAutoNum type="arabicPeriod"/>
            </a:pPr>
            <a:r>
              <a:rPr lang="en-US" sz="2400" dirty="0">
                <a:cs typeface="Arial"/>
              </a:rPr>
              <a:t>Research Brief: </a:t>
            </a:r>
            <a:r>
              <a:rPr lang="en-US" sz="2400" dirty="0">
                <a:hlinkClick r:id="rId2"/>
              </a:rPr>
              <a:t>EDA Programs and Project Types</a:t>
            </a:r>
            <a:endParaRPr lang="en-US" sz="2400" dirty="0"/>
          </a:p>
          <a:p>
            <a:pPr marL="609585" indent="-609585">
              <a:buFont typeface="+mj-lt"/>
              <a:buAutoNum type="arabicPeriod"/>
            </a:pPr>
            <a:r>
              <a:rPr lang="en-US" sz="2400" dirty="0">
                <a:cs typeface="Arial"/>
              </a:rPr>
              <a:t>Research Brief: </a:t>
            </a:r>
            <a:r>
              <a:rPr lang="en-US" sz="2400" dirty="0">
                <a:cs typeface="Arial"/>
                <a:hlinkClick r:id="rId3"/>
              </a:rPr>
              <a:t>History and Programmatic Overview of EDA</a:t>
            </a:r>
          </a:p>
          <a:p>
            <a:pPr marL="609585" indent="-609585">
              <a:buFont typeface="Wingdings" charset="2"/>
              <a:buAutoNum type="arabicPeriod"/>
            </a:pPr>
            <a:r>
              <a:rPr lang="en-US" sz="2400" dirty="0">
                <a:cs typeface="Arial"/>
              </a:rPr>
              <a:t>Research Brief: </a:t>
            </a:r>
            <a:r>
              <a:rPr lang="en-US" sz="2400" dirty="0">
                <a:cs typeface="Arial"/>
                <a:hlinkClick r:id="rId4"/>
              </a:rPr>
              <a:t>The Location of EDA Grants</a:t>
            </a:r>
            <a:endParaRPr lang="en-US" sz="2400" dirty="0">
              <a:cs typeface="Arial"/>
            </a:endParaRPr>
          </a:p>
          <a:p>
            <a:pPr marL="609585" indent="-609585">
              <a:buAutoNum type="arabicPeriod"/>
            </a:pPr>
            <a:r>
              <a:rPr lang="en-US" sz="2400" dirty="0">
                <a:cs typeface="Arial"/>
              </a:rPr>
              <a:t>Website: </a:t>
            </a:r>
            <a:r>
              <a:rPr lang="en-US" sz="2400" dirty="0">
                <a:cs typeface="Arial"/>
                <a:hlinkClick r:id="rId5"/>
              </a:rPr>
              <a:t>EDA at Work</a:t>
            </a:r>
            <a:endParaRPr lang="en-US" sz="2400" dirty="0">
              <a:cs typeface="Arial"/>
            </a:endParaRPr>
          </a:p>
          <a:p>
            <a:pPr marL="609585" indent="-609585">
              <a:buFont typeface="Wingdings" charset="2"/>
              <a:buAutoNum type="arabicPeriod"/>
            </a:pPr>
            <a:r>
              <a:rPr lang="en-US" sz="2400" dirty="0">
                <a:cs typeface="Arial"/>
              </a:rPr>
              <a:t>Feature: </a:t>
            </a:r>
            <a:r>
              <a:rPr lang="en-US" sz="2400" dirty="0">
                <a:cs typeface="Arial"/>
                <a:hlinkClick r:id="rId6"/>
              </a:rPr>
              <a:t>Revitalizing a Tribal Economy through Cultural Connection</a:t>
            </a:r>
            <a:endParaRPr lang="en-US" sz="2400" dirty="0">
              <a:cs typeface="Arial"/>
            </a:endParaRPr>
          </a:p>
          <a:p>
            <a:pPr marL="609585" indent="-609585">
              <a:buAutoNum type="arabicPeriod"/>
            </a:pPr>
            <a:r>
              <a:rPr lang="en-US" sz="2400" dirty="0">
                <a:cs typeface="Arial"/>
              </a:rPr>
              <a:t>Research Brief: </a:t>
            </a:r>
            <a:r>
              <a:rPr lang="en-US" sz="2400" dirty="0">
                <a:cs typeface="Arial"/>
                <a:hlinkClick r:id="rId7"/>
              </a:rPr>
              <a:t>EDA’s role in Disaster Recovery and Resilience</a:t>
            </a:r>
            <a:endParaRPr lang="en-US" sz="2400" dirty="0">
              <a:cs typeface="Arial"/>
            </a:endParaRPr>
          </a:p>
          <a:p>
            <a:pPr marL="609585" indent="-609585">
              <a:buAutoNum type="arabicPeriod"/>
            </a:pPr>
            <a:r>
              <a:rPr lang="en-US" sz="2400" dirty="0">
                <a:cs typeface="Arial"/>
              </a:rPr>
              <a:t>Research Brief: </a:t>
            </a:r>
            <a:r>
              <a:rPr lang="en-US" sz="2400" dirty="0">
                <a:cs typeface="Arial"/>
                <a:hlinkClick r:id="rId8"/>
              </a:rPr>
              <a:t>Local Impacts of EDA Construction Investments</a:t>
            </a:r>
            <a:endParaRPr lang="en-US" sz="2400" dirty="0">
              <a:cs typeface="Arial"/>
            </a:endParaRPr>
          </a:p>
          <a:p>
            <a:pPr marL="609585" indent="-609585">
              <a:buAutoNum type="arabicPeriod"/>
            </a:pPr>
            <a:r>
              <a:rPr lang="en-US" sz="2400" dirty="0">
                <a:cs typeface="Arial"/>
              </a:rPr>
              <a:t>Research Report: EDA Revolving Loan Fund Program</a:t>
            </a:r>
          </a:p>
          <a:p>
            <a:pPr marL="609585" indent="-609585">
              <a:buAutoNum type="arabicPeriod"/>
            </a:pPr>
            <a:r>
              <a:rPr lang="en-US" sz="2400" dirty="0">
                <a:cs typeface="Arial"/>
              </a:rPr>
              <a:t>Research Brief: Impact of EDA Projects on Private Investment</a:t>
            </a:r>
          </a:p>
        </p:txBody>
      </p:sp>
    </p:spTree>
    <p:extLst>
      <p:ext uri="{BB962C8B-B14F-4D97-AF65-F5344CB8AC3E}">
        <p14:creationId xmlns:p14="http://schemas.microsoft.com/office/powerpoint/2010/main" val="407659298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C0ABE7-6D3F-B255-F57F-63B6666A9A62}"/>
              </a:ext>
            </a:extLst>
          </p:cNvPr>
          <p:cNvSpPr>
            <a:spLocks noGrp="1"/>
          </p:cNvSpPr>
          <p:nvPr>
            <p:ph type="sldNum" sz="quarter" idx="12"/>
          </p:nvPr>
        </p:nvSpPr>
        <p:spPr/>
        <p:txBody>
          <a:bodyPr/>
          <a:lstStyle/>
          <a:p>
            <a:fld id="{B68F88C8-0A9A-DA43-95C8-7FE161A05352}" type="slidenum">
              <a:rPr lang="en-US" smtClean="0"/>
              <a:pPr/>
              <a:t>20</a:t>
            </a:fld>
            <a:endParaRPr lang="en-US" dirty="0"/>
          </a:p>
        </p:txBody>
      </p:sp>
      <p:sp>
        <p:nvSpPr>
          <p:cNvPr id="3" name="Title 2">
            <a:extLst>
              <a:ext uri="{FF2B5EF4-FFF2-40B4-BE49-F238E27FC236}">
                <a16:creationId xmlns:a16="http://schemas.microsoft.com/office/drawing/2014/main" id="{5D65CB3A-FE9F-70BF-6489-9B044F64E5D0}"/>
              </a:ext>
            </a:extLst>
          </p:cNvPr>
          <p:cNvSpPr>
            <a:spLocks noGrp="1"/>
          </p:cNvSpPr>
          <p:nvPr>
            <p:ph type="title"/>
          </p:nvPr>
        </p:nvSpPr>
        <p:spPr/>
        <p:txBody>
          <a:bodyPr/>
          <a:lstStyle/>
          <a:p>
            <a:r>
              <a:rPr lang="en-US" dirty="0"/>
              <a:t>Q&amp;A</a:t>
            </a:r>
          </a:p>
        </p:txBody>
      </p:sp>
    </p:spTree>
    <p:extLst>
      <p:ext uri="{BB962C8B-B14F-4D97-AF65-F5344CB8AC3E}">
        <p14:creationId xmlns:p14="http://schemas.microsoft.com/office/powerpoint/2010/main" val="163591313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DE3A1F-D334-4163-BD7C-80A1CC1DDC66}"/>
              </a:ext>
            </a:extLst>
          </p:cNvPr>
          <p:cNvSpPr>
            <a:spLocks noGrp="1"/>
          </p:cNvSpPr>
          <p:nvPr>
            <p:ph type="sldNum" sz="quarter" idx="4"/>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3</a:t>
            </a:fld>
            <a:endParaRPr lang="en-US" dirty="0"/>
          </a:p>
        </p:txBody>
      </p:sp>
      <p:pic>
        <p:nvPicPr>
          <p:cNvPr id="9" name="Picture 8">
            <a:extLst>
              <a:ext uri="{FF2B5EF4-FFF2-40B4-BE49-F238E27FC236}">
                <a16:creationId xmlns:a16="http://schemas.microsoft.com/office/drawing/2014/main" id="{9DA314D4-B1A7-45D4-2A91-74F658D3CFD0}"/>
              </a:ext>
            </a:extLst>
          </p:cNvPr>
          <p:cNvPicPr>
            <a:picLocks noChangeAspect="1"/>
          </p:cNvPicPr>
          <p:nvPr/>
        </p:nvPicPr>
        <p:blipFill rotWithShape="1">
          <a:blip r:embed="rId3"/>
          <a:srcRect l="28065" t="7778" r="28871" b="5691"/>
          <a:stretch/>
        </p:blipFill>
        <p:spPr>
          <a:xfrm>
            <a:off x="0" y="-23305"/>
            <a:ext cx="6043226" cy="6830438"/>
          </a:xfrm>
          <a:prstGeom prst="rect">
            <a:avLst/>
          </a:prstGeom>
          <a:noFill/>
        </p:spPr>
      </p:pic>
      <p:sp>
        <p:nvSpPr>
          <p:cNvPr id="17" name="Title 2">
            <a:extLst>
              <a:ext uri="{FF2B5EF4-FFF2-40B4-BE49-F238E27FC236}">
                <a16:creationId xmlns:a16="http://schemas.microsoft.com/office/drawing/2014/main" id="{A204625D-0E2A-795B-50C5-B9BBBA562245}"/>
              </a:ext>
            </a:extLst>
          </p:cNvPr>
          <p:cNvSpPr>
            <a:spLocks noGrp="1"/>
          </p:cNvSpPr>
          <p:nvPr>
            <p:ph type="title"/>
          </p:nvPr>
        </p:nvSpPr>
        <p:spPr>
          <a:xfrm>
            <a:off x="1319362" y="-135846"/>
            <a:ext cx="3582140" cy="633644"/>
          </a:xfrm>
        </p:spPr>
        <p:txBody>
          <a:bodyPr>
            <a:normAutofit/>
          </a:bodyPr>
          <a:lstStyle/>
          <a:p>
            <a:r>
              <a:rPr lang="en-US" sz="2000" dirty="0">
                <a:solidFill>
                  <a:schemeClr val="bg1"/>
                </a:solidFill>
                <a:hlinkClick r:id="rId4">
                  <a:extLst>
                    <a:ext uri="{A12FA001-AC4F-418D-AE19-62706E023703}">
                      <ahyp:hlinkClr xmlns:ahyp="http://schemas.microsoft.com/office/drawing/2018/hyperlinkcolor" val="tx"/>
                    </a:ext>
                  </a:extLst>
                </a:hlinkClick>
              </a:rPr>
              <a:t>https://www.urban.org/eda</a:t>
            </a:r>
            <a:r>
              <a:rPr lang="en-US" sz="2000" dirty="0">
                <a:solidFill>
                  <a:schemeClr val="bg1"/>
                </a:solidFill>
              </a:rPr>
              <a:t> </a:t>
            </a:r>
          </a:p>
        </p:txBody>
      </p:sp>
      <p:pic>
        <p:nvPicPr>
          <p:cNvPr id="10" name="Picture 9">
            <a:extLst>
              <a:ext uri="{FF2B5EF4-FFF2-40B4-BE49-F238E27FC236}">
                <a16:creationId xmlns:a16="http://schemas.microsoft.com/office/drawing/2014/main" id="{DCE31300-EA90-7E31-7D48-E1E118E59C40}"/>
              </a:ext>
            </a:extLst>
          </p:cNvPr>
          <p:cNvPicPr>
            <a:picLocks noChangeAspect="1"/>
          </p:cNvPicPr>
          <p:nvPr/>
        </p:nvPicPr>
        <p:blipFill rotWithShape="1">
          <a:blip r:embed="rId5"/>
          <a:srcRect l="50665" t="9929" b="3971"/>
          <a:stretch/>
        </p:blipFill>
        <p:spPr>
          <a:xfrm>
            <a:off x="6039654" y="670264"/>
            <a:ext cx="6303267" cy="6187736"/>
          </a:xfrm>
          <a:prstGeom prst="rect">
            <a:avLst/>
          </a:prstGeom>
        </p:spPr>
      </p:pic>
      <p:sp>
        <p:nvSpPr>
          <p:cNvPr id="12" name="TextBox 11">
            <a:extLst>
              <a:ext uri="{FF2B5EF4-FFF2-40B4-BE49-F238E27FC236}">
                <a16:creationId xmlns:a16="http://schemas.microsoft.com/office/drawing/2014/main" id="{7FF83B61-058E-4026-EB13-BDE669DC02E7}"/>
              </a:ext>
            </a:extLst>
          </p:cNvPr>
          <p:cNvSpPr txBox="1"/>
          <p:nvPr/>
        </p:nvSpPr>
        <p:spPr>
          <a:xfrm>
            <a:off x="6633839" y="3597"/>
            <a:ext cx="6644936" cy="369332"/>
          </a:xfrm>
          <a:prstGeom prst="rect">
            <a:avLst/>
          </a:prstGeom>
          <a:noFill/>
        </p:spPr>
        <p:txBody>
          <a:bodyPr wrap="square">
            <a:spAutoFit/>
          </a:bodyPr>
          <a:lstStyle/>
          <a:p>
            <a:r>
              <a:rPr lang="en-US" dirty="0">
                <a:hlinkClick r:id="rId6"/>
              </a:rPr>
              <a:t>https://www.eda.gov/eda-at-work/home.html</a:t>
            </a:r>
            <a:r>
              <a:rPr lang="en-US" dirty="0"/>
              <a:t> </a:t>
            </a:r>
          </a:p>
        </p:txBody>
      </p:sp>
    </p:spTree>
    <p:extLst>
      <p:ext uri="{BB962C8B-B14F-4D97-AF65-F5344CB8AC3E}">
        <p14:creationId xmlns:p14="http://schemas.microsoft.com/office/powerpoint/2010/main" val="7090754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timeline&#10;&#10;Description automatically generated with medium confidence">
            <a:extLst>
              <a:ext uri="{FF2B5EF4-FFF2-40B4-BE49-F238E27FC236}">
                <a16:creationId xmlns:a16="http://schemas.microsoft.com/office/drawing/2014/main" id="{8999B7F4-3F53-7916-B61C-FEBB62606658}"/>
              </a:ext>
            </a:extLst>
          </p:cNvPr>
          <p:cNvPicPr>
            <a:picLocks noChangeAspect="1"/>
          </p:cNvPicPr>
          <p:nvPr/>
        </p:nvPicPr>
        <p:blipFill>
          <a:blip r:embed="rId3"/>
          <a:stretch>
            <a:fillRect/>
          </a:stretch>
        </p:blipFill>
        <p:spPr>
          <a:xfrm>
            <a:off x="120650" y="631573"/>
            <a:ext cx="11950700" cy="5258304"/>
          </a:xfrm>
          <a:prstGeom prst="rect">
            <a:avLst/>
          </a:prstGeom>
          <a:noFill/>
        </p:spPr>
      </p:pic>
      <p:sp>
        <p:nvSpPr>
          <p:cNvPr id="2" name="Slide Number Placeholder 1" hidden="1">
            <a:extLst>
              <a:ext uri="{FF2B5EF4-FFF2-40B4-BE49-F238E27FC236}">
                <a16:creationId xmlns:a16="http://schemas.microsoft.com/office/drawing/2014/main" id="{36E1ACC1-6912-AC56-1B16-1990E02F344A}"/>
              </a:ext>
            </a:extLst>
          </p:cNvPr>
          <p:cNvSpPr>
            <a:spLocks noGrp="1"/>
          </p:cNvSpPr>
          <p:nvPr>
            <p:ph type="sldNum" sz="quarter" idx="4294967295"/>
          </p:nvPr>
        </p:nvSpPr>
        <p:spPr/>
        <p:txBody>
          <a:bodyPr/>
          <a:lstStyle/>
          <a:p>
            <a:pPr>
              <a:spcAft>
                <a:spcPts val="600"/>
              </a:spcAft>
            </a:pPr>
            <a:fld id="{B68F88C8-0A9A-DA43-95C8-7FE161A05352}" type="slidenum">
              <a:rPr lang="en-US" smtClean="0"/>
              <a:pPr>
                <a:spcAft>
                  <a:spcPts val="600"/>
                </a:spcAft>
              </a:pPr>
              <a:t>4</a:t>
            </a:fld>
            <a:endParaRPr lang="en-US" dirty="0"/>
          </a:p>
        </p:txBody>
      </p:sp>
    </p:spTree>
    <p:extLst>
      <p:ext uri="{BB962C8B-B14F-4D97-AF65-F5344CB8AC3E}">
        <p14:creationId xmlns:p14="http://schemas.microsoft.com/office/powerpoint/2010/main" val="104948785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4EFA8E-9639-47FE-0E25-9B7839F9226E}"/>
              </a:ext>
            </a:extLst>
          </p:cNvPr>
          <p:cNvSpPr>
            <a:spLocks noGrp="1"/>
          </p:cNvSpPr>
          <p:nvPr>
            <p:ph type="sldNum" sz="quarter" idx="12"/>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5</a:t>
            </a:fld>
            <a:endParaRPr lang="en-US" dirty="0"/>
          </a:p>
        </p:txBody>
      </p:sp>
      <p:sp>
        <p:nvSpPr>
          <p:cNvPr id="13" name="Title 2">
            <a:extLst>
              <a:ext uri="{FF2B5EF4-FFF2-40B4-BE49-F238E27FC236}">
                <a16:creationId xmlns:a16="http://schemas.microsoft.com/office/drawing/2014/main" id="{2EA843C2-6741-A68F-C595-5EA6C6C70405}"/>
              </a:ext>
            </a:extLst>
          </p:cNvPr>
          <p:cNvSpPr>
            <a:spLocks noGrp="1"/>
          </p:cNvSpPr>
          <p:nvPr>
            <p:ph type="title"/>
          </p:nvPr>
        </p:nvSpPr>
        <p:spPr>
          <a:xfrm>
            <a:off x="457200" y="533400"/>
            <a:ext cx="11277600" cy="1157288"/>
          </a:xfrm>
        </p:spPr>
        <p:txBody>
          <a:bodyPr/>
          <a:lstStyle/>
          <a:p>
            <a:r>
              <a:rPr lang="en-US" sz="3200" dirty="0"/>
              <a:t>Federal Appropriations to EDA, 1965–2021</a:t>
            </a:r>
            <a:br>
              <a:rPr lang="en-US" sz="2400" dirty="0"/>
            </a:br>
            <a:r>
              <a:rPr lang="en-US" sz="2400" b="0" i="1" dirty="0"/>
              <a:t>Billions of inflation adjusted 2021 dollars </a:t>
            </a:r>
            <a:br>
              <a:rPr lang="en-US" sz="2400" dirty="0"/>
            </a:br>
            <a:br>
              <a:rPr lang="en-US" sz="3200" dirty="0"/>
            </a:br>
            <a:endParaRPr lang="en-US" sz="3200" dirty="0"/>
          </a:p>
        </p:txBody>
      </p:sp>
      <p:pic>
        <p:nvPicPr>
          <p:cNvPr id="8" name="Content Placeholder 7" descr="A graph of a number of blue bars&#10;&#10;Description automatically generated">
            <a:extLst>
              <a:ext uri="{FF2B5EF4-FFF2-40B4-BE49-F238E27FC236}">
                <a16:creationId xmlns:a16="http://schemas.microsoft.com/office/drawing/2014/main" id="{A871E638-D528-BF58-8D54-070EDBB40C9C}"/>
              </a:ext>
            </a:extLst>
          </p:cNvPr>
          <p:cNvPicPr>
            <a:picLocks noGrp="1" noChangeAspect="1"/>
          </p:cNvPicPr>
          <p:nvPr>
            <p:ph sz="quarter" idx="13"/>
          </p:nvPr>
        </p:nvPicPr>
        <p:blipFill>
          <a:blip r:embed="rId3"/>
          <a:stretch>
            <a:fillRect/>
          </a:stretch>
        </p:blipFill>
        <p:spPr>
          <a:xfrm>
            <a:off x="1147242" y="1322614"/>
            <a:ext cx="9645133" cy="5249752"/>
          </a:xfrm>
          <a:prstGeom prst="rect">
            <a:avLst/>
          </a:prstGeom>
          <a:noFill/>
        </p:spPr>
      </p:pic>
    </p:spTree>
    <p:extLst>
      <p:ext uri="{BB962C8B-B14F-4D97-AF65-F5344CB8AC3E}">
        <p14:creationId xmlns:p14="http://schemas.microsoft.com/office/powerpoint/2010/main" val="30261572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4EFA8E-9639-47FE-0E25-9B7839F9226E}"/>
              </a:ext>
            </a:extLst>
          </p:cNvPr>
          <p:cNvSpPr>
            <a:spLocks noGrp="1"/>
          </p:cNvSpPr>
          <p:nvPr>
            <p:ph type="sldNum" sz="quarter" idx="12"/>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6</a:t>
            </a:fld>
            <a:endParaRPr lang="en-US" dirty="0"/>
          </a:p>
        </p:txBody>
      </p:sp>
      <p:sp>
        <p:nvSpPr>
          <p:cNvPr id="13" name="Title 2">
            <a:extLst>
              <a:ext uri="{FF2B5EF4-FFF2-40B4-BE49-F238E27FC236}">
                <a16:creationId xmlns:a16="http://schemas.microsoft.com/office/drawing/2014/main" id="{2EA843C2-6741-A68F-C595-5EA6C6C70405}"/>
              </a:ext>
            </a:extLst>
          </p:cNvPr>
          <p:cNvSpPr>
            <a:spLocks noGrp="1"/>
          </p:cNvSpPr>
          <p:nvPr>
            <p:ph type="title"/>
          </p:nvPr>
        </p:nvSpPr>
        <p:spPr>
          <a:xfrm>
            <a:off x="457200" y="533400"/>
            <a:ext cx="11277600" cy="1157288"/>
          </a:xfrm>
        </p:spPr>
        <p:txBody>
          <a:bodyPr/>
          <a:lstStyle/>
          <a:p>
            <a:r>
              <a:rPr lang="en-US" sz="3200" dirty="0"/>
              <a:t>Federal Appropriations to EDA, by Type, 1990–2021</a:t>
            </a:r>
            <a:br>
              <a:rPr lang="en-US" sz="2400" dirty="0"/>
            </a:br>
            <a:r>
              <a:rPr lang="en-US" sz="2400" b="0" dirty="0"/>
              <a:t>Billions of Inflation Adjusted 2021 Dollars </a:t>
            </a:r>
            <a:br>
              <a:rPr lang="en-US" sz="2400" dirty="0"/>
            </a:br>
            <a:br>
              <a:rPr lang="en-US" sz="3200" dirty="0"/>
            </a:br>
            <a:endParaRPr lang="en-US" sz="3200" dirty="0"/>
          </a:p>
        </p:txBody>
      </p:sp>
      <p:pic>
        <p:nvPicPr>
          <p:cNvPr id="6" name="Picture 5">
            <a:extLst>
              <a:ext uri="{FF2B5EF4-FFF2-40B4-BE49-F238E27FC236}">
                <a16:creationId xmlns:a16="http://schemas.microsoft.com/office/drawing/2014/main" id="{0615966D-8145-3459-47FA-76C32529A3A3}"/>
              </a:ext>
            </a:extLst>
          </p:cNvPr>
          <p:cNvPicPr>
            <a:picLocks noChangeAspect="1"/>
          </p:cNvPicPr>
          <p:nvPr/>
        </p:nvPicPr>
        <p:blipFill>
          <a:blip r:embed="rId3"/>
          <a:stretch>
            <a:fillRect/>
          </a:stretch>
        </p:blipFill>
        <p:spPr>
          <a:xfrm>
            <a:off x="681924" y="1396255"/>
            <a:ext cx="10442629" cy="5280769"/>
          </a:xfrm>
          <a:prstGeom prst="rect">
            <a:avLst/>
          </a:prstGeom>
          <a:noFill/>
        </p:spPr>
      </p:pic>
    </p:spTree>
    <p:extLst>
      <p:ext uri="{BB962C8B-B14F-4D97-AF65-F5344CB8AC3E}">
        <p14:creationId xmlns:p14="http://schemas.microsoft.com/office/powerpoint/2010/main" val="38849037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070A82-7600-D3F5-4BD3-9CFA62D94269}"/>
              </a:ext>
            </a:extLst>
          </p:cNvPr>
          <p:cNvSpPr>
            <a:spLocks noGrp="1"/>
          </p:cNvSpPr>
          <p:nvPr>
            <p:ph type="sldNum" sz="quarter" idx="4"/>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7</a:t>
            </a:fld>
            <a:endParaRPr lang="en-US" dirty="0"/>
          </a:p>
        </p:txBody>
      </p:sp>
      <p:sp>
        <p:nvSpPr>
          <p:cNvPr id="19" name="Title 2">
            <a:extLst>
              <a:ext uri="{FF2B5EF4-FFF2-40B4-BE49-F238E27FC236}">
                <a16:creationId xmlns:a16="http://schemas.microsoft.com/office/drawing/2014/main" id="{76EF681D-BBF4-E68A-2F44-CB531E621C71}"/>
              </a:ext>
            </a:extLst>
          </p:cNvPr>
          <p:cNvSpPr>
            <a:spLocks noGrp="1"/>
          </p:cNvSpPr>
          <p:nvPr>
            <p:ph type="title"/>
          </p:nvPr>
        </p:nvSpPr>
        <p:spPr>
          <a:xfrm>
            <a:off x="457200" y="533400"/>
            <a:ext cx="3657600" cy="1711036"/>
          </a:xfrm>
        </p:spPr>
        <p:txBody>
          <a:bodyPr/>
          <a:lstStyle/>
          <a:p>
            <a:r>
              <a:rPr lang="en-US" sz="4000" dirty="0"/>
              <a:t>EDA Programs</a:t>
            </a:r>
          </a:p>
        </p:txBody>
      </p:sp>
      <p:sp>
        <p:nvSpPr>
          <p:cNvPr id="20" name="Text Placeholder 5">
            <a:extLst>
              <a:ext uri="{FF2B5EF4-FFF2-40B4-BE49-F238E27FC236}">
                <a16:creationId xmlns:a16="http://schemas.microsoft.com/office/drawing/2014/main" id="{6F191695-4C0A-7438-399E-95D0A62D1749}"/>
              </a:ext>
            </a:extLst>
          </p:cNvPr>
          <p:cNvSpPr>
            <a:spLocks noGrp="1"/>
          </p:cNvSpPr>
          <p:nvPr>
            <p:ph type="body" sz="quarter" idx="12"/>
          </p:nvPr>
        </p:nvSpPr>
        <p:spPr>
          <a:xfrm>
            <a:off x="457200" y="10511"/>
            <a:ext cx="2787943" cy="307777"/>
          </a:xfrm>
        </p:spPr>
        <p:txBody>
          <a:bodyPr/>
          <a:lstStyle/>
          <a:p>
            <a:endParaRPr lang="en-US" dirty="0"/>
          </a:p>
        </p:txBody>
      </p:sp>
      <p:graphicFrame>
        <p:nvGraphicFramePr>
          <p:cNvPr id="7" name="Diagram 6">
            <a:extLst>
              <a:ext uri="{FF2B5EF4-FFF2-40B4-BE49-F238E27FC236}">
                <a16:creationId xmlns:a16="http://schemas.microsoft.com/office/drawing/2014/main" id="{1D7044F5-7829-8AE3-227D-A1BC4BF2F1B7}"/>
              </a:ext>
            </a:extLst>
          </p:cNvPr>
          <p:cNvGraphicFramePr/>
          <p:nvPr>
            <p:extLst>
              <p:ext uri="{D42A27DB-BD31-4B8C-83A1-F6EECF244321}">
                <p14:modId xmlns:p14="http://schemas.microsoft.com/office/powerpoint/2010/main" val="1901892141"/>
              </p:ext>
            </p:extLst>
          </p:nvPr>
        </p:nvGraphicFramePr>
        <p:xfrm>
          <a:off x="5257800" y="533400"/>
          <a:ext cx="6477000" cy="5524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776589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6C5D91-08D4-5724-EEA8-A61DE8CDAFDD}"/>
              </a:ext>
            </a:extLst>
          </p:cNvPr>
          <p:cNvPicPr>
            <a:picLocks noChangeAspect="1"/>
          </p:cNvPicPr>
          <p:nvPr/>
        </p:nvPicPr>
        <p:blipFill>
          <a:blip r:embed="rId3"/>
          <a:stretch>
            <a:fillRect/>
          </a:stretch>
        </p:blipFill>
        <p:spPr>
          <a:xfrm>
            <a:off x="437534" y="1546702"/>
            <a:ext cx="10389351" cy="4707330"/>
          </a:xfrm>
          <a:prstGeom prst="rect">
            <a:avLst/>
          </a:prstGeom>
        </p:spPr>
      </p:pic>
      <p:sp>
        <p:nvSpPr>
          <p:cNvPr id="2" name="Slide Number Placeholder 1">
            <a:extLst>
              <a:ext uri="{FF2B5EF4-FFF2-40B4-BE49-F238E27FC236}">
                <a16:creationId xmlns:a16="http://schemas.microsoft.com/office/drawing/2014/main" id="{5E76C207-D9EC-8EB3-0E64-236545F5ADA2}"/>
              </a:ext>
            </a:extLst>
          </p:cNvPr>
          <p:cNvSpPr>
            <a:spLocks noGrp="1"/>
          </p:cNvSpPr>
          <p:nvPr>
            <p:ph type="sldNum" sz="quarter" idx="12"/>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8</a:t>
            </a:fld>
            <a:endParaRPr lang="en-US" dirty="0"/>
          </a:p>
        </p:txBody>
      </p:sp>
      <p:sp>
        <p:nvSpPr>
          <p:cNvPr id="8" name="Title 2">
            <a:extLst>
              <a:ext uri="{FF2B5EF4-FFF2-40B4-BE49-F238E27FC236}">
                <a16:creationId xmlns:a16="http://schemas.microsoft.com/office/drawing/2014/main" id="{8353B833-F7FE-C1EA-6069-5BC60E773BC4}"/>
              </a:ext>
            </a:extLst>
          </p:cNvPr>
          <p:cNvSpPr>
            <a:spLocks noGrp="1"/>
          </p:cNvSpPr>
          <p:nvPr>
            <p:ph type="title"/>
          </p:nvPr>
        </p:nvSpPr>
        <p:spPr>
          <a:xfrm>
            <a:off x="457200" y="533400"/>
            <a:ext cx="11277600" cy="1157288"/>
          </a:xfrm>
        </p:spPr>
        <p:txBody>
          <a:bodyPr/>
          <a:lstStyle/>
          <a:p>
            <a:r>
              <a:rPr lang="en-US" sz="3200" dirty="0"/>
              <a:t>Average EDA grant and project size, by program, 2010-19</a:t>
            </a:r>
            <a:br>
              <a:rPr lang="en-US" sz="2400" b="0" dirty="0"/>
            </a:br>
            <a:br>
              <a:rPr lang="en-US" sz="2400" b="0" dirty="0"/>
            </a:br>
            <a:r>
              <a:rPr lang="en-US" sz="2400" b="0" i="1" dirty="0"/>
              <a:t>Thousands of 2019 dollars</a:t>
            </a:r>
            <a:br>
              <a:rPr lang="en-US" sz="3200" dirty="0"/>
            </a:br>
            <a:endParaRPr lang="en-US" sz="3200" dirty="0"/>
          </a:p>
        </p:txBody>
      </p:sp>
    </p:spTree>
    <p:extLst>
      <p:ext uri="{BB962C8B-B14F-4D97-AF65-F5344CB8AC3E}">
        <p14:creationId xmlns:p14="http://schemas.microsoft.com/office/powerpoint/2010/main" val="330960701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76C207-D9EC-8EB3-0E64-236545F5ADA2}"/>
              </a:ext>
            </a:extLst>
          </p:cNvPr>
          <p:cNvSpPr>
            <a:spLocks noGrp="1"/>
          </p:cNvSpPr>
          <p:nvPr>
            <p:ph type="sldNum" sz="quarter" idx="12"/>
          </p:nvPr>
        </p:nvSpPr>
        <p:spPr>
          <a:xfrm>
            <a:off x="8991600" y="6467708"/>
            <a:ext cx="2743200" cy="209316"/>
          </a:xfrm>
        </p:spPr>
        <p:txBody>
          <a:bodyPr anchor="ctr">
            <a:normAutofit/>
          </a:bodyPr>
          <a:lstStyle/>
          <a:p>
            <a:pPr>
              <a:spcAft>
                <a:spcPts val="600"/>
              </a:spcAft>
            </a:pPr>
            <a:fld id="{B68F88C8-0A9A-DA43-95C8-7FE161A05352}" type="slidenum">
              <a:rPr lang="en-US" smtClean="0"/>
              <a:pPr>
                <a:spcAft>
                  <a:spcPts val="600"/>
                </a:spcAft>
              </a:pPr>
              <a:t>9</a:t>
            </a:fld>
            <a:endParaRPr lang="en-US" dirty="0"/>
          </a:p>
        </p:txBody>
      </p:sp>
      <p:sp>
        <p:nvSpPr>
          <p:cNvPr id="8" name="Title 2">
            <a:extLst>
              <a:ext uri="{FF2B5EF4-FFF2-40B4-BE49-F238E27FC236}">
                <a16:creationId xmlns:a16="http://schemas.microsoft.com/office/drawing/2014/main" id="{8353B833-F7FE-C1EA-6069-5BC60E773BC4}"/>
              </a:ext>
            </a:extLst>
          </p:cNvPr>
          <p:cNvSpPr>
            <a:spLocks noGrp="1"/>
          </p:cNvSpPr>
          <p:nvPr>
            <p:ph type="title"/>
          </p:nvPr>
        </p:nvSpPr>
        <p:spPr>
          <a:xfrm>
            <a:off x="457200" y="533400"/>
            <a:ext cx="11277600" cy="1663390"/>
          </a:xfrm>
        </p:spPr>
        <p:txBody>
          <a:bodyPr/>
          <a:lstStyle/>
          <a:p>
            <a:r>
              <a:rPr lang="en-US" sz="3200" dirty="0"/>
              <a:t>Most EDA Funding Flows Through the EAA and PW Programs</a:t>
            </a:r>
            <a:br>
              <a:rPr lang="en-US" sz="3200" dirty="0"/>
            </a:br>
            <a:br>
              <a:rPr lang="en-US" sz="2400" dirty="0"/>
            </a:br>
            <a:r>
              <a:rPr lang="en-US" sz="2400" dirty="0"/>
              <a:t>EDA funding awarded, annual average by program, 2010-19</a:t>
            </a:r>
            <a:br>
              <a:rPr lang="en-US" sz="1800" b="0" dirty="0"/>
            </a:br>
            <a:r>
              <a:rPr lang="en-US" sz="1800" b="0" i="1" dirty="0"/>
              <a:t>Millions of 2019 dollars</a:t>
            </a:r>
            <a:br>
              <a:rPr lang="en-US" sz="2400" dirty="0"/>
            </a:br>
            <a:endParaRPr lang="en-US" sz="2400" dirty="0"/>
          </a:p>
        </p:txBody>
      </p:sp>
      <p:pic>
        <p:nvPicPr>
          <p:cNvPr id="3" name="Picture 2">
            <a:extLst>
              <a:ext uri="{FF2B5EF4-FFF2-40B4-BE49-F238E27FC236}">
                <a16:creationId xmlns:a16="http://schemas.microsoft.com/office/drawing/2014/main" id="{8FC264B0-C241-441D-C8AA-F4E7BD7DE06D}"/>
              </a:ext>
            </a:extLst>
          </p:cNvPr>
          <p:cNvPicPr>
            <a:picLocks noChangeAspect="1"/>
          </p:cNvPicPr>
          <p:nvPr/>
        </p:nvPicPr>
        <p:blipFill>
          <a:blip r:embed="rId3"/>
          <a:stretch>
            <a:fillRect/>
          </a:stretch>
        </p:blipFill>
        <p:spPr bwMode="auto">
          <a:xfrm>
            <a:off x="0" y="2055810"/>
            <a:ext cx="12038205" cy="38163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5300279"/>
      </p:ext>
    </p:extLst>
  </p:cSld>
  <p:clrMapOvr>
    <a:masterClrMapping/>
  </p:clrMapOvr>
  <p:transition>
    <p:fade/>
  </p:transition>
</p:sld>
</file>

<file path=ppt/theme/theme1.xml><?xml version="1.0" encoding="utf-8"?>
<a:theme xmlns:a="http://schemas.openxmlformats.org/drawingml/2006/main" name="Office Theme">
  <a:themeElements>
    <a:clrScheme name="Custom 2">
      <a:dk1>
        <a:srgbClr val="494546"/>
      </a:dk1>
      <a:lt1>
        <a:srgbClr val="FFFFFF"/>
      </a:lt1>
      <a:dk2>
        <a:srgbClr val="1A8ECE"/>
      </a:dk2>
      <a:lt2>
        <a:srgbClr val="FFFFFF"/>
      </a:lt2>
      <a:accent1>
        <a:srgbClr val="169CEC"/>
      </a:accent1>
      <a:accent2>
        <a:srgbClr val="C8C8C8"/>
      </a:accent2>
      <a:accent3>
        <a:srgbClr val="FCB300"/>
      </a:accent3>
      <a:accent4>
        <a:srgbClr val="E50178"/>
      </a:accent4>
      <a:accent5>
        <a:srgbClr val="44AD32"/>
      </a:accent5>
      <a:accent6>
        <a:srgbClr val="D31117"/>
      </a:accent6>
      <a:hlink>
        <a:srgbClr val="169CEC"/>
      </a:hlink>
      <a:folHlink>
        <a:srgbClr val="169CEC"/>
      </a:folHlink>
    </a:clrScheme>
    <a:fontScheme name="Urban">
      <a:majorFont>
        <a:latin typeface="Lato"/>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F6163B9-95B4-4A43-8556-1E97DEF8FB86}" vid="{800FCFEA-0A6B-EF47-B500-634D80F964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Urban-Powerpoint-Template</Template>
  <TotalTime>878</TotalTime>
  <Words>4655</Words>
  <Application>Microsoft Office PowerPoint</Application>
  <PresentationFormat>Widescreen</PresentationFormat>
  <Paragraphs>260</Paragraphs>
  <Slides>20</Slides>
  <Notes>17</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Lato</vt:lpstr>
      <vt:lpstr>Wingdings</vt:lpstr>
      <vt:lpstr>Office Theme</vt:lpstr>
      <vt:lpstr>PowerPoint Presentation</vt:lpstr>
      <vt:lpstr>Urban’s Research on EDA </vt:lpstr>
      <vt:lpstr>https://www.urban.org/eda </vt:lpstr>
      <vt:lpstr>PowerPoint Presentation</vt:lpstr>
      <vt:lpstr>Federal Appropriations to EDA, 1965–2021 Billions of inflation adjusted 2021 dollars   </vt:lpstr>
      <vt:lpstr>Federal Appropriations to EDA, by Type, 1990–2021 Billions of Inflation Adjusted 2021 Dollars   </vt:lpstr>
      <vt:lpstr>EDA Programs</vt:lpstr>
      <vt:lpstr>Average EDA grant and project size, by program, 2010-19  Thousands of 2019 dollars </vt:lpstr>
      <vt:lpstr>Most EDA Funding Flows Through the EAA and PW Programs  EDA funding awarded, annual average by program, 2010-19 Millions of 2019 dollars </vt:lpstr>
      <vt:lpstr>Average EDA project size, by project type, 2010-19  Thousands of 2019 dollars </vt:lpstr>
      <vt:lpstr>Construction Projects Get Majority of Funding  EDA funding, annual average by project type, 2010-19 Millions of 2019 dollars  </vt:lpstr>
      <vt:lpstr>Where Is EDA Investing?  Total EDA project investment per capita, 2010-2021 Inflation adjusted  2021 dollars </vt:lpstr>
      <vt:lpstr>EDA’s Rural Focus</vt:lpstr>
      <vt:lpstr>Benefits of EDDs</vt:lpstr>
      <vt:lpstr>Some EDDs are superusers  Total EDA project investment per capita, 2010-2021 Inflation adjusted  2021 dollars </vt:lpstr>
      <vt:lpstr>PowerPoint Presentation</vt:lpstr>
      <vt:lpstr>PowerPoint Presentation</vt:lpstr>
      <vt:lpstr>Estimated Impact of EDA on the Economies of Counties</vt:lpstr>
      <vt:lpstr>Summary of Estimated Impacts</vt:lpstr>
      <vt:lpstr>Q&amp;A</vt:lpstr>
    </vt:vector>
  </TitlesOfParts>
  <Manager/>
  <Company>Urban Institute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Teles, Daniel</dc:creator>
  <cp:keywords/>
  <dc:description>Template version 2.2</dc:description>
  <cp:lastModifiedBy>Daniel Teles</cp:lastModifiedBy>
  <cp:revision>74</cp:revision>
  <cp:lastPrinted>2018-02-15T21:27:47Z</cp:lastPrinted>
  <dcterms:created xsi:type="dcterms:W3CDTF">2024-03-05T17:07:54Z</dcterms:created>
  <dcterms:modified xsi:type="dcterms:W3CDTF">2025-06-05T18:52:05Z</dcterms:modified>
  <cp:category/>
</cp:coreProperties>
</file>