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9" r:id="rId4"/>
  </p:sldMasterIdLst>
  <p:notesMasterIdLst>
    <p:notesMasterId r:id="rId120"/>
  </p:notesMasterIdLst>
  <p:sldIdLst>
    <p:sldId id="9933" r:id="rId5"/>
    <p:sldId id="9992" r:id="rId6"/>
    <p:sldId id="256" r:id="rId7"/>
    <p:sldId id="9934" r:id="rId8"/>
    <p:sldId id="9880" r:id="rId9"/>
    <p:sldId id="9966" r:id="rId10"/>
    <p:sldId id="9965" r:id="rId11"/>
    <p:sldId id="9967" r:id="rId12"/>
    <p:sldId id="9968" r:id="rId13"/>
    <p:sldId id="9938" r:id="rId14"/>
    <p:sldId id="9939" r:id="rId15"/>
    <p:sldId id="9935" r:id="rId16"/>
    <p:sldId id="9881" r:id="rId17"/>
    <p:sldId id="9882" r:id="rId18"/>
    <p:sldId id="9883" r:id="rId19"/>
    <p:sldId id="9884" r:id="rId20"/>
    <p:sldId id="9885" r:id="rId21"/>
    <p:sldId id="9886" r:id="rId22"/>
    <p:sldId id="9887" r:id="rId23"/>
    <p:sldId id="9888" r:id="rId24"/>
    <p:sldId id="9889" r:id="rId25"/>
    <p:sldId id="9936" r:id="rId26"/>
    <p:sldId id="9890" r:id="rId27"/>
    <p:sldId id="9937" r:id="rId28"/>
    <p:sldId id="9891" r:id="rId29"/>
    <p:sldId id="9892" r:id="rId30"/>
    <p:sldId id="9893" r:id="rId31"/>
    <p:sldId id="9894" r:id="rId32"/>
    <p:sldId id="9895" r:id="rId33"/>
    <p:sldId id="9896" r:id="rId34"/>
    <p:sldId id="9897" r:id="rId35"/>
    <p:sldId id="9969" r:id="rId36"/>
    <p:sldId id="9898" r:id="rId37"/>
    <p:sldId id="9952" r:id="rId38"/>
    <p:sldId id="9953" r:id="rId39"/>
    <p:sldId id="9971" r:id="rId40"/>
    <p:sldId id="9899" r:id="rId41"/>
    <p:sldId id="9972" r:id="rId42"/>
    <p:sldId id="9970" r:id="rId43"/>
    <p:sldId id="9900" r:id="rId44"/>
    <p:sldId id="9901" r:id="rId45"/>
    <p:sldId id="9902" r:id="rId46"/>
    <p:sldId id="9903" r:id="rId47"/>
    <p:sldId id="9904" r:id="rId48"/>
    <p:sldId id="9905" r:id="rId49"/>
    <p:sldId id="9906" r:id="rId50"/>
    <p:sldId id="9907" r:id="rId51"/>
    <p:sldId id="9908" r:id="rId52"/>
    <p:sldId id="9909" r:id="rId53"/>
    <p:sldId id="9910" r:id="rId54"/>
    <p:sldId id="9911" r:id="rId55"/>
    <p:sldId id="9983" r:id="rId56"/>
    <p:sldId id="9982" r:id="rId57"/>
    <p:sldId id="9981" r:id="rId58"/>
    <p:sldId id="9912" r:id="rId59"/>
    <p:sldId id="9913" r:id="rId60"/>
    <p:sldId id="9973" r:id="rId61"/>
    <p:sldId id="9914" r:id="rId62"/>
    <p:sldId id="9915" r:id="rId63"/>
    <p:sldId id="9916" r:id="rId64"/>
    <p:sldId id="9917" r:id="rId65"/>
    <p:sldId id="9918" r:id="rId66"/>
    <p:sldId id="9919" r:id="rId67"/>
    <p:sldId id="9920" r:id="rId68"/>
    <p:sldId id="9921" r:id="rId69"/>
    <p:sldId id="9922" r:id="rId70"/>
    <p:sldId id="9923" r:id="rId71"/>
    <p:sldId id="9924" r:id="rId72"/>
    <p:sldId id="9925" r:id="rId73"/>
    <p:sldId id="9926" r:id="rId74"/>
    <p:sldId id="9927" r:id="rId75"/>
    <p:sldId id="9663" r:id="rId76"/>
    <p:sldId id="9928" r:id="rId77"/>
    <p:sldId id="9929" r:id="rId78"/>
    <p:sldId id="9930" r:id="rId79"/>
    <p:sldId id="1055" r:id="rId80"/>
    <p:sldId id="9931" r:id="rId81"/>
    <p:sldId id="9633" r:id="rId82"/>
    <p:sldId id="9954" r:id="rId83"/>
    <p:sldId id="9955" r:id="rId84"/>
    <p:sldId id="9956" r:id="rId85"/>
    <p:sldId id="9957" r:id="rId86"/>
    <p:sldId id="9958" r:id="rId87"/>
    <p:sldId id="9959" r:id="rId88"/>
    <p:sldId id="9960" r:id="rId89"/>
    <p:sldId id="1260" r:id="rId90"/>
    <p:sldId id="9961" r:id="rId91"/>
    <p:sldId id="9962" r:id="rId92"/>
    <p:sldId id="9963" r:id="rId93"/>
    <p:sldId id="9964" r:id="rId94"/>
    <p:sldId id="9831" r:id="rId95"/>
    <p:sldId id="9977" r:id="rId96"/>
    <p:sldId id="9978" r:id="rId97"/>
    <p:sldId id="9980" r:id="rId98"/>
    <p:sldId id="9932" r:id="rId99"/>
    <p:sldId id="9984" r:id="rId100"/>
    <p:sldId id="9990" r:id="rId101"/>
    <p:sldId id="9985" r:id="rId102"/>
    <p:sldId id="9991" r:id="rId103"/>
    <p:sldId id="9987" r:id="rId104"/>
    <p:sldId id="9988" r:id="rId105"/>
    <p:sldId id="9989" r:id="rId106"/>
    <p:sldId id="897" r:id="rId107"/>
    <p:sldId id="927" r:id="rId108"/>
    <p:sldId id="9759" r:id="rId109"/>
    <p:sldId id="9761" r:id="rId110"/>
    <p:sldId id="929" r:id="rId111"/>
    <p:sldId id="9762" r:id="rId112"/>
    <p:sldId id="915" r:id="rId113"/>
    <p:sldId id="9765" r:id="rId114"/>
    <p:sldId id="9871" r:id="rId115"/>
    <p:sldId id="9872" r:id="rId116"/>
    <p:sldId id="909" r:id="rId117"/>
    <p:sldId id="881" r:id="rId118"/>
    <p:sldId id="9976" r:id="rId119"/>
  </p:sldIdLst>
  <p:sldSz cx="9144000" cy="5143500" type="screen16x9"/>
  <p:notesSz cx="6858000" cy="9144000"/>
  <p:embeddedFontLst>
    <p:embeddedFont>
      <p:font typeface="Aharoni" panose="02010803020104030203" pitchFamily="2" charset="-79"/>
      <p:bold r:id="rId121"/>
    </p:embeddedFont>
    <p:embeddedFont>
      <p:font typeface="Algerian" panose="04020705040A02060702" pitchFamily="82" charset="0"/>
      <p:regular r:id="rId122"/>
    </p:embeddedFont>
    <p:embeddedFont>
      <p:font typeface="Arial Black" panose="020B0A04020102020204" pitchFamily="34" charset="0"/>
      <p:bold r:id="rId123"/>
    </p:embeddedFont>
    <p:embeddedFont>
      <p:font typeface="Arial Narrow" panose="020B06060202020A0204" pitchFamily="34" charset="0"/>
      <p:regular r:id="rId124"/>
      <p:bold r:id="rId125"/>
      <p:italic r:id="rId126"/>
      <p:boldItalic r:id="rId127"/>
    </p:embeddedFont>
    <p:embeddedFont>
      <p:font typeface="Baskerville Old Face" panose="02020602080505020303" pitchFamily="18" charset="0"/>
      <p:regular r:id="rId128"/>
    </p:embeddedFont>
    <p:embeddedFont>
      <p:font typeface="Corbel" panose="020B0503020204020204" pitchFamily="34" charset="0"/>
      <p:regular r:id="rId129"/>
      <p:bold r:id="rId130"/>
      <p:italic r:id="rId131"/>
      <p:boldItalic r:id="rId132"/>
    </p:embeddedFont>
    <p:embeddedFont>
      <p:font typeface="Montserrat Light" panose="00000400000000000000" pitchFamily="2" charset="0"/>
      <p:regular r:id="rId133"/>
      <p:italic r:id="rId134"/>
    </p:embeddedFont>
    <p:embeddedFont>
      <p:font typeface="Open Sans" panose="020B0606030504020204" pitchFamily="34" charset="0"/>
      <p:regular r:id="rId135"/>
      <p:bold r:id="rId136"/>
      <p:italic r:id="rId137"/>
      <p:boldItalic r:id="rId138"/>
    </p:embeddedFont>
    <p:embeddedFont>
      <p:font typeface="PT Serif" panose="020A0603040505020204" pitchFamily="18" charset="0"/>
      <p:regular r:id="rId139"/>
      <p:bold r:id="rId140"/>
      <p:italic r:id="rId141"/>
      <p:boldItalic r:id="rId142"/>
    </p:embeddedFont>
    <p:embeddedFont>
      <p:font typeface="Tw Cen MT" panose="020B0602020104020603" pitchFamily="34" charset="0"/>
      <p:regular r:id="rId143"/>
      <p:bold r:id="rId144"/>
      <p:italic r:id="rId145"/>
      <p:boldItalic r:id="rId146"/>
    </p:embeddedFont>
    <p:embeddedFont>
      <p:font typeface="Yu Gothic" panose="020B0400000000000000" pitchFamily="34" charset="-128"/>
      <p:regular r:id="rId147"/>
      <p:bold r:id="rId148"/>
    </p:embeddedFont>
    <p:embeddedFont>
      <p:font typeface="Yu Gothic Light" panose="020B0300000000000000" pitchFamily="34" charset="-128"/>
      <p:regular r:id="rId1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955">
          <p15:clr>
            <a:srgbClr val="A4A3A4"/>
          </p15:clr>
        </p15:guide>
        <p15:guide id="2" pos="2880">
          <p15:clr>
            <a:srgbClr val="A4A3A4"/>
          </p15:clr>
        </p15:guide>
        <p15:guide id="3" orient="horz" pos="360">
          <p15:clr>
            <a:srgbClr val="747775"/>
          </p15:clr>
        </p15:guide>
        <p15:guide id="4" pos="280">
          <p15:clr>
            <a:srgbClr val="747775"/>
          </p15:clr>
        </p15:guide>
        <p15:guide id="5" orient="horz" pos="10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648"/>
    <a:srgbClr val="01588A"/>
    <a:srgbClr val="01588B"/>
    <a:srgbClr val="FF6448"/>
    <a:srgbClr val="005DA8"/>
    <a:srgbClr val="00AEA0"/>
    <a:srgbClr val="00A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8DA14-026C-4EF4-91B1-DB88900A3779}" v="66" dt="2026-02-01T12:08:24.881"/>
    <p1510:client id="{6961B28F-149F-3CFD-84D5-F3B71E51A92D}" v="35" dt="2026-02-01T12:48:00.370"/>
  </p1510:revLst>
</p1510:revInfo>
</file>

<file path=ppt/tableStyles.xml><?xml version="1.0" encoding="utf-8"?>
<a:tblStyleLst xmlns:a="http://schemas.openxmlformats.org/drawingml/2006/main" def="{42675D22-AC6A-4EC0-86BA-E7697A87D664}">
  <a:tblStyle styleId="{42675D22-AC6A-4EC0-86BA-E7697A87D664}"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rgbClr val="FFFFFF"/>
      </a:tcTxStyle>
      <a:tcStyle>
        <a:tcBdr/>
        <a:fill>
          <a:solidFill>
            <a:srgbClr val="4472C4"/>
          </a:solidFill>
        </a:fill>
      </a:tcStyle>
    </a:lastCol>
    <a:firstCol>
      <a:tcTxStyle b="on" i="off">
        <a:font>
          <a:latin typeface="Calibri"/>
          <a:ea typeface="Calibri"/>
          <a:cs typeface="Calibri"/>
        </a:font>
        <a:srgbClr val="FFFFFF"/>
      </a:tcTxStyle>
      <a:tcStyle>
        <a:tcBdr/>
        <a:fill>
          <a:solidFill>
            <a:srgbClr val="4472C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472C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472C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93" autoAdjust="0"/>
    <p:restoredTop sz="93935" autoAdjust="0"/>
  </p:normalViewPr>
  <p:slideViewPr>
    <p:cSldViewPr snapToGrid="0">
      <p:cViewPr varScale="1">
        <p:scale>
          <a:sx n="116" d="100"/>
          <a:sy n="116" d="100"/>
        </p:scale>
        <p:origin x="585" y="57"/>
      </p:cViewPr>
      <p:guideLst>
        <p:guide orient="horz" pos="2955"/>
        <p:guide pos="2880"/>
        <p:guide orient="horz" pos="360"/>
        <p:guide pos="280"/>
        <p:guide orient="horz" pos="1032"/>
      </p:guideLst>
    </p:cSldViewPr>
  </p:slideViewPr>
  <p:notesTextViewPr>
    <p:cViewPr>
      <p:scale>
        <a:sx n="1" d="1"/>
        <a:sy n="1" d="1"/>
      </p:scale>
      <p:origin x="0" y="0"/>
    </p:cViewPr>
  </p:notesTextViewPr>
  <p:sorterViewPr>
    <p:cViewPr varScale="1">
      <p:scale>
        <a:sx n="100" d="100"/>
        <a:sy n="100" d="100"/>
      </p:scale>
      <p:origin x="0" y="-17277"/>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font" Target="fonts/font18.fntdata"/><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font" Target="fonts/font8.fntdata"/><Relationship Id="rId149" Type="http://schemas.openxmlformats.org/officeDocument/2006/relationships/font" Target="fonts/font29.fntdata"/><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font" Target="fonts/font14.fntdata"/><Relationship Id="rId139" Type="http://schemas.openxmlformats.org/officeDocument/2006/relationships/font" Target="fonts/font19.fntdata"/><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presProps" Target="presProps.xml"/><Relationship Id="rId155" Type="http://schemas.microsoft.com/office/2015/10/relationships/revisionInfo" Target="revisionInfo.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font" Target="fonts/font4.fntdata"/><Relationship Id="rId129" Type="http://schemas.openxmlformats.org/officeDocument/2006/relationships/font" Target="fonts/font9.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font" Target="fonts/font20.fntdata"/><Relationship Id="rId145" Type="http://schemas.openxmlformats.org/officeDocument/2006/relationships/font" Target="fonts/font25.fntdata"/><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font" Target="fonts/font10.fntdata"/><Relationship Id="rId135" Type="http://schemas.openxmlformats.org/officeDocument/2006/relationships/font" Target="fonts/font15.fntdata"/><Relationship Id="rId151"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notesMaster" Target="notesMasters/notesMaster1.xml"/><Relationship Id="rId125" Type="http://schemas.openxmlformats.org/officeDocument/2006/relationships/font" Target="fonts/font5.fntdata"/><Relationship Id="rId141" Type="http://schemas.openxmlformats.org/officeDocument/2006/relationships/font" Target="fonts/font21.fntdata"/><Relationship Id="rId146" Type="http://schemas.openxmlformats.org/officeDocument/2006/relationships/font" Target="fonts/font26.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font" Target="fonts/font11.fntdata"/><Relationship Id="rId136" Type="http://schemas.openxmlformats.org/officeDocument/2006/relationships/font" Target="fonts/font16.fntdata"/><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font" Target="fonts/font6.fntdata"/><Relationship Id="rId147" Type="http://schemas.openxmlformats.org/officeDocument/2006/relationships/font" Target="fonts/font27.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font" Target="fonts/font1.fntdata"/><Relationship Id="rId142" Type="http://schemas.openxmlformats.org/officeDocument/2006/relationships/font" Target="fonts/font22.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font" Target="fonts/font17.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font" Target="fonts/font12.fntdata"/><Relationship Id="rId153"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font" Target="fonts/font7.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font" Target="fonts/font2.fntdata"/><Relationship Id="rId143" Type="http://schemas.openxmlformats.org/officeDocument/2006/relationships/font" Target="fonts/font23.fntdata"/><Relationship Id="rId148" Type="http://schemas.openxmlformats.org/officeDocument/2006/relationships/font" Target="fonts/font28.fntdata"/><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font" Target="fonts/font13.fntdata"/><Relationship Id="rId154" Type="http://schemas.microsoft.com/office/2016/11/relationships/changesInfo" Target="changesInfos/changesInfo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font" Target="fonts/font3.fntdata"/><Relationship Id="rId144" Type="http://schemas.openxmlformats.org/officeDocument/2006/relationships/font" Target="fonts/font24.fntdata"/><Relationship Id="rId90"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h Zimmermann" userId="S::erich-a@narc.org::a4749676-ef90-45de-b2e3-d3817815e64c" providerId="AD" clId="Web-{6961B28F-149F-3CFD-84D5-F3B71E51A92D}"/>
    <pc:docChg chg="addSld modSld">
      <pc:chgData name="Erich Zimmermann" userId="S::erich-a@narc.org::a4749676-ef90-45de-b2e3-d3817815e64c" providerId="AD" clId="Web-{6961B28F-149F-3CFD-84D5-F3B71E51A92D}" dt="2026-02-01T12:48:00.370" v="27" actId="1076"/>
      <pc:docMkLst>
        <pc:docMk/>
      </pc:docMkLst>
      <pc:sldChg chg="modSp">
        <pc:chgData name="Erich Zimmermann" userId="S::erich-a@narc.org::a4749676-ef90-45de-b2e3-d3817815e64c" providerId="AD" clId="Web-{6961B28F-149F-3CFD-84D5-F3B71E51A92D}" dt="2026-02-01T12:48:00.370" v="27" actId="1076"/>
        <pc:sldMkLst>
          <pc:docMk/>
          <pc:sldMk cId="2495525485" sldId="9933"/>
        </pc:sldMkLst>
        <pc:spChg chg="mod">
          <ac:chgData name="Erich Zimmermann" userId="S::erich-a@narc.org::a4749676-ef90-45de-b2e3-d3817815e64c" providerId="AD" clId="Web-{6961B28F-149F-3CFD-84D5-F3B71E51A92D}" dt="2026-02-01T12:48:00.370" v="27" actId="1076"/>
          <ac:spMkLst>
            <pc:docMk/>
            <pc:sldMk cId="2495525485" sldId="9933"/>
            <ac:spMk id="5" creationId="{BB71162A-4AA0-1395-5714-2DB385433532}"/>
          </ac:spMkLst>
        </pc:spChg>
      </pc:sldChg>
      <pc:sldChg chg="add replId">
        <pc:chgData name="Erich Zimmermann" userId="S::erich-a@narc.org::a4749676-ef90-45de-b2e3-d3817815e64c" providerId="AD" clId="Web-{6961B28F-149F-3CFD-84D5-F3B71E51A92D}" dt="2026-02-01T12:47:11.149" v="0"/>
        <pc:sldMkLst>
          <pc:docMk/>
          <pc:sldMk cId="596339743" sldId="99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1" i="1" dirty="0"/>
              <a:t>Leading In Times of Great Change with Confidence and Clarity</a:t>
            </a:r>
            <a:br>
              <a:rPr lang="en-US" sz="1100" dirty="0"/>
            </a:br>
            <a:r>
              <a:rPr lang="en-US" sz="1100" dirty="0"/>
              <a:t>Description: Today’s government leaders are navigating unprecedented complexity, balancing evolving community needs, shifting policy landscapes, and growing demands for innovation and accountability. Don’t miss this keynote presentation focused on real-world strategies and leadership skills needed to guide your teams and communities through change effectively. Led by Dr. Tim Rahschulte, Chief Architect of the National Association of Regional Councils High </a:t>
            </a:r>
            <a:r>
              <a:rPr lang="en-US" sz="1100" i="1" dirty="0"/>
              <a:t>Performance Leadership Academy</a:t>
            </a:r>
            <a:r>
              <a:rPr lang="en-US" sz="1100" dirty="0"/>
              <a:t>, this session will explore the driving forces behind the growing need for change in government, from economic pressures to workforce shifts and more. Dr. Rahschulte will also share proven frameworks and leadership practices to help you build adaptability, foster resilience, and lead with a positive mindset—even in the face of resistance or uncertainty. Participants will walk away with practical concepts for planning, implementing, and sustaining change—plus insights from peers facing similar challenges. By the end of this presentation, participants will be better prepared to lead through complexity with clarity, confidence, and consistency.</a:t>
            </a:r>
            <a:br>
              <a:rPr lang="en-US" sz="1100" dirty="0"/>
            </a:br>
            <a:r>
              <a:rPr lang="en-US" sz="1100" b="1" dirty="0"/>
              <a:t>Speaker: </a:t>
            </a:r>
            <a:r>
              <a:rPr lang="en-US" sz="1100" dirty="0"/>
              <a:t>Tim Rahschulte, PhD, Chief Executive Officer, Professional Development Academy</a:t>
            </a:r>
            <a:br>
              <a:rPr lang="en-US" sz="1100" dirty="0"/>
            </a:br>
            <a:r>
              <a:rPr lang="en-US" sz="1100" b="1" dirty="0"/>
              <a:t>Date/Time: </a:t>
            </a:r>
            <a:r>
              <a:rPr lang="en-US" sz="1100" dirty="0"/>
              <a:t>Sunday, February 1, 2026; 8:30 am – 12:30 pm ET</a:t>
            </a:r>
            <a:br>
              <a:rPr lang="en-US" sz="1100" dirty="0"/>
            </a:br>
            <a:r>
              <a:rPr lang="en-US" sz="1100" b="1" dirty="0"/>
              <a:t>Interested in participating in the NARC High Performance Leadership Academy for FREE? Attend this workshop for your chance to win tuition in an upcoming cohort. Three FULL SCHOLARSHIPS will be provided to participants.</a:t>
            </a:r>
            <a:br>
              <a:rPr lang="en-US" sz="1100" dirty="0"/>
            </a:br>
            <a:r>
              <a:rPr lang="en-US" sz="1100" b="1" dirty="0"/>
              <a:t> </a:t>
            </a:r>
            <a:br>
              <a:rPr lang="en-US" sz="1100" dirty="0"/>
            </a:br>
            <a:r>
              <a:rPr lang="en-US" sz="1100" b="1" dirty="0"/>
              <a:t> </a:t>
            </a:r>
            <a:br>
              <a:rPr lang="en-US" sz="1100" dirty="0"/>
            </a:br>
            <a:r>
              <a:rPr lang="en-US" sz="1100" b="1" dirty="0"/>
              <a:t>Workshop Agenda (4 Hours)</a:t>
            </a:r>
            <a:br>
              <a:rPr lang="en-US" sz="1100" dirty="0"/>
            </a:br>
            <a:r>
              <a:rPr lang="en-US" sz="1100" b="1" dirty="0"/>
              <a:t>Leading in Times of Great Change with Confidence and Clarity</a:t>
            </a:r>
            <a:br>
              <a:rPr lang="en-US" sz="1100" dirty="0"/>
            </a:br>
            <a:r>
              <a:rPr lang="en-US" sz="1100" b="1" dirty="0"/>
              <a:t>Facilitator:</a:t>
            </a:r>
            <a:r>
              <a:rPr lang="en-US" sz="1100" dirty="0"/>
              <a:t> Dr. Tim Rahschulte</a:t>
            </a:r>
            <a:br>
              <a:rPr lang="en-US" sz="1100" dirty="0"/>
            </a:br>
            <a:r>
              <a:rPr lang="en-US" sz="1100" b="1" dirty="0"/>
              <a:t>8:30–8:45 — Welcome, Context Setting &amp; Workshop Objectives</a:t>
            </a:r>
            <a:br>
              <a:rPr lang="en-US" sz="1100" dirty="0"/>
            </a:br>
            <a:r>
              <a:rPr lang="en-US" sz="1100" dirty="0"/>
              <a:t>Introductions and participant expectations</a:t>
            </a:r>
            <a:br>
              <a:rPr lang="en-US" sz="1100" dirty="0"/>
            </a:br>
            <a:r>
              <a:rPr lang="en-US" sz="1100" dirty="0"/>
              <a:t>Overview of today’s challenges for government leaders</a:t>
            </a:r>
            <a:br>
              <a:rPr lang="en-US" sz="1100" dirty="0"/>
            </a:br>
            <a:r>
              <a:rPr lang="en-US" sz="1100" dirty="0"/>
              <a:t>Workshop goals: clarity, confidence, and consistency in leading change</a:t>
            </a:r>
            <a:br>
              <a:rPr lang="en-US" sz="1100" dirty="0"/>
            </a:br>
            <a:r>
              <a:rPr lang="en-US" sz="1100" b="1" dirty="0"/>
              <a:t>8:45–9:30 — The Forces Driving Change Today</a:t>
            </a:r>
            <a:br>
              <a:rPr lang="en-US" sz="1100" dirty="0"/>
            </a:br>
            <a:r>
              <a:rPr lang="en-US" sz="1100" dirty="0"/>
              <a:t>What keeps you up at night</a:t>
            </a:r>
            <a:br>
              <a:rPr lang="en-US" sz="1100" dirty="0"/>
            </a:br>
            <a:r>
              <a:rPr lang="en-US" sz="1100" dirty="0"/>
              <a:t>What gets you up in the morning</a:t>
            </a:r>
            <a:br>
              <a:rPr lang="en-US" sz="1100" dirty="0"/>
            </a:br>
            <a:r>
              <a:rPr lang="en-US" sz="1100" dirty="0"/>
              <a:t>What fuels your passion, pursuit, and purpose</a:t>
            </a:r>
            <a:br>
              <a:rPr lang="en-US" sz="1100" dirty="0"/>
            </a:br>
            <a:r>
              <a:rPr lang="en-US" sz="1100" dirty="0"/>
              <a:t>Three topics to consider</a:t>
            </a:r>
            <a:br>
              <a:rPr lang="en-US" sz="1100" dirty="0"/>
            </a:br>
            <a:r>
              <a:rPr lang="en-US" sz="1100" dirty="0"/>
              <a:t>How to lead change when everything is changing</a:t>
            </a:r>
            <a:br>
              <a:rPr lang="en-US" sz="1100" dirty="0"/>
            </a:br>
            <a:r>
              <a:rPr lang="en-US" sz="1100" dirty="0"/>
              <a:t>The two questions all great leaders ask when leading change</a:t>
            </a:r>
            <a:br>
              <a:rPr lang="en-US" sz="1100" dirty="0"/>
            </a:br>
            <a:r>
              <a:rPr lang="en-US" sz="1100" dirty="0"/>
              <a:t>When it comes to change, some things never change</a:t>
            </a:r>
            <a:br>
              <a:rPr lang="en-US" sz="1100" dirty="0"/>
            </a:br>
            <a:r>
              <a:rPr lang="en-US" sz="1100" dirty="0"/>
              <a:t>Interactive small-group exchange: </a:t>
            </a:r>
            <a:r>
              <a:rPr lang="en-US" sz="1100" i="1" dirty="0"/>
              <a:t>“What’s driving change in your agency or region?”</a:t>
            </a:r>
            <a:br>
              <a:rPr lang="en-US" sz="1100" dirty="0"/>
            </a:br>
            <a:r>
              <a:rPr lang="en-US" sz="1100" b="1" dirty="0"/>
              <a:t>Outcome:</a:t>
            </a:r>
            <a:r>
              <a:rPr lang="en-US" sz="1100" dirty="0"/>
              <a:t> Participants understand the root causes behind organizational and community complexity.</a:t>
            </a:r>
            <a:br>
              <a:rPr lang="en-US" sz="1100" dirty="0"/>
            </a:br>
            <a:r>
              <a:rPr lang="en-US" sz="1100" dirty="0"/>
              <a:t> </a:t>
            </a:r>
            <a:br>
              <a:rPr lang="en-US" sz="1100" dirty="0"/>
            </a:br>
            <a:r>
              <a:rPr lang="en-US" sz="1100" b="1" dirty="0"/>
              <a:t>9:30–10:15 — How To Lead Change When Everything Is Changing</a:t>
            </a:r>
            <a:br>
              <a:rPr lang="en-US" sz="1100" dirty="0"/>
            </a:br>
            <a:r>
              <a:rPr lang="en-US" sz="1100" dirty="0"/>
              <a:t>The phases of change and framework to make change effective</a:t>
            </a:r>
            <a:br>
              <a:rPr lang="en-US" sz="1100" dirty="0"/>
            </a:br>
            <a:r>
              <a:rPr lang="en-US" sz="1100" dirty="0"/>
              <a:t>The perception of change</a:t>
            </a:r>
            <a:br>
              <a:rPr lang="en-US" sz="1100" dirty="0"/>
            </a:br>
            <a:r>
              <a:rPr lang="en-US" sz="1100" dirty="0"/>
              <a:t>The formula for change</a:t>
            </a:r>
            <a:br>
              <a:rPr lang="en-US" sz="1100" dirty="0"/>
            </a:br>
            <a:r>
              <a:rPr lang="en-US" sz="1100" dirty="0"/>
              <a:t>Interactive small-group exchange: </a:t>
            </a:r>
            <a:r>
              <a:rPr lang="en-US" sz="1100" i="1" dirty="0"/>
              <a:t>“How are you planning for effective, positive, and sustaining change?”</a:t>
            </a:r>
            <a:br>
              <a:rPr lang="en-US" sz="1100" dirty="0"/>
            </a:br>
            <a:r>
              <a:rPr lang="en-US" sz="1100" b="1" dirty="0"/>
              <a:t>Outcome:</a:t>
            </a:r>
            <a:r>
              <a:rPr lang="en-US" sz="1100" dirty="0"/>
              <a:t> Participants learn mindset frameworks for navigating uncertainty with steadiness.</a:t>
            </a:r>
            <a:br>
              <a:rPr lang="en-US" sz="1100" dirty="0"/>
            </a:br>
            <a:r>
              <a:rPr lang="en-US" sz="1100" dirty="0"/>
              <a:t> </a:t>
            </a:r>
            <a:br>
              <a:rPr lang="en-US" sz="1100" dirty="0"/>
            </a:br>
            <a:r>
              <a:rPr lang="en-US" sz="1100" b="1" dirty="0"/>
              <a:t>10:15–10:30 — Break</a:t>
            </a:r>
            <a:br>
              <a:rPr lang="en-US" sz="1100" dirty="0"/>
            </a:br>
            <a:r>
              <a:rPr lang="en-US" sz="1100" dirty="0"/>
              <a:t> </a:t>
            </a:r>
            <a:br>
              <a:rPr lang="en-US" sz="1100" dirty="0"/>
            </a:br>
            <a:r>
              <a:rPr lang="en-US" sz="1100" b="1" dirty="0"/>
              <a:t>10:30–11:15 — The Two Questions All Great Leaders Ask When Leading Change</a:t>
            </a:r>
            <a:br>
              <a:rPr lang="en-US" sz="1100" dirty="0"/>
            </a:br>
            <a:r>
              <a:rPr lang="en-US" sz="1100" dirty="0"/>
              <a:t>The Two Questions</a:t>
            </a:r>
            <a:br>
              <a:rPr lang="en-US" sz="1100" dirty="0"/>
            </a:br>
            <a:r>
              <a:rPr lang="en-US" sz="1100" dirty="0"/>
              <a:t>Simplifying complexity and translating thought into action</a:t>
            </a:r>
            <a:br>
              <a:rPr lang="en-US" sz="1100" dirty="0"/>
            </a:br>
            <a:r>
              <a:rPr lang="en-US" sz="1100" dirty="0"/>
              <a:t>Aligning people, process, and purpose</a:t>
            </a:r>
            <a:br>
              <a:rPr lang="en-US" sz="1100" dirty="0"/>
            </a:br>
            <a:r>
              <a:rPr lang="en-US" sz="1100" dirty="0"/>
              <a:t>Interactive small-group exchange: </a:t>
            </a:r>
            <a:r>
              <a:rPr lang="en-US" sz="1100" i="1" dirty="0"/>
              <a:t>“Detailing ‘best advice’ for change; we’ve all got it.”</a:t>
            </a:r>
            <a:br>
              <a:rPr lang="en-US" sz="1100" dirty="0"/>
            </a:br>
            <a:r>
              <a:rPr lang="en-US" sz="1100" b="1" dirty="0"/>
              <a:t>Outcome:</a:t>
            </a:r>
            <a:r>
              <a:rPr lang="en-US" sz="1100" dirty="0"/>
              <a:t> Leaders gain concrete tools for designing and executing successful change initiatives.</a:t>
            </a:r>
            <a:br>
              <a:rPr lang="en-US" sz="1100" dirty="0"/>
            </a:br>
            <a:r>
              <a:rPr lang="en-US" sz="1100" dirty="0"/>
              <a:t> </a:t>
            </a:r>
            <a:br>
              <a:rPr lang="en-US" sz="1100" dirty="0"/>
            </a:br>
            <a:r>
              <a:rPr lang="en-US" sz="1100" b="1" dirty="0"/>
              <a:t>11:15–11:45 — Your Next 90-Days To</a:t>
            </a:r>
            <a:br>
              <a:rPr lang="en-US" sz="1100" dirty="0"/>
            </a:br>
            <a:r>
              <a:rPr lang="en-US" sz="1100" dirty="0"/>
              <a:t>Strategies for building resilience at team and organizational levels</a:t>
            </a:r>
            <a:br>
              <a:rPr lang="en-US" sz="1100" dirty="0"/>
            </a:br>
            <a:r>
              <a:rPr lang="en-US" sz="1100" dirty="0"/>
              <a:t>Communication frameworks to reduce resistance (remember, feedback is a gift)</a:t>
            </a:r>
            <a:br>
              <a:rPr lang="en-US" sz="1100" dirty="0"/>
            </a:br>
            <a:r>
              <a:rPr lang="en-US" sz="1100" dirty="0"/>
              <a:t>Coaching and supporting staff through ambiguity (what’s now and what’s next</a:t>
            </a:r>
            <a:br>
              <a:rPr lang="en-US" sz="1100" dirty="0"/>
            </a:br>
            <a:r>
              <a:rPr lang="en-US" sz="1100" dirty="0"/>
              <a:t>Interactive small-group exchange: </a:t>
            </a:r>
            <a:r>
              <a:rPr lang="en-US" sz="1100" i="1" dirty="0"/>
              <a:t>“What resistance do you face, and what has worked?” </a:t>
            </a:r>
            <a:r>
              <a:rPr lang="en-US" sz="1100" dirty="0"/>
              <a:t>and</a:t>
            </a:r>
            <a:r>
              <a:rPr lang="en-US" sz="1100" i="1" dirty="0"/>
              <a:t> “What is your next 90-days?”</a:t>
            </a:r>
            <a:br>
              <a:rPr lang="en-US" sz="1100" dirty="0"/>
            </a:br>
            <a:r>
              <a:rPr lang="en-US" sz="1100" b="1" dirty="0"/>
              <a:t>Outcome:</a:t>
            </a:r>
            <a:r>
              <a:rPr lang="en-US" sz="1100" dirty="0"/>
              <a:t> Participants develop stronger interpersonal leadership approaches.</a:t>
            </a:r>
            <a:br>
              <a:rPr lang="en-US" sz="1100" dirty="0"/>
            </a:br>
            <a:r>
              <a:rPr lang="en-US" sz="1100" dirty="0"/>
              <a:t> </a:t>
            </a:r>
            <a:br>
              <a:rPr lang="en-US" sz="1100" dirty="0"/>
            </a:br>
            <a:r>
              <a:rPr lang="en-US" sz="1100" b="1" dirty="0"/>
              <a:t>11:45–12:15 — When It Comes To Change, Some Things Never Change</a:t>
            </a:r>
            <a:br>
              <a:rPr lang="en-US" sz="1100" dirty="0"/>
            </a:br>
            <a:r>
              <a:rPr lang="en-US" sz="1100" dirty="0"/>
              <a:t>Setting meaningful metrics and intentional feedback loops</a:t>
            </a:r>
            <a:br>
              <a:rPr lang="en-US" sz="1100" dirty="0"/>
            </a:br>
            <a:r>
              <a:rPr lang="en-US" sz="1100" dirty="0"/>
              <a:t>Modeling behaviors that reinforce new norms and soliciting feedback</a:t>
            </a:r>
            <a:br>
              <a:rPr lang="en-US" sz="1100" dirty="0"/>
            </a:br>
            <a:r>
              <a:rPr lang="en-US" sz="1100" dirty="0"/>
              <a:t>Maintaining momentum after early wins and setting the next 90-days</a:t>
            </a:r>
            <a:br>
              <a:rPr lang="en-US" sz="1100" dirty="0"/>
            </a:br>
            <a:r>
              <a:rPr lang="en-US" sz="1100" dirty="0"/>
              <a:t>Planning for continuous improvement and adaptability (there is always the next 90-days)</a:t>
            </a:r>
            <a:br>
              <a:rPr lang="en-US" sz="1100" dirty="0"/>
            </a:br>
            <a:r>
              <a:rPr lang="en-US" sz="1100" b="1" dirty="0"/>
              <a:t>Outcome:</a:t>
            </a:r>
            <a:r>
              <a:rPr lang="en-US" sz="1100" dirty="0"/>
              <a:t> Leaders leave with a method for long-term change sustainability.</a:t>
            </a:r>
            <a:br>
              <a:rPr lang="en-US" sz="1100" dirty="0"/>
            </a:br>
            <a:r>
              <a:rPr lang="en-US" sz="1100" dirty="0"/>
              <a:t> </a:t>
            </a:r>
            <a:br>
              <a:rPr lang="en-US" sz="1100" dirty="0"/>
            </a:br>
            <a:r>
              <a:rPr lang="en-US" sz="1100" b="1" dirty="0"/>
              <a:t>12:15–12:30 — Closing Reflections &amp; Commitments</a:t>
            </a:r>
            <a:br>
              <a:rPr lang="en-US" sz="1100" dirty="0"/>
            </a:br>
            <a:r>
              <a:rPr lang="en-US" sz="1100" dirty="0"/>
              <a:t>Key takeaways</a:t>
            </a:r>
            <a:br>
              <a:rPr lang="en-US" sz="1100" dirty="0"/>
            </a:br>
            <a:r>
              <a:rPr lang="en-US" sz="1100" dirty="0"/>
              <a:t>One leadership commitment to apply in the next 30 days</a:t>
            </a:r>
            <a:br>
              <a:rPr lang="en-US" sz="1100" dirty="0"/>
            </a:br>
            <a:r>
              <a:rPr lang="en-US" sz="1100" dirty="0"/>
              <a:t>Final Q&amp;A</a:t>
            </a:r>
            <a:br>
              <a:rPr lang="en-US" sz="1100" dirty="0"/>
            </a:br>
            <a:br>
              <a:rPr lang="en-US" sz="1100" dirty="0"/>
            </a:br>
            <a:endParaRPr lang="en-US" dirty="0"/>
          </a:p>
        </p:txBody>
      </p:sp>
    </p:spTree>
    <p:extLst>
      <p:ext uri="{BB962C8B-B14F-4D97-AF65-F5344CB8AC3E}">
        <p14:creationId xmlns:p14="http://schemas.microsoft.com/office/powerpoint/2010/main" val="286948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defRPr/>
            </a:pPr>
            <a:r>
              <a:rPr lang="en-US" dirty="0"/>
              <a:t>If we summarize the best and most</a:t>
            </a:r>
            <a:r>
              <a:rPr lang="en-US" baseline="0" dirty="0"/>
              <a:t> practical levers or enablers for creating a high performance team or organization, this would be our Top 10 list. </a:t>
            </a:r>
            <a:endParaRPr lang="en-US" dirty="0"/>
          </a:p>
          <a:p>
            <a:pPr>
              <a:defRPr/>
            </a:pPr>
            <a:endParaRPr lang="en-US" dirty="0"/>
          </a:p>
          <a:p>
            <a:r>
              <a:rPr lang="en-US" sz="1000" i="1" dirty="0"/>
              <a:t>Enabler #1 – Commitment to excellence ; learn, improve</a:t>
            </a:r>
          </a:p>
          <a:p>
            <a:r>
              <a:rPr lang="en-US" sz="1000" i="1" dirty="0"/>
              <a:t>Enabler #2 – Clarity in strategy, purpose, and expectations</a:t>
            </a:r>
          </a:p>
          <a:p>
            <a:r>
              <a:rPr lang="en-US" sz="1000" i="1" dirty="0"/>
              <a:t>Enabler #3 – Ability to plan for and effectively realize change</a:t>
            </a:r>
          </a:p>
          <a:p>
            <a:r>
              <a:rPr lang="en-US" sz="1000" i="1" dirty="0"/>
              <a:t>Enabler #4 – Active communication – brutally honest </a:t>
            </a:r>
          </a:p>
          <a:p>
            <a:r>
              <a:rPr lang="en-US" sz="1000" i="1" dirty="0"/>
              <a:t>Enabler #5 – Highly engaged employees</a:t>
            </a:r>
          </a:p>
          <a:p>
            <a:r>
              <a:rPr lang="en-US" sz="1000" i="1" dirty="0"/>
              <a:t>Enabler #6 – Winning attitude, winning culture</a:t>
            </a:r>
          </a:p>
          <a:p>
            <a:r>
              <a:rPr lang="en-US" sz="1000" i="1" dirty="0"/>
              <a:t>Enabler #7 – Reward and recognize teams</a:t>
            </a:r>
          </a:p>
          <a:p>
            <a:r>
              <a:rPr lang="en-US" sz="1000" i="1" dirty="0"/>
              <a:t>Enabler #8 – Measure what matters – do a few things well</a:t>
            </a:r>
          </a:p>
          <a:p>
            <a:r>
              <a:rPr lang="en-US" sz="1000" i="1" dirty="0"/>
              <a:t>Enabler #9 – Invest in relationships</a:t>
            </a:r>
          </a:p>
          <a:p>
            <a:r>
              <a:rPr lang="en-US" sz="1000" i="1" dirty="0"/>
              <a:t>Enabler #10 – Collaborate across the organization</a:t>
            </a:r>
          </a:p>
          <a:p>
            <a:pPr>
              <a:defRPr/>
            </a:pPr>
            <a:endParaRPr lang="en-US" dirty="0"/>
          </a:p>
          <a:p>
            <a:pPr>
              <a:defRPr/>
            </a:pPr>
            <a:r>
              <a:rPr lang="en-US" dirty="0"/>
              <a:t>With that, we will open up</a:t>
            </a:r>
            <a:r>
              <a:rPr lang="en-US" baseline="0" dirty="0"/>
              <a:t> the webinar for questions. Thank you.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9634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Your ability to accomplish anything starts with what you believe is possible. If you don’t believe you can accomplish your goals, you put yourself and those you lead at a mental and philosophical deficit that’s hard to overcome. If, however, you believe in your opportunity to succeed, you immediately increase the likelihood that you will. It’s a mindset. It’s an attitude. It’s an outlook you hold about yourself and others that becomes the lens through which you can picture what’s possible. </a:t>
            </a:r>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50133-8238-E140-A0BA-F5C2D95A0B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6257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50133-8238-E140-A0BA-F5C2D95A0B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7794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Accidently at state of Oregon for 14 years. </a:t>
            </a:r>
          </a:p>
          <a:p>
            <a:r>
              <a:rPr lang="en-US" dirty="0"/>
              <a:t>In state government</a:t>
            </a:r>
            <a:r>
              <a:rPr lang="en-US" baseline="0" dirty="0"/>
              <a:t> work because of </a:t>
            </a:r>
            <a:r>
              <a:rPr lang="en-US" dirty="0"/>
              <a:t>Dan Brennen.</a:t>
            </a:r>
          </a:p>
        </p:txBody>
      </p:sp>
      <p:sp>
        <p:nvSpPr>
          <p:cNvPr id="4" name="Slide Number Placeholder 3"/>
          <p:cNvSpPr>
            <a:spLocks noGrp="1"/>
          </p:cNvSpPr>
          <p:nvPr>
            <p:ph type="sldNum" sz="quarter" idx="10"/>
          </p:nvPr>
        </p:nvSpPr>
        <p:spPr/>
        <p:txBody>
          <a:bodyPr/>
          <a:lstStyle/>
          <a:p>
            <a:fld id="{CF6623A2-0DF5-460F-AF05-762F2107EB0B}" type="slidenum">
              <a:rPr lang="en-US" smtClean="0"/>
              <a:t>79</a:t>
            </a:fld>
            <a:endParaRPr lang="en-US" dirty="0"/>
          </a:p>
        </p:txBody>
      </p:sp>
    </p:spTree>
    <p:extLst>
      <p:ext uri="{BB962C8B-B14F-4D97-AF65-F5344CB8AC3E}">
        <p14:creationId xmlns:p14="http://schemas.microsoft.com/office/powerpoint/2010/main" val="1804511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15875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05224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r>
              <a:rPr lang="en-US" dirty="0"/>
              <a:t>Many</a:t>
            </a:r>
            <a:r>
              <a:rPr lang="en-US" baseline="0" dirty="0"/>
              <a:t> organizations have spent time researching and summarizing the levers of culture and performance. </a:t>
            </a:r>
          </a:p>
          <a:p>
            <a:endParaRPr lang="en-US" baseline="0" dirty="0"/>
          </a:p>
          <a:p>
            <a:r>
              <a:rPr lang="en-US" dirty="0"/>
              <a:t>The Malcolm </a:t>
            </a:r>
            <a:r>
              <a:rPr lang="en-US" dirty="0" err="1"/>
              <a:t>Baldrige</a:t>
            </a:r>
            <a:r>
              <a:rPr lang="en-US" dirty="0"/>
              <a:t> Performance Excellence Program is comprised of 7 elements including: leadership, strategic planning, customer focus, workforce focus, knowledge management, operations focus, and results.</a:t>
            </a:r>
          </a:p>
          <a:p>
            <a:endParaRPr lang="en-US" dirty="0"/>
          </a:p>
          <a:p>
            <a:r>
              <a:rPr lang="en-US" dirty="0"/>
              <a:t>Fortune Magazine regularly</a:t>
            </a:r>
            <a:r>
              <a:rPr lang="en-US" baseline="0" dirty="0"/>
              <a:t> reports on </a:t>
            </a:r>
            <a:r>
              <a:rPr lang="en-US" dirty="0"/>
              <a:t>the Most Admired Companies and the Best Places to Work. </a:t>
            </a:r>
          </a:p>
          <a:p>
            <a:endParaRPr lang="en-US" dirty="0"/>
          </a:p>
          <a:p>
            <a:r>
              <a:rPr lang="en-US" dirty="0"/>
              <a:t>Gallop has the great workplace award. </a:t>
            </a:r>
          </a:p>
          <a:p>
            <a:endParaRPr lang="en-US" dirty="0"/>
          </a:p>
          <a:p>
            <a:r>
              <a:rPr lang="en-US" dirty="0"/>
              <a:t>Accenture conducts regular research to develop their High Performance Workforce Study and findings.</a:t>
            </a:r>
          </a:p>
          <a:p>
            <a:endParaRPr lang="en-US" dirty="0"/>
          </a:p>
          <a:p>
            <a:r>
              <a:rPr lang="en-US" dirty="0"/>
              <a:t>There have been a number of academic researchers report findings on high performing teams. Andre de Waal, among others, has contributed significantly in this regard. </a:t>
            </a:r>
          </a:p>
          <a:p>
            <a:endParaRPr lang="en-US" dirty="0"/>
          </a:p>
          <a:p>
            <a:r>
              <a:rPr lang="en-US" dirty="0"/>
              <a:t>Additionally, there are varying accrediting associations, quality boards, and performance scorecards that provide lists and criteria for measuring and improving high performance. </a:t>
            </a:r>
          </a:p>
          <a:p>
            <a:endParaRPr lang="en-US" dirty="0"/>
          </a:p>
          <a:p>
            <a:r>
              <a:rPr lang="en-US" dirty="0"/>
              <a:t>The challenge (and importance) is identifying what’s most important to your organization and being consistent with its use. Jim and</a:t>
            </a:r>
            <a:r>
              <a:rPr lang="en-US" baseline="0" dirty="0"/>
              <a:t> I have found in our research and practice that nine particular elements are most important. Jim is now going to talk about each and in so doing provide questions that can be used for you to diagnose your own organization’s culture relative to performance. </a:t>
            </a:r>
          </a:p>
          <a:p>
            <a:endParaRPr lang="en-US" baseline="0" dirty="0"/>
          </a:p>
          <a:p>
            <a:r>
              <a:rPr lang="en-US" baseline="0" dirty="0"/>
              <a:t>Jim . . .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8323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Gallup has perhaps the easiest, fastest to complete, and most direct. Here are there 12 statements that determine engagement.  If your answers are “yes” you are engaged. Similar to the questions Jim outlined, working on each of these statements can lead to greater engagement and higher performance.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51640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0946">
              <a:defRPr/>
            </a:pPr>
            <a:r>
              <a:rPr lang="en-US" dirty="0"/>
              <a:t>Steve Buchholz and Thomas Roth once said, “Wearing the same shirt doesn’t make a team.” </a:t>
            </a:r>
            <a:r>
              <a:rPr lang="en-US" baseline="0" dirty="0"/>
              <a:t> I think we would all agree that this statement is true.  </a:t>
            </a:r>
            <a:r>
              <a:rPr lang="en-US" dirty="0"/>
              <a:t> </a:t>
            </a:r>
          </a:p>
          <a:p>
            <a:pPr defTabSz="900946">
              <a:defRPr/>
            </a:pPr>
            <a:endParaRPr lang="en-US" dirty="0"/>
          </a:p>
          <a:p>
            <a:pPr defTabSz="900946">
              <a:defRPr/>
            </a:pPr>
            <a:r>
              <a:rPr lang="en-US" dirty="0"/>
              <a:t>The difference between a group of loosely affiliated people and a high performing team goes (way) beyond apparel</a:t>
            </a:r>
            <a:r>
              <a:rPr lang="en-US" baseline="0" dirty="0"/>
              <a:t> as I think we have seen from our own experience and today’s discussion.</a:t>
            </a:r>
            <a:endParaRPr lang="en-US" dirty="0"/>
          </a:p>
          <a:p>
            <a:pPr defTabSz="900946">
              <a:defRPr/>
            </a:pPr>
            <a:endParaRPr lang="en-US" dirty="0"/>
          </a:p>
          <a:p>
            <a:pPr defTabSz="900946">
              <a:defRPr/>
            </a:pPr>
            <a:r>
              <a:rPr lang="en-US" dirty="0"/>
              <a:t> As noted in Art </a:t>
            </a:r>
            <a:r>
              <a:rPr lang="en-US" dirty="0" err="1"/>
              <a:t>Kleiner’s</a:t>
            </a:r>
            <a:r>
              <a:rPr lang="en-US" dirty="0"/>
              <a:t> and </a:t>
            </a:r>
            <a:r>
              <a:rPr lang="en-US" dirty="0" err="1"/>
              <a:t>Rutger</a:t>
            </a:r>
            <a:r>
              <a:rPr lang="en-US" dirty="0"/>
              <a:t> von Post’s interview with Edgar Schein, the best teams are those that are more effective at giving and receiving assistance and act as if everyone has a stake in the outcome. </a:t>
            </a:r>
          </a:p>
          <a:p>
            <a:pPr defTabSz="900946">
              <a:defRPr/>
            </a:pPr>
            <a:endParaRPr lang="en-US" dirty="0"/>
          </a:p>
          <a:p>
            <a:pPr defTabSz="900946">
              <a:defRPr/>
            </a:pPr>
            <a:r>
              <a:rPr lang="en-US" b="1" dirty="0"/>
              <a:t>This concludes</a:t>
            </a:r>
            <a:r>
              <a:rPr lang="en-US" b="1" baseline="0" dirty="0"/>
              <a:t> my portion of today’s webinar.  Let’s return the webinar back to Tim and Debra.  </a:t>
            </a:r>
          </a:p>
          <a:p>
            <a:pPr defTabSz="900946">
              <a:defRPr/>
            </a:pPr>
            <a:endParaRPr lang="en-US" b="1" baseline="0" dirty="0"/>
          </a:p>
          <a:p>
            <a:pPr defTabSz="900946">
              <a:defRPr/>
            </a:pPr>
            <a:r>
              <a:rPr lang="en-US" b="1" baseline="0" dirty="0"/>
              <a:t>Thanks for your time today!</a:t>
            </a:r>
            <a:endParaRPr lang="en-US" b="1"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64743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model</a:t>
            </a:r>
            <a:r>
              <a:rPr lang="en-US" baseline="0" dirty="0"/>
              <a:t> aims to illustrate the need to align talent while leveraging organizational enablers. And, only from doing both can high performance teams and organizations be created and sustained. </a:t>
            </a:r>
            <a:endParaRPr lang="en-US" dirty="0"/>
          </a:p>
          <a:p>
            <a:endParaRPr lang="en-US" dirty="0"/>
          </a:p>
          <a:p>
            <a:r>
              <a:rPr lang="en-US" dirty="0"/>
              <a:t>Organizations</a:t>
            </a:r>
            <a:r>
              <a:rPr lang="en-US" baseline="0" dirty="0"/>
              <a:t> that are high performing </a:t>
            </a:r>
            <a:r>
              <a:rPr lang="en-US" dirty="0"/>
              <a:t>recognize</a:t>
            </a:r>
            <a:r>
              <a:rPr lang="en-US" baseline="0" dirty="0"/>
              <a:t> the need for to embrace human capital as a core strategy. They align strategy with organizational workforce planning relative to business objectives. They create commitment, shared vision and values, actively communicate, build trusting relationships, etc.  Realizing high potential is ultimately about alignment (vision, market, strategy, support structures, decisions, behaviors, etc…). Doing the effectively inevitably builds higher levels of employee engagement. </a:t>
            </a:r>
          </a:p>
          <a:p>
            <a:endParaRPr lang="en-US" baseline="0" dirty="0"/>
          </a:p>
          <a:p>
            <a:r>
              <a:rPr lang="en-US" baseline="0" dirty="0"/>
              <a:t>Think about engagement for a moment. How engaged are your staff?</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5C54F1-4D37-46D6-9F92-391604B99A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703886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0364A-2230-5B6A-40E2-58DF8B8E528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6B1E445-A403-EEFC-8B27-618BED84B94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3F2C0F7-178A-6D1D-3AFB-02F1282F715A}"/>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05EFFC18-1B56-2B3D-3E17-ABF4267685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822EA5-4C3D-778C-DCB9-C7B01DE316C6}"/>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221026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7590-D82C-E574-CC14-64B98916F5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E5BA9E-407C-F152-BF7E-67F2A02F64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44FD7-E417-45DB-09DE-9B3C958CCCC0}"/>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8C6E70C8-C142-40B7-E387-5DC37BA019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3627EF-2C3B-C7E9-1627-1AE8D7D3B86E}"/>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3829361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BB90C-EC67-AFDC-C9E4-2A3F1B18B572}"/>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00337E-6498-DD5C-6A41-74FC93B1B4E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9445E-1F43-F0B9-0AB2-089166D434BB}"/>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DC76EEFA-719C-7DB4-EA49-D4F1E6B4A8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F26944-12C3-179E-7C19-E87AF84F6618}"/>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876792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19807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9E075-7B23-2B19-2220-B40F06593E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1EBB24-A928-65AC-4624-947F3AE775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D07B3F-A333-3C2F-B352-358CD5F23E4F}"/>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2C6AEBDD-BC93-5BC0-8EED-4880A7DEAD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CB9912-C815-A2D4-ADA9-5E0CDF8013B8}"/>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156173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948E3-28E3-3B9E-3143-7E9A0B49F9B0}"/>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C8B325B-7DC7-A4FB-13F7-239CF5C0CE73}"/>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339559-F93E-17A0-D3F5-89C29E73C814}"/>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1BF715FA-E201-D6D4-AA8E-B02284DC1D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99C7C3-5936-7EDC-5BC2-E522C55AD492}"/>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105936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784FB-5EED-8356-F9A2-781EC04091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500227-78FC-F59D-B085-9FBDECFFCF93}"/>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872651-5284-25A7-C6E2-7572FD70797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B13E29-7421-BEDF-A965-19DDAD5F2E04}"/>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6" name="Footer Placeholder 5">
            <a:extLst>
              <a:ext uri="{FF2B5EF4-FFF2-40B4-BE49-F238E27FC236}">
                <a16:creationId xmlns:a16="http://schemas.microsoft.com/office/drawing/2014/main" id="{DB11A576-E29C-894D-4E01-810ED30D50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F0EC87-A443-802A-44B8-5D56507D96FA}"/>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3699904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7F67B-B40B-38FE-B5A4-D4961DDB7F4F}"/>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53212D-43C2-0570-7DF0-31DDD98D7A6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AF5A986-FF3C-200B-F73F-16555DC65362}"/>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9AE90C-8048-2288-6C0C-268DC8E088A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3759602-853A-58E1-55B3-7D8D418E3B89}"/>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BC6526-BACC-D9E8-22CE-09041FA76F37}"/>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8" name="Footer Placeholder 7">
            <a:extLst>
              <a:ext uri="{FF2B5EF4-FFF2-40B4-BE49-F238E27FC236}">
                <a16:creationId xmlns:a16="http://schemas.microsoft.com/office/drawing/2014/main" id="{6A4A5B80-0717-D9E0-6766-BC155AE75E6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F5EBDFB-832D-E576-8469-C1CB357C2B56}"/>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186885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301F2-4A4E-8950-063C-BCDC6BA96E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244AA2-0F07-9F89-11B7-F10EB71DF7BB}"/>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4" name="Footer Placeholder 3">
            <a:extLst>
              <a:ext uri="{FF2B5EF4-FFF2-40B4-BE49-F238E27FC236}">
                <a16:creationId xmlns:a16="http://schemas.microsoft.com/office/drawing/2014/main" id="{548CCA97-9414-ED5D-2D6A-4A482305D2C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8598C68-2723-9568-B563-C27AD10C7A78}"/>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352660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9F67A2-5F78-52EA-32F0-18B2DC81C614}"/>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3" name="Footer Placeholder 2">
            <a:extLst>
              <a:ext uri="{FF2B5EF4-FFF2-40B4-BE49-F238E27FC236}">
                <a16:creationId xmlns:a16="http://schemas.microsoft.com/office/drawing/2014/main" id="{C09D2874-73EA-40D8-98A1-13A49480EB7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15987F4-69ED-0319-719C-D34CDF47E4E6}"/>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1817937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7188E-1E8A-D744-DAC4-644CA2B642EE}"/>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EFE554-72AC-EADB-4BC1-C78480A524C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BE0A47-213A-24FB-36E5-3AFAB017F04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ACD481C-8C23-662F-305B-A1A03213D210}"/>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6" name="Footer Placeholder 5">
            <a:extLst>
              <a:ext uri="{FF2B5EF4-FFF2-40B4-BE49-F238E27FC236}">
                <a16:creationId xmlns:a16="http://schemas.microsoft.com/office/drawing/2014/main" id="{2AA587DE-DDEC-7A4B-0E31-BB97CB7A422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02E50C-6B83-5AF3-FA1F-862BF195FE1D}"/>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1814360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6664D-00E9-7487-F632-BEE01D3F63F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0693800-48BC-913E-44B7-13B1D8F1764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5BA136E4-38E7-0430-BBD1-7B4E1AEE783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C67CA36-324F-ADC5-6095-BFEB84B4D00E}"/>
              </a:ext>
            </a:extLst>
          </p:cNvPr>
          <p:cNvSpPr>
            <a:spLocks noGrp="1"/>
          </p:cNvSpPr>
          <p:nvPr>
            <p:ph type="dt" sz="half" idx="10"/>
          </p:nvPr>
        </p:nvSpPr>
        <p:spPr/>
        <p:txBody>
          <a:bodyPr/>
          <a:lstStyle/>
          <a:p>
            <a:fld id="{29E4C3E7-A3DE-41FD-B2F3-EB89D581336C}" type="datetimeFigureOut">
              <a:rPr lang="en-US" smtClean="0"/>
              <a:t>2/1/2026</a:t>
            </a:fld>
            <a:endParaRPr lang="en-US" dirty="0"/>
          </a:p>
        </p:txBody>
      </p:sp>
      <p:sp>
        <p:nvSpPr>
          <p:cNvPr id="6" name="Footer Placeholder 5">
            <a:extLst>
              <a:ext uri="{FF2B5EF4-FFF2-40B4-BE49-F238E27FC236}">
                <a16:creationId xmlns:a16="http://schemas.microsoft.com/office/drawing/2014/main" id="{15FECEFB-5CD9-2E88-4803-4341F3700C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8F9A77-B274-1D64-2635-127469097343}"/>
              </a:ext>
            </a:extLst>
          </p:cNvPr>
          <p:cNvSpPr>
            <a:spLocks noGrp="1"/>
          </p:cNvSpPr>
          <p:nvPr>
            <p:ph type="sldNum" sz="quarter" idx="12"/>
          </p:nvPr>
        </p:nvSpPr>
        <p:spPr/>
        <p:txBody>
          <a:bodyPr/>
          <a:lstStyle/>
          <a:p>
            <a:fld id="{D00CC5D8-7B79-466D-948B-4FABAB21FA7C}" type="slidenum">
              <a:rPr lang="en-US" smtClean="0"/>
              <a:t>‹#›</a:t>
            </a:fld>
            <a:endParaRPr lang="en-US" dirty="0"/>
          </a:p>
        </p:txBody>
      </p:sp>
    </p:spTree>
    <p:extLst>
      <p:ext uri="{BB962C8B-B14F-4D97-AF65-F5344CB8AC3E}">
        <p14:creationId xmlns:p14="http://schemas.microsoft.com/office/powerpoint/2010/main" val="414230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9DE848-18B8-5A46-5BD4-87209056F27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F60DA6-0DCA-23A2-F7D9-076745437F2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4782D-E503-51ED-E840-3A1B10C272E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9E4C3E7-A3DE-41FD-B2F3-EB89D581336C}" type="datetimeFigureOut">
              <a:rPr lang="en-US" smtClean="0"/>
              <a:t>2/1/2026</a:t>
            </a:fld>
            <a:endParaRPr lang="en-US" dirty="0"/>
          </a:p>
        </p:txBody>
      </p:sp>
      <p:sp>
        <p:nvSpPr>
          <p:cNvPr id="5" name="Footer Placeholder 4">
            <a:extLst>
              <a:ext uri="{FF2B5EF4-FFF2-40B4-BE49-F238E27FC236}">
                <a16:creationId xmlns:a16="http://schemas.microsoft.com/office/drawing/2014/main" id="{215E125E-7BC7-4166-B8D8-1C65D67DADD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F40C59E-EC81-F1F8-1B0C-9464FF23438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00CC5D8-7B79-466D-948B-4FABAB21FA7C}" type="slidenum">
              <a:rPr lang="en-US" smtClean="0"/>
              <a:t>‹#›</a:t>
            </a:fld>
            <a:endParaRPr lang="en-US" dirty="0"/>
          </a:p>
        </p:txBody>
      </p:sp>
    </p:spTree>
    <p:extLst>
      <p:ext uri="{BB962C8B-B14F-4D97-AF65-F5344CB8AC3E}">
        <p14:creationId xmlns:p14="http://schemas.microsoft.com/office/powerpoint/2010/main" val="315342832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0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0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tiff"/><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91.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081A3-4F6E-FDF9-9AE7-39C6359FDA0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1330F07-5203-3304-270C-D8631AA7E752}"/>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3913F85B-8E49-43ED-4C19-4675B46FBD90}"/>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A386B472-C799-4B57-2D70-B4D8462BAB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71162A-4AA0-1395-5714-2DB385433532}"/>
              </a:ext>
            </a:extLst>
          </p:cNvPr>
          <p:cNvSpPr txBox="1"/>
          <p:nvPr/>
        </p:nvSpPr>
        <p:spPr>
          <a:xfrm>
            <a:off x="419710" y="1797244"/>
            <a:ext cx="8591075" cy="3046988"/>
          </a:xfrm>
          <a:prstGeom prst="rect">
            <a:avLst/>
          </a:prstGeom>
          <a:noFill/>
        </p:spPr>
        <p:txBody>
          <a:bodyPr wrap="square" lIns="91440" tIns="45720" rIns="91440" bIns="45720" anchor="t">
            <a:spAutoFit/>
          </a:bodyPr>
          <a:lstStyle/>
          <a:p>
            <a:pPr algn="ctr" defTabSz="685800"/>
            <a:r>
              <a:rPr lang="en-US" sz="9600" b="1" kern="1200" dirty="0">
                <a:solidFill>
                  <a:srgbClr val="595A4B"/>
                </a:solidFill>
                <a:latin typeface="Open Sans"/>
                <a:ea typeface="Open Sans"/>
                <a:cs typeface="Open Sans"/>
              </a:rPr>
              <a:t>Good Morning!</a:t>
            </a:r>
            <a:endParaRPr lang="en-US" sz="9600" dirty="0">
              <a:ea typeface="+mn-ea"/>
            </a:endParaRPr>
          </a:p>
        </p:txBody>
      </p:sp>
    </p:spTree>
    <p:extLst>
      <p:ext uri="{BB962C8B-B14F-4D97-AF65-F5344CB8AC3E}">
        <p14:creationId xmlns:p14="http://schemas.microsoft.com/office/powerpoint/2010/main" val="249552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5F06B-21DD-C996-8FAD-723E78516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F4F21-B5AC-C80F-5A1A-58C6C8C432F4}"/>
              </a:ext>
            </a:extLst>
          </p:cNvPr>
          <p:cNvSpPr>
            <a:spLocks noGrp="1"/>
          </p:cNvSpPr>
          <p:nvPr>
            <p:ph type="title"/>
          </p:nvPr>
        </p:nvSpPr>
        <p:spPr>
          <a:xfrm>
            <a:off x="2427533" y="879161"/>
            <a:ext cx="4288929" cy="841800"/>
          </a:xfrm>
        </p:spPr>
        <p:txBody>
          <a:bodyPr>
            <a:normAutofit fontScale="90000"/>
          </a:bodyPr>
          <a:lstStyle/>
          <a:p>
            <a:r>
              <a:rPr lang="en-US" dirty="0">
                <a:latin typeface="Montserrat Light" panose="00000400000000000000" pitchFamily="2" charset="0"/>
              </a:rPr>
              <a:t>“The role of a leader is to </a:t>
            </a:r>
            <a:r>
              <a:rPr lang="en-US" b="1" dirty="0">
                <a:solidFill>
                  <a:srgbClr val="FF6448"/>
                </a:solidFill>
                <a:latin typeface="Montserrat Light" panose="00000400000000000000" pitchFamily="2" charset="0"/>
              </a:rPr>
              <a:t>affect change</a:t>
            </a:r>
            <a:r>
              <a:rPr lang="en-US" dirty="0">
                <a:latin typeface="Montserrat Light" panose="00000400000000000000" pitchFamily="2" charset="0"/>
              </a:rPr>
              <a:t>.” </a:t>
            </a:r>
          </a:p>
        </p:txBody>
      </p:sp>
      <p:sp>
        <p:nvSpPr>
          <p:cNvPr id="4" name="Google Shape;142;p30">
            <a:extLst>
              <a:ext uri="{FF2B5EF4-FFF2-40B4-BE49-F238E27FC236}">
                <a16:creationId xmlns:a16="http://schemas.microsoft.com/office/drawing/2014/main" id="{F63B2817-F723-8A67-FDE8-3099036BAE0A}"/>
              </a:ext>
            </a:extLst>
          </p:cNvPr>
          <p:cNvSpPr/>
          <p:nvPr/>
        </p:nvSpPr>
        <p:spPr>
          <a:xfrm>
            <a:off x="-25" y="5042425"/>
            <a:ext cx="9144000" cy="101100"/>
          </a:xfrm>
          <a:prstGeom prst="rect">
            <a:avLst/>
          </a:prstGeom>
          <a:solidFill>
            <a:srgbClr val="FF614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effectLst/>
              <a:uLnTx/>
              <a:uFillTx/>
              <a:latin typeface="Arial"/>
              <a:cs typeface="Arial"/>
              <a:sym typeface="Arial"/>
            </a:endParaRPr>
          </a:p>
        </p:txBody>
      </p:sp>
    </p:spTree>
    <p:extLst>
      <p:ext uri="{BB962C8B-B14F-4D97-AF65-F5344CB8AC3E}">
        <p14:creationId xmlns:p14="http://schemas.microsoft.com/office/powerpoint/2010/main" val="42146134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D1EC2-1149-4F8C-1CBA-BB1FCAAD34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F9BD389-BAD9-3913-F565-2328BC42E35F}"/>
              </a:ext>
            </a:extLst>
          </p:cNvPr>
          <p:cNvSpPr txBox="1"/>
          <p:nvPr/>
        </p:nvSpPr>
        <p:spPr>
          <a:xfrm>
            <a:off x="520780" y="382051"/>
            <a:ext cx="4241720" cy="101240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Defining the High Performing Team</a:t>
            </a:r>
          </a:p>
        </p:txBody>
      </p:sp>
      <p:sp>
        <p:nvSpPr>
          <p:cNvPr id="5" name="Rectangle 4">
            <a:extLst>
              <a:ext uri="{FF2B5EF4-FFF2-40B4-BE49-F238E27FC236}">
                <a16:creationId xmlns:a16="http://schemas.microsoft.com/office/drawing/2014/main" id="{3270319B-AF02-4806-320E-A73CD81BE894}"/>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BB5FFBEF-C2C3-F1CB-12D7-CE4D8F3B9CF6}"/>
              </a:ext>
            </a:extLst>
          </p:cNvPr>
          <p:cNvSpPr txBox="1"/>
          <p:nvPr/>
        </p:nvSpPr>
        <p:spPr>
          <a:xfrm>
            <a:off x="949147" y="2038516"/>
            <a:ext cx="7832388" cy="2031325"/>
          </a:xfrm>
          <a:prstGeom prst="rect">
            <a:avLst/>
          </a:prstGeom>
          <a:noFill/>
        </p:spPr>
        <p:txBody>
          <a:bodyPr wrap="square">
            <a:spAutoFit/>
          </a:bodyPr>
          <a:lstStyle/>
          <a:p>
            <a:pPr fontAlgn="base">
              <a:spcBef>
                <a:spcPct val="0"/>
              </a:spcBef>
              <a:spcAft>
                <a:spcPct val="0"/>
              </a:spcAft>
            </a:pPr>
            <a:r>
              <a:rPr lang="en-US" sz="1800" i="1" dirty="0">
                <a:solidFill>
                  <a:srgbClr val="000000"/>
                </a:solidFill>
                <a:latin typeface="Corbel" pitchFamily="34" charset="0"/>
              </a:rPr>
              <a:t>A high performance organization is an organization that achieves financial results that are better than those of its peer group over a longer period of time, by being able to adapt well to changes and react to these quickly, by managing for the long term, by setting up an integrated and aligned management structure, by continuously improving its core capability, and by truly treating employees as its main asset.</a:t>
            </a:r>
          </a:p>
          <a:p>
            <a:pPr fontAlgn="base">
              <a:spcBef>
                <a:spcPct val="0"/>
              </a:spcBef>
              <a:spcAft>
                <a:spcPct val="0"/>
              </a:spcAft>
            </a:pPr>
            <a:r>
              <a:rPr lang="en-US" sz="1800" dirty="0">
                <a:solidFill>
                  <a:srgbClr val="000000"/>
                </a:solidFill>
                <a:latin typeface="Corbel" pitchFamily="34" charset="0"/>
              </a:rPr>
              <a:t>							</a:t>
            </a:r>
            <a:r>
              <a:rPr lang="en-US" sz="1200" dirty="0">
                <a:solidFill>
                  <a:srgbClr val="000000"/>
                </a:solidFill>
                <a:latin typeface="Corbel" pitchFamily="34" charset="0"/>
              </a:rPr>
              <a:t>Andre A. de Waal</a:t>
            </a:r>
          </a:p>
        </p:txBody>
      </p:sp>
    </p:spTree>
    <p:extLst>
      <p:ext uri="{BB962C8B-B14F-4D97-AF65-F5344CB8AC3E}">
        <p14:creationId xmlns:p14="http://schemas.microsoft.com/office/powerpoint/2010/main" val="14565743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A4EC4DB0-34D8-EB18-F00F-22C56CA12A3E}"/>
              </a:ext>
            </a:extLst>
          </p:cNvPr>
          <p:cNvPicPr>
            <a:picLocks noChangeAspect="1" noChangeArrowheads="1"/>
          </p:cNvPicPr>
          <p:nvPr/>
        </p:nvPicPr>
        <p:blipFill>
          <a:blip r:embed="rId2" cstate="print"/>
          <a:srcRect/>
          <a:stretch>
            <a:fillRect/>
          </a:stretch>
        </p:blipFill>
        <p:spPr bwMode="auto">
          <a:xfrm>
            <a:off x="2925762" y="1821999"/>
            <a:ext cx="3292475" cy="3292475"/>
          </a:xfrm>
          <a:prstGeom prst="rect">
            <a:avLst/>
          </a:prstGeom>
          <a:noFill/>
          <a:ln w="9525">
            <a:noFill/>
            <a:miter lim="800000"/>
            <a:headEnd/>
            <a:tailEnd/>
          </a:ln>
        </p:spPr>
      </p:pic>
      <p:pic>
        <p:nvPicPr>
          <p:cNvPr id="5" name="Picture 4" descr="I6KWoV7aMZgCgiBRch0sHS3E1WsokXr+0YdlI545wR8cX4w+Ds6pJ9BOGtSSFU=">
            <a:extLst>
              <a:ext uri="{FF2B5EF4-FFF2-40B4-BE49-F238E27FC236}">
                <a16:creationId xmlns:a16="http://schemas.microsoft.com/office/drawing/2014/main" id="{189D56EF-0DE5-F8CF-D400-E4C39CAB8720}"/>
              </a:ext>
            </a:extLst>
          </p:cNvPr>
          <p:cNvPicPr>
            <a:picLocks noChangeAspect="1" noChangeArrowheads="1"/>
          </p:cNvPicPr>
          <p:nvPr/>
        </p:nvPicPr>
        <p:blipFill>
          <a:blip r:embed="rId3" cstate="print"/>
          <a:srcRect/>
          <a:stretch>
            <a:fillRect/>
          </a:stretch>
        </p:blipFill>
        <p:spPr bwMode="auto">
          <a:xfrm>
            <a:off x="1384300" y="1914073"/>
            <a:ext cx="2052637" cy="3067050"/>
          </a:xfrm>
          <a:prstGeom prst="rect">
            <a:avLst/>
          </a:prstGeom>
          <a:noFill/>
          <a:ln w="9525">
            <a:noFill/>
            <a:miter lim="800000"/>
            <a:headEnd/>
            <a:tailEnd/>
          </a:ln>
        </p:spPr>
      </p:pic>
      <p:pic>
        <p:nvPicPr>
          <p:cNvPr id="6" name="Picture 5" descr="Qffs+v35leqnEskUox8Svs6K7BqKEgYw7zpf0UM+pSABhRDV8QaCl5Jvd0MZiOGkLkoIl4vnO9I=">
            <a:extLst>
              <a:ext uri="{FF2B5EF4-FFF2-40B4-BE49-F238E27FC236}">
                <a16:creationId xmlns:a16="http://schemas.microsoft.com/office/drawing/2014/main" id="{E086D1BE-4729-C5E4-9637-7BB3A16101F3}"/>
              </a:ext>
            </a:extLst>
          </p:cNvPr>
          <p:cNvPicPr>
            <a:picLocks noChangeAspect="1" noChangeArrowheads="1"/>
          </p:cNvPicPr>
          <p:nvPr/>
        </p:nvPicPr>
        <p:blipFill>
          <a:blip r:embed="rId4" cstate="print"/>
          <a:srcRect/>
          <a:stretch>
            <a:fillRect/>
          </a:stretch>
        </p:blipFill>
        <p:spPr bwMode="auto">
          <a:xfrm>
            <a:off x="5684836" y="1898198"/>
            <a:ext cx="2120900" cy="3143250"/>
          </a:xfrm>
          <a:prstGeom prst="rect">
            <a:avLst/>
          </a:prstGeom>
          <a:noFill/>
          <a:ln w="9525">
            <a:noFill/>
            <a:miter lim="800000"/>
            <a:headEnd/>
            <a:tailEnd/>
          </a:ln>
        </p:spPr>
      </p:pic>
      <p:sp>
        <p:nvSpPr>
          <p:cNvPr id="7" name="TextBox 6">
            <a:extLst>
              <a:ext uri="{FF2B5EF4-FFF2-40B4-BE49-F238E27FC236}">
                <a16:creationId xmlns:a16="http://schemas.microsoft.com/office/drawing/2014/main" id="{14B9F677-71BD-38E3-7EA3-24178BC239EE}"/>
              </a:ext>
            </a:extLst>
          </p:cNvPr>
          <p:cNvSpPr txBox="1"/>
          <p:nvPr/>
        </p:nvSpPr>
        <p:spPr>
          <a:xfrm>
            <a:off x="520780" y="382051"/>
            <a:ext cx="4241720" cy="101240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Defining the High Performing Team</a:t>
            </a:r>
          </a:p>
        </p:txBody>
      </p:sp>
      <p:sp>
        <p:nvSpPr>
          <p:cNvPr id="8" name="Rectangle 7">
            <a:extLst>
              <a:ext uri="{FF2B5EF4-FFF2-40B4-BE49-F238E27FC236}">
                <a16:creationId xmlns:a16="http://schemas.microsoft.com/office/drawing/2014/main" id="{FF7B6C9A-91C5-BB44-3A36-DD8895885A9E}"/>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4615215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C2C9F4-FEDF-33DC-B058-0A27E1F09A6D}"/>
              </a:ext>
            </a:extLst>
          </p:cNvPr>
          <p:cNvPicPr>
            <a:picLocks noChangeAspect="1" noChangeArrowheads="1"/>
          </p:cNvPicPr>
          <p:nvPr/>
        </p:nvPicPr>
        <p:blipFill>
          <a:blip r:embed="rId2" cstate="print"/>
          <a:srcRect/>
          <a:stretch>
            <a:fillRect/>
          </a:stretch>
        </p:blipFill>
        <p:spPr bwMode="auto">
          <a:xfrm>
            <a:off x="6874669" y="4842573"/>
            <a:ext cx="609600" cy="143513"/>
          </a:xfrm>
          <a:prstGeom prst="rect">
            <a:avLst/>
          </a:prstGeom>
          <a:noFill/>
          <a:ln w="9525">
            <a:noFill/>
            <a:miter lim="800000"/>
            <a:headEnd/>
            <a:tailEnd/>
          </a:ln>
        </p:spPr>
      </p:pic>
      <p:sp>
        <p:nvSpPr>
          <p:cNvPr id="5" name="TextBox 4">
            <a:extLst>
              <a:ext uri="{FF2B5EF4-FFF2-40B4-BE49-F238E27FC236}">
                <a16:creationId xmlns:a16="http://schemas.microsoft.com/office/drawing/2014/main" id="{9BD3ED39-FD0A-4D5E-95DE-0781E521C6D3}"/>
              </a:ext>
            </a:extLst>
          </p:cNvPr>
          <p:cNvSpPr txBox="1"/>
          <p:nvPr/>
        </p:nvSpPr>
        <p:spPr>
          <a:xfrm>
            <a:off x="643005" y="1930321"/>
            <a:ext cx="2872744" cy="1169551"/>
          </a:xfrm>
          <a:prstGeom prst="rect">
            <a:avLst/>
          </a:prstGeom>
          <a:noFill/>
        </p:spPr>
        <p:txBody>
          <a:bodyPr wrap="square" rtlCol="0">
            <a:spAutoFit/>
          </a:bodyPr>
          <a:lstStyle/>
          <a:p>
            <a:pPr fontAlgn="base">
              <a:spcBef>
                <a:spcPct val="0"/>
              </a:spcBef>
              <a:spcAft>
                <a:spcPct val="0"/>
              </a:spcAft>
            </a:pPr>
            <a:r>
              <a:rPr lang="en-US" dirty="0">
                <a:solidFill>
                  <a:srgbClr val="000000"/>
                </a:solidFill>
                <a:latin typeface="Corbel" pitchFamily="34" charset="0"/>
              </a:rPr>
              <a:t>The difference in results between the top quartile (highest performing organizations) and the bottom quartile (lowest performing organizations) include:</a:t>
            </a:r>
          </a:p>
        </p:txBody>
      </p:sp>
      <p:sp>
        <p:nvSpPr>
          <p:cNvPr id="6" name="TextBox 5">
            <a:extLst>
              <a:ext uri="{FF2B5EF4-FFF2-40B4-BE49-F238E27FC236}">
                <a16:creationId xmlns:a16="http://schemas.microsoft.com/office/drawing/2014/main" id="{A0D66AB7-ECB1-5FC0-88A7-A87711281229}"/>
              </a:ext>
            </a:extLst>
          </p:cNvPr>
          <p:cNvSpPr txBox="1"/>
          <p:nvPr/>
        </p:nvSpPr>
        <p:spPr>
          <a:xfrm>
            <a:off x="7191782" y="1776247"/>
            <a:ext cx="1431802"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Absenteeism</a:t>
            </a:r>
          </a:p>
        </p:txBody>
      </p:sp>
      <p:sp>
        <p:nvSpPr>
          <p:cNvPr id="7" name="TextBox 6">
            <a:extLst>
              <a:ext uri="{FF2B5EF4-FFF2-40B4-BE49-F238E27FC236}">
                <a16:creationId xmlns:a16="http://schemas.microsoft.com/office/drawing/2014/main" id="{DF701EAA-23E7-C98A-D6F2-ACF668598274}"/>
              </a:ext>
            </a:extLst>
          </p:cNvPr>
          <p:cNvSpPr txBox="1"/>
          <p:nvPr/>
        </p:nvSpPr>
        <p:spPr>
          <a:xfrm>
            <a:off x="7191783" y="2111040"/>
            <a:ext cx="1040413"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Turnover</a:t>
            </a:r>
          </a:p>
        </p:txBody>
      </p:sp>
      <p:sp>
        <p:nvSpPr>
          <p:cNvPr id="8" name="TextBox 7">
            <a:extLst>
              <a:ext uri="{FF2B5EF4-FFF2-40B4-BE49-F238E27FC236}">
                <a16:creationId xmlns:a16="http://schemas.microsoft.com/office/drawing/2014/main" id="{B5FC8E6D-DF8A-24C0-C373-6F69C84A3197}"/>
              </a:ext>
            </a:extLst>
          </p:cNvPr>
          <p:cNvSpPr txBox="1"/>
          <p:nvPr/>
        </p:nvSpPr>
        <p:spPr>
          <a:xfrm>
            <a:off x="7191783" y="2480372"/>
            <a:ext cx="1717137"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Safety Incidents</a:t>
            </a:r>
          </a:p>
        </p:txBody>
      </p:sp>
      <p:sp>
        <p:nvSpPr>
          <p:cNvPr id="9" name="TextBox 8">
            <a:extLst>
              <a:ext uri="{FF2B5EF4-FFF2-40B4-BE49-F238E27FC236}">
                <a16:creationId xmlns:a16="http://schemas.microsoft.com/office/drawing/2014/main" id="{B0F124C0-D2A0-15C8-643B-D9D7466EB1A2}"/>
              </a:ext>
            </a:extLst>
          </p:cNvPr>
          <p:cNvSpPr txBox="1"/>
          <p:nvPr/>
        </p:nvSpPr>
        <p:spPr>
          <a:xfrm>
            <a:off x="7191783" y="2849890"/>
            <a:ext cx="965329"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Defects </a:t>
            </a:r>
          </a:p>
        </p:txBody>
      </p:sp>
      <p:sp>
        <p:nvSpPr>
          <p:cNvPr id="10" name="TextBox 9">
            <a:extLst>
              <a:ext uri="{FF2B5EF4-FFF2-40B4-BE49-F238E27FC236}">
                <a16:creationId xmlns:a16="http://schemas.microsoft.com/office/drawing/2014/main" id="{9B4BDFCD-87F9-3CDC-F001-1E546C68909D}"/>
              </a:ext>
            </a:extLst>
          </p:cNvPr>
          <p:cNvSpPr txBox="1"/>
          <p:nvPr/>
        </p:nvSpPr>
        <p:spPr>
          <a:xfrm>
            <a:off x="5379377" y="3265615"/>
            <a:ext cx="1794081"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Customer Rating</a:t>
            </a:r>
          </a:p>
        </p:txBody>
      </p:sp>
      <p:sp>
        <p:nvSpPr>
          <p:cNvPr id="11" name="TextBox 10">
            <a:extLst>
              <a:ext uri="{FF2B5EF4-FFF2-40B4-BE49-F238E27FC236}">
                <a16:creationId xmlns:a16="http://schemas.microsoft.com/office/drawing/2014/main" id="{7094CE05-CE6B-4A95-0A79-9C168E409A95}"/>
              </a:ext>
            </a:extLst>
          </p:cNvPr>
          <p:cNvSpPr txBox="1"/>
          <p:nvPr/>
        </p:nvSpPr>
        <p:spPr>
          <a:xfrm>
            <a:off x="5828217" y="3634947"/>
            <a:ext cx="1345240"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Productivity</a:t>
            </a:r>
          </a:p>
        </p:txBody>
      </p:sp>
      <p:sp>
        <p:nvSpPr>
          <p:cNvPr id="12" name="TextBox 11">
            <a:extLst>
              <a:ext uri="{FF2B5EF4-FFF2-40B4-BE49-F238E27FC236}">
                <a16:creationId xmlns:a16="http://schemas.microsoft.com/office/drawing/2014/main" id="{93534FD9-E05C-AE83-9D09-803343C2372B}"/>
              </a:ext>
            </a:extLst>
          </p:cNvPr>
          <p:cNvSpPr txBox="1"/>
          <p:nvPr/>
        </p:nvSpPr>
        <p:spPr>
          <a:xfrm>
            <a:off x="5862942" y="4027615"/>
            <a:ext cx="1309974"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Profitability</a:t>
            </a:r>
          </a:p>
        </p:txBody>
      </p:sp>
      <p:sp>
        <p:nvSpPr>
          <p:cNvPr id="13" name="Rounded Rectangle 20">
            <a:extLst>
              <a:ext uri="{FF2B5EF4-FFF2-40B4-BE49-F238E27FC236}">
                <a16:creationId xmlns:a16="http://schemas.microsoft.com/office/drawing/2014/main" id="{43EEC05A-B119-58F5-436B-5521889080D5}"/>
              </a:ext>
            </a:extLst>
          </p:cNvPr>
          <p:cNvSpPr/>
          <p:nvPr/>
        </p:nvSpPr>
        <p:spPr>
          <a:xfrm>
            <a:off x="5801857" y="1806147"/>
            <a:ext cx="1371600"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14" name="TextBox 13">
            <a:extLst>
              <a:ext uri="{FF2B5EF4-FFF2-40B4-BE49-F238E27FC236}">
                <a16:creationId xmlns:a16="http://schemas.microsoft.com/office/drawing/2014/main" id="{B2917BC4-ECA6-B77E-F2F2-0CB48C1B65D7}"/>
              </a:ext>
            </a:extLst>
          </p:cNvPr>
          <p:cNvSpPr txBox="1"/>
          <p:nvPr/>
        </p:nvSpPr>
        <p:spPr>
          <a:xfrm>
            <a:off x="5150717" y="1729947"/>
            <a:ext cx="651140"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-37%</a:t>
            </a:r>
          </a:p>
        </p:txBody>
      </p:sp>
      <p:sp>
        <p:nvSpPr>
          <p:cNvPr id="15" name="Rounded Rectangle 23">
            <a:extLst>
              <a:ext uri="{FF2B5EF4-FFF2-40B4-BE49-F238E27FC236}">
                <a16:creationId xmlns:a16="http://schemas.microsoft.com/office/drawing/2014/main" id="{E8BE6D7D-FBE9-60DB-2907-106DA30F32FB}"/>
              </a:ext>
            </a:extLst>
          </p:cNvPr>
          <p:cNvSpPr/>
          <p:nvPr/>
        </p:nvSpPr>
        <p:spPr>
          <a:xfrm>
            <a:off x="5116057" y="2152422"/>
            <a:ext cx="2057400"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16" name="TextBox 15">
            <a:extLst>
              <a:ext uri="{FF2B5EF4-FFF2-40B4-BE49-F238E27FC236}">
                <a16:creationId xmlns:a16="http://schemas.microsoft.com/office/drawing/2014/main" id="{136BFEF6-B8A4-8EBB-01C8-7648773977AF}"/>
              </a:ext>
            </a:extLst>
          </p:cNvPr>
          <p:cNvSpPr txBox="1"/>
          <p:nvPr/>
        </p:nvSpPr>
        <p:spPr>
          <a:xfrm>
            <a:off x="4430258" y="2076222"/>
            <a:ext cx="688009"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-49%</a:t>
            </a:r>
          </a:p>
        </p:txBody>
      </p:sp>
      <p:sp>
        <p:nvSpPr>
          <p:cNvPr id="17" name="Rounded Rectangle 27">
            <a:extLst>
              <a:ext uri="{FF2B5EF4-FFF2-40B4-BE49-F238E27FC236}">
                <a16:creationId xmlns:a16="http://schemas.microsoft.com/office/drawing/2014/main" id="{0174FC26-EEF5-ACD9-CF3A-9FCAC1D2ED6D}"/>
              </a:ext>
            </a:extLst>
          </p:cNvPr>
          <p:cNvSpPr/>
          <p:nvPr/>
        </p:nvSpPr>
        <p:spPr>
          <a:xfrm>
            <a:off x="5116057" y="2515097"/>
            <a:ext cx="2057400"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18" name="TextBox 17">
            <a:extLst>
              <a:ext uri="{FF2B5EF4-FFF2-40B4-BE49-F238E27FC236}">
                <a16:creationId xmlns:a16="http://schemas.microsoft.com/office/drawing/2014/main" id="{FF78AFBB-EEAC-CCFA-BBF0-DCFED0441077}"/>
              </a:ext>
            </a:extLst>
          </p:cNvPr>
          <p:cNvSpPr txBox="1"/>
          <p:nvPr/>
        </p:nvSpPr>
        <p:spPr>
          <a:xfrm>
            <a:off x="4430258" y="2438897"/>
            <a:ext cx="688009"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-49%</a:t>
            </a:r>
          </a:p>
        </p:txBody>
      </p:sp>
      <p:sp>
        <p:nvSpPr>
          <p:cNvPr id="19" name="Rounded Rectangle 29">
            <a:extLst>
              <a:ext uri="{FF2B5EF4-FFF2-40B4-BE49-F238E27FC236}">
                <a16:creationId xmlns:a16="http://schemas.microsoft.com/office/drawing/2014/main" id="{BC9393CF-5044-0D04-E593-57A38FC0DF21}"/>
              </a:ext>
            </a:extLst>
          </p:cNvPr>
          <p:cNvSpPr/>
          <p:nvPr/>
        </p:nvSpPr>
        <p:spPr>
          <a:xfrm>
            <a:off x="4201657" y="2879697"/>
            <a:ext cx="2971800"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20" name="TextBox 19">
            <a:extLst>
              <a:ext uri="{FF2B5EF4-FFF2-40B4-BE49-F238E27FC236}">
                <a16:creationId xmlns:a16="http://schemas.microsoft.com/office/drawing/2014/main" id="{D1A886B3-BB23-0448-AB15-BE72A29019F8}"/>
              </a:ext>
            </a:extLst>
          </p:cNvPr>
          <p:cNvSpPr txBox="1"/>
          <p:nvPr/>
        </p:nvSpPr>
        <p:spPr>
          <a:xfrm>
            <a:off x="3531974" y="2826647"/>
            <a:ext cx="688009"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-60%</a:t>
            </a:r>
          </a:p>
        </p:txBody>
      </p:sp>
      <p:sp>
        <p:nvSpPr>
          <p:cNvPr id="21" name="Rounded Rectangle 31">
            <a:extLst>
              <a:ext uri="{FF2B5EF4-FFF2-40B4-BE49-F238E27FC236}">
                <a16:creationId xmlns:a16="http://schemas.microsoft.com/office/drawing/2014/main" id="{4A00B741-8E12-31CC-36B1-B202B06D90DA}"/>
              </a:ext>
            </a:extLst>
          </p:cNvPr>
          <p:cNvSpPr/>
          <p:nvPr/>
        </p:nvSpPr>
        <p:spPr>
          <a:xfrm>
            <a:off x="7186219" y="3306997"/>
            <a:ext cx="427300"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22" name="TextBox 21">
            <a:extLst>
              <a:ext uri="{FF2B5EF4-FFF2-40B4-BE49-F238E27FC236}">
                <a16:creationId xmlns:a16="http://schemas.microsoft.com/office/drawing/2014/main" id="{3E3D044A-3471-5196-1956-79EACB3C36F8}"/>
              </a:ext>
            </a:extLst>
          </p:cNvPr>
          <p:cNvSpPr txBox="1"/>
          <p:nvPr/>
        </p:nvSpPr>
        <p:spPr>
          <a:xfrm>
            <a:off x="7618279" y="3277097"/>
            <a:ext cx="712054"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+12%</a:t>
            </a:r>
          </a:p>
        </p:txBody>
      </p:sp>
      <p:sp>
        <p:nvSpPr>
          <p:cNvPr id="23" name="Rounded Rectangle 33">
            <a:extLst>
              <a:ext uri="{FF2B5EF4-FFF2-40B4-BE49-F238E27FC236}">
                <a16:creationId xmlns:a16="http://schemas.microsoft.com/office/drawing/2014/main" id="{1EA34A50-24AA-066E-0BB7-CEF2A0446EAC}"/>
              </a:ext>
            </a:extLst>
          </p:cNvPr>
          <p:cNvSpPr/>
          <p:nvPr/>
        </p:nvSpPr>
        <p:spPr>
          <a:xfrm>
            <a:off x="7186052" y="3676515"/>
            <a:ext cx="732267"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24" name="TextBox 23">
            <a:extLst>
              <a:ext uri="{FF2B5EF4-FFF2-40B4-BE49-F238E27FC236}">
                <a16:creationId xmlns:a16="http://schemas.microsoft.com/office/drawing/2014/main" id="{5972A093-FFAA-E90C-F9F0-5CFAFF89906A}"/>
              </a:ext>
            </a:extLst>
          </p:cNvPr>
          <p:cNvSpPr txBox="1"/>
          <p:nvPr/>
        </p:nvSpPr>
        <p:spPr>
          <a:xfrm>
            <a:off x="7858287" y="3646615"/>
            <a:ext cx="712054"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+18%</a:t>
            </a:r>
          </a:p>
        </p:txBody>
      </p:sp>
      <p:sp>
        <p:nvSpPr>
          <p:cNvPr id="25" name="Rounded Rectangle 35">
            <a:extLst>
              <a:ext uri="{FF2B5EF4-FFF2-40B4-BE49-F238E27FC236}">
                <a16:creationId xmlns:a16="http://schemas.microsoft.com/office/drawing/2014/main" id="{82A7377C-3153-1F80-4CCE-4331302D3FB1}"/>
              </a:ext>
            </a:extLst>
          </p:cNvPr>
          <p:cNvSpPr/>
          <p:nvPr/>
        </p:nvSpPr>
        <p:spPr>
          <a:xfrm>
            <a:off x="7186052" y="4057515"/>
            <a:ext cx="656068" cy="304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latin typeface="Arial"/>
            </a:endParaRPr>
          </a:p>
        </p:txBody>
      </p:sp>
      <p:sp>
        <p:nvSpPr>
          <p:cNvPr id="26" name="TextBox 25">
            <a:extLst>
              <a:ext uri="{FF2B5EF4-FFF2-40B4-BE49-F238E27FC236}">
                <a16:creationId xmlns:a16="http://schemas.microsoft.com/office/drawing/2014/main" id="{F6B0AB0C-7F38-FD3F-B049-C0A23D191AEF}"/>
              </a:ext>
            </a:extLst>
          </p:cNvPr>
          <p:cNvSpPr txBox="1"/>
          <p:nvPr/>
        </p:nvSpPr>
        <p:spPr>
          <a:xfrm>
            <a:off x="7855081" y="4027615"/>
            <a:ext cx="715260" cy="369332"/>
          </a:xfrm>
          <a:prstGeom prst="rect">
            <a:avLst/>
          </a:prstGeom>
          <a:noFill/>
        </p:spPr>
        <p:txBody>
          <a:bodyPr wrap="none" rtlCol="0">
            <a:spAutoFit/>
          </a:bodyPr>
          <a:lstStyle/>
          <a:p>
            <a:pPr fontAlgn="base">
              <a:spcBef>
                <a:spcPct val="0"/>
              </a:spcBef>
              <a:spcAft>
                <a:spcPct val="0"/>
              </a:spcAft>
            </a:pPr>
            <a:r>
              <a:rPr lang="en-US" dirty="0">
                <a:solidFill>
                  <a:srgbClr val="000000"/>
                </a:solidFill>
                <a:latin typeface="Corbel" pitchFamily="34" charset="0"/>
              </a:rPr>
              <a:t>+16%</a:t>
            </a:r>
          </a:p>
        </p:txBody>
      </p:sp>
      <p:cxnSp>
        <p:nvCxnSpPr>
          <p:cNvPr id="27" name="Straight Connector 26">
            <a:extLst>
              <a:ext uri="{FF2B5EF4-FFF2-40B4-BE49-F238E27FC236}">
                <a16:creationId xmlns:a16="http://schemas.microsoft.com/office/drawing/2014/main" id="{2F44E472-8888-80AE-C087-6BB0B1502569}"/>
              </a:ext>
            </a:extLst>
          </p:cNvPr>
          <p:cNvCxnSpPr/>
          <p:nvPr/>
        </p:nvCxnSpPr>
        <p:spPr>
          <a:xfrm>
            <a:off x="7173457" y="1501347"/>
            <a:ext cx="0" cy="3276600"/>
          </a:xfrm>
          <a:prstGeom prst="line">
            <a:avLst/>
          </a:prstGeom>
          <a:ln w="19050">
            <a:solidFill>
              <a:schemeClr val="tx1">
                <a:lumMod val="50000"/>
                <a:lumOff val="50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CF9B729-9EF0-70E2-BF1D-078730666BD3}"/>
              </a:ext>
            </a:extLst>
          </p:cNvPr>
          <p:cNvSpPr txBox="1"/>
          <p:nvPr/>
        </p:nvSpPr>
        <p:spPr>
          <a:xfrm>
            <a:off x="520780" y="382051"/>
            <a:ext cx="4241720" cy="101240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Defining the High Performing Team</a:t>
            </a:r>
          </a:p>
        </p:txBody>
      </p:sp>
      <p:sp>
        <p:nvSpPr>
          <p:cNvPr id="29" name="Rectangle 28">
            <a:extLst>
              <a:ext uri="{FF2B5EF4-FFF2-40B4-BE49-F238E27FC236}">
                <a16:creationId xmlns:a16="http://schemas.microsoft.com/office/drawing/2014/main" id="{B938BED2-106D-E418-E665-4A3880EBE1A2}"/>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672961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458663" y="1229813"/>
            <a:ext cx="2286000" cy="228600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800" dirty="0">
                <a:solidFill>
                  <a:srgbClr val="FFFFFF"/>
                </a:solidFill>
                <a:latin typeface="Arial"/>
              </a:rPr>
              <a:t>Team and Organization Performance</a:t>
            </a:r>
          </a:p>
        </p:txBody>
      </p:sp>
      <p:sp>
        <p:nvSpPr>
          <p:cNvPr id="9" name="Oval 8"/>
          <p:cNvSpPr/>
          <p:nvPr/>
        </p:nvSpPr>
        <p:spPr>
          <a:xfrm>
            <a:off x="2414044" y="197494"/>
            <a:ext cx="4343400" cy="4343400"/>
          </a:xfrm>
          <a:prstGeom prst="ellipse">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50">
              <a:solidFill>
                <a:srgbClr val="FFFFFF"/>
              </a:solidFill>
              <a:latin typeface="Arial"/>
            </a:endParaRPr>
          </a:p>
        </p:txBody>
      </p:sp>
      <p:grpSp>
        <p:nvGrpSpPr>
          <p:cNvPr id="12" name="Group 11"/>
          <p:cNvGrpSpPr/>
          <p:nvPr/>
        </p:nvGrpSpPr>
        <p:grpSpPr>
          <a:xfrm>
            <a:off x="4154588" y="4359385"/>
            <a:ext cx="848569" cy="253916"/>
            <a:chOff x="4015450" y="5812518"/>
            <a:chExt cx="1131425" cy="338555"/>
          </a:xfrm>
        </p:grpSpPr>
        <p:sp>
          <p:nvSpPr>
            <p:cNvPr id="11" name="Rectangle 10"/>
            <p:cNvSpPr/>
            <p:nvPr/>
          </p:nvSpPr>
          <p:spPr>
            <a:xfrm>
              <a:off x="4068499" y="5930484"/>
              <a:ext cx="1078376" cy="142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50">
                <a:solidFill>
                  <a:srgbClr val="FFFFFF"/>
                </a:solidFill>
                <a:latin typeface="Arial"/>
              </a:endParaRPr>
            </a:p>
          </p:txBody>
        </p:sp>
        <p:sp>
          <p:nvSpPr>
            <p:cNvPr id="10" name="TextBox 9"/>
            <p:cNvSpPr txBox="1"/>
            <p:nvPr/>
          </p:nvSpPr>
          <p:spPr>
            <a:xfrm>
              <a:off x="4015450" y="5812518"/>
              <a:ext cx="983602" cy="338555"/>
            </a:xfrm>
            <a:prstGeom prst="rect">
              <a:avLst/>
            </a:prstGeom>
            <a:noFill/>
          </p:spPr>
          <p:txBody>
            <a:bodyPr wrap="none" rtlCol="0">
              <a:spAutoFit/>
            </a:bodyPr>
            <a:lstStyle/>
            <a:p>
              <a:pPr fontAlgn="base">
                <a:spcBef>
                  <a:spcPct val="0"/>
                </a:spcBef>
                <a:spcAft>
                  <a:spcPct val="0"/>
                </a:spcAft>
              </a:pPr>
              <a:r>
                <a:rPr lang="en-US" sz="1050" b="1" dirty="0">
                  <a:solidFill>
                    <a:srgbClr val="002060"/>
                  </a:solidFill>
                  <a:latin typeface="Aharoni" pitchFamily="2" charset="-79"/>
                  <a:cs typeface="Aharoni" pitchFamily="2" charset="-79"/>
                </a:rPr>
                <a:t>CULTURE</a:t>
              </a:r>
            </a:p>
          </p:txBody>
        </p:sp>
      </p:grpSp>
      <p:sp>
        <p:nvSpPr>
          <p:cNvPr id="14" name="TextBox 13"/>
          <p:cNvSpPr txBox="1"/>
          <p:nvPr/>
        </p:nvSpPr>
        <p:spPr>
          <a:xfrm>
            <a:off x="2988327" y="794621"/>
            <a:ext cx="3184564" cy="461665"/>
          </a:xfrm>
          <a:prstGeom prst="rect">
            <a:avLst/>
          </a:prstGeom>
          <a:noFill/>
        </p:spPr>
        <p:txBody>
          <a:bodyPr wrap="square" rtlCol="0">
            <a:spAutoFit/>
          </a:bodyPr>
          <a:lstStyle/>
          <a:p>
            <a:pPr algn="ctr" fontAlgn="base">
              <a:spcBef>
                <a:spcPct val="0"/>
              </a:spcBef>
              <a:spcAft>
                <a:spcPct val="0"/>
              </a:spcAft>
            </a:pPr>
            <a:r>
              <a:rPr lang="en-US" sz="1200" b="1" dirty="0">
                <a:solidFill>
                  <a:srgbClr val="680000"/>
                </a:solidFill>
                <a:latin typeface="Corbel" pitchFamily="34" charset="0"/>
              </a:rPr>
              <a:t>If you need to create high performing teams, then you need to create a new culture.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3" cstate="print"/>
          <a:srcRect/>
          <a:stretch>
            <a:fillRect/>
          </a:stretch>
        </p:blipFill>
        <p:spPr bwMode="auto">
          <a:xfrm>
            <a:off x="1211037" y="3438784"/>
            <a:ext cx="1240972" cy="1034144"/>
          </a:xfrm>
          <a:prstGeom prst="rect">
            <a:avLst/>
          </a:prstGeom>
          <a:noFill/>
          <a:ln w="9525">
            <a:noFill/>
            <a:miter lim="800000"/>
            <a:headEnd/>
            <a:tailEnd/>
          </a:ln>
        </p:spPr>
      </p:pic>
      <p:grpSp>
        <p:nvGrpSpPr>
          <p:cNvPr id="16" name="Group 15"/>
          <p:cNvGrpSpPr/>
          <p:nvPr/>
        </p:nvGrpSpPr>
        <p:grpSpPr>
          <a:xfrm>
            <a:off x="6761983" y="3331835"/>
            <a:ext cx="1189265" cy="1172514"/>
            <a:chOff x="457200" y="914400"/>
            <a:chExt cx="2028825" cy="2000250"/>
          </a:xfrm>
        </p:grpSpPr>
        <p:pic>
          <p:nvPicPr>
            <p:cNvPr id="107525" name="Picture 5"/>
            <p:cNvPicPr>
              <a:picLocks noChangeAspect="1" noChangeArrowheads="1"/>
            </p:cNvPicPr>
            <p:nvPr/>
          </p:nvPicPr>
          <p:blipFill>
            <a:blip r:embed="rId4" cstate="print"/>
            <a:srcRect/>
            <a:stretch>
              <a:fillRect/>
            </a:stretch>
          </p:blipFill>
          <p:spPr bwMode="auto">
            <a:xfrm>
              <a:off x="457200" y="914400"/>
              <a:ext cx="2028825" cy="2000250"/>
            </a:xfrm>
            <a:prstGeom prst="rect">
              <a:avLst/>
            </a:prstGeom>
            <a:noFill/>
            <a:ln w="9525">
              <a:noFill/>
              <a:miter lim="800000"/>
              <a:headEnd/>
              <a:tailEnd/>
            </a:ln>
          </p:spPr>
        </p:pic>
        <p:sp>
          <p:nvSpPr>
            <p:cNvPr id="15" name="TextBox 14"/>
            <p:cNvSpPr txBox="1"/>
            <p:nvPr/>
          </p:nvSpPr>
          <p:spPr>
            <a:xfrm>
              <a:off x="674784" y="2460434"/>
              <a:ext cx="1600311" cy="433168"/>
            </a:xfrm>
            <a:prstGeom prst="rect">
              <a:avLst/>
            </a:prstGeom>
            <a:noFill/>
          </p:spPr>
          <p:txBody>
            <a:bodyPr wrap="none" rtlCol="0">
              <a:spAutoFit/>
            </a:bodyPr>
            <a:lstStyle/>
            <a:p>
              <a:pPr fontAlgn="base">
                <a:spcBef>
                  <a:spcPct val="0"/>
                </a:spcBef>
                <a:spcAft>
                  <a:spcPct val="0"/>
                </a:spcAft>
              </a:pPr>
              <a:r>
                <a:rPr lang="en-US" sz="1050" dirty="0">
                  <a:solidFill>
                    <a:srgbClr val="FFFFFF"/>
                  </a:solidFill>
                  <a:latin typeface="Aharoni" pitchFamily="2" charset="-79"/>
                  <a:cs typeface="Aharoni" pitchFamily="2" charset="-79"/>
                </a:rPr>
                <a:t>ACADEMICS</a:t>
              </a:r>
            </a:p>
          </p:txBody>
        </p:sp>
      </p:grpSp>
      <p:pic>
        <p:nvPicPr>
          <p:cNvPr id="107526" name="Picture 6"/>
          <p:cNvPicPr>
            <a:picLocks noChangeAspect="1" noChangeArrowheads="1"/>
          </p:cNvPicPr>
          <p:nvPr/>
        </p:nvPicPr>
        <p:blipFill>
          <a:blip r:embed="rId5" cstate="print"/>
          <a:srcRect/>
          <a:stretch>
            <a:fillRect/>
          </a:stretch>
        </p:blipFill>
        <p:spPr bwMode="auto">
          <a:xfrm>
            <a:off x="3028950" y="195549"/>
            <a:ext cx="3218259" cy="3276009"/>
          </a:xfrm>
          <a:prstGeom prst="rect">
            <a:avLst/>
          </a:prstGeom>
          <a:noFill/>
          <a:ln w="9525">
            <a:noFill/>
            <a:miter lim="800000"/>
            <a:headEnd/>
            <a:tailEnd/>
          </a:ln>
        </p:spPr>
      </p:pic>
      <p:sp>
        <p:nvSpPr>
          <p:cNvPr id="107528" name="AutoShape 8" descr="data:image/jpeg;base64,/9j/4AAQSkZJRgABAQAAAQABAAD/2wCEAAkGBxQSEBUUEBQVEBQWGBgXFhcWGRkYFhcYFxgeFhocFhoYHiggGBwlJxgaITEtJyk3LjIuFx80ODMsNygtLisBCgoKBQUFDgUFDisZExkrKysrKysrKysrKysrKysrKysrKysrKysrKysrKysrKysrKysrKysrKysrKysrKysrK//AABEIAEEBaAMBIgACEQEDEQH/xAAcAAEAAwADAQEAAAAAAAAAAAAABgcIAgQFAwH/xABMEAABAwICBQYICQkHBQAAAAABAAIDBBEFEgYHIUFREyIxYXGBCBQ1cnORsbMjMjRSgpKTobIVFzNUYnTBwtIlQlNVo8PRFiRDovD/xAAUAQEAAAAAAAAAAAAAAAAAAAAA/8QAFBEBAAAAAAAAAAAAAAAAAAAAAP/aAAwDAQACEQMRAD8AvFR/THTGmw2LlKl/OdfJG2xkkt80cNo2nZtX00y0liw6kfUTbcuxjL2Mjz8Vo/jwAJ3LLU9RV4ziDcx5WeZwa3cxg6bD5rGi59fSgnMusLF8Yn5HDWGnbvEW0tadl5JXDYOwDqXuUupGeez8RxB8jt7QHSH68jv5VaGiGjEOHUrYIB0AF7yOdI7e538BuXuIKek1DxN209bPC8dDi1rvwlp+9ebisOP4KwyNn/KFM3a4uvJlHFwdz2jrBICvNfhF+nagzPpLrjq6rkOSHifJkmTknu+FvbYdgsNh2XPxlplZm13aHMoKtktO3JBUBxDR0Me22YDgDmBHfwWj8Ln5SCJ/zo2O+s0FB2kREBUtr403mp5oaWjmdC4AySuYbO27GNvw+MT2t4K4a+rZDE+WQ5WRtL3HgGi5WPNI8RmrZ5qyVpAlkIvY5Gki7WB3QSGgepBp/VhpJ4/hsUrjmlaOTl452bCT2izvpKWLOvg96Q8jWyUrzzKhoLbnYJI7kWHEgn6o4LRSAiIgpXFdCNII43PixE1Dhc5Gve1x32bmFrqrH6dYm0kOrKgEGxBeQQR0gjcVr1Y+1iMAxasAFvh5D3l1z7UEn0Nlx3E3O8Vqp8jLB8j5C1jSd197t9h91wri0A0axGklkdiFb44xzAGtu85XXvfnC3RsXU1DxgYLEQAC58pPWc5G3uAHcrDQEREBVHpFoXjhkmlpsRu10j3xxB72kMc4lrQSLCwICtxEGRarTTFYnujkq6lj2Etc0vIIINiCva0QrsbxKV0dLVTnIAXvdIQxgPRmPE2Nh1HgvP1wi2N1nnM92xWz4OLB+TJjvNS657I47f8A3Wg9jQXRXE6Wp5SurvG4iwt5PM82cbWPOFtm31qfoiAoBp1otidVU8pQ13ikYYG8nmeLuF7nmi23Yp+iDK2k+NYzQVBgqqudjwAQRIS1zT0Fp3hfDA9JcXrJ2QU1VUSSPNgM5sBvLjuAU38JaMCWidvLJgT1BzCPxH1rz/BxhBxCdx6WwG3e9oKCf6G6IYtBVRy1uIcvEAc8WZ5vcWHSLGxVlIiDr18TnxSNjdke5jg13zXEEA7OB2qlcf0R0gpoXSsxB9SGglzY3vD7DabBw5yvJEGUMC0kxisnZBTVVRJI/oGc2A3lx3AcVZsWgGOloLsWyneM8ht322rw9QUDRi1YABzI3hvUOVA2dyv5BnXTihx3DGCWWtlmhJsZI3us0noDwdovuPR914dBpvib3ta2tnu4ho556SbBaS1osBwetvt+Bce8bQso4R8oh9Iz8QQXRHoTpGRtr8p4cs4/yrr4phelFM0vbUOqAL3ERZI6w4Mc257Bcq90QZywLXdXQPy1jGVLQbOBHJyix27Rsv1Eble2jGkUFfTielfnYdhB2OY61y143Haqq8IPRBnJtxCFoa4ODJwB8YO2Mf2g808cw4bYTqS0jdSYmyMm0VTaJ43ZtvJntubfTKC3MexCpbWPDZXscLcnGHAFx+Fy5IyLytNocx6Bnd9ErGRBm3X7pGajEBTNPwdMLEbjI8AuJ42Fh6+tet4OGCh89RVOH6NrYozuzPuX26wA366qXGa4z1M0x6ZZHyfXcXfxWiPB6psuEud/iTyOPcGs/lQWciIgIiIIzp/odHitM2GR7osjxI17QCQQC0ix3EOP3L3MLpORgiivm5NjGZrWvkaG3tu6F2kQERfhKCqPCC0l5CjZSRnn1JJf1RMIv9Y2HYHL7s1cD/pzxPL/ANwW+MdfL2zW6OHMUTwMfl3SR8551LTEObwLYzaP6zud2K/UGJcOrXwTRzRHK+NzXtPW03Hctl4DirKumiqI/iysDwOFxtHcbjuWaddGjXiWJvcwWiqLzM4Ak88DsO36QU/8HXSPPDNRPO2I8pFxLHnnjuNj9M8EFzIiICyBrI8rVnp3+1a/WQNZHlas9O/2oL/1E+RIfPm945WAq/1E+RIfPm945WAgIiICIiDJ+uLy3V+cz3TFbXg5eS5v3l/u41UuuLy3V+cz3TFbXg5eS5v3l/u40FrIiICIiCifCY/SUPmz+2NdDwbfl1T6D/cau/4TH6Sh82f2xroeDb8uqfQf7jUGhUREBERBQuoXyvX+Y/3wV9KhdQvlev8AMf74K+kEY1neR630D1k/B/lEPpGfiC1hrO8j1voHrJ+EfKIfSM/EEG10RdbEMQigYXzyMhYNpc9waB3lBC9d87W4LPm/vGNrRxJeOj7z3LO2gsRdilEGgk+Mwmw4NkDie4AlSvXFrAbiUrIaYnxWEkgkWMrzszWO0AC4G/nHulGorQKRsvj9WwxgC1O1ws4lwsZCDtAtsHG53WuF5oiIMQzxFj3MdsLSWntBsVozwd6vPhb2b453i3U5rXD2n1FVFrdwE0mKzi1mTOM0Z3ESG7vU7N9ylHg644IqyamebCoY0tv8+K5sO0Od6gg0OiIg62JQOkhkYx3Juex7Wu+aXNIB2cL3VCaX6I41QQOnFbJUxM2vySPDmD5xaelvGxWhF52kjb0VQDtHIy/gKDJP/V9d+tz/AGjv+VZGhuh2M10DZ318lNG/bHme9znDjlBFh3qnFtDRtoFFTAbAIYvwBB6SguuTSXxLDHhptLP8DHx5w57u4X7yOKnSz9p5Ica0hiooiTDATG4jdY5p3Dr2Bva0IO1qi0wwrDaIiactqJXZpbRSmwGxjbhtiALntcVOvzxYT+su+xm/oXn/AJjsM41H2g/oX7+Y7DONR9oP6EEU1u6YYXiVEBBOXVETs0V4pRcO2PbctsARY9rQq00C0hNBiENRtyNdlkA3xu2O7bDb2gK9vzHYZxqPtB/Qs96SYO+jq5aaX40Ty2/RmH91w6iLHvQbOjeCAQQQdoI6CD0ELkoBqU0k8cwxjXG8tPaJ/HKBzD3jZ9EqfoCyBrI8rVnp3+1a/WQNZHlas9O/2oL/ANRPkSHz5veOVgKv9RPkSHz5veOVgICIiAi8ibSWlbWNo3TAVLm5mx2dcg3PTbLuOy9166DJ+uLy3V+cz3TFbXg5eS5v3l/u41UuuLy3V+cz3TFbXg5eS5v3l/u40FrIiICIvGr9KqWCqjpJZQyolAMbMrze5IG0Atb0HpIQVF4TH6Sh82f2xroeDb8uqfQf7jV6fhMR/IXW/WAT9kR/FeD4O9RlxR7fnwO/9XNKDSCIiAiLi94AJOwDaewIKI1CD+1q/wAx/vgr5VDeDi1z6qtlO3mMBPXI9zv5Sr5QRjWd5HrfQPWS6GLPKxl7ZntbcdIuQLha01neR630D1k/B/lEPpGfiCDQTtVFU24ixeqAPzi47PrLpP1HmU3qsQnmt0XGYj67jZXEiCD6NaqcOonB7YjUSDofMc9j+y3Y0dtr9anCIgIiIILrZ0HGJ0gMVhUw3dEejMD8Zh6jYW4EDiVmOnmmpKgObmgnhfcXFnNe07wfYVtZQPWFqxp8T+EafFqkD9I0XD+Akb/e7entQexoJpfDidK2WIhrxYSx32xv/pO4qSLLj9E8YwaflYWSAt/8kF5I3jg5oFy3qc1TfAtfTQ3LiFM8PGwugsbkfsSEZfrILsXn6RfI6j0Mv4CoBNrzw0NuG1LzwEbbjtzPA+9RXSDXJUVrHwYbSO57S1znAyPyuFjZrBYbDvugpVbT0d+R0/oYvwBZ00Z1NV9SQZw2ij3mTa+37LG7+0j+CvTSXHRhVFERDNV2yQhsQu7Yw853Ac31kIPtp7pG3D6CWoJAeBliHGR2xotv49gKrvweNHiI5q+bnOlPJxk7TlabyOv+06w+geKrzWBpBX4rM10tNNFEy/JxNY8ht+lxNtripXq81i1NBStpqmgqJmMvybo2Oa4Am9nAixtxQX6i6eD14qKeOYNdGJGh2V4s9txezhuK7iAqH8IzR2z4a5g2O+Bl6nDbGe8Zh3DiruxSs5GCSXK5/Jsc/K34zsovYdZVB6ytPKnEqcU8NDPBGXBzy9jnOdl2gCzbAb+5B4upHSYUeJBkjssVSBE6/QH3vGT3kj6S1AsWfkWp/V5vs3/8K39FNa9bBC2KtoZ6ksAAka1zXkD5922J696C9FkDWMb4tWenf7Vb2Ja5KjIfFsMnD9xkDi0ddmt2+tUnWYdVyyPkkgnc+RznvPJv2uccxOwbyUGjNRJ/sSHz5veOVgrMWgmmOJYXG6KOlfNE45gx8cgyu3lpA6DvHVu23l/55a//ACt3+r/Qgu5eZpHjsNFTPnqHBrGDo3uO5rRvJ6FTlZrhxNw+Cw7kzxLJX/dYKu9Ja7E694fWNqJbfFbybgxt/mtDbDt6eJQWTqUMmIYpWYlUbSAGt4NMhNmt3Wa1tuO0cVeKg+pvAjSYTEHNyySkzPBBBu/YAQeghoaO5eDpDramhkmigw2d743vja85jG7I4tzc1tyDa/SgqXXD5bq/OZ7pitrwcvJk37y/3caozFKWsqJpJpoZ3ySOLnHk37SeGzYNwHBSXQPSjEcKzthpnyxyEOcx8clg4C12kDYbWB7Ag1IipH88tf8A5Wf9X+hdet1w4m5tosP5I8SyV/3WCC5cexqGjp3z1LwyNgueJO5rRvcegBUpqqlkxXHpq+cbImlzRtIZmuyNoPUA7tsSoBpHXYnXvzVjama3xW8m4Mbf5rA2w9V1eeojR80uGmSRhZLUPL3ZhZwa3msB6vjH6ZQcteuAOqsLL4xmfTv5Ww6Syxa8eoh30VRGrjHhQ4nBO82jDskh4MfzST1C4PctduaCLEXB2EHoKoHWPqcljkdPhbeVicbugB58ZP8Ah3+M3q6R17gv5jgQCCCDtBG0EdS5LMuh+s6twq1PUxumiaNkcocyWMcGEi+XqI7LKeR6/aTLzqaoDuA5Mj1lw9iC3lCNbWlkdBh8jcw5edro4m/3tos51vmtB6eNlA8T15TzfB4bRnlDexfeR3aGMG31rhonqxrMQqPHMdc/KbHk3O+Ek4A5dkTOobeoIJPqB0fNPhzppBlfUvDhx5Ngsy/refpKz1xjjDWhrQGtAAAAsABsAAHQF5GluO+I0rp+SfUZS0cnH8Y5nBuzYei90HQ1nn+x630L1k7DHhs8RcbAPYSeADgSrU1h6wqzEIDTwUU9NE63KEte57wDfLsaABx4qsPyLU/q832b/wDhBtRFS+j+t+qZC1lZh9RNI0AcpG1wz2HS4Fuw9iuDDqnlYY5MpZnY1+U9LczQ6x6xeyDsIiICIiAiIgFVXrW+IPNK/EQVZQfpWecFofQ75PH5v8ERBIVxeiIOCIiD6N6F+oiD8K+aIgIiICIiAiIgIiIPoFwK/EQEREBERAX0b0IiD9REQQzWT8md2j2FZ1k+Us8w+1EQaC1WfJh3exTtEQFxf0IiDgiIgL6BEQfqIiAiIg//2Q=="/>
          <p:cNvSpPr>
            <a:spLocks noChangeAspect="1" noChangeArrowheads="1"/>
          </p:cNvSpPr>
          <p:nvPr/>
        </p:nvSpPr>
        <p:spPr bwMode="auto">
          <a:xfrm>
            <a:off x="1259681" y="-108347"/>
            <a:ext cx="228600" cy="228601"/>
          </a:xfrm>
          <a:prstGeom prst="rect">
            <a:avLst/>
          </a:prstGeom>
          <a:noFill/>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en-US" sz="1050">
              <a:latin typeface="Arial" pitchFamily="34" charset="0"/>
            </a:endParaRPr>
          </a:p>
        </p:txBody>
      </p:sp>
      <p:pic>
        <p:nvPicPr>
          <p:cNvPr id="17" name="Picture 2"/>
          <p:cNvPicPr>
            <a:picLocks noChangeAspect="1" noChangeArrowheads="1"/>
          </p:cNvPicPr>
          <p:nvPr/>
        </p:nvPicPr>
        <p:blipFill>
          <a:blip r:embed="rId6" cstate="print"/>
          <a:srcRect/>
          <a:stretch>
            <a:fillRect/>
          </a:stretch>
        </p:blipFill>
        <p:spPr bwMode="auto">
          <a:xfrm>
            <a:off x="3954237" y="3796469"/>
            <a:ext cx="1292678" cy="233400"/>
          </a:xfrm>
          <a:prstGeom prst="rect">
            <a:avLst/>
          </a:prstGeom>
          <a:noFill/>
          <a:ln w="9525">
            <a:noFill/>
            <a:miter lim="800000"/>
            <a:headEnd/>
            <a:tailEnd/>
          </a:ln>
        </p:spPr>
      </p:pic>
      <p:pic>
        <p:nvPicPr>
          <p:cNvPr id="107524" name="Picture 4"/>
          <p:cNvPicPr>
            <a:picLocks noChangeAspect="1" noChangeArrowheads="1"/>
          </p:cNvPicPr>
          <p:nvPr/>
        </p:nvPicPr>
        <p:blipFill>
          <a:blip r:embed="rId7" cstate="print"/>
          <a:srcRect/>
          <a:stretch>
            <a:fillRect/>
          </a:stretch>
        </p:blipFill>
        <p:spPr bwMode="auto">
          <a:xfrm>
            <a:off x="2639786" y="3429000"/>
            <a:ext cx="1085850" cy="1085850"/>
          </a:xfrm>
          <a:prstGeom prst="rect">
            <a:avLst/>
          </a:prstGeom>
          <a:noFill/>
          <a:ln w="9525">
            <a:noFill/>
            <a:miter lim="800000"/>
            <a:headEnd/>
            <a:tailEnd/>
          </a:ln>
        </p:spPr>
      </p:pic>
      <p:pic>
        <p:nvPicPr>
          <p:cNvPr id="107523" name="Picture 3"/>
          <p:cNvPicPr>
            <a:picLocks noChangeAspect="1" noChangeArrowheads="1"/>
          </p:cNvPicPr>
          <p:nvPr/>
        </p:nvPicPr>
        <p:blipFill>
          <a:blip r:embed="rId8" cstate="print"/>
          <a:srcRect/>
          <a:stretch>
            <a:fillRect/>
          </a:stretch>
        </p:blipFill>
        <p:spPr bwMode="auto">
          <a:xfrm>
            <a:off x="5354411" y="3450432"/>
            <a:ext cx="1266825" cy="950119"/>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Is The Baldrige Award Criteria">
            <a:extLst>
              <a:ext uri="{FF2B5EF4-FFF2-40B4-BE49-F238E27FC236}">
                <a16:creationId xmlns:a16="http://schemas.microsoft.com/office/drawing/2014/main" id="{2E325C88-6F58-40DB-0BED-3B751958B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638" y="662357"/>
            <a:ext cx="5821442" cy="381878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7B2546ED-EDFF-6FA5-7B77-2353596B4C69}"/>
              </a:ext>
            </a:extLst>
          </p:cNvPr>
          <p:cNvPicPr>
            <a:picLocks noChangeAspect="1" noChangeArrowheads="1"/>
          </p:cNvPicPr>
          <p:nvPr/>
        </p:nvPicPr>
        <p:blipFill>
          <a:blip r:embed="rId3" cstate="print"/>
          <a:srcRect/>
          <a:stretch>
            <a:fillRect/>
          </a:stretch>
        </p:blipFill>
        <p:spPr bwMode="auto">
          <a:xfrm>
            <a:off x="239487" y="1787972"/>
            <a:ext cx="1881067" cy="1567556"/>
          </a:xfrm>
          <a:prstGeom prst="rect">
            <a:avLst/>
          </a:prstGeom>
          <a:noFill/>
          <a:ln w="9525">
            <a:noFill/>
            <a:miter lim="800000"/>
            <a:headEnd/>
            <a:tailEnd/>
          </a:ln>
        </p:spPr>
      </p:pic>
    </p:spTree>
    <p:extLst>
      <p:ext uri="{BB962C8B-B14F-4D97-AF65-F5344CB8AC3E}">
        <p14:creationId xmlns:p14="http://schemas.microsoft.com/office/powerpoint/2010/main" val="40063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8A5233-246E-309E-7870-88F06AFE25EF}"/>
              </a:ext>
            </a:extLst>
          </p:cNvPr>
          <p:cNvSpPr txBox="1"/>
          <p:nvPr/>
        </p:nvSpPr>
        <p:spPr>
          <a:xfrm>
            <a:off x="2683053" y="155704"/>
            <a:ext cx="6065529" cy="4832092"/>
          </a:xfrm>
          <a:prstGeom prst="rect">
            <a:avLst/>
          </a:prstGeom>
          <a:noFill/>
        </p:spPr>
        <p:txBody>
          <a:bodyPr wrap="square">
            <a:spAutoFit/>
          </a:bodyPr>
          <a:lstStyle/>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Leadership</a:t>
            </a:r>
            <a:r>
              <a:rPr lang="en-US" dirty="0">
                <a:solidFill>
                  <a:srgbClr val="343A40"/>
                </a:solidFill>
                <a:latin typeface="Calibri Light" panose="020F0302020204030204" pitchFamily="34" charset="0"/>
                <a:cs typeface="Calibri Light" panose="020F0302020204030204" pitchFamily="34" charset="0"/>
              </a:rPr>
              <a:t>—Examines how senior executives guide and sustain the organization and how the organization addresses governance, ethical, legal and community responsibilities.</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Strategic planning</a:t>
            </a:r>
            <a:r>
              <a:rPr lang="en-US" dirty="0">
                <a:solidFill>
                  <a:srgbClr val="343A40"/>
                </a:solidFill>
                <a:latin typeface="Calibri Light" panose="020F0302020204030204" pitchFamily="34" charset="0"/>
                <a:cs typeface="Calibri Light" panose="020F0302020204030204" pitchFamily="34" charset="0"/>
              </a:rPr>
              <a:t>—Examines how the organization sets strategic directions and how it determines and deploys key action plans.</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Customer focus</a:t>
            </a:r>
            <a:r>
              <a:rPr lang="en-US" dirty="0">
                <a:solidFill>
                  <a:srgbClr val="343A40"/>
                </a:solidFill>
                <a:latin typeface="Calibri Light" panose="020F0302020204030204" pitchFamily="34" charset="0"/>
                <a:cs typeface="Calibri Light" panose="020F0302020204030204" pitchFamily="34" charset="0"/>
              </a:rPr>
              <a:t>—Examines how the organization determines requirements and expectations of customers and markets; builds relationships with customers; and acquires, satisfies, and retains customers.</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Measurement, analysis, and knowledge management</a:t>
            </a:r>
            <a:r>
              <a:rPr lang="en-US" dirty="0">
                <a:solidFill>
                  <a:srgbClr val="343A40"/>
                </a:solidFill>
                <a:latin typeface="Calibri Light" panose="020F0302020204030204" pitchFamily="34" charset="0"/>
                <a:cs typeface="Calibri Light" panose="020F0302020204030204" pitchFamily="34" charset="0"/>
              </a:rPr>
              <a:t>—Examines the management, use, analysis, and improvement of data and information to support key organization processes as well as how the organization reviews its performance.</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Workforce focus</a:t>
            </a:r>
            <a:r>
              <a:rPr lang="en-US" dirty="0">
                <a:solidFill>
                  <a:srgbClr val="343A40"/>
                </a:solidFill>
                <a:latin typeface="Calibri Light" panose="020F0302020204030204" pitchFamily="34" charset="0"/>
                <a:cs typeface="Calibri Light" panose="020F0302020204030204" pitchFamily="34" charset="0"/>
              </a:rPr>
              <a:t>—Examines how the organization engages, manages, and develops all those actively involved in accomplishing the work of the organization to develop full potential and how the workforce is aligned with the organization’s objectives.</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Process management</a:t>
            </a:r>
            <a:r>
              <a:rPr lang="en-US" dirty="0">
                <a:solidFill>
                  <a:srgbClr val="343A40"/>
                </a:solidFill>
                <a:latin typeface="Calibri Light" panose="020F0302020204030204" pitchFamily="34" charset="0"/>
                <a:cs typeface="Calibri Light" panose="020F0302020204030204" pitchFamily="34" charset="0"/>
              </a:rPr>
              <a:t>—Examines aspects of how key production/delivery and support processes are designed, managed, and improved.</a:t>
            </a:r>
          </a:p>
          <a:p>
            <a:pPr marL="214313" indent="-214313">
              <a:buFont typeface="Arial" panose="020B0604020202020204" pitchFamily="34" charset="0"/>
              <a:buChar char="•"/>
            </a:pPr>
            <a:r>
              <a:rPr lang="en-US" b="1" dirty="0">
                <a:solidFill>
                  <a:srgbClr val="343A40"/>
                </a:solidFill>
                <a:latin typeface="Calibri Light" panose="020F0302020204030204" pitchFamily="34" charset="0"/>
                <a:cs typeface="Calibri Light" panose="020F0302020204030204" pitchFamily="34" charset="0"/>
              </a:rPr>
              <a:t>Results</a:t>
            </a:r>
            <a:r>
              <a:rPr lang="en-US" dirty="0">
                <a:solidFill>
                  <a:srgbClr val="343A40"/>
                </a:solidFill>
                <a:latin typeface="Calibri Light" panose="020F0302020204030204" pitchFamily="34" charset="0"/>
                <a:cs typeface="Calibri Light" panose="020F0302020204030204" pitchFamily="34" charset="0"/>
              </a:rPr>
              <a:t>—Examines the organization’s performance and improvement in its key business areas: customer satisfaction, financial and marketplace performance, workforce, product/service, and operational effectiveness, and leadership. The category also examines how the organization performs relative to competitors.</a:t>
            </a:r>
          </a:p>
        </p:txBody>
      </p:sp>
      <p:pic>
        <p:nvPicPr>
          <p:cNvPr id="4" name="Picture 2">
            <a:extLst>
              <a:ext uri="{FF2B5EF4-FFF2-40B4-BE49-F238E27FC236}">
                <a16:creationId xmlns:a16="http://schemas.microsoft.com/office/drawing/2014/main" id="{87942D35-0BB9-7650-6AE2-688276D7A716}"/>
              </a:ext>
            </a:extLst>
          </p:cNvPr>
          <p:cNvPicPr>
            <a:picLocks noChangeAspect="1" noChangeArrowheads="1"/>
          </p:cNvPicPr>
          <p:nvPr/>
        </p:nvPicPr>
        <p:blipFill>
          <a:blip r:embed="rId2" cstate="print"/>
          <a:srcRect/>
          <a:stretch>
            <a:fillRect/>
          </a:stretch>
        </p:blipFill>
        <p:spPr bwMode="auto">
          <a:xfrm>
            <a:off x="239487" y="1787972"/>
            <a:ext cx="1881067" cy="1567556"/>
          </a:xfrm>
          <a:prstGeom prst="rect">
            <a:avLst/>
          </a:prstGeom>
          <a:noFill/>
          <a:ln w="9525">
            <a:noFill/>
            <a:miter lim="800000"/>
            <a:headEnd/>
            <a:tailEnd/>
          </a:ln>
        </p:spPr>
      </p:pic>
    </p:spTree>
    <p:extLst>
      <p:ext uri="{BB962C8B-B14F-4D97-AF65-F5344CB8AC3E}">
        <p14:creationId xmlns:p14="http://schemas.microsoft.com/office/powerpoint/2010/main" val="10544510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59915" y="877063"/>
            <a:ext cx="3429000" cy="3970318"/>
          </a:xfrm>
          <a:prstGeom prst="rect">
            <a:avLst/>
          </a:prstGeom>
        </p:spPr>
        <p:txBody>
          <a:bodyPr>
            <a:spAutoFit/>
          </a:bodyPr>
          <a:lstStyle/>
          <a:p>
            <a:pPr marL="257175" indent="-257175" fontAlgn="base">
              <a:spcBef>
                <a:spcPct val="0"/>
              </a:spcBef>
              <a:spcAft>
                <a:spcPct val="0"/>
              </a:spcAft>
              <a:buFont typeface="+mj-lt"/>
              <a:buAutoNum type="arabicPeriod"/>
            </a:pPr>
            <a:r>
              <a:rPr lang="en-US" sz="1200" dirty="0">
                <a:latin typeface="Corbel" pitchFamily="34" charset="0"/>
              </a:rPr>
              <a:t>I know what is expected of me at work.</a:t>
            </a:r>
          </a:p>
          <a:p>
            <a:pPr marL="257175" indent="-257175" fontAlgn="base">
              <a:spcBef>
                <a:spcPct val="0"/>
              </a:spcBef>
              <a:spcAft>
                <a:spcPct val="0"/>
              </a:spcAft>
              <a:buFont typeface="+mj-lt"/>
              <a:buAutoNum type="arabicPeriod"/>
            </a:pPr>
            <a:r>
              <a:rPr lang="en-US" sz="1200" dirty="0">
                <a:latin typeface="Corbel" pitchFamily="34" charset="0"/>
              </a:rPr>
              <a:t>I have the materials and equipment I need to do my work right.</a:t>
            </a:r>
          </a:p>
          <a:p>
            <a:pPr marL="257175" indent="-257175" fontAlgn="base">
              <a:spcBef>
                <a:spcPct val="0"/>
              </a:spcBef>
              <a:spcAft>
                <a:spcPct val="0"/>
              </a:spcAft>
              <a:buFont typeface="+mj-lt"/>
              <a:buAutoNum type="arabicPeriod"/>
            </a:pPr>
            <a:r>
              <a:rPr lang="en-US" sz="1200" dirty="0">
                <a:latin typeface="Corbel" pitchFamily="34" charset="0"/>
              </a:rPr>
              <a:t>At work, I have the opportunity to do what I do best every day.</a:t>
            </a:r>
          </a:p>
          <a:p>
            <a:pPr marL="257175" indent="-257175" fontAlgn="base">
              <a:spcBef>
                <a:spcPct val="0"/>
              </a:spcBef>
              <a:spcAft>
                <a:spcPct val="0"/>
              </a:spcAft>
              <a:buFont typeface="+mj-lt"/>
              <a:buAutoNum type="arabicPeriod"/>
            </a:pPr>
            <a:r>
              <a:rPr lang="en-US" sz="1200" dirty="0">
                <a:latin typeface="Corbel" pitchFamily="34" charset="0"/>
              </a:rPr>
              <a:t>In the last seven days, I have received recognition or praise for doing good work.</a:t>
            </a:r>
          </a:p>
          <a:p>
            <a:pPr marL="257175" indent="-257175" fontAlgn="base">
              <a:spcBef>
                <a:spcPct val="0"/>
              </a:spcBef>
              <a:spcAft>
                <a:spcPct val="0"/>
              </a:spcAft>
              <a:buFont typeface="+mj-lt"/>
              <a:buAutoNum type="arabicPeriod"/>
            </a:pPr>
            <a:r>
              <a:rPr lang="en-US" sz="1200" dirty="0">
                <a:latin typeface="Corbel" pitchFamily="34" charset="0"/>
              </a:rPr>
              <a:t>My supervisor, or someone at work, seems to care about me as a person.</a:t>
            </a:r>
          </a:p>
          <a:p>
            <a:pPr marL="257175" indent="-257175" fontAlgn="base">
              <a:spcBef>
                <a:spcPct val="0"/>
              </a:spcBef>
              <a:spcAft>
                <a:spcPct val="0"/>
              </a:spcAft>
              <a:buFont typeface="+mj-lt"/>
              <a:buAutoNum type="arabicPeriod"/>
            </a:pPr>
            <a:r>
              <a:rPr lang="en-US" sz="1200" dirty="0">
                <a:latin typeface="Corbel" pitchFamily="34" charset="0"/>
              </a:rPr>
              <a:t>There is someone at work who encourages my development.</a:t>
            </a:r>
          </a:p>
          <a:p>
            <a:pPr marL="257175" indent="-257175" fontAlgn="base">
              <a:spcBef>
                <a:spcPct val="0"/>
              </a:spcBef>
              <a:spcAft>
                <a:spcPct val="0"/>
              </a:spcAft>
              <a:buFont typeface="+mj-lt"/>
              <a:buAutoNum type="arabicPeriod"/>
            </a:pPr>
            <a:r>
              <a:rPr lang="en-US" sz="1200" dirty="0">
                <a:latin typeface="Corbel" pitchFamily="34" charset="0"/>
              </a:rPr>
              <a:t>At work, my opinions seem to count.</a:t>
            </a:r>
          </a:p>
          <a:p>
            <a:pPr marL="257175" indent="-257175" fontAlgn="base">
              <a:spcBef>
                <a:spcPct val="0"/>
              </a:spcBef>
              <a:spcAft>
                <a:spcPct val="0"/>
              </a:spcAft>
              <a:buFont typeface="+mj-lt"/>
              <a:buAutoNum type="arabicPeriod"/>
            </a:pPr>
            <a:r>
              <a:rPr lang="en-US" sz="1200" dirty="0">
                <a:latin typeface="Corbel" pitchFamily="34" charset="0"/>
              </a:rPr>
              <a:t>The mission or purpose of my organization makes me feel my job is important.</a:t>
            </a:r>
          </a:p>
          <a:p>
            <a:pPr marL="257175" indent="-257175" fontAlgn="base">
              <a:spcBef>
                <a:spcPct val="0"/>
              </a:spcBef>
              <a:spcAft>
                <a:spcPct val="0"/>
              </a:spcAft>
              <a:buFont typeface="+mj-lt"/>
              <a:buAutoNum type="arabicPeriod"/>
            </a:pPr>
            <a:r>
              <a:rPr lang="en-US" sz="1200" dirty="0">
                <a:latin typeface="Corbel" pitchFamily="34" charset="0"/>
              </a:rPr>
              <a:t>My associates or fellow employees are committed to doing quality work.</a:t>
            </a:r>
          </a:p>
          <a:p>
            <a:pPr marL="257175" indent="-257175" fontAlgn="base">
              <a:spcBef>
                <a:spcPct val="0"/>
              </a:spcBef>
              <a:spcAft>
                <a:spcPct val="0"/>
              </a:spcAft>
              <a:buFont typeface="+mj-lt"/>
              <a:buAutoNum type="arabicPeriod"/>
            </a:pPr>
            <a:r>
              <a:rPr lang="en-US" sz="1200" dirty="0">
                <a:latin typeface="Corbel" pitchFamily="34" charset="0"/>
              </a:rPr>
              <a:t>I have a best friend at work.</a:t>
            </a:r>
          </a:p>
          <a:p>
            <a:pPr marL="257175" indent="-257175" fontAlgn="base">
              <a:spcBef>
                <a:spcPct val="0"/>
              </a:spcBef>
              <a:spcAft>
                <a:spcPct val="0"/>
              </a:spcAft>
              <a:buFont typeface="+mj-lt"/>
              <a:buAutoNum type="arabicPeriod"/>
            </a:pPr>
            <a:r>
              <a:rPr lang="en-US" sz="1200" dirty="0">
                <a:latin typeface="Corbel" pitchFamily="34" charset="0"/>
              </a:rPr>
              <a:t>In the last six months, someone at work has talked to me about my progress.</a:t>
            </a:r>
          </a:p>
          <a:p>
            <a:pPr marL="257175" indent="-257175" fontAlgn="base">
              <a:spcBef>
                <a:spcPct val="0"/>
              </a:spcBef>
              <a:spcAft>
                <a:spcPct val="0"/>
              </a:spcAft>
              <a:buFont typeface="+mj-lt"/>
              <a:buAutoNum type="arabicPeriod"/>
            </a:pPr>
            <a:r>
              <a:rPr lang="en-US" sz="1200" dirty="0">
                <a:latin typeface="Corbel" pitchFamily="34" charset="0"/>
              </a:rPr>
              <a:t>This last year, I have had opportunities at work to learn and grow.</a:t>
            </a:r>
          </a:p>
        </p:txBody>
      </p:sp>
      <p:pic>
        <p:nvPicPr>
          <p:cNvPr id="108546" name="Picture 2"/>
          <p:cNvPicPr>
            <a:picLocks noChangeAspect="1" noChangeArrowheads="1"/>
          </p:cNvPicPr>
          <p:nvPr/>
        </p:nvPicPr>
        <p:blipFill>
          <a:blip r:embed="rId3" cstate="print"/>
          <a:srcRect/>
          <a:stretch>
            <a:fillRect/>
          </a:stretch>
        </p:blipFill>
        <p:spPr bwMode="auto">
          <a:xfrm>
            <a:off x="3773990" y="3537724"/>
            <a:ext cx="1428750" cy="257969"/>
          </a:xfrm>
          <a:prstGeom prst="rect">
            <a:avLst/>
          </a:prstGeom>
          <a:noFill/>
          <a:ln w="9525">
            <a:noFill/>
            <a:miter lim="800000"/>
            <a:headEnd/>
            <a:tailEnd/>
          </a:ln>
        </p:spPr>
      </p:pic>
      <p:sp>
        <p:nvSpPr>
          <p:cNvPr id="5" name="Left Brace 4"/>
          <p:cNvSpPr/>
          <p:nvPr/>
        </p:nvSpPr>
        <p:spPr>
          <a:xfrm>
            <a:off x="5288465" y="930028"/>
            <a:ext cx="228600" cy="3829721"/>
          </a:xfrm>
          <a:prstGeom prst="leftBrace">
            <a:avLst>
              <a:gd name="adj1" fmla="val 8333"/>
              <a:gd name="adj2" fmla="val 72057"/>
            </a:avLst>
          </a:prstGeom>
          <a:ln>
            <a:solidFill>
              <a:srgbClr val="68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en-US" sz="1050">
              <a:solidFill>
                <a:srgbClr val="000000"/>
              </a:solidFill>
              <a:latin typeface="Arial"/>
            </a:endParaRPr>
          </a:p>
        </p:txBody>
      </p:sp>
      <p:sp>
        <p:nvSpPr>
          <p:cNvPr id="4" name="TextBox 3">
            <a:extLst>
              <a:ext uri="{FF2B5EF4-FFF2-40B4-BE49-F238E27FC236}">
                <a16:creationId xmlns:a16="http://schemas.microsoft.com/office/drawing/2014/main" id="{90A16148-BC1B-02F0-0377-742026EB3B80}"/>
              </a:ext>
            </a:extLst>
          </p:cNvPr>
          <p:cNvSpPr txBox="1"/>
          <p:nvPr/>
        </p:nvSpPr>
        <p:spPr>
          <a:xfrm>
            <a:off x="520780" y="382051"/>
            <a:ext cx="4051220" cy="1972529"/>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3300" dirty="0">
                <a:solidFill>
                  <a:srgbClr val="222222"/>
                </a:solidFill>
                <a:latin typeface="Arial" panose="020B0604020202020204" pitchFamily="34" charset="0"/>
              </a:rPr>
              <a:t>The 12 Elements Of Great Management</a:t>
            </a:r>
          </a:p>
          <a:p>
            <a:pPr>
              <a:lnSpc>
                <a:spcPct val="90000"/>
              </a:lnSpc>
              <a:spcBef>
                <a:spcPct val="0"/>
              </a:spcBef>
              <a:spcAft>
                <a:spcPts val="450"/>
              </a:spcAft>
            </a:pPr>
            <a:endParaRPr lang="en-US" sz="3300" b="1" dirty="0">
              <a:latin typeface="+mj-lt"/>
              <a:ea typeface="+mj-ea"/>
              <a:cs typeface="+mj-cs"/>
            </a:endParaRPr>
          </a:p>
        </p:txBody>
      </p:sp>
      <p:sp>
        <p:nvSpPr>
          <p:cNvPr id="6" name="Rectangle 5">
            <a:extLst>
              <a:ext uri="{FF2B5EF4-FFF2-40B4-BE49-F238E27FC236}">
                <a16:creationId xmlns:a16="http://schemas.microsoft.com/office/drawing/2014/main" id="{C76BC44B-7D4C-F851-730E-AFA7502A5845}"/>
              </a:ext>
            </a:extLst>
          </p:cNvPr>
          <p:cNvSpPr/>
          <p:nvPr/>
        </p:nvSpPr>
        <p:spPr>
          <a:xfrm>
            <a:off x="520780" y="1920240"/>
            <a:ext cx="2678858" cy="60960"/>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Tree>
    <p:extLst>
      <p:ext uri="{BB962C8B-B14F-4D97-AF65-F5344CB8AC3E}">
        <p14:creationId xmlns:p14="http://schemas.microsoft.com/office/powerpoint/2010/main" val="30734395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FE2C99-15BC-E37F-2261-C529C16C0940}"/>
              </a:ext>
            </a:extLst>
          </p:cNvPr>
          <p:cNvSpPr txBox="1"/>
          <p:nvPr/>
        </p:nvSpPr>
        <p:spPr>
          <a:xfrm>
            <a:off x="4209532" y="103600"/>
            <a:ext cx="4790303" cy="4985980"/>
          </a:xfrm>
          <a:prstGeom prst="rect">
            <a:avLst/>
          </a:prstGeom>
          <a:noFill/>
        </p:spPr>
        <p:txBody>
          <a:bodyPr wrap="square">
            <a:spAutoFit/>
          </a:bodyPr>
          <a:lstStyle/>
          <a:p>
            <a:r>
              <a:rPr lang="en-US" sz="1100" b="1" dirty="0">
                <a:solidFill>
                  <a:srgbClr val="333333"/>
                </a:solidFill>
                <a:latin typeface="Calibri Light" panose="020F0302020204030204" pitchFamily="34" charset="0"/>
                <a:cs typeface="Calibri Light" panose="020F0302020204030204" pitchFamily="34" charset="0"/>
              </a:rPr>
              <a:t>1.       Be Aware of How You Work</a:t>
            </a:r>
          </a:p>
          <a:p>
            <a:r>
              <a:rPr lang="en-US" i="1" dirty="0">
                <a:solidFill>
                  <a:srgbClr val="333333"/>
                </a:solidFill>
                <a:latin typeface="Calibri Light" panose="020F0302020204030204" pitchFamily="34" charset="0"/>
                <a:cs typeface="Calibri Light" panose="020F0302020204030204" pitchFamily="34" charset="0"/>
              </a:rPr>
              <a:t>Be your own boss.  Be flexible.  Know who you are as a leader.</a:t>
            </a:r>
          </a:p>
          <a:p>
            <a:endParaRPr lang="en-US" dirty="0">
              <a:solidFill>
                <a:srgbClr val="333333"/>
              </a:solidFill>
              <a:latin typeface="Calibri Light" panose="020F0302020204030204" pitchFamily="34" charset="0"/>
              <a:cs typeface="Calibri Light" panose="020F0302020204030204" pitchFamily="34" charset="0"/>
            </a:endParaRPr>
          </a:p>
          <a:p>
            <a:r>
              <a:rPr lang="en-US" sz="1100" b="1" dirty="0">
                <a:solidFill>
                  <a:srgbClr val="333333"/>
                </a:solidFill>
                <a:latin typeface="Calibri Light" panose="020F0302020204030204" pitchFamily="34" charset="0"/>
                <a:cs typeface="Calibri Light" panose="020F0302020204030204" pitchFamily="34" charset="0"/>
              </a:rPr>
              <a:t>2.       Get to Know the Rest of the Team</a:t>
            </a:r>
          </a:p>
          <a:p>
            <a:r>
              <a:rPr lang="en-US" i="1" dirty="0">
                <a:solidFill>
                  <a:srgbClr val="333333"/>
                </a:solidFill>
                <a:latin typeface="Calibri Light" panose="020F0302020204030204" pitchFamily="34" charset="0"/>
                <a:cs typeface="Calibri Light" panose="020F0302020204030204" pitchFamily="34" charset="0"/>
              </a:rPr>
              <a:t>Think of your team as puzzle pieces that can be placed together in a variety of ways.</a:t>
            </a:r>
          </a:p>
          <a:p>
            <a:endParaRPr lang="en-US" dirty="0">
              <a:solidFill>
                <a:srgbClr val="333333"/>
              </a:solidFill>
              <a:latin typeface="Calibri Light" panose="020F0302020204030204" pitchFamily="34" charset="0"/>
              <a:cs typeface="Calibri Light" panose="020F0302020204030204" pitchFamily="34" charset="0"/>
            </a:endParaRPr>
          </a:p>
          <a:p>
            <a:r>
              <a:rPr lang="en-US" sz="1100" b="1" dirty="0">
                <a:solidFill>
                  <a:srgbClr val="333333"/>
                </a:solidFill>
                <a:latin typeface="Calibri Light" panose="020F0302020204030204" pitchFamily="34" charset="0"/>
                <a:cs typeface="Calibri Light" panose="020F0302020204030204" pitchFamily="34" charset="0"/>
              </a:rPr>
              <a:t>3.       Clearly Define Roles &amp; Responsibilities</a:t>
            </a:r>
          </a:p>
          <a:p>
            <a:r>
              <a:rPr lang="en-US" i="1" dirty="0">
                <a:solidFill>
                  <a:srgbClr val="333333"/>
                </a:solidFill>
                <a:latin typeface="Calibri Light" panose="020F0302020204030204" pitchFamily="34" charset="0"/>
                <a:cs typeface="Calibri Light" panose="020F0302020204030204" pitchFamily="34" charset="0"/>
              </a:rPr>
              <a:t>A team should operate as a mosaic whose unique strengths and differences convert into a powerful united force.</a:t>
            </a:r>
          </a:p>
          <a:p>
            <a:endParaRPr lang="en-US" i="1" dirty="0">
              <a:solidFill>
                <a:srgbClr val="333333"/>
              </a:solidFill>
              <a:latin typeface="Calibri Light" panose="020F0302020204030204" pitchFamily="34" charset="0"/>
              <a:cs typeface="Calibri Light" panose="020F0302020204030204" pitchFamily="34" charset="0"/>
            </a:endParaRPr>
          </a:p>
          <a:p>
            <a:r>
              <a:rPr lang="en-US" sz="1100" b="1" dirty="0">
                <a:solidFill>
                  <a:srgbClr val="333333"/>
                </a:solidFill>
                <a:latin typeface="Calibri Light" panose="020F0302020204030204" pitchFamily="34" charset="0"/>
                <a:cs typeface="Calibri Light" panose="020F0302020204030204" pitchFamily="34" charset="0"/>
              </a:rPr>
              <a:t>4.       Be Proactive with Feedback</a:t>
            </a:r>
            <a:endParaRPr lang="en-US" sz="1100" b="1" i="1" dirty="0">
              <a:solidFill>
                <a:srgbClr val="333333"/>
              </a:solidFill>
              <a:latin typeface="Calibri Light" panose="020F0302020204030204" pitchFamily="34" charset="0"/>
              <a:cs typeface="Calibri Light" panose="020F0302020204030204" pitchFamily="34" charset="0"/>
            </a:endParaRPr>
          </a:p>
          <a:p>
            <a:r>
              <a:rPr lang="en-US" i="1" dirty="0">
                <a:solidFill>
                  <a:srgbClr val="333333"/>
                </a:solidFill>
                <a:latin typeface="Calibri Light" panose="020F0302020204030204" pitchFamily="34" charset="0"/>
                <a:cs typeface="Calibri Light" panose="020F0302020204030204" pitchFamily="34" charset="0"/>
              </a:rPr>
              <a:t>Take the time to remind someone of how and what they can be doing better.  Learn from them. Don’t complicate the process of constructive feedback.  Feedback is two-way communication.</a:t>
            </a:r>
          </a:p>
          <a:p>
            <a:endParaRPr lang="en-US" i="1" dirty="0">
              <a:solidFill>
                <a:srgbClr val="333333"/>
              </a:solidFill>
              <a:latin typeface="Calibri Light" panose="020F0302020204030204" pitchFamily="34" charset="0"/>
              <a:cs typeface="Calibri Light" panose="020F0302020204030204" pitchFamily="34" charset="0"/>
            </a:endParaRPr>
          </a:p>
          <a:p>
            <a:r>
              <a:rPr lang="en-US" sz="1100" b="1" dirty="0">
                <a:solidFill>
                  <a:srgbClr val="333333"/>
                </a:solidFill>
                <a:latin typeface="Calibri Light" panose="020F0302020204030204" pitchFamily="34" charset="0"/>
                <a:cs typeface="Calibri Light" panose="020F0302020204030204" pitchFamily="34" charset="0"/>
              </a:rPr>
              <a:t>5.       Acknowledge and Reward</a:t>
            </a:r>
            <a:endParaRPr lang="en-US" sz="1100" b="1" i="1" dirty="0">
              <a:solidFill>
                <a:srgbClr val="333333"/>
              </a:solidFill>
              <a:latin typeface="Calibri Light" panose="020F0302020204030204" pitchFamily="34" charset="0"/>
              <a:cs typeface="Calibri Light" panose="020F0302020204030204" pitchFamily="34" charset="0"/>
            </a:endParaRPr>
          </a:p>
          <a:p>
            <a:r>
              <a:rPr lang="en-US" i="1" dirty="0">
                <a:solidFill>
                  <a:srgbClr val="333333"/>
                </a:solidFill>
                <a:latin typeface="Calibri Light" panose="020F0302020204030204" pitchFamily="34" charset="0"/>
                <a:cs typeface="Calibri Light" panose="020F0302020204030204" pitchFamily="34" charset="0"/>
              </a:rPr>
              <a:t>When people are acknowledged, their work brings them greater satisfaction and becomes more purposeful. </a:t>
            </a:r>
          </a:p>
          <a:p>
            <a:endParaRPr lang="en-US" i="1" dirty="0">
              <a:solidFill>
                <a:srgbClr val="333333"/>
              </a:solidFill>
              <a:latin typeface="Calibri Light" panose="020F0302020204030204" pitchFamily="34" charset="0"/>
              <a:cs typeface="Calibri Light" panose="020F0302020204030204" pitchFamily="34" charset="0"/>
            </a:endParaRPr>
          </a:p>
          <a:p>
            <a:r>
              <a:rPr lang="en-US" sz="1100" b="1" dirty="0">
                <a:solidFill>
                  <a:srgbClr val="333333"/>
                </a:solidFill>
                <a:latin typeface="Calibri Light" panose="020F0302020204030204" pitchFamily="34" charset="0"/>
                <a:cs typeface="Calibri Light" panose="020F0302020204030204" pitchFamily="34" charset="0"/>
              </a:rPr>
              <a:t>6.       Always Celebrate Success</a:t>
            </a:r>
            <a:endParaRPr lang="en-US" sz="1100" b="1" i="1" dirty="0">
              <a:solidFill>
                <a:srgbClr val="333333"/>
              </a:solidFill>
              <a:latin typeface="Calibri Light" panose="020F0302020204030204" pitchFamily="34" charset="0"/>
              <a:cs typeface="Calibri Light" panose="020F0302020204030204" pitchFamily="34" charset="0"/>
            </a:endParaRPr>
          </a:p>
          <a:p>
            <a:r>
              <a:rPr lang="en-US" i="1" dirty="0">
                <a:solidFill>
                  <a:srgbClr val="333333"/>
                </a:solidFill>
                <a:latin typeface="Calibri Light" panose="020F0302020204030204" pitchFamily="34" charset="0"/>
                <a:cs typeface="Calibri Light" panose="020F0302020204030204" pitchFamily="34" charset="0"/>
              </a:rPr>
              <a:t>Celebration is a short-lived activity.  Don’t ignore it.  Take the time to live in the moment and remember what allowed you to cross the finish line.</a:t>
            </a:r>
            <a:endParaRPr lang="en-US"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F1084BFD-6001-1B95-50A8-7193FB5CAB72}"/>
              </a:ext>
            </a:extLst>
          </p:cNvPr>
          <p:cNvSpPr txBox="1"/>
          <p:nvPr/>
        </p:nvSpPr>
        <p:spPr>
          <a:xfrm>
            <a:off x="520781" y="1981200"/>
            <a:ext cx="4572000" cy="253916"/>
          </a:xfrm>
          <a:prstGeom prst="rect">
            <a:avLst/>
          </a:prstGeom>
          <a:noFill/>
        </p:spPr>
        <p:txBody>
          <a:bodyPr wrap="square">
            <a:spAutoFit/>
          </a:bodyPr>
          <a:lstStyle/>
          <a:p>
            <a:r>
              <a:rPr lang="en-US" sz="1050" dirty="0">
                <a:latin typeface="Corbel" pitchFamily="34" charset="0"/>
              </a:rPr>
              <a:t>Glenn </a:t>
            </a:r>
            <a:r>
              <a:rPr lang="en-US" sz="1050" dirty="0" err="1">
                <a:latin typeface="Corbel" pitchFamily="34" charset="0"/>
              </a:rPr>
              <a:t>Llopis</a:t>
            </a:r>
            <a:r>
              <a:rPr lang="en-US" sz="1050" dirty="0">
                <a:latin typeface="Corbel" pitchFamily="34" charset="0"/>
              </a:rPr>
              <a:t> </a:t>
            </a:r>
            <a:endParaRPr lang="en-US" sz="1050" dirty="0"/>
          </a:p>
        </p:txBody>
      </p:sp>
      <p:sp>
        <p:nvSpPr>
          <p:cNvPr id="6" name="Rectangle 5">
            <a:extLst>
              <a:ext uri="{FF2B5EF4-FFF2-40B4-BE49-F238E27FC236}">
                <a16:creationId xmlns:a16="http://schemas.microsoft.com/office/drawing/2014/main" id="{430CEAB3-DBFC-391D-5375-74CE3419C227}"/>
              </a:ext>
            </a:extLst>
          </p:cNvPr>
          <p:cNvSpPr/>
          <p:nvPr/>
        </p:nvSpPr>
        <p:spPr>
          <a:xfrm>
            <a:off x="520780" y="1920240"/>
            <a:ext cx="2678858" cy="60960"/>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 name="TextBox 6">
            <a:extLst>
              <a:ext uri="{FF2B5EF4-FFF2-40B4-BE49-F238E27FC236}">
                <a16:creationId xmlns:a16="http://schemas.microsoft.com/office/drawing/2014/main" id="{06908BC4-7058-EFED-D3CB-36868B4DFC43}"/>
              </a:ext>
            </a:extLst>
          </p:cNvPr>
          <p:cNvSpPr txBox="1"/>
          <p:nvPr/>
        </p:nvSpPr>
        <p:spPr>
          <a:xfrm>
            <a:off x="520780" y="382051"/>
            <a:ext cx="3685460" cy="1972529"/>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3300" dirty="0">
                <a:solidFill>
                  <a:srgbClr val="222222"/>
                </a:solidFill>
                <a:latin typeface="Arial" panose="020B0604020202020204" pitchFamily="34" charset="0"/>
              </a:rPr>
              <a:t>Building A High Performing Team: A Leader’s Role</a:t>
            </a:r>
          </a:p>
          <a:p>
            <a:pPr>
              <a:lnSpc>
                <a:spcPct val="90000"/>
              </a:lnSpc>
              <a:spcBef>
                <a:spcPct val="0"/>
              </a:spcBef>
              <a:spcAft>
                <a:spcPts val="450"/>
              </a:spcAft>
            </a:pPr>
            <a:endParaRPr lang="en-US" sz="3300" b="1" dirty="0">
              <a:latin typeface="+mj-lt"/>
              <a:ea typeface="+mj-ea"/>
              <a:cs typeface="+mj-cs"/>
            </a:endParaRPr>
          </a:p>
        </p:txBody>
      </p:sp>
    </p:spTree>
    <p:extLst>
      <p:ext uri="{BB962C8B-B14F-4D97-AF65-F5344CB8AC3E}">
        <p14:creationId xmlns:p14="http://schemas.microsoft.com/office/powerpoint/2010/main" val="20110826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85900" y="914401"/>
            <a:ext cx="2443163" cy="3064669"/>
            <a:chOff x="457200" y="1219200"/>
            <a:chExt cx="3257550" cy="4086225"/>
          </a:xfrm>
        </p:grpSpPr>
        <p:pic>
          <p:nvPicPr>
            <p:cNvPr id="105474" name="Picture 2"/>
            <p:cNvPicPr>
              <a:picLocks noChangeAspect="1" noChangeArrowheads="1"/>
            </p:cNvPicPr>
            <p:nvPr/>
          </p:nvPicPr>
          <p:blipFill>
            <a:blip r:embed="rId3" cstate="print"/>
            <a:srcRect/>
            <a:stretch>
              <a:fillRect/>
            </a:stretch>
          </p:blipFill>
          <p:spPr bwMode="auto">
            <a:xfrm>
              <a:off x="457200" y="1219200"/>
              <a:ext cx="3257550" cy="4086225"/>
            </a:xfrm>
            <a:prstGeom prst="rect">
              <a:avLst/>
            </a:prstGeom>
            <a:noFill/>
            <a:ln w="9525">
              <a:noFill/>
              <a:miter lim="800000"/>
              <a:headEnd/>
              <a:tailEnd/>
            </a:ln>
          </p:spPr>
        </p:pic>
        <p:sp>
          <p:nvSpPr>
            <p:cNvPr id="3" name="TextBox 2"/>
            <p:cNvSpPr txBox="1"/>
            <p:nvPr/>
          </p:nvSpPr>
          <p:spPr>
            <a:xfrm>
              <a:off x="1893425" y="2362200"/>
              <a:ext cx="923757" cy="1477328"/>
            </a:xfrm>
            <a:prstGeom prst="rect">
              <a:avLst/>
            </a:prstGeom>
            <a:noFill/>
          </p:spPr>
          <p:txBody>
            <a:bodyPr wrap="none" rtlCol="0">
              <a:spAutoFit/>
            </a:bodyPr>
            <a:lstStyle/>
            <a:p>
              <a:pPr fontAlgn="base">
                <a:spcBef>
                  <a:spcPct val="0"/>
                </a:spcBef>
                <a:spcAft>
                  <a:spcPct val="0"/>
                </a:spcAft>
              </a:pPr>
              <a:r>
                <a:rPr lang="en-US" sz="6600" dirty="0">
                  <a:solidFill>
                    <a:srgbClr val="FFFFFF">
                      <a:lumMod val="85000"/>
                    </a:srgbClr>
                  </a:solidFill>
                  <a:latin typeface="Algerian" pitchFamily="82" charset="0"/>
                </a:rPr>
                <a:t>9</a:t>
              </a:r>
            </a:p>
          </p:txBody>
        </p:sp>
      </p:grpSp>
      <p:sp>
        <p:nvSpPr>
          <p:cNvPr id="4" name="Rectangle 3"/>
          <p:cNvSpPr/>
          <p:nvPr/>
        </p:nvSpPr>
        <p:spPr>
          <a:xfrm>
            <a:off x="4229100" y="1657351"/>
            <a:ext cx="3543300" cy="1361911"/>
          </a:xfrm>
          <a:prstGeom prst="rect">
            <a:avLst/>
          </a:prstGeom>
        </p:spPr>
        <p:txBody>
          <a:bodyPr wrap="square">
            <a:spAutoFit/>
          </a:bodyPr>
          <a:lstStyle/>
          <a:p>
            <a:pPr algn="ctr" fontAlgn="base">
              <a:spcBef>
                <a:spcPct val="0"/>
              </a:spcBef>
              <a:spcAft>
                <a:spcPct val="0"/>
              </a:spcAft>
            </a:pPr>
            <a:r>
              <a:rPr lang="en-US" sz="2400" b="1" i="1" dirty="0">
                <a:latin typeface="Corbel" pitchFamily="34" charset="0"/>
              </a:rPr>
              <a:t>“Wearing the same shirt doesn’t make a team.”</a:t>
            </a:r>
          </a:p>
          <a:p>
            <a:pPr fontAlgn="base">
              <a:spcBef>
                <a:spcPct val="0"/>
              </a:spcBef>
              <a:spcAft>
                <a:spcPct val="0"/>
              </a:spcAft>
            </a:pPr>
            <a:endParaRPr lang="en-US" sz="2400" dirty="0">
              <a:latin typeface="Corbel" pitchFamily="34" charset="0"/>
            </a:endParaRPr>
          </a:p>
          <a:p>
            <a:pPr algn="r" fontAlgn="base">
              <a:spcBef>
                <a:spcPct val="0"/>
              </a:spcBef>
              <a:spcAft>
                <a:spcPct val="0"/>
              </a:spcAft>
            </a:pPr>
            <a:r>
              <a:rPr lang="en-US" sz="1050" dirty="0">
                <a:solidFill>
                  <a:srgbClr val="FFFFFF">
                    <a:lumMod val="65000"/>
                  </a:srgbClr>
                </a:solidFill>
                <a:latin typeface="Corbel" pitchFamily="34" charset="0"/>
              </a:rPr>
              <a:t>Steve Buchholz &amp; Thomas Roth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0BA3-4712-6F40-AA3D-4C2ECB1A6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CE09AA-A719-8F41-2CEE-14338A0005AD}"/>
              </a:ext>
            </a:extLst>
          </p:cNvPr>
          <p:cNvSpPr>
            <a:spLocks noGrp="1"/>
          </p:cNvSpPr>
          <p:nvPr>
            <p:ph type="title"/>
          </p:nvPr>
        </p:nvSpPr>
        <p:spPr>
          <a:xfrm>
            <a:off x="2427533" y="879161"/>
            <a:ext cx="4288929" cy="841800"/>
          </a:xfrm>
        </p:spPr>
        <p:txBody>
          <a:bodyPr>
            <a:normAutofit fontScale="90000"/>
          </a:bodyPr>
          <a:lstStyle/>
          <a:p>
            <a:r>
              <a:rPr lang="en-US" dirty="0">
                <a:latin typeface="Montserrat Light" panose="00000400000000000000" pitchFamily="2" charset="0"/>
              </a:rPr>
              <a:t>“The role of a leader is to </a:t>
            </a:r>
            <a:r>
              <a:rPr lang="en-US" b="1" dirty="0">
                <a:solidFill>
                  <a:srgbClr val="FF6448"/>
                </a:solidFill>
                <a:latin typeface="Montserrat Light" panose="00000400000000000000" pitchFamily="2" charset="0"/>
              </a:rPr>
              <a:t>affect change</a:t>
            </a:r>
            <a:r>
              <a:rPr lang="en-US" dirty="0">
                <a:latin typeface="Montserrat Light" panose="00000400000000000000" pitchFamily="2" charset="0"/>
              </a:rPr>
              <a:t>.” </a:t>
            </a:r>
          </a:p>
        </p:txBody>
      </p:sp>
      <p:sp>
        <p:nvSpPr>
          <p:cNvPr id="3" name="Title 1">
            <a:extLst>
              <a:ext uri="{FF2B5EF4-FFF2-40B4-BE49-F238E27FC236}">
                <a16:creationId xmlns:a16="http://schemas.microsoft.com/office/drawing/2014/main" id="{FD7FFC66-DE8E-CC47-C995-1212F41C4E2C}"/>
              </a:ext>
            </a:extLst>
          </p:cNvPr>
          <p:cNvSpPr txBox="1">
            <a:spLocks/>
          </p:cNvSpPr>
          <p:nvPr/>
        </p:nvSpPr>
        <p:spPr>
          <a:xfrm>
            <a:off x="1514723" y="2571750"/>
            <a:ext cx="6114553" cy="125282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r>
              <a:rPr lang="en-US" sz="3200" dirty="0">
                <a:latin typeface="Montserrat Light" panose="00000400000000000000" pitchFamily="2" charset="0"/>
              </a:rPr>
              <a:t>“Affecting change is the </a:t>
            </a:r>
            <a:r>
              <a:rPr lang="en-US" sz="3200" b="1" dirty="0">
                <a:solidFill>
                  <a:srgbClr val="FF6448"/>
                </a:solidFill>
                <a:latin typeface="Montserrat Light" panose="00000400000000000000" pitchFamily="2" charset="0"/>
              </a:rPr>
              <a:t>greatest test </a:t>
            </a:r>
            <a:r>
              <a:rPr lang="en-US" sz="3200" dirty="0">
                <a:latin typeface="Montserrat Light" panose="00000400000000000000" pitchFamily="2" charset="0"/>
              </a:rPr>
              <a:t>of leadership.” </a:t>
            </a:r>
          </a:p>
        </p:txBody>
      </p:sp>
      <p:sp>
        <p:nvSpPr>
          <p:cNvPr id="4" name="Google Shape;142;p30">
            <a:extLst>
              <a:ext uri="{FF2B5EF4-FFF2-40B4-BE49-F238E27FC236}">
                <a16:creationId xmlns:a16="http://schemas.microsoft.com/office/drawing/2014/main" id="{AEE73707-CAB2-B052-3A15-7F0E07DFA27A}"/>
              </a:ext>
            </a:extLst>
          </p:cNvPr>
          <p:cNvSpPr/>
          <p:nvPr/>
        </p:nvSpPr>
        <p:spPr>
          <a:xfrm>
            <a:off x="-25" y="5042425"/>
            <a:ext cx="9144000" cy="101100"/>
          </a:xfrm>
          <a:prstGeom prst="rect">
            <a:avLst/>
          </a:prstGeom>
          <a:solidFill>
            <a:srgbClr val="FF614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372726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DA0CCCE-073A-6797-C69F-6186B09C1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407"/>
          <a:stretch/>
        </p:blipFill>
        <p:spPr bwMode="auto">
          <a:xfrm>
            <a:off x="0" y="190500"/>
            <a:ext cx="914400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6EC60C-D5F0-AAE9-985E-E0DCB337F791}"/>
              </a:ext>
            </a:extLst>
          </p:cNvPr>
          <p:cNvSpPr txBox="1"/>
          <p:nvPr/>
        </p:nvSpPr>
        <p:spPr>
          <a:xfrm>
            <a:off x="8229600" y="4947293"/>
            <a:ext cx="824265" cy="213585"/>
          </a:xfrm>
          <a:prstGeom prst="rect">
            <a:avLst/>
          </a:prstGeom>
          <a:noFill/>
        </p:spPr>
        <p:txBody>
          <a:bodyPr wrap="none" rtlCol="0">
            <a:spAutoFit/>
          </a:bodyPr>
          <a:lstStyle/>
          <a:p>
            <a:r>
              <a:rPr lang="en-US" sz="788" dirty="0">
                <a:solidFill>
                  <a:schemeClr val="bg1">
                    <a:lumMod val="65000"/>
                  </a:schemeClr>
                </a:solidFill>
                <a:latin typeface="Calibri Light" panose="020F0302020204030204" pitchFamily="34" charset="0"/>
                <a:cs typeface="Calibri Light" panose="020F0302020204030204" pitchFamily="34" charset="0"/>
              </a:rPr>
              <a:t>Patrick Lencioni</a:t>
            </a:r>
          </a:p>
        </p:txBody>
      </p:sp>
    </p:spTree>
    <p:extLst>
      <p:ext uri="{BB962C8B-B14F-4D97-AF65-F5344CB8AC3E}">
        <p14:creationId xmlns:p14="http://schemas.microsoft.com/office/powerpoint/2010/main" val="26330322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95DFC5-4AF3-B7D9-C193-E2E841305C8A}"/>
              </a:ext>
            </a:extLst>
          </p:cNvPr>
          <p:cNvSpPr/>
          <p:nvPr/>
        </p:nvSpPr>
        <p:spPr>
          <a:xfrm>
            <a:off x="520780" y="763469"/>
            <a:ext cx="2678858" cy="60960"/>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C17F1E27-1DFB-BECF-6D8A-F225F77122BE}"/>
              </a:ext>
            </a:extLst>
          </p:cNvPr>
          <p:cNvSpPr txBox="1"/>
          <p:nvPr/>
        </p:nvSpPr>
        <p:spPr>
          <a:xfrm>
            <a:off x="520780" y="-774720"/>
            <a:ext cx="4924307" cy="197252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2850" kern="1200" dirty="0">
                <a:solidFill>
                  <a:srgbClr val="222222"/>
                </a:solidFill>
                <a:latin typeface="Arial" panose="020B0604020202020204" pitchFamily="34" charset="0"/>
                <a:ea typeface="+mn-ea"/>
                <a:cs typeface="+mn-cs"/>
              </a:rPr>
              <a:t>How effective </a:t>
            </a:r>
            <a:r>
              <a:rPr lang="en-US" sz="2850" dirty="0">
                <a:solidFill>
                  <a:srgbClr val="222222"/>
                </a:solidFill>
                <a:latin typeface="Arial" panose="020B0604020202020204" pitchFamily="34" charset="0"/>
              </a:rPr>
              <a:t>is your team?</a:t>
            </a:r>
            <a:endParaRPr lang="en-US" sz="2850" kern="1200" dirty="0">
              <a:solidFill>
                <a:srgbClr val="222222"/>
              </a:solidFill>
              <a:latin typeface="Arial" panose="020B0604020202020204" pitchFamily="34" charset="0"/>
              <a:ea typeface="+mn-ea"/>
              <a:cs typeface="+mn-cs"/>
            </a:endParaRPr>
          </a:p>
          <a:p>
            <a:pPr defTabSz="685800">
              <a:lnSpc>
                <a:spcPct val="90000"/>
              </a:lnSpc>
              <a:spcBef>
                <a:spcPct val="0"/>
              </a:spcBef>
              <a:spcAft>
                <a:spcPts val="450"/>
              </a:spcAft>
              <a:buClrTx/>
              <a:defRPr/>
            </a:pPr>
            <a:endParaRPr lang="en-US" sz="2850" b="1" kern="1200" dirty="0">
              <a:solidFill>
                <a:prstClr val="black"/>
              </a:solidFill>
              <a:latin typeface="Calibri Light" panose="020F0302020204030204"/>
              <a:ea typeface="+mn-ea"/>
              <a:cs typeface="+mn-cs"/>
            </a:endParaRPr>
          </a:p>
        </p:txBody>
      </p:sp>
      <p:sp>
        <p:nvSpPr>
          <p:cNvPr id="9" name="TextBox 8">
            <a:extLst>
              <a:ext uri="{FF2B5EF4-FFF2-40B4-BE49-F238E27FC236}">
                <a16:creationId xmlns:a16="http://schemas.microsoft.com/office/drawing/2014/main" id="{0E25904D-38FE-F7A7-E312-33E32F761A36}"/>
              </a:ext>
            </a:extLst>
          </p:cNvPr>
          <p:cNvSpPr txBox="1"/>
          <p:nvPr/>
        </p:nvSpPr>
        <p:spPr>
          <a:xfrm>
            <a:off x="1056404" y="898838"/>
            <a:ext cx="6924101" cy="507831"/>
          </a:xfrm>
          <a:prstGeom prst="rect">
            <a:avLst/>
          </a:prstGeom>
          <a:noFill/>
        </p:spPr>
        <p:txBody>
          <a:bodyPr wrap="square">
            <a:spAutoFit/>
          </a:bodyPr>
          <a:lstStyle/>
          <a:p>
            <a:r>
              <a:rPr lang="en-US" sz="1350" b="1" dirty="0">
                <a:latin typeface="Calibri Light" panose="020F0302020204030204" pitchFamily="34" charset="0"/>
                <a:ea typeface="Calibri" panose="020F0502020204030204" pitchFamily="34" charset="0"/>
                <a:cs typeface="Times New Roman" panose="02020603050405020304" pitchFamily="18" charset="0"/>
              </a:rPr>
              <a:t>Score each item by placing the number 1, 2, or 3.  </a:t>
            </a:r>
          </a:p>
          <a:p>
            <a:r>
              <a:rPr lang="en-US" sz="1350" b="1" dirty="0">
                <a:latin typeface="Calibri Light" panose="020F0302020204030204" pitchFamily="34" charset="0"/>
                <a:ea typeface="Calibri" panose="020F0502020204030204" pitchFamily="34" charset="0"/>
                <a:cs typeface="Times New Roman" panose="02020603050405020304" pitchFamily="18" charset="0"/>
              </a:rPr>
              <a:t>The number you use for each statement represents the following: 1/rarely, 2/sometimes, 3/usually. </a:t>
            </a:r>
            <a:endParaRPr lang="en-US" sz="1050" b="1" dirty="0"/>
          </a:p>
        </p:txBody>
      </p:sp>
      <p:sp>
        <p:nvSpPr>
          <p:cNvPr id="11" name="TextBox 10">
            <a:extLst>
              <a:ext uri="{FF2B5EF4-FFF2-40B4-BE49-F238E27FC236}">
                <a16:creationId xmlns:a16="http://schemas.microsoft.com/office/drawing/2014/main" id="{FFD54350-46A0-62AB-0360-D8C5EBA31657}"/>
              </a:ext>
            </a:extLst>
          </p:cNvPr>
          <p:cNvSpPr txBox="1"/>
          <p:nvPr/>
        </p:nvSpPr>
        <p:spPr>
          <a:xfrm>
            <a:off x="-8337" y="1481082"/>
            <a:ext cx="3125348" cy="3549690"/>
          </a:xfrm>
          <a:prstGeom prst="rect">
            <a:avLst/>
          </a:prstGeom>
          <a:noFill/>
        </p:spPr>
        <p:txBody>
          <a:bodyPr wrap="square">
            <a:spAutoFit/>
          </a:bodyPr>
          <a:lstStyle/>
          <a:p>
            <a:pPr marL="257175" indent="-257175">
              <a:spcBef>
                <a:spcPts val="225"/>
              </a:spcBef>
              <a:spcAft>
                <a:spcPts val="225"/>
              </a:spcAft>
              <a:buAutoNum type="arabicPeriod"/>
            </a:pPr>
            <a:r>
              <a:rPr lang="en-US" sz="1300" dirty="0">
                <a:latin typeface="+mj-lt"/>
              </a:rPr>
              <a:t>Team members are passionate and unguarded in their discussion of issues.</a:t>
            </a:r>
          </a:p>
          <a:p>
            <a:pPr marL="257175" indent="-257175">
              <a:spcBef>
                <a:spcPts val="225"/>
              </a:spcBef>
              <a:spcAft>
                <a:spcPts val="225"/>
              </a:spcAft>
              <a:buFontTx/>
              <a:buAutoNum type="arabicPeriod"/>
            </a:pPr>
            <a:r>
              <a:rPr lang="en-US" sz="1300" dirty="0">
                <a:latin typeface="+mj-lt"/>
              </a:rPr>
              <a:t>Team members call out one another’s deficiencies or unproductive behaviors.</a:t>
            </a:r>
          </a:p>
          <a:p>
            <a:pPr marL="257175" indent="-257175">
              <a:spcBef>
                <a:spcPts val="225"/>
              </a:spcBef>
              <a:spcAft>
                <a:spcPts val="225"/>
              </a:spcAft>
              <a:buFontTx/>
              <a:buAutoNum type="arabicPeriod"/>
            </a:pPr>
            <a:r>
              <a:rPr lang="en-US" sz="1300" dirty="0">
                <a:latin typeface="+mj-lt"/>
              </a:rPr>
              <a:t>Team members know what their peers are working on and how they contribute to the collective good of the team.</a:t>
            </a:r>
          </a:p>
          <a:p>
            <a:pPr marL="257175" indent="-257175">
              <a:spcBef>
                <a:spcPts val="225"/>
              </a:spcBef>
              <a:spcAft>
                <a:spcPts val="225"/>
              </a:spcAft>
              <a:buFontTx/>
              <a:buAutoNum type="arabicPeriod"/>
            </a:pPr>
            <a:r>
              <a:rPr lang="en-US" sz="1300" dirty="0">
                <a:latin typeface="+mj-lt"/>
              </a:rPr>
              <a:t>Team members quickly and genuinely apologize to one another when they say or do something inappropriate or possibly damaging to the team.</a:t>
            </a:r>
          </a:p>
          <a:p>
            <a:pPr marL="257175" indent="-257175">
              <a:spcBef>
                <a:spcPts val="225"/>
              </a:spcBef>
              <a:spcAft>
                <a:spcPts val="225"/>
              </a:spcAft>
              <a:buFontTx/>
              <a:buAutoNum type="arabicPeriod"/>
            </a:pPr>
            <a:r>
              <a:rPr lang="en-US" sz="1300" dirty="0">
                <a:latin typeface="+mj-lt"/>
              </a:rPr>
              <a:t>Team members willingly make sacrifices (such as budget, turf, head count) in their departments or areas of expertise for the good of the team.</a:t>
            </a:r>
          </a:p>
          <a:p>
            <a:pPr marL="257175" indent="-257175">
              <a:spcBef>
                <a:spcPts val="225"/>
              </a:spcBef>
              <a:spcAft>
                <a:spcPts val="225"/>
              </a:spcAft>
              <a:buAutoNum type="arabicPeriod"/>
            </a:pPr>
            <a:endParaRPr lang="en-US" sz="1300" dirty="0">
              <a:latin typeface="+mj-lt"/>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F64DB5B5-D8D7-09CD-AD49-02C8AF2AE55A}"/>
              </a:ext>
            </a:extLst>
          </p:cNvPr>
          <p:cNvSpPr txBox="1"/>
          <p:nvPr/>
        </p:nvSpPr>
        <p:spPr>
          <a:xfrm>
            <a:off x="3169798" y="1481080"/>
            <a:ext cx="2779310" cy="3749744"/>
          </a:xfrm>
          <a:prstGeom prst="rect">
            <a:avLst/>
          </a:prstGeom>
          <a:noFill/>
        </p:spPr>
        <p:txBody>
          <a:bodyPr wrap="square">
            <a:spAutoFit/>
          </a:bodyPr>
          <a:lstStyle/>
          <a:p>
            <a:pPr marL="257175" indent="-257175">
              <a:spcBef>
                <a:spcPts val="225"/>
              </a:spcBef>
              <a:spcAft>
                <a:spcPts val="225"/>
              </a:spcAft>
              <a:buFont typeface="+mj-lt"/>
              <a:buAutoNum type="arabicPeriod" startAt="6"/>
            </a:pPr>
            <a:r>
              <a:rPr lang="en-US" sz="1300" dirty="0">
                <a:latin typeface="+mj-lt"/>
              </a:rPr>
              <a:t>Team members openly admit their weaknesses and mistakes.</a:t>
            </a:r>
          </a:p>
          <a:p>
            <a:pPr marL="257175" indent="-257175">
              <a:spcBef>
                <a:spcPts val="225"/>
              </a:spcBef>
              <a:spcAft>
                <a:spcPts val="225"/>
              </a:spcAft>
              <a:buFontTx/>
              <a:buAutoNum type="arabicPeriod" startAt="6"/>
            </a:pPr>
            <a:r>
              <a:rPr lang="en-US" sz="1300" dirty="0">
                <a:latin typeface="+mj-lt"/>
              </a:rPr>
              <a:t>Team meetings are compelling, and not boring.</a:t>
            </a:r>
          </a:p>
          <a:p>
            <a:pPr marL="257175" indent="-257175">
              <a:spcBef>
                <a:spcPts val="225"/>
              </a:spcBef>
              <a:spcAft>
                <a:spcPts val="225"/>
              </a:spcAft>
              <a:buFontTx/>
              <a:buAutoNum type="arabicPeriod" startAt="6"/>
            </a:pPr>
            <a:r>
              <a:rPr lang="en-US" sz="1300" dirty="0">
                <a:latin typeface="+mj-lt"/>
              </a:rPr>
              <a:t>Team members leave meetings confident that their peers are completely committed to the decisions that were agreed on, even if there was initial disagreement.</a:t>
            </a:r>
          </a:p>
          <a:p>
            <a:pPr marL="257175" indent="-257175">
              <a:spcBef>
                <a:spcPts val="225"/>
              </a:spcBef>
              <a:spcAft>
                <a:spcPts val="225"/>
              </a:spcAft>
              <a:buFontTx/>
              <a:buAutoNum type="arabicPeriod" startAt="6"/>
            </a:pPr>
            <a:r>
              <a:rPr lang="en-US" sz="1300" dirty="0">
                <a:latin typeface="+mj-lt"/>
              </a:rPr>
              <a:t>Morale is significantly affected by the failure to achieve team goals.</a:t>
            </a:r>
          </a:p>
          <a:p>
            <a:pPr marL="257175" indent="-257175">
              <a:spcBef>
                <a:spcPts val="225"/>
              </a:spcBef>
              <a:spcAft>
                <a:spcPts val="225"/>
              </a:spcAft>
              <a:buFontTx/>
              <a:buAutoNum type="arabicPeriod" startAt="6"/>
            </a:pPr>
            <a:r>
              <a:rPr lang="en-US" sz="1300" dirty="0">
                <a:latin typeface="+mj-lt"/>
              </a:rPr>
              <a:t>During team meetings, the most important—and difficult—issues are put on the table to be resolved.</a:t>
            </a:r>
          </a:p>
          <a:p>
            <a:pPr marL="257175" indent="-257175">
              <a:spcBef>
                <a:spcPts val="225"/>
              </a:spcBef>
              <a:spcAft>
                <a:spcPts val="225"/>
              </a:spcAft>
              <a:buAutoNum type="arabicPeriod" startAt="6"/>
            </a:pPr>
            <a:endParaRPr lang="en-US" sz="1300" dirty="0">
              <a:latin typeface="+mj-lt"/>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AC88F38-3B06-CECA-D31B-67A21031FD9B}"/>
              </a:ext>
            </a:extLst>
          </p:cNvPr>
          <p:cNvSpPr txBox="1"/>
          <p:nvPr/>
        </p:nvSpPr>
        <p:spPr>
          <a:xfrm>
            <a:off x="6101014" y="1481081"/>
            <a:ext cx="2779310" cy="3498394"/>
          </a:xfrm>
          <a:prstGeom prst="rect">
            <a:avLst/>
          </a:prstGeom>
          <a:noFill/>
        </p:spPr>
        <p:txBody>
          <a:bodyPr wrap="square">
            <a:spAutoFit/>
          </a:bodyPr>
          <a:lstStyle/>
          <a:p>
            <a:pPr marL="257175" indent="-257175">
              <a:spcBef>
                <a:spcPts val="225"/>
              </a:spcBef>
              <a:spcAft>
                <a:spcPts val="225"/>
              </a:spcAft>
              <a:buFont typeface="+mj-lt"/>
              <a:buAutoNum type="arabicPeriod" startAt="11"/>
            </a:pPr>
            <a:r>
              <a:rPr lang="en-US" sz="1300" dirty="0">
                <a:latin typeface="+mj-lt"/>
              </a:rPr>
              <a:t>Team members are deeply concerned about the prospect of letting down their peers.</a:t>
            </a:r>
          </a:p>
          <a:p>
            <a:pPr marL="257175" indent="-257175">
              <a:spcBef>
                <a:spcPts val="225"/>
              </a:spcBef>
              <a:spcAft>
                <a:spcPts val="225"/>
              </a:spcAft>
              <a:buFont typeface="+mj-lt"/>
              <a:buAutoNum type="arabicPeriod" startAt="11"/>
            </a:pPr>
            <a:r>
              <a:rPr lang="en-US" sz="1300" dirty="0">
                <a:latin typeface="+mj-lt"/>
              </a:rPr>
              <a:t>Team members know about one another’s personal lives and are comfortable discussing them.</a:t>
            </a:r>
          </a:p>
          <a:p>
            <a:pPr marL="257175" indent="-257175">
              <a:spcBef>
                <a:spcPts val="225"/>
              </a:spcBef>
              <a:spcAft>
                <a:spcPts val="225"/>
              </a:spcAft>
              <a:buFont typeface="+mj-lt"/>
              <a:buAutoNum type="arabicPeriod" startAt="11"/>
            </a:pPr>
            <a:r>
              <a:rPr lang="en-US" sz="1300" dirty="0">
                <a:latin typeface="+mj-lt"/>
              </a:rPr>
              <a:t>Team members end discussions with clear and specific resolutions and calls to action.</a:t>
            </a:r>
          </a:p>
          <a:p>
            <a:pPr marL="257175" indent="-257175">
              <a:spcBef>
                <a:spcPts val="225"/>
              </a:spcBef>
              <a:spcAft>
                <a:spcPts val="225"/>
              </a:spcAft>
              <a:buFont typeface="+mj-lt"/>
              <a:buAutoNum type="arabicPeriod" startAt="11"/>
            </a:pPr>
            <a:r>
              <a:rPr lang="en-US" sz="1300" dirty="0">
                <a:latin typeface="+mj-lt"/>
              </a:rPr>
              <a:t>Team members challenge one another about their plans and approaches.</a:t>
            </a:r>
          </a:p>
          <a:p>
            <a:pPr marL="257175" indent="-257175">
              <a:spcBef>
                <a:spcPts val="225"/>
              </a:spcBef>
              <a:spcAft>
                <a:spcPts val="225"/>
              </a:spcAft>
              <a:buFont typeface="+mj-lt"/>
              <a:buAutoNum type="arabicPeriod" startAt="11"/>
            </a:pPr>
            <a:r>
              <a:rPr lang="en-US" sz="1300" dirty="0">
                <a:latin typeface="+mj-lt"/>
              </a:rPr>
              <a:t>Team members are slow to seek credit for their own contributions, but quick to point out those of others.</a:t>
            </a:r>
          </a:p>
        </p:txBody>
      </p:sp>
      <p:sp>
        <p:nvSpPr>
          <p:cNvPr id="15" name="TextBox 14">
            <a:extLst>
              <a:ext uri="{FF2B5EF4-FFF2-40B4-BE49-F238E27FC236}">
                <a16:creationId xmlns:a16="http://schemas.microsoft.com/office/drawing/2014/main" id="{B10A6E3B-8B99-B754-8A0C-44B8A4D3060F}"/>
              </a:ext>
            </a:extLst>
          </p:cNvPr>
          <p:cNvSpPr txBox="1"/>
          <p:nvPr/>
        </p:nvSpPr>
        <p:spPr>
          <a:xfrm>
            <a:off x="2327314" y="4947293"/>
            <a:ext cx="6816686" cy="219291"/>
          </a:xfrm>
          <a:prstGeom prst="rect">
            <a:avLst/>
          </a:prstGeom>
          <a:noFill/>
        </p:spPr>
        <p:txBody>
          <a:bodyPr wrap="square">
            <a:spAutoFit/>
          </a:bodyPr>
          <a:lstStyle/>
          <a:p>
            <a:pPr algn="r">
              <a:spcBef>
                <a:spcPts val="450"/>
              </a:spcBef>
              <a:spcAft>
                <a:spcPts val="450"/>
              </a:spcAft>
            </a:pPr>
            <a:r>
              <a:rPr lang="en-US" sz="825" dirty="0">
                <a:solidFill>
                  <a:schemeClr val="bg1">
                    <a:lumMod val="50000"/>
                  </a:schemeClr>
                </a:solidFill>
              </a:rPr>
              <a:t>SOURCE: Lencioni</a:t>
            </a:r>
            <a:endParaRPr lang="en-US" sz="12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641298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70C8EFE-5ED0-B564-0654-D5A9DEFCEC43}"/>
              </a:ext>
            </a:extLst>
          </p:cNvPr>
          <p:cNvGraphicFramePr>
            <a:graphicFrameLocks noGrp="1"/>
          </p:cNvGraphicFramePr>
          <p:nvPr>
            <p:extLst>
              <p:ext uri="{D42A27DB-BD31-4B8C-83A1-F6EECF244321}">
                <p14:modId xmlns:p14="http://schemas.microsoft.com/office/powerpoint/2010/main" val="2677166039"/>
              </p:ext>
            </p:extLst>
          </p:nvPr>
        </p:nvGraphicFramePr>
        <p:xfrm>
          <a:off x="119449" y="1585191"/>
          <a:ext cx="6441985" cy="3081544"/>
        </p:xfrm>
        <a:graphic>
          <a:graphicData uri="http://schemas.openxmlformats.org/drawingml/2006/table">
            <a:tbl>
              <a:tblPr firstRow="1" bandRow="1">
                <a:tableStyleId>{F5AB1C69-6EDB-4FF4-983F-18BD219EF322}</a:tableStyleId>
              </a:tblPr>
              <a:tblGrid>
                <a:gridCol w="1288397">
                  <a:extLst>
                    <a:ext uri="{9D8B030D-6E8A-4147-A177-3AD203B41FA5}">
                      <a16:colId xmlns:a16="http://schemas.microsoft.com/office/drawing/2014/main" val="2324448399"/>
                    </a:ext>
                  </a:extLst>
                </a:gridCol>
                <a:gridCol w="1288397">
                  <a:extLst>
                    <a:ext uri="{9D8B030D-6E8A-4147-A177-3AD203B41FA5}">
                      <a16:colId xmlns:a16="http://schemas.microsoft.com/office/drawing/2014/main" val="528328091"/>
                    </a:ext>
                  </a:extLst>
                </a:gridCol>
                <a:gridCol w="1288397">
                  <a:extLst>
                    <a:ext uri="{9D8B030D-6E8A-4147-A177-3AD203B41FA5}">
                      <a16:colId xmlns:a16="http://schemas.microsoft.com/office/drawing/2014/main" val="3323288359"/>
                    </a:ext>
                  </a:extLst>
                </a:gridCol>
                <a:gridCol w="1288397">
                  <a:extLst>
                    <a:ext uri="{9D8B030D-6E8A-4147-A177-3AD203B41FA5}">
                      <a16:colId xmlns:a16="http://schemas.microsoft.com/office/drawing/2014/main" val="4169264673"/>
                    </a:ext>
                  </a:extLst>
                </a:gridCol>
                <a:gridCol w="1288397">
                  <a:extLst>
                    <a:ext uri="{9D8B030D-6E8A-4147-A177-3AD203B41FA5}">
                      <a16:colId xmlns:a16="http://schemas.microsoft.com/office/drawing/2014/main" val="43400316"/>
                    </a:ext>
                  </a:extLst>
                </a:gridCol>
              </a:tblGrid>
              <a:tr h="759252">
                <a:tc>
                  <a:txBody>
                    <a:bodyPr/>
                    <a:lstStyle/>
                    <a:p>
                      <a:pPr marL="0" marR="0" algn="ctr">
                        <a:spcBef>
                          <a:spcPts val="0"/>
                        </a:spcBef>
                        <a:spcAft>
                          <a:spcPts val="0"/>
                        </a:spcAft>
                      </a:pPr>
                      <a:r>
                        <a:rPr lang="en-US" sz="1400" dirty="0">
                          <a:effectLst/>
                          <a:latin typeface="+mn-lt"/>
                        </a:rPr>
                        <a:t>Dysfunction I: Absence of Trust</a:t>
                      </a:r>
                      <a:endParaRPr lang="en-US" sz="1400" dirty="0">
                        <a:effectLst/>
                        <a:latin typeface="+mn-lt"/>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400" dirty="0">
                          <a:effectLst/>
                          <a:latin typeface="+mn-lt"/>
                        </a:rPr>
                        <a:t>Dysfunction 2: Fear of Conflict</a:t>
                      </a:r>
                      <a:endParaRPr lang="en-US" sz="1400" dirty="0">
                        <a:effectLst/>
                        <a:latin typeface="+mn-lt"/>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400" dirty="0">
                          <a:effectLst/>
                          <a:latin typeface="+mn-lt"/>
                        </a:rPr>
                        <a:t>Dysfunction 3: Lack of Commitment</a:t>
                      </a:r>
                      <a:endParaRPr lang="en-US" sz="1400" dirty="0">
                        <a:effectLst/>
                        <a:latin typeface="+mn-lt"/>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400" dirty="0">
                          <a:effectLst/>
                          <a:latin typeface="+mn-lt"/>
                        </a:rPr>
                        <a:t>Dysfunction 4: Avoidance of Accountability</a:t>
                      </a:r>
                      <a:endParaRPr lang="en-US" sz="1400" dirty="0">
                        <a:effectLst/>
                        <a:latin typeface="+mn-lt"/>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400" dirty="0">
                          <a:effectLst/>
                          <a:latin typeface="+mn-lt"/>
                        </a:rPr>
                        <a:t>Dysfunction 5: Inattention to Results</a:t>
                      </a:r>
                      <a:endParaRPr lang="en-US" sz="1400" dirty="0">
                        <a:effectLst/>
                        <a:latin typeface="+mn-lt"/>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67548951"/>
                  </a:ext>
                </a:extLst>
              </a:tr>
              <a:tr h="2322292">
                <a:tc>
                  <a:txBody>
                    <a:bodyPr/>
                    <a:lstStyle/>
                    <a:p>
                      <a:pPr marL="0" marR="0">
                        <a:spcBef>
                          <a:spcPts val="0"/>
                        </a:spcBef>
                        <a:spcAft>
                          <a:spcPts val="0"/>
                        </a:spcAft>
                      </a:pPr>
                      <a:r>
                        <a:rPr lang="en-US" sz="1200" dirty="0">
                          <a:effectLst/>
                          <a:latin typeface="+mj-lt"/>
                        </a:rPr>
                        <a:t>Statement 4:   __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6: ___</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12: ___ </a:t>
                      </a:r>
                    </a:p>
                    <a:p>
                      <a:pPr marL="0" marR="0">
                        <a:spcBef>
                          <a:spcPts val="0"/>
                        </a:spcBef>
                        <a:spcAft>
                          <a:spcPts val="0"/>
                        </a:spcAft>
                      </a:pPr>
                      <a:r>
                        <a:rPr lang="en-US" sz="1200" dirty="0">
                          <a:effectLst/>
                          <a:latin typeface="+mj-lt"/>
                        </a:rPr>
                        <a:t>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Total: _______</a:t>
                      </a:r>
                    </a:p>
                    <a:p>
                      <a:pPr marL="0" marR="0">
                        <a:spcBef>
                          <a:spcPts val="0"/>
                        </a:spcBef>
                        <a:spcAft>
                          <a:spcPts val="0"/>
                        </a:spcAft>
                      </a:pPr>
                      <a:r>
                        <a:rPr lang="en-US"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0"/>
                        </a:spcAft>
                      </a:pPr>
                      <a:r>
                        <a:rPr lang="en-US" sz="1200" dirty="0">
                          <a:effectLst/>
                          <a:latin typeface="+mj-lt"/>
                        </a:rPr>
                        <a:t>Statement 1:   __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7: ___</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10: ___ </a:t>
                      </a:r>
                    </a:p>
                    <a:p>
                      <a:pPr marL="0" marR="0">
                        <a:spcBef>
                          <a:spcPts val="0"/>
                        </a:spcBef>
                        <a:spcAft>
                          <a:spcPts val="0"/>
                        </a:spcAft>
                      </a:pPr>
                      <a:r>
                        <a:rPr lang="en-US" sz="1200" dirty="0">
                          <a:effectLst/>
                          <a:latin typeface="+mj-lt"/>
                        </a:rPr>
                        <a:t>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Total: _______</a:t>
                      </a:r>
                    </a:p>
                    <a:p>
                      <a:pPr marL="0" marR="0">
                        <a:spcBef>
                          <a:spcPts val="0"/>
                        </a:spcBef>
                        <a:spcAft>
                          <a:spcPts val="0"/>
                        </a:spcAft>
                      </a:pPr>
                      <a:r>
                        <a:rPr lang="en-US"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0"/>
                        </a:spcAft>
                      </a:pPr>
                      <a:r>
                        <a:rPr lang="en-US" sz="1200" dirty="0">
                          <a:effectLst/>
                          <a:latin typeface="+mj-lt"/>
                        </a:rPr>
                        <a:t>Statement 3:    __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8:   ___</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13: ___ </a:t>
                      </a:r>
                    </a:p>
                    <a:p>
                      <a:pPr marL="0" marR="0">
                        <a:spcBef>
                          <a:spcPts val="0"/>
                        </a:spcBef>
                        <a:spcAft>
                          <a:spcPts val="0"/>
                        </a:spcAft>
                      </a:pPr>
                      <a:r>
                        <a:rPr lang="en-US" sz="1200" dirty="0">
                          <a:effectLst/>
                          <a:latin typeface="+mj-lt"/>
                        </a:rPr>
                        <a:t>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Total: _______</a:t>
                      </a:r>
                    </a:p>
                    <a:p>
                      <a:pPr marL="0" marR="0">
                        <a:spcBef>
                          <a:spcPts val="0"/>
                        </a:spcBef>
                        <a:spcAft>
                          <a:spcPts val="0"/>
                        </a:spcAft>
                      </a:pPr>
                      <a:r>
                        <a:rPr lang="en-US"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0"/>
                        </a:spcAft>
                      </a:pPr>
                      <a:r>
                        <a:rPr lang="en-US" sz="1200" dirty="0">
                          <a:effectLst/>
                          <a:latin typeface="+mj-lt"/>
                        </a:rPr>
                        <a:t>Statement 2:    __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11: ___</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14: ___ </a:t>
                      </a:r>
                    </a:p>
                    <a:p>
                      <a:pPr marL="0" marR="0">
                        <a:spcBef>
                          <a:spcPts val="0"/>
                        </a:spcBef>
                        <a:spcAft>
                          <a:spcPts val="0"/>
                        </a:spcAft>
                      </a:pPr>
                      <a:r>
                        <a:rPr lang="en-US" sz="1200" dirty="0">
                          <a:effectLst/>
                          <a:latin typeface="+mj-lt"/>
                        </a:rPr>
                        <a:t>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Total: _______</a:t>
                      </a:r>
                    </a:p>
                    <a:p>
                      <a:pPr marL="0" marR="0">
                        <a:spcBef>
                          <a:spcPts val="0"/>
                        </a:spcBef>
                        <a:spcAft>
                          <a:spcPts val="0"/>
                        </a:spcAft>
                      </a:pPr>
                      <a:r>
                        <a:rPr lang="en-US"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0"/>
                        </a:spcAft>
                      </a:pPr>
                      <a:r>
                        <a:rPr lang="en-US" sz="1200" dirty="0">
                          <a:effectLst/>
                          <a:latin typeface="+mj-lt"/>
                        </a:rPr>
                        <a:t>Statement 5:   __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9: ___</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Statement 15: ___ </a:t>
                      </a:r>
                    </a:p>
                    <a:p>
                      <a:pPr marL="0" marR="0">
                        <a:spcBef>
                          <a:spcPts val="0"/>
                        </a:spcBef>
                        <a:spcAft>
                          <a:spcPts val="0"/>
                        </a:spcAft>
                      </a:pPr>
                      <a:r>
                        <a:rPr lang="en-US" sz="1200" dirty="0">
                          <a:effectLst/>
                          <a:latin typeface="+mj-lt"/>
                        </a:rPr>
                        <a:t> </a:t>
                      </a:r>
                    </a:p>
                    <a:p>
                      <a:pPr marL="0" marR="0">
                        <a:spcBef>
                          <a:spcPts val="0"/>
                        </a:spcBef>
                        <a:spcAft>
                          <a:spcPts val="0"/>
                        </a:spcAft>
                      </a:pPr>
                      <a:endParaRPr lang="en-US" sz="1200" dirty="0">
                        <a:effectLst/>
                        <a:latin typeface="+mj-lt"/>
                      </a:endParaRPr>
                    </a:p>
                    <a:p>
                      <a:pPr marL="0" marR="0">
                        <a:spcBef>
                          <a:spcPts val="0"/>
                        </a:spcBef>
                        <a:spcAft>
                          <a:spcPts val="0"/>
                        </a:spcAft>
                      </a:pPr>
                      <a:r>
                        <a:rPr lang="en-US" sz="1200" dirty="0">
                          <a:effectLst/>
                          <a:latin typeface="+mj-lt"/>
                        </a:rPr>
                        <a:t>Total: _______</a:t>
                      </a:r>
                    </a:p>
                    <a:p>
                      <a:pPr marL="0" marR="0">
                        <a:spcBef>
                          <a:spcPts val="0"/>
                        </a:spcBef>
                        <a:spcAft>
                          <a:spcPts val="0"/>
                        </a:spcAft>
                      </a:pPr>
                      <a:r>
                        <a:rPr lang="en-US"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918053425"/>
                  </a:ext>
                </a:extLst>
              </a:tr>
            </a:tbl>
          </a:graphicData>
        </a:graphic>
      </p:graphicFrame>
      <p:sp>
        <p:nvSpPr>
          <p:cNvPr id="5" name="Rectangle 1">
            <a:extLst>
              <a:ext uri="{FF2B5EF4-FFF2-40B4-BE49-F238E27FC236}">
                <a16:creationId xmlns:a16="http://schemas.microsoft.com/office/drawing/2014/main" id="{AC8C7AC6-23A3-4E61-BB15-B05F3EF14825}"/>
              </a:ext>
            </a:extLst>
          </p:cNvPr>
          <p:cNvSpPr>
            <a:spLocks noChangeArrowheads="1"/>
          </p:cNvSpPr>
          <p:nvPr/>
        </p:nvSpPr>
        <p:spPr bwMode="auto">
          <a:xfrm>
            <a:off x="6597812" y="1708622"/>
            <a:ext cx="2367165" cy="283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200" dirty="0">
              <a:solidFill>
                <a:schemeClr val="tx1"/>
              </a:solidFill>
              <a:latin typeface="+mj-lt"/>
            </a:endParaRPr>
          </a:p>
          <a:p>
            <a:pPr defTabSz="685800" eaLnBrk="0" fontAlgn="base" hangingPunct="0">
              <a:spcBef>
                <a:spcPct val="0"/>
              </a:spcBef>
              <a:spcAft>
                <a:spcPct val="0"/>
              </a:spcAft>
              <a:buClrTx/>
            </a:pPr>
            <a:r>
              <a:rPr lang="en-US" altLang="en-US" sz="1200" dirty="0">
                <a:solidFill>
                  <a:schemeClr val="tx1"/>
                </a:solidFill>
                <a:latin typeface="+mj-lt"/>
                <a:ea typeface="Calibri" panose="020F0502020204030204" pitchFamily="34" charset="0"/>
                <a:cs typeface="Calibri Light" panose="020F0302020204030204" pitchFamily="34" charset="0"/>
              </a:rPr>
              <a:t>A score of 8 or 9 is a probable indication that the dysfunction is not a problem for your team. A score of 6 or 7 indicates that the dysfunction could be a problem. A score of 3 to 5 is probably an indication that the dysfunction needs to be addressed.</a:t>
            </a:r>
            <a:endParaRPr lang="en-US" altLang="en-US" sz="1200" dirty="0">
              <a:solidFill>
                <a:schemeClr val="tx1"/>
              </a:solidFill>
              <a:latin typeface="+mj-lt"/>
            </a:endParaRPr>
          </a:p>
          <a:p>
            <a:pPr defTabSz="685800" eaLnBrk="0" fontAlgn="base" hangingPunct="0">
              <a:spcBef>
                <a:spcPct val="0"/>
              </a:spcBef>
              <a:spcAft>
                <a:spcPct val="0"/>
              </a:spcAft>
              <a:buClrTx/>
            </a:pPr>
            <a:endParaRPr lang="en-US" altLang="en-US" sz="1200" dirty="0">
              <a:solidFill>
                <a:schemeClr val="tx1"/>
              </a:solidFill>
              <a:latin typeface="+mj-lt"/>
              <a:ea typeface="Calibri" panose="020F0502020204030204" pitchFamily="34" charset="0"/>
              <a:cs typeface="Calibri Light" panose="020F0302020204030204" pitchFamily="34" charset="0"/>
            </a:endParaRPr>
          </a:p>
          <a:p>
            <a:pPr defTabSz="685800" eaLnBrk="0" fontAlgn="base" hangingPunct="0">
              <a:spcBef>
                <a:spcPct val="0"/>
              </a:spcBef>
              <a:spcAft>
                <a:spcPct val="0"/>
              </a:spcAft>
              <a:buClrTx/>
            </a:pPr>
            <a:r>
              <a:rPr lang="en-US" altLang="en-US" sz="1200" dirty="0">
                <a:solidFill>
                  <a:schemeClr val="tx1"/>
                </a:solidFill>
                <a:latin typeface="+mj-lt"/>
                <a:ea typeface="Calibri" panose="020F0502020204030204" pitchFamily="34" charset="0"/>
                <a:cs typeface="Calibri Light" panose="020F0302020204030204" pitchFamily="34" charset="0"/>
              </a:rPr>
              <a:t>Regardless of your scores, it is important to keep in mind that every team needs constant work, because without it, even the best ones deviate towards dysfunction.</a:t>
            </a:r>
            <a:endParaRPr lang="en-US" altLang="en-US" sz="1200" dirty="0">
              <a:solidFill>
                <a:schemeClr val="tx1"/>
              </a:solidFill>
              <a:latin typeface="+mj-lt"/>
            </a:endParaRPr>
          </a:p>
        </p:txBody>
      </p:sp>
      <p:sp>
        <p:nvSpPr>
          <p:cNvPr id="6" name="Rectangle 5">
            <a:extLst>
              <a:ext uri="{FF2B5EF4-FFF2-40B4-BE49-F238E27FC236}">
                <a16:creationId xmlns:a16="http://schemas.microsoft.com/office/drawing/2014/main" id="{403599E9-DB58-E450-3AE5-81B31E58EE1F}"/>
              </a:ext>
            </a:extLst>
          </p:cNvPr>
          <p:cNvSpPr/>
          <p:nvPr/>
        </p:nvSpPr>
        <p:spPr>
          <a:xfrm>
            <a:off x="520780" y="763469"/>
            <a:ext cx="2678858" cy="60960"/>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7" name="TextBox 6">
            <a:extLst>
              <a:ext uri="{FF2B5EF4-FFF2-40B4-BE49-F238E27FC236}">
                <a16:creationId xmlns:a16="http://schemas.microsoft.com/office/drawing/2014/main" id="{177D4C01-597B-DC1A-5B39-C93EDAEBEA11}"/>
              </a:ext>
            </a:extLst>
          </p:cNvPr>
          <p:cNvSpPr txBox="1"/>
          <p:nvPr/>
        </p:nvSpPr>
        <p:spPr>
          <a:xfrm>
            <a:off x="520780" y="-774720"/>
            <a:ext cx="4924307" cy="197252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2850" kern="1200" dirty="0">
                <a:solidFill>
                  <a:srgbClr val="222222"/>
                </a:solidFill>
                <a:latin typeface="Arial" panose="020B0604020202020204" pitchFamily="34" charset="0"/>
                <a:ea typeface="+mn-ea"/>
                <a:cs typeface="+mn-cs"/>
              </a:rPr>
              <a:t>How effective </a:t>
            </a:r>
            <a:r>
              <a:rPr lang="en-US" sz="2850" dirty="0">
                <a:solidFill>
                  <a:srgbClr val="222222"/>
                </a:solidFill>
                <a:latin typeface="Arial" panose="020B0604020202020204" pitchFamily="34" charset="0"/>
              </a:rPr>
              <a:t>is your team?</a:t>
            </a:r>
            <a:endParaRPr lang="en-US" sz="2850" kern="1200" dirty="0">
              <a:solidFill>
                <a:srgbClr val="222222"/>
              </a:solidFill>
              <a:latin typeface="Arial" panose="020B0604020202020204" pitchFamily="34" charset="0"/>
              <a:ea typeface="+mn-ea"/>
              <a:cs typeface="+mn-cs"/>
            </a:endParaRPr>
          </a:p>
          <a:p>
            <a:pPr defTabSz="685800">
              <a:lnSpc>
                <a:spcPct val="90000"/>
              </a:lnSpc>
              <a:spcBef>
                <a:spcPct val="0"/>
              </a:spcBef>
              <a:spcAft>
                <a:spcPts val="450"/>
              </a:spcAft>
              <a:buClrTx/>
              <a:defRPr/>
            </a:pPr>
            <a:endParaRPr lang="en-US" sz="2850" b="1" kern="1200" dirty="0">
              <a:solidFill>
                <a:prstClr val="black"/>
              </a:solidFill>
              <a:latin typeface="Calibri Light" panose="020F0302020204030204"/>
              <a:ea typeface="+mn-ea"/>
              <a:cs typeface="+mn-cs"/>
            </a:endParaRPr>
          </a:p>
        </p:txBody>
      </p:sp>
      <p:sp>
        <p:nvSpPr>
          <p:cNvPr id="9" name="TextBox 8">
            <a:extLst>
              <a:ext uri="{FF2B5EF4-FFF2-40B4-BE49-F238E27FC236}">
                <a16:creationId xmlns:a16="http://schemas.microsoft.com/office/drawing/2014/main" id="{E9521D57-6945-5A7B-B37C-CA8DDEAB57B7}"/>
              </a:ext>
            </a:extLst>
          </p:cNvPr>
          <p:cNvSpPr txBox="1"/>
          <p:nvPr/>
        </p:nvSpPr>
        <p:spPr>
          <a:xfrm>
            <a:off x="301672" y="955434"/>
            <a:ext cx="3276056" cy="523220"/>
          </a:xfrm>
          <a:prstGeom prst="rect">
            <a:avLst/>
          </a:prstGeom>
          <a:noFill/>
        </p:spPr>
        <p:txBody>
          <a:bodyPr wrap="square">
            <a:spAutoFit/>
          </a:bodyPr>
          <a:lstStyle/>
          <a:p>
            <a:pPr defTabSz="685800" eaLnBrk="0" fontAlgn="base" hangingPunct="0">
              <a:spcBef>
                <a:spcPct val="0"/>
              </a:spcBef>
              <a:spcAft>
                <a:spcPct val="0"/>
              </a:spcAft>
              <a:buClrTx/>
            </a:pPr>
            <a:r>
              <a:rPr lang="en-US" altLang="en-US" b="1" dirty="0">
                <a:solidFill>
                  <a:schemeClr val="tx1"/>
                </a:solidFill>
                <a:latin typeface="+mj-lt"/>
                <a:ea typeface="Calibri" panose="020F0502020204030204" pitchFamily="34" charset="0"/>
                <a:cs typeface="Calibri Light" panose="020F0302020204030204" pitchFamily="34" charset="0"/>
              </a:rPr>
              <a:t>Scoring:  Combine your scores for the preceding statements as indicated below:</a:t>
            </a:r>
          </a:p>
        </p:txBody>
      </p:sp>
    </p:spTree>
    <p:extLst>
      <p:ext uri="{BB962C8B-B14F-4D97-AF65-F5344CB8AC3E}">
        <p14:creationId xmlns:p14="http://schemas.microsoft.com/office/powerpoint/2010/main" val="13652739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143000" y="171450"/>
            <a:ext cx="6858000" cy="477441"/>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fontAlgn="base">
              <a:spcBef>
                <a:spcPct val="0"/>
              </a:spcBef>
              <a:spcAft>
                <a:spcPct val="0"/>
              </a:spcAft>
              <a:defRPr/>
            </a:pPr>
            <a:r>
              <a:rPr lang="en-US" sz="2400" b="1" dirty="0">
                <a:solidFill>
                  <a:srgbClr val="680000"/>
                </a:solidFill>
                <a:latin typeface="Corbel" pitchFamily="34" charset="0"/>
              </a:rPr>
              <a:t>First things first – the model of high performance</a:t>
            </a:r>
          </a:p>
        </p:txBody>
      </p:sp>
      <p:sp>
        <p:nvSpPr>
          <p:cNvPr id="48" name="Freeform 47"/>
          <p:cNvSpPr>
            <a:spLocks/>
          </p:cNvSpPr>
          <p:nvPr/>
        </p:nvSpPr>
        <p:spPr bwMode="auto">
          <a:xfrm rot="19689370">
            <a:off x="2001953" y="1269781"/>
            <a:ext cx="4188504" cy="857249"/>
          </a:xfrm>
          <a:custGeom>
            <a:avLst/>
            <a:gdLst>
              <a:gd name="T0" fmla="*/ 0 w 8001000"/>
              <a:gd name="T1" fmla="*/ 0 h 1346200"/>
              <a:gd name="T2" fmla="*/ 2334860 w 8001000"/>
              <a:gd name="T3" fmla="*/ 867314 h 1346200"/>
              <a:gd name="T4" fmla="*/ 4635385 w 8001000"/>
              <a:gd name="T5" fmla="*/ 1085850 h 1346200"/>
              <a:gd name="T6" fmla="*/ 0 60000 65536"/>
              <a:gd name="T7" fmla="*/ 0 60000 65536"/>
              <a:gd name="T8" fmla="*/ 0 60000 65536"/>
            </a:gdLst>
            <a:ahLst/>
            <a:cxnLst>
              <a:cxn ang="T6">
                <a:pos x="T0" y="T1"/>
              </a:cxn>
              <a:cxn ang="T7">
                <a:pos x="T2" y="T3"/>
              </a:cxn>
              <a:cxn ang="T8">
                <a:pos x="T4" y="T5"/>
              </a:cxn>
            </a:cxnLst>
            <a:rect l="0" t="0" r="r" b="b"/>
            <a:pathLst>
              <a:path w="8001000" h="1346200">
                <a:moveTo>
                  <a:pt x="0" y="0"/>
                </a:moveTo>
                <a:cubicBezTo>
                  <a:pt x="1348316" y="425450"/>
                  <a:pt x="2696633" y="850900"/>
                  <a:pt x="4030133" y="1075267"/>
                </a:cubicBezTo>
                <a:cubicBezTo>
                  <a:pt x="5363633" y="1299634"/>
                  <a:pt x="6682316" y="1322917"/>
                  <a:pt x="8001000" y="1346200"/>
                </a:cubicBezTo>
              </a:path>
            </a:pathLst>
          </a:custGeom>
          <a:noFill/>
          <a:ln w="38100" cap="flat" cmpd="sng">
            <a:solidFill>
              <a:srgbClr val="680000"/>
            </a:solidFill>
            <a:prstDash val="solid"/>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solidFill>
                  <a:srgbClr val="FFFFFF"/>
                </a:solidFill>
              </a14:hiddenFill>
            </a:ext>
          </a:extLst>
        </p:spPr>
        <p:txBody>
          <a:bodyPr anchor="ctr"/>
          <a:lstStyle/>
          <a:p>
            <a:pPr fontAlgn="base">
              <a:spcBef>
                <a:spcPct val="0"/>
              </a:spcBef>
              <a:spcAft>
                <a:spcPct val="0"/>
              </a:spcAft>
            </a:pPr>
            <a:endParaRPr lang="en-US" sz="1050">
              <a:latin typeface="Arial" pitchFamily="34" charset="0"/>
            </a:endParaRPr>
          </a:p>
        </p:txBody>
      </p:sp>
      <p:sp>
        <p:nvSpPr>
          <p:cNvPr id="49" name="Freeform 48"/>
          <p:cNvSpPr>
            <a:spLocks/>
          </p:cNvSpPr>
          <p:nvPr/>
        </p:nvSpPr>
        <p:spPr bwMode="auto">
          <a:xfrm rot="20032139" flipV="1">
            <a:off x="1694918" y="2389930"/>
            <a:ext cx="5076816" cy="857249"/>
          </a:xfrm>
          <a:custGeom>
            <a:avLst/>
            <a:gdLst>
              <a:gd name="T0" fmla="*/ 0 w 8001000"/>
              <a:gd name="T1" fmla="*/ 0 h 1346200"/>
              <a:gd name="T2" fmla="*/ 2334860 w 8001000"/>
              <a:gd name="T3" fmla="*/ 867314 h 1346200"/>
              <a:gd name="T4" fmla="*/ 4635385 w 8001000"/>
              <a:gd name="T5" fmla="*/ 1085850 h 1346200"/>
              <a:gd name="T6" fmla="*/ 0 60000 65536"/>
              <a:gd name="T7" fmla="*/ 0 60000 65536"/>
              <a:gd name="T8" fmla="*/ 0 60000 65536"/>
            </a:gdLst>
            <a:ahLst/>
            <a:cxnLst>
              <a:cxn ang="T6">
                <a:pos x="T0" y="T1"/>
              </a:cxn>
              <a:cxn ang="T7">
                <a:pos x="T2" y="T3"/>
              </a:cxn>
              <a:cxn ang="T8">
                <a:pos x="T4" y="T5"/>
              </a:cxn>
            </a:cxnLst>
            <a:rect l="0" t="0" r="r" b="b"/>
            <a:pathLst>
              <a:path w="8001000" h="1346200">
                <a:moveTo>
                  <a:pt x="0" y="0"/>
                </a:moveTo>
                <a:cubicBezTo>
                  <a:pt x="1348316" y="425450"/>
                  <a:pt x="2696633" y="850900"/>
                  <a:pt x="4030133" y="1075267"/>
                </a:cubicBezTo>
                <a:cubicBezTo>
                  <a:pt x="5363633" y="1299634"/>
                  <a:pt x="6682316" y="1322917"/>
                  <a:pt x="8001000" y="1346200"/>
                </a:cubicBezTo>
              </a:path>
            </a:pathLst>
          </a:custGeom>
          <a:noFill/>
          <a:ln w="38100" cap="flat" cmpd="sng">
            <a:solidFill>
              <a:srgbClr val="680000"/>
            </a:solidFill>
            <a:prstDash val="solid"/>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solidFill>
                  <a:srgbClr val="FFFFFF"/>
                </a:solidFill>
              </a14:hiddenFill>
            </a:ext>
          </a:extLst>
        </p:spPr>
        <p:txBody>
          <a:bodyPr anchor="ctr"/>
          <a:lstStyle/>
          <a:p>
            <a:pPr fontAlgn="base">
              <a:spcBef>
                <a:spcPct val="0"/>
              </a:spcBef>
              <a:spcAft>
                <a:spcPct val="0"/>
              </a:spcAft>
            </a:pPr>
            <a:endParaRPr lang="en-US" sz="1050">
              <a:latin typeface="Arial" pitchFamily="34" charset="0"/>
            </a:endParaRPr>
          </a:p>
        </p:txBody>
      </p:sp>
      <p:cxnSp>
        <p:nvCxnSpPr>
          <p:cNvPr id="51" name="Straight Connector 50"/>
          <p:cNvCxnSpPr/>
          <p:nvPr/>
        </p:nvCxnSpPr>
        <p:spPr>
          <a:xfrm>
            <a:off x="2021348" y="914399"/>
            <a:ext cx="0" cy="348615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2005211" y="4400549"/>
            <a:ext cx="5200650"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55" name="Oval 54"/>
          <p:cNvSpPr>
            <a:spLocks noChangeArrowheads="1"/>
          </p:cNvSpPr>
          <p:nvPr/>
        </p:nvSpPr>
        <p:spPr bwMode="auto">
          <a:xfrm>
            <a:off x="2357437" y="2443321"/>
            <a:ext cx="184547" cy="172640"/>
          </a:xfrm>
          <a:prstGeom prst="ellipse">
            <a:avLst/>
          </a:prstGeom>
          <a:solidFill>
            <a:srgbClr val="FFC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56" name="Oval 55"/>
          <p:cNvSpPr>
            <a:spLocks noChangeArrowheads="1"/>
          </p:cNvSpPr>
          <p:nvPr/>
        </p:nvSpPr>
        <p:spPr bwMode="auto">
          <a:xfrm>
            <a:off x="2228850" y="2767169"/>
            <a:ext cx="184547" cy="171450"/>
          </a:xfrm>
          <a:prstGeom prst="ellipse">
            <a:avLst/>
          </a:prstGeom>
          <a:solidFill>
            <a:srgbClr val="C00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57" name="Oval 56"/>
          <p:cNvSpPr>
            <a:spLocks noChangeArrowheads="1"/>
          </p:cNvSpPr>
          <p:nvPr/>
        </p:nvSpPr>
        <p:spPr bwMode="auto">
          <a:xfrm>
            <a:off x="2584848" y="2715972"/>
            <a:ext cx="184547" cy="171450"/>
          </a:xfrm>
          <a:prstGeom prst="ellipse">
            <a:avLst/>
          </a:prstGeom>
          <a:solidFill>
            <a:srgbClr val="00206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58" name="Oval 57"/>
          <p:cNvSpPr>
            <a:spLocks noChangeArrowheads="1"/>
          </p:cNvSpPr>
          <p:nvPr/>
        </p:nvSpPr>
        <p:spPr bwMode="auto">
          <a:xfrm>
            <a:off x="2728912" y="2406410"/>
            <a:ext cx="184547" cy="171450"/>
          </a:xfrm>
          <a:prstGeom prst="ellipse">
            <a:avLst/>
          </a:prstGeom>
          <a:solidFill>
            <a:srgbClr val="0070C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59" name="Oval 58"/>
          <p:cNvSpPr>
            <a:spLocks noChangeArrowheads="1"/>
          </p:cNvSpPr>
          <p:nvPr/>
        </p:nvSpPr>
        <p:spPr bwMode="auto">
          <a:xfrm>
            <a:off x="2970609" y="2615960"/>
            <a:ext cx="390525" cy="381000"/>
          </a:xfrm>
          <a:prstGeom prst="ellipse">
            <a:avLst/>
          </a:prstGeom>
          <a:solidFill>
            <a:srgbClr val="7030A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latin typeface="Calibri" charset="0"/>
              <a:cs typeface="ＭＳ Ｐゴシック" charset="-128"/>
            </a:endParaRPr>
          </a:p>
        </p:txBody>
      </p:sp>
      <p:sp>
        <p:nvSpPr>
          <p:cNvPr id="60" name="Oval 59"/>
          <p:cNvSpPr>
            <a:spLocks noChangeArrowheads="1"/>
          </p:cNvSpPr>
          <p:nvPr/>
        </p:nvSpPr>
        <p:spPr bwMode="auto">
          <a:xfrm>
            <a:off x="2622948" y="3001722"/>
            <a:ext cx="184547" cy="171450"/>
          </a:xfrm>
          <a:prstGeom prst="ellipse">
            <a:avLst/>
          </a:prstGeom>
          <a:gradFill>
            <a:gsLst>
              <a:gs pos="72000">
                <a:srgbClr val="ABF102">
                  <a:lumMod val="99000"/>
                  <a:lumOff val="1000"/>
                  <a:alpha val="70000"/>
                </a:srgbClr>
              </a:gs>
              <a:gs pos="0">
                <a:srgbClr val="78A701"/>
              </a:gs>
            </a:gsLst>
            <a:lin ang="16200000" scaled="0"/>
          </a:gra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1" name="Oval 60"/>
          <p:cNvSpPr>
            <a:spLocks noChangeArrowheads="1"/>
          </p:cNvSpPr>
          <p:nvPr/>
        </p:nvSpPr>
        <p:spPr bwMode="auto">
          <a:xfrm>
            <a:off x="2474119" y="3341052"/>
            <a:ext cx="184547" cy="172640"/>
          </a:xfrm>
          <a:prstGeom prst="ellipse">
            <a:avLst/>
          </a:prstGeom>
          <a:solidFill>
            <a:srgbClr val="FFC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2" name="Oval 61"/>
          <p:cNvSpPr>
            <a:spLocks noChangeArrowheads="1"/>
          </p:cNvSpPr>
          <p:nvPr/>
        </p:nvSpPr>
        <p:spPr bwMode="auto">
          <a:xfrm>
            <a:off x="2953940" y="3196985"/>
            <a:ext cx="185738" cy="171450"/>
          </a:xfrm>
          <a:prstGeom prst="ellipse">
            <a:avLst/>
          </a:prstGeom>
          <a:solidFill>
            <a:srgbClr val="FF0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3" name="Oval 62"/>
          <p:cNvSpPr>
            <a:spLocks noChangeArrowheads="1"/>
          </p:cNvSpPr>
          <p:nvPr/>
        </p:nvSpPr>
        <p:spPr bwMode="auto">
          <a:xfrm>
            <a:off x="2228850" y="3687522"/>
            <a:ext cx="184547" cy="171450"/>
          </a:xfrm>
          <a:prstGeom prst="ellipse">
            <a:avLst/>
          </a:prstGeom>
          <a:solidFill>
            <a:srgbClr val="C00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4" name="Oval 63"/>
          <p:cNvSpPr>
            <a:spLocks noChangeArrowheads="1"/>
          </p:cNvSpPr>
          <p:nvPr/>
        </p:nvSpPr>
        <p:spPr bwMode="auto">
          <a:xfrm>
            <a:off x="2915841" y="2980291"/>
            <a:ext cx="184547" cy="171450"/>
          </a:xfrm>
          <a:prstGeom prst="ellipse">
            <a:avLst/>
          </a:prstGeom>
          <a:solidFill>
            <a:srgbClr val="FFC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5" name="Oval 64"/>
          <p:cNvSpPr>
            <a:spLocks noChangeArrowheads="1"/>
          </p:cNvSpPr>
          <p:nvPr/>
        </p:nvSpPr>
        <p:spPr bwMode="auto">
          <a:xfrm>
            <a:off x="2366962" y="3116023"/>
            <a:ext cx="185738" cy="172640"/>
          </a:xfrm>
          <a:prstGeom prst="ellipse">
            <a:avLst/>
          </a:prstGeom>
          <a:solidFill>
            <a:srgbClr val="0070C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6" name="Oval 65"/>
          <p:cNvSpPr>
            <a:spLocks noChangeArrowheads="1"/>
          </p:cNvSpPr>
          <p:nvPr/>
        </p:nvSpPr>
        <p:spPr bwMode="auto">
          <a:xfrm>
            <a:off x="3412331" y="2800508"/>
            <a:ext cx="184547" cy="172640"/>
          </a:xfrm>
          <a:prstGeom prst="ellipse">
            <a:avLst/>
          </a:prstGeom>
          <a:solidFill>
            <a:srgbClr val="FFC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7" name="Oval 66"/>
          <p:cNvSpPr>
            <a:spLocks noChangeArrowheads="1"/>
          </p:cNvSpPr>
          <p:nvPr/>
        </p:nvSpPr>
        <p:spPr bwMode="auto">
          <a:xfrm>
            <a:off x="3012281" y="2292110"/>
            <a:ext cx="223838" cy="227409"/>
          </a:xfrm>
          <a:prstGeom prst="ellipse">
            <a:avLst/>
          </a:prstGeom>
          <a:solidFill>
            <a:srgbClr val="7030A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8" name="Oval 67"/>
          <p:cNvSpPr>
            <a:spLocks noChangeArrowheads="1"/>
          </p:cNvSpPr>
          <p:nvPr/>
        </p:nvSpPr>
        <p:spPr bwMode="auto">
          <a:xfrm>
            <a:off x="3343275" y="2369500"/>
            <a:ext cx="272654" cy="258366"/>
          </a:xfrm>
          <a:prstGeom prst="ellipse">
            <a:avLst/>
          </a:prstGeom>
          <a:solidFill>
            <a:srgbClr val="0070C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69" name="Oval 68"/>
          <p:cNvSpPr>
            <a:spLocks noChangeArrowheads="1"/>
          </p:cNvSpPr>
          <p:nvPr/>
        </p:nvSpPr>
        <p:spPr bwMode="auto">
          <a:xfrm>
            <a:off x="3837118" y="2056367"/>
            <a:ext cx="185738" cy="172640"/>
          </a:xfrm>
          <a:prstGeom prst="ellipse">
            <a:avLst/>
          </a:prstGeom>
          <a:gradFill>
            <a:gsLst>
              <a:gs pos="72000">
                <a:srgbClr val="ABF102">
                  <a:lumMod val="99000"/>
                  <a:lumOff val="1000"/>
                  <a:alpha val="70000"/>
                </a:srgbClr>
              </a:gs>
              <a:gs pos="0">
                <a:srgbClr val="78A701"/>
              </a:gs>
            </a:gsLst>
            <a:lin ang="16200000" scaled="0"/>
          </a:gra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0" name="Oval 69"/>
          <p:cNvSpPr>
            <a:spLocks noChangeArrowheads="1"/>
          </p:cNvSpPr>
          <p:nvPr/>
        </p:nvSpPr>
        <p:spPr bwMode="auto">
          <a:xfrm>
            <a:off x="3615928" y="2562381"/>
            <a:ext cx="184547" cy="171450"/>
          </a:xfrm>
          <a:prstGeom prst="ellipse">
            <a:avLst/>
          </a:prstGeom>
          <a:gradFill>
            <a:gsLst>
              <a:gs pos="72000">
                <a:srgbClr val="ABF102">
                  <a:lumMod val="99000"/>
                  <a:lumOff val="1000"/>
                  <a:alpha val="70000"/>
                </a:srgbClr>
              </a:gs>
              <a:gs pos="0">
                <a:srgbClr val="78A701"/>
              </a:gs>
            </a:gsLst>
            <a:lin ang="16200000" scaled="0"/>
          </a:gra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1" name="Oval 70"/>
          <p:cNvSpPr>
            <a:spLocks noChangeArrowheads="1"/>
          </p:cNvSpPr>
          <p:nvPr/>
        </p:nvSpPr>
        <p:spPr bwMode="auto">
          <a:xfrm>
            <a:off x="4100513" y="2015354"/>
            <a:ext cx="305991" cy="307181"/>
          </a:xfrm>
          <a:prstGeom prst="ellipse">
            <a:avLst/>
          </a:prstGeom>
          <a:gradFill>
            <a:gsLst>
              <a:gs pos="72000">
                <a:srgbClr val="ABF102">
                  <a:lumMod val="99000"/>
                  <a:lumOff val="1000"/>
                  <a:alpha val="70000"/>
                </a:srgbClr>
              </a:gs>
              <a:gs pos="0">
                <a:srgbClr val="78A701"/>
              </a:gs>
            </a:gsLst>
            <a:lin ang="16200000" scaled="0"/>
          </a:gra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2" name="Oval 71"/>
          <p:cNvSpPr>
            <a:spLocks noChangeArrowheads="1"/>
          </p:cNvSpPr>
          <p:nvPr/>
        </p:nvSpPr>
        <p:spPr bwMode="auto">
          <a:xfrm>
            <a:off x="4450556" y="1890869"/>
            <a:ext cx="291704" cy="303609"/>
          </a:xfrm>
          <a:prstGeom prst="ellipse">
            <a:avLst/>
          </a:prstGeom>
          <a:solidFill>
            <a:srgbClr val="0070C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3" name="Oval 72"/>
          <p:cNvSpPr>
            <a:spLocks noChangeArrowheads="1"/>
          </p:cNvSpPr>
          <p:nvPr/>
        </p:nvSpPr>
        <p:spPr bwMode="auto">
          <a:xfrm>
            <a:off x="4743450" y="1749185"/>
            <a:ext cx="185738" cy="171450"/>
          </a:xfrm>
          <a:prstGeom prst="ellipse">
            <a:avLst/>
          </a:prstGeom>
          <a:gradFill>
            <a:gsLst>
              <a:gs pos="72000">
                <a:srgbClr val="ABF102">
                  <a:lumMod val="99000"/>
                  <a:lumOff val="1000"/>
                  <a:alpha val="70000"/>
                </a:srgbClr>
              </a:gs>
              <a:gs pos="0">
                <a:srgbClr val="78A701"/>
              </a:gs>
            </a:gsLst>
            <a:lin ang="16200000" scaled="0"/>
          </a:gra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4" name="Oval 73"/>
          <p:cNvSpPr>
            <a:spLocks noChangeArrowheads="1"/>
          </p:cNvSpPr>
          <p:nvPr/>
        </p:nvSpPr>
        <p:spPr bwMode="auto">
          <a:xfrm>
            <a:off x="5013723" y="1566361"/>
            <a:ext cx="303610" cy="282178"/>
          </a:xfrm>
          <a:prstGeom prst="ellipse">
            <a:avLst/>
          </a:prstGeom>
          <a:solidFill>
            <a:srgbClr val="7030A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5" name="Oval 74"/>
          <p:cNvSpPr>
            <a:spLocks noChangeArrowheads="1"/>
          </p:cNvSpPr>
          <p:nvPr/>
        </p:nvSpPr>
        <p:spPr bwMode="auto">
          <a:xfrm>
            <a:off x="5351860" y="1520585"/>
            <a:ext cx="184547" cy="171450"/>
          </a:xfrm>
          <a:prstGeom prst="ellipse">
            <a:avLst/>
          </a:prstGeom>
          <a:solidFill>
            <a:srgbClr val="0070C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6" name="Oval 75"/>
          <p:cNvSpPr>
            <a:spLocks noChangeArrowheads="1"/>
          </p:cNvSpPr>
          <p:nvPr/>
        </p:nvSpPr>
        <p:spPr bwMode="auto">
          <a:xfrm>
            <a:off x="5543550" y="1302997"/>
            <a:ext cx="257175" cy="252116"/>
          </a:xfrm>
          <a:prstGeom prst="ellipse">
            <a:avLst/>
          </a:prstGeom>
          <a:solidFill>
            <a:srgbClr val="FF0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7" name="Oval 76"/>
          <p:cNvSpPr>
            <a:spLocks noChangeArrowheads="1"/>
          </p:cNvSpPr>
          <p:nvPr/>
        </p:nvSpPr>
        <p:spPr bwMode="auto">
          <a:xfrm>
            <a:off x="3730230" y="2363015"/>
            <a:ext cx="184547" cy="171450"/>
          </a:xfrm>
          <a:prstGeom prst="ellipse">
            <a:avLst/>
          </a:prstGeom>
          <a:solidFill>
            <a:srgbClr val="C00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8" name="Oval 77"/>
          <p:cNvSpPr>
            <a:spLocks noChangeArrowheads="1"/>
          </p:cNvSpPr>
          <p:nvPr/>
        </p:nvSpPr>
        <p:spPr bwMode="auto">
          <a:xfrm>
            <a:off x="3943350" y="2371882"/>
            <a:ext cx="184547" cy="171450"/>
          </a:xfrm>
          <a:prstGeom prst="ellipse">
            <a:avLst/>
          </a:prstGeom>
          <a:solidFill>
            <a:srgbClr val="FFC000"/>
          </a:solidFill>
          <a:ln w="6350">
            <a:solidFill>
              <a:srgbClr val="7EB821"/>
            </a:solidFill>
            <a:prstDash val="solid"/>
            <a:miter lim="800000"/>
            <a:headEnd/>
            <a:tailEnd/>
          </a:ln>
          <a:effectLst>
            <a:outerShdw blurRad="63500" dist="23000" dir="5400000" rotWithShape="0">
              <a:srgbClr val="000000">
                <a:alpha val="34998"/>
              </a:srgbClr>
            </a:outerShdw>
          </a:effectLst>
        </p:spPr>
        <p:txBody>
          <a:bodyPr anchor="ctr"/>
          <a:lstStyle/>
          <a:p>
            <a:pPr algn="ctr" fontAlgn="base">
              <a:spcBef>
                <a:spcPct val="0"/>
              </a:spcBef>
              <a:spcAft>
                <a:spcPct val="0"/>
              </a:spcAft>
              <a:defRPr/>
            </a:pPr>
            <a:endParaRPr lang="en-US" sz="1050" dirty="0">
              <a:solidFill>
                <a:srgbClr val="000000">
                  <a:lumMod val="85000"/>
                  <a:lumOff val="15000"/>
                </a:srgbClr>
              </a:solidFill>
              <a:latin typeface="Calibri" charset="0"/>
              <a:cs typeface="ＭＳ Ｐゴシック" charset="-128"/>
            </a:endParaRPr>
          </a:p>
        </p:txBody>
      </p:sp>
      <p:sp>
        <p:nvSpPr>
          <p:cNvPr id="79" name="TextBox 78"/>
          <p:cNvSpPr txBox="1"/>
          <p:nvPr/>
        </p:nvSpPr>
        <p:spPr>
          <a:xfrm>
            <a:off x="3337058" y="2197470"/>
            <a:ext cx="696024" cy="230832"/>
          </a:xfrm>
          <a:prstGeom prst="rect">
            <a:avLst/>
          </a:prstGeom>
          <a:noFill/>
        </p:spPr>
        <p:txBody>
          <a:bodyPr wrap="none" rtlCol="0">
            <a:spAutoFit/>
          </a:bodyPr>
          <a:lstStyle/>
          <a:p>
            <a:pPr algn="ctr" fontAlgn="base">
              <a:spcBef>
                <a:spcPct val="0"/>
              </a:spcBef>
              <a:spcAft>
                <a:spcPct val="0"/>
              </a:spcAft>
            </a:pPr>
            <a:r>
              <a:rPr lang="en-US" sz="900" dirty="0">
                <a:latin typeface="Corbel" pitchFamily="34" charset="0"/>
              </a:rPr>
              <a:t>Individuals</a:t>
            </a:r>
          </a:p>
        </p:txBody>
      </p:sp>
      <p:sp>
        <p:nvSpPr>
          <p:cNvPr id="80" name="TextBox 79"/>
          <p:cNvSpPr txBox="1"/>
          <p:nvPr/>
        </p:nvSpPr>
        <p:spPr>
          <a:xfrm>
            <a:off x="2807455" y="2464485"/>
            <a:ext cx="527709" cy="230832"/>
          </a:xfrm>
          <a:prstGeom prst="rect">
            <a:avLst/>
          </a:prstGeom>
          <a:noFill/>
        </p:spPr>
        <p:txBody>
          <a:bodyPr wrap="none" rtlCol="0">
            <a:spAutoFit/>
          </a:bodyPr>
          <a:lstStyle/>
          <a:p>
            <a:pPr algn="ctr" fontAlgn="base">
              <a:spcBef>
                <a:spcPct val="0"/>
              </a:spcBef>
              <a:spcAft>
                <a:spcPct val="0"/>
              </a:spcAft>
            </a:pPr>
            <a:r>
              <a:rPr lang="en-US" sz="900" dirty="0">
                <a:latin typeface="Corbel" pitchFamily="34" charset="0"/>
              </a:rPr>
              <a:t>Teams </a:t>
            </a:r>
          </a:p>
        </p:txBody>
      </p:sp>
      <p:sp>
        <p:nvSpPr>
          <p:cNvPr id="82" name="TextBox 81"/>
          <p:cNvSpPr txBox="1"/>
          <p:nvPr/>
        </p:nvSpPr>
        <p:spPr>
          <a:xfrm>
            <a:off x="5943600" y="818720"/>
            <a:ext cx="1371600" cy="646331"/>
          </a:xfrm>
          <a:prstGeom prst="rect">
            <a:avLst/>
          </a:prstGeom>
          <a:solidFill>
            <a:schemeClr val="bg1"/>
          </a:solidFill>
        </p:spPr>
        <p:txBody>
          <a:bodyPr wrap="square" rtlCol="0">
            <a:spAutoFit/>
          </a:bodyPr>
          <a:lstStyle/>
          <a:p>
            <a:pPr algn="ctr" fontAlgn="base">
              <a:spcBef>
                <a:spcPct val="0"/>
              </a:spcBef>
              <a:spcAft>
                <a:spcPct val="0"/>
              </a:spcAft>
            </a:pPr>
            <a:r>
              <a:rPr lang="en-US" sz="1200" b="1" dirty="0">
                <a:solidFill>
                  <a:srgbClr val="680000"/>
                </a:solidFill>
                <a:latin typeface="Corbel" pitchFamily="34" charset="0"/>
              </a:rPr>
              <a:t>High Performance Organizations</a:t>
            </a:r>
          </a:p>
        </p:txBody>
      </p:sp>
      <p:sp>
        <p:nvSpPr>
          <p:cNvPr id="83" name="TextBox 82"/>
          <p:cNvSpPr txBox="1"/>
          <p:nvPr/>
        </p:nvSpPr>
        <p:spPr>
          <a:xfrm>
            <a:off x="2000250" y="1085850"/>
            <a:ext cx="1316386" cy="253916"/>
          </a:xfrm>
          <a:prstGeom prst="rect">
            <a:avLst/>
          </a:prstGeom>
          <a:noFill/>
        </p:spPr>
        <p:txBody>
          <a:bodyPr wrap="none" rtlCol="0">
            <a:spAutoFit/>
          </a:bodyPr>
          <a:lstStyle/>
          <a:p>
            <a:pPr fontAlgn="base">
              <a:spcBef>
                <a:spcPct val="0"/>
              </a:spcBef>
              <a:spcAft>
                <a:spcPct val="0"/>
              </a:spcAft>
            </a:pPr>
            <a:r>
              <a:rPr lang="en-US" sz="1050" dirty="0">
                <a:solidFill>
                  <a:srgbClr val="680000"/>
                </a:solidFill>
                <a:latin typeface="Corbel" pitchFamily="34" charset="0"/>
              </a:rPr>
              <a:t>Talent Management</a:t>
            </a:r>
          </a:p>
        </p:txBody>
      </p:sp>
      <p:sp>
        <p:nvSpPr>
          <p:cNvPr id="84" name="TextBox 83"/>
          <p:cNvSpPr txBox="1"/>
          <p:nvPr/>
        </p:nvSpPr>
        <p:spPr>
          <a:xfrm>
            <a:off x="5061036" y="4123551"/>
            <a:ext cx="1513556" cy="253916"/>
          </a:xfrm>
          <a:prstGeom prst="rect">
            <a:avLst/>
          </a:prstGeom>
          <a:noFill/>
        </p:spPr>
        <p:txBody>
          <a:bodyPr wrap="none" rtlCol="0">
            <a:spAutoFit/>
          </a:bodyPr>
          <a:lstStyle/>
          <a:p>
            <a:pPr fontAlgn="base">
              <a:spcBef>
                <a:spcPct val="0"/>
              </a:spcBef>
              <a:spcAft>
                <a:spcPct val="0"/>
              </a:spcAft>
            </a:pPr>
            <a:r>
              <a:rPr lang="en-US" sz="1050" dirty="0">
                <a:solidFill>
                  <a:srgbClr val="680000"/>
                </a:solidFill>
                <a:latin typeface="Corbel" pitchFamily="34" charset="0"/>
              </a:rPr>
              <a:t>Organizational Enablers</a:t>
            </a:r>
          </a:p>
        </p:txBody>
      </p:sp>
      <p:sp>
        <p:nvSpPr>
          <p:cNvPr id="85" name="TextBox 84"/>
          <p:cNvSpPr txBox="1"/>
          <p:nvPr/>
        </p:nvSpPr>
        <p:spPr>
          <a:xfrm rot="21022287">
            <a:off x="1991221" y="2194772"/>
            <a:ext cx="752129"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recruitment</a:t>
            </a:r>
          </a:p>
        </p:txBody>
      </p:sp>
      <p:sp>
        <p:nvSpPr>
          <p:cNvPr id="86" name="TextBox 85"/>
          <p:cNvSpPr txBox="1"/>
          <p:nvPr/>
        </p:nvSpPr>
        <p:spPr>
          <a:xfrm rot="20941634">
            <a:off x="2733910" y="2048794"/>
            <a:ext cx="614271"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selection</a:t>
            </a:r>
          </a:p>
        </p:txBody>
      </p:sp>
      <p:sp>
        <p:nvSpPr>
          <p:cNvPr id="87" name="TextBox 86"/>
          <p:cNvSpPr txBox="1"/>
          <p:nvPr/>
        </p:nvSpPr>
        <p:spPr>
          <a:xfrm rot="20456826">
            <a:off x="3690701" y="1781732"/>
            <a:ext cx="692818"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succession</a:t>
            </a:r>
          </a:p>
        </p:txBody>
      </p:sp>
      <p:sp>
        <p:nvSpPr>
          <p:cNvPr id="88" name="TextBox 87"/>
          <p:cNvSpPr txBox="1"/>
          <p:nvPr/>
        </p:nvSpPr>
        <p:spPr>
          <a:xfrm rot="19927155">
            <a:off x="4797492" y="1168607"/>
            <a:ext cx="1152880"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high potential talent</a:t>
            </a:r>
          </a:p>
        </p:txBody>
      </p:sp>
      <p:sp>
        <p:nvSpPr>
          <p:cNvPr id="89" name="TextBox 88"/>
          <p:cNvSpPr txBox="1"/>
          <p:nvPr/>
        </p:nvSpPr>
        <p:spPr>
          <a:xfrm rot="20241081">
            <a:off x="4343257" y="1569939"/>
            <a:ext cx="481222"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teams</a:t>
            </a:r>
          </a:p>
        </p:txBody>
      </p:sp>
      <p:sp>
        <p:nvSpPr>
          <p:cNvPr id="90" name="TextBox 89"/>
          <p:cNvSpPr txBox="1"/>
          <p:nvPr/>
        </p:nvSpPr>
        <p:spPr>
          <a:xfrm rot="19022797">
            <a:off x="2162640" y="4100394"/>
            <a:ext cx="460382"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vision</a:t>
            </a:r>
          </a:p>
        </p:txBody>
      </p:sp>
      <p:sp>
        <p:nvSpPr>
          <p:cNvPr id="91" name="TextBox 90"/>
          <p:cNvSpPr txBox="1"/>
          <p:nvPr/>
        </p:nvSpPr>
        <p:spPr>
          <a:xfrm rot="19022797">
            <a:off x="2521512" y="3692894"/>
            <a:ext cx="580608"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strategy</a:t>
            </a:r>
          </a:p>
        </p:txBody>
      </p:sp>
      <p:sp>
        <p:nvSpPr>
          <p:cNvPr id="92" name="TextBox 91"/>
          <p:cNvSpPr txBox="1"/>
          <p:nvPr/>
        </p:nvSpPr>
        <p:spPr>
          <a:xfrm rot="19022797">
            <a:off x="2922011" y="3317720"/>
            <a:ext cx="615874"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structure</a:t>
            </a:r>
          </a:p>
        </p:txBody>
      </p:sp>
      <p:sp>
        <p:nvSpPr>
          <p:cNvPr id="93" name="TextBox 92"/>
          <p:cNvSpPr txBox="1"/>
          <p:nvPr/>
        </p:nvSpPr>
        <p:spPr>
          <a:xfrm rot="19022797">
            <a:off x="3383999" y="2946766"/>
            <a:ext cx="543739"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policies</a:t>
            </a:r>
          </a:p>
        </p:txBody>
      </p:sp>
      <p:sp>
        <p:nvSpPr>
          <p:cNvPr id="94" name="TextBox 93"/>
          <p:cNvSpPr txBox="1"/>
          <p:nvPr/>
        </p:nvSpPr>
        <p:spPr>
          <a:xfrm rot="19385838">
            <a:off x="3776061" y="2610744"/>
            <a:ext cx="614271"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practices</a:t>
            </a:r>
          </a:p>
        </p:txBody>
      </p:sp>
      <p:sp>
        <p:nvSpPr>
          <p:cNvPr id="95" name="TextBox 94"/>
          <p:cNvSpPr txBox="1"/>
          <p:nvPr/>
        </p:nvSpPr>
        <p:spPr>
          <a:xfrm rot="19557700">
            <a:off x="4292441" y="2235107"/>
            <a:ext cx="667170"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incentives</a:t>
            </a:r>
          </a:p>
        </p:txBody>
      </p:sp>
      <p:sp>
        <p:nvSpPr>
          <p:cNvPr id="96" name="TextBox 95"/>
          <p:cNvSpPr txBox="1"/>
          <p:nvPr/>
        </p:nvSpPr>
        <p:spPr>
          <a:xfrm rot="19896223">
            <a:off x="4924460" y="1892057"/>
            <a:ext cx="527709"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growth</a:t>
            </a:r>
          </a:p>
        </p:txBody>
      </p:sp>
      <p:sp>
        <p:nvSpPr>
          <p:cNvPr id="97" name="TextBox 96"/>
          <p:cNvSpPr txBox="1"/>
          <p:nvPr/>
        </p:nvSpPr>
        <p:spPr>
          <a:xfrm rot="19927155">
            <a:off x="5418246" y="1572464"/>
            <a:ext cx="671979"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alignment</a:t>
            </a:r>
          </a:p>
        </p:txBody>
      </p:sp>
      <p:sp>
        <p:nvSpPr>
          <p:cNvPr id="106" name="TextBox 105"/>
          <p:cNvSpPr txBox="1"/>
          <p:nvPr/>
        </p:nvSpPr>
        <p:spPr>
          <a:xfrm rot="20702061">
            <a:off x="3312179" y="1937408"/>
            <a:ext cx="415498" cy="230832"/>
          </a:xfrm>
          <a:prstGeom prst="rect">
            <a:avLst/>
          </a:prstGeom>
          <a:noFill/>
        </p:spPr>
        <p:txBody>
          <a:bodyPr wrap="none" rtlCol="0">
            <a:spAutoFit/>
          </a:bodyPr>
          <a:lstStyle/>
          <a:p>
            <a:pPr fontAlgn="base">
              <a:spcBef>
                <a:spcPct val="0"/>
              </a:spcBef>
              <a:spcAft>
                <a:spcPct val="0"/>
              </a:spcAft>
            </a:pPr>
            <a:r>
              <a:rPr lang="en-US" sz="900" dirty="0">
                <a:solidFill>
                  <a:srgbClr val="680000"/>
                </a:solidFill>
                <a:latin typeface="Corbel" pitchFamily="34" charset="0"/>
              </a:rPr>
              <a:t>roles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1636065" y="1981200"/>
            <a:ext cx="6172200" cy="4343400"/>
          </a:xfrm>
        </p:spPr>
        <p:txBody>
          <a:bodyPr/>
          <a:lstStyle/>
          <a:p>
            <a:r>
              <a:rPr lang="en-US" sz="1500" i="1" dirty="0"/>
              <a:t>Enabler #1 – Commitment to excellence ; learn, improve</a:t>
            </a:r>
          </a:p>
          <a:p>
            <a:r>
              <a:rPr lang="en-US" sz="1500" i="1" dirty="0"/>
              <a:t>Enabler #2 – Clarity in strategy, purpose, and expectations</a:t>
            </a:r>
          </a:p>
          <a:p>
            <a:r>
              <a:rPr lang="en-US" sz="1500" i="1" dirty="0"/>
              <a:t>Enabler #3 – Ability to plan for and effectively realize change</a:t>
            </a:r>
          </a:p>
          <a:p>
            <a:r>
              <a:rPr lang="en-US" sz="1500" i="1" dirty="0"/>
              <a:t>Enabler #4 – Active communication – brutally honest </a:t>
            </a:r>
          </a:p>
          <a:p>
            <a:r>
              <a:rPr lang="en-US" sz="1500" i="1" dirty="0"/>
              <a:t>Enabler #5 – Highly engaged employees</a:t>
            </a:r>
          </a:p>
          <a:p>
            <a:r>
              <a:rPr lang="en-US" sz="1500" i="1" dirty="0"/>
              <a:t>Enabler #6 – Winning attitude, winning culture</a:t>
            </a:r>
          </a:p>
          <a:p>
            <a:r>
              <a:rPr lang="en-US" sz="1500" i="1" dirty="0"/>
              <a:t>Enabler #7 – Reward and recognize teams</a:t>
            </a:r>
          </a:p>
          <a:p>
            <a:r>
              <a:rPr lang="en-US" sz="1500" i="1" dirty="0"/>
              <a:t>Enabler #8 – Measure what matters – do a few things well</a:t>
            </a:r>
          </a:p>
          <a:p>
            <a:r>
              <a:rPr lang="en-US" sz="1500" i="1" dirty="0"/>
              <a:t>Enabler #9 – Invest in relationships</a:t>
            </a:r>
          </a:p>
          <a:p>
            <a:r>
              <a:rPr lang="en-US" sz="1500" i="1" dirty="0"/>
              <a:t>Enabler #10 – Collaborate across the organization</a:t>
            </a:r>
          </a:p>
        </p:txBody>
      </p:sp>
      <p:sp>
        <p:nvSpPr>
          <p:cNvPr id="2" name="TextBox 1">
            <a:extLst>
              <a:ext uri="{FF2B5EF4-FFF2-40B4-BE49-F238E27FC236}">
                <a16:creationId xmlns:a16="http://schemas.microsoft.com/office/drawing/2014/main" id="{38757EF8-FFBB-9D3A-B192-2C5A5CD21EC2}"/>
              </a:ext>
            </a:extLst>
          </p:cNvPr>
          <p:cNvSpPr txBox="1"/>
          <p:nvPr/>
        </p:nvSpPr>
        <p:spPr>
          <a:xfrm>
            <a:off x="520780" y="382051"/>
            <a:ext cx="4051220" cy="1972529"/>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3300" dirty="0">
                <a:solidFill>
                  <a:srgbClr val="222222"/>
                </a:solidFill>
                <a:latin typeface="Arial" panose="020B0604020202020204" pitchFamily="34" charset="0"/>
              </a:rPr>
              <a:t>Top-10 Enablers That Create High Performing Teams</a:t>
            </a:r>
          </a:p>
          <a:p>
            <a:pPr>
              <a:lnSpc>
                <a:spcPct val="90000"/>
              </a:lnSpc>
              <a:spcBef>
                <a:spcPct val="0"/>
              </a:spcBef>
              <a:spcAft>
                <a:spcPts val="450"/>
              </a:spcAft>
            </a:pPr>
            <a:endParaRPr lang="en-US" sz="3300" b="1" dirty="0">
              <a:latin typeface="+mj-lt"/>
              <a:ea typeface="+mj-ea"/>
              <a:cs typeface="+mj-cs"/>
            </a:endParaRPr>
          </a:p>
        </p:txBody>
      </p:sp>
      <p:sp>
        <p:nvSpPr>
          <p:cNvPr id="3" name="Rectangle 2">
            <a:extLst>
              <a:ext uri="{FF2B5EF4-FFF2-40B4-BE49-F238E27FC236}">
                <a16:creationId xmlns:a16="http://schemas.microsoft.com/office/drawing/2014/main" id="{3E929493-A04A-FC7B-7B63-105EC36B7456}"/>
              </a:ext>
            </a:extLst>
          </p:cNvPr>
          <p:cNvSpPr/>
          <p:nvPr/>
        </p:nvSpPr>
        <p:spPr>
          <a:xfrm>
            <a:off x="520780" y="1920240"/>
            <a:ext cx="2678858" cy="60960"/>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6DE63-5974-7911-38FA-6F26539C20B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240569F-D45B-1E82-3416-DF124D2C007B}"/>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6F62CBF8-589F-FCF5-502E-D19424CC64D0}"/>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FDA7717D-8CAA-E423-969A-7541CEFA4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645EAD4-0CA5-004C-AAC6-C86F10163C8A}"/>
              </a:ext>
            </a:extLst>
          </p:cNvPr>
          <p:cNvSpPr txBox="1"/>
          <p:nvPr/>
        </p:nvSpPr>
        <p:spPr>
          <a:xfrm>
            <a:off x="1722730" y="2020129"/>
            <a:ext cx="5693570" cy="2354491"/>
          </a:xfrm>
          <a:prstGeom prst="rect">
            <a:avLst/>
          </a:prstGeom>
          <a:noFill/>
        </p:spPr>
        <p:txBody>
          <a:bodyPr wrap="square">
            <a:spAutoFit/>
          </a:bodyPr>
          <a:lstStyle/>
          <a:p>
            <a:pPr algn="ctr" defTabSz="685800">
              <a:buClrTx/>
            </a:pPr>
            <a:r>
              <a:rPr lang="en-US" sz="2100" b="1" kern="1200" dirty="0">
                <a:solidFill>
                  <a:srgbClr val="595A4B"/>
                </a:solidFill>
                <a:latin typeface="Open Sans" panose="020B0606030504020204" pitchFamily="34" charset="0"/>
                <a:ea typeface="+mn-ea"/>
                <a:cs typeface="+mn-cs"/>
              </a:rPr>
              <a:t>The National Association of Regional Councils (NARC) serves as the national voice for regions by advocating for regional cooperation as the most effective way to address a variety of community planning and development opportunities and issues.</a:t>
            </a:r>
            <a:endParaRPr lang="en-US" sz="2100" kern="1200" dirty="0">
              <a:solidFill>
                <a:srgbClr val="595A4B"/>
              </a:solidFill>
              <a:latin typeface="Open Sans" panose="020B0606030504020204" pitchFamily="34" charset="0"/>
              <a:ea typeface="+mn-ea"/>
              <a:cs typeface="+mn-cs"/>
            </a:endParaRPr>
          </a:p>
        </p:txBody>
      </p:sp>
    </p:spTree>
    <p:extLst>
      <p:ext uri="{BB962C8B-B14F-4D97-AF65-F5344CB8AC3E}">
        <p14:creationId xmlns:p14="http://schemas.microsoft.com/office/powerpoint/2010/main" val="1919275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9C73-0389-30DB-069B-6FD6962944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CB21743-A92A-B5C4-9F2C-C2A7F7909A22}"/>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24F0FF49-E0D6-B3AA-2CDF-A378DF095CC6}"/>
              </a:ext>
            </a:extLst>
          </p:cNvPr>
          <p:cNvSpPr>
            <a:spLocks noGrp="1"/>
          </p:cNvSpPr>
          <p:nvPr>
            <p:ph type="title"/>
          </p:nvPr>
        </p:nvSpPr>
        <p:spPr/>
        <p:txBody>
          <a:bodyPr/>
          <a:lstStyle/>
          <a:p>
            <a:r>
              <a:rPr lang="en-US" b="1" dirty="0">
                <a:solidFill>
                  <a:schemeClr val="tx1">
                    <a:lumMod val="50000"/>
                    <a:lumOff val="50000"/>
                  </a:schemeClr>
                </a:solidFill>
              </a:rPr>
              <a:t>HELP WANTED</a:t>
            </a:r>
          </a:p>
        </p:txBody>
      </p:sp>
      <p:sp>
        <p:nvSpPr>
          <p:cNvPr id="3" name="Content Placeholder 2">
            <a:extLst>
              <a:ext uri="{FF2B5EF4-FFF2-40B4-BE49-F238E27FC236}">
                <a16:creationId xmlns:a16="http://schemas.microsoft.com/office/drawing/2014/main" id="{ABDF5763-1600-42FF-85BC-689CE75E4598}"/>
              </a:ext>
            </a:extLst>
          </p:cNvPr>
          <p:cNvSpPr>
            <a:spLocks noGrp="1"/>
          </p:cNvSpPr>
          <p:nvPr>
            <p:ph idx="1"/>
          </p:nvPr>
        </p:nvSpPr>
        <p:spPr>
          <a:xfrm>
            <a:off x="553879" y="1087278"/>
            <a:ext cx="8059103" cy="4056222"/>
          </a:xfrm>
        </p:spPr>
        <p:txBody>
          <a:bodyPr>
            <a:normAutofit lnSpcReduction="10000"/>
          </a:bodyPr>
          <a:lstStyle/>
          <a:p>
            <a:pPr marL="0" indent="0">
              <a:buNone/>
            </a:pPr>
            <a:r>
              <a:rPr lang="en-US" dirty="0">
                <a:solidFill>
                  <a:schemeClr val="bg1">
                    <a:lumMod val="95000"/>
                  </a:schemeClr>
                </a:solidFill>
                <a:latin typeface="+mj-lt"/>
              </a:rPr>
              <a:t>A self-starter, focused on delivering excellence in an environment of constant change and the occasional crisis (which, to be honest is becoming more regular than occasional). Speaking of the environment, you will answer to several stakeholders, all of whom have critical projects for you to complete and all of whom have critical commentary about your predecessor and about your probability for success. As you may imagine, the environment has competing priorities, along with constrained resources, and limited funding. There are mandates. Oh, yes, there are mandates setting expectations of what should be done, when, and how. Most people will not want this job because of the need to navigate the complexity of our business, the challenges of our business, and the high demand for results. Speaking of results, regardless of how successful you are, you will not often be thanked. So, only apply for this position if you are tough enough – tough with thick skin, resilience, and grit.</a:t>
            </a:r>
          </a:p>
        </p:txBody>
      </p:sp>
    </p:spTree>
    <p:extLst>
      <p:ext uri="{BB962C8B-B14F-4D97-AF65-F5344CB8AC3E}">
        <p14:creationId xmlns:p14="http://schemas.microsoft.com/office/powerpoint/2010/main" val="1702960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9097D9-6257-DADE-347A-E9951BD4C979}"/>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E662DF7D-C8B2-627A-E940-3F0BA65D6213}"/>
              </a:ext>
            </a:extLst>
          </p:cNvPr>
          <p:cNvSpPr>
            <a:spLocks noGrp="1"/>
          </p:cNvSpPr>
          <p:nvPr>
            <p:ph type="title"/>
          </p:nvPr>
        </p:nvSpPr>
        <p:spPr/>
        <p:txBody>
          <a:bodyPr/>
          <a:lstStyle/>
          <a:p>
            <a:r>
              <a:rPr lang="en-US" b="1" dirty="0">
                <a:solidFill>
                  <a:schemeClr val="tx1">
                    <a:lumMod val="50000"/>
                    <a:lumOff val="50000"/>
                  </a:schemeClr>
                </a:solidFill>
              </a:rPr>
              <a:t>HELP WANTED</a:t>
            </a:r>
          </a:p>
        </p:txBody>
      </p:sp>
      <p:sp>
        <p:nvSpPr>
          <p:cNvPr id="3" name="Content Placeholder 2">
            <a:extLst>
              <a:ext uri="{FF2B5EF4-FFF2-40B4-BE49-F238E27FC236}">
                <a16:creationId xmlns:a16="http://schemas.microsoft.com/office/drawing/2014/main" id="{BD565549-5AD1-1BF4-FCB2-E6790E662228}"/>
              </a:ext>
            </a:extLst>
          </p:cNvPr>
          <p:cNvSpPr>
            <a:spLocks noGrp="1"/>
          </p:cNvSpPr>
          <p:nvPr>
            <p:ph idx="1"/>
          </p:nvPr>
        </p:nvSpPr>
        <p:spPr>
          <a:xfrm>
            <a:off x="553879" y="1087278"/>
            <a:ext cx="8059103" cy="4056222"/>
          </a:xfrm>
        </p:spPr>
        <p:txBody>
          <a:bodyPr>
            <a:normAutofit lnSpcReduction="10000"/>
          </a:bodyPr>
          <a:lstStyle/>
          <a:p>
            <a:pPr marL="0" indent="0">
              <a:buNone/>
            </a:pPr>
            <a:r>
              <a:rPr lang="en-US" dirty="0">
                <a:latin typeface="+mj-lt"/>
              </a:rPr>
              <a:t>A self-starter, focused on delivering excellence in an environment of constant change and the occasional crisis (which, to be honest is becoming more regular than occasional). Speaking of the environment, you will answer to several stakeholders, all of whom have critical projects for you to complete and all of whom have critical commentary about your predecessor and about your probability for success. As you may imagine, the environment has competing priorities, along with constrained resources, and limited funding. There are mandates. Oh, yes, there are mandates setting expectations of what should be done, when, and how. Most people will not want this job because of the need to navigate the complexity of our business, the challenges of our business, and the high demand for results. Speaking of results, regardless of how successful you are, you will not often be thanked. So, only apply for this position if you are tough enough – tough with thick skin, resilience, and grit.</a:t>
            </a:r>
          </a:p>
        </p:txBody>
      </p:sp>
    </p:spTree>
    <p:extLst>
      <p:ext uri="{BB962C8B-B14F-4D97-AF65-F5344CB8AC3E}">
        <p14:creationId xmlns:p14="http://schemas.microsoft.com/office/powerpoint/2010/main" val="2299729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9097D9-6257-DADE-347A-E9951BD4C979}"/>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E662DF7D-C8B2-627A-E940-3F0BA65D6213}"/>
              </a:ext>
            </a:extLst>
          </p:cNvPr>
          <p:cNvSpPr>
            <a:spLocks noGrp="1"/>
          </p:cNvSpPr>
          <p:nvPr>
            <p:ph type="title"/>
          </p:nvPr>
        </p:nvSpPr>
        <p:spPr/>
        <p:txBody>
          <a:bodyPr/>
          <a:lstStyle/>
          <a:p>
            <a:r>
              <a:rPr lang="en-US" b="1" dirty="0">
                <a:solidFill>
                  <a:schemeClr val="tx1">
                    <a:lumMod val="50000"/>
                    <a:lumOff val="50000"/>
                  </a:schemeClr>
                </a:solidFill>
              </a:rPr>
              <a:t>HELP WANTED</a:t>
            </a:r>
          </a:p>
        </p:txBody>
      </p:sp>
      <p:sp>
        <p:nvSpPr>
          <p:cNvPr id="3" name="Content Placeholder 2">
            <a:extLst>
              <a:ext uri="{FF2B5EF4-FFF2-40B4-BE49-F238E27FC236}">
                <a16:creationId xmlns:a16="http://schemas.microsoft.com/office/drawing/2014/main" id="{BD565549-5AD1-1BF4-FCB2-E6790E662228}"/>
              </a:ext>
            </a:extLst>
          </p:cNvPr>
          <p:cNvSpPr>
            <a:spLocks noGrp="1"/>
          </p:cNvSpPr>
          <p:nvPr>
            <p:ph idx="1"/>
          </p:nvPr>
        </p:nvSpPr>
        <p:spPr>
          <a:xfrm>
            <a:off x="553879" y="1087278"/>
            <a:ext cx="8059103" cy="4056222"/>
          </a:xfrm>
        </p:spPr>
        <p:txBody>
          <a:bodyPr>
            <a:normAutofit lnSpcReduction="10000"/>
          </a:bodyPr>
          <a:lstStyle/>
          <a:p>
            <a:pPr marL="0" indent="0">
              <a:buNone/>
            </a:pPr>
            <a:r>
              <a:rPr lang="en-US" dirty="0">
                <a:latin typeface="+mj-lt"/>
              </a:rPr>
              <a:t>A self-starter, focused on delivering excellence in an environment of constant change and the occasional crisis (which, to be honest is becoming more regular than occasional). Speaking of the environment, you will answer to several stakeholders, all of whom have critical projects for you to complete and all of whom have critical commentary about your predecessor and about your probability for success. As you may imagine, the environment has competing priorities, along with constrained resources, and limited funding. There are mandates. Oh, yes, there are mandates setting expectations of what should be done, when, and how. Most people will not want this job because of the need to navigate the complexity of our business, the challenges of our business, and the high demand for results. Speaking of results, regardless of how successful you are, you will not often be thanked. So, only apply for this position if you are tough enough – tough with thick skin, resilience, and grit.</a:t>
            </a:r>
          </a:p>
        </p:txBody>
      </p:sp>
      <p:sp>
        <p:nvSpPr>
          <p:cNvPr id="5" name="TextBox 4">
            <a:extLst>
              <a:ext uri="{FF2B5EF4-FFF2-40B4-BE49-F238E27FC236}">
                <a16:creationId xmlns:a16="http://schemas.microsoft.com/office/drawing/2014/main" id="{F9692823-1563-14FF-E193-A03617DD63CA}"/>
              </a:ext>
            </a:extLst>
          </p:cNvPr>
          <p:cNvSpPr txBox="1"/>
          <p:nvPr/>
        </p:nvSpPr>
        <p:spPr>
          <a:xfrm rot="20644700">
            <a:off x="187225" y="947014"/>
            <a:ext cx="8949806" cy="3474028"/>
          </a:xfrm>
          <a:prstGeom prst="rect">
            <a:avLst/>
          </a:prstGeom>
          <a:noFill/>
        </p:spPr>
        <p:txBody>
          <a:bodyPr wrap="square" rtlCol="0">
            <a:spAutoFit/>
          </a:bodyPr>
          <a:lstStyle/>
          <a:p>
            <a:pPr defTabSz="685800">
              <a:buClrTx/>
              <a:defRPr/>
            </a:pPr>
            <a:r>
              <a:rPr lang="en-US" sz="4050" kern="1200" dirty="0">
                <a:solidFill>
                  <a:prstClr val="black">
                    <a:lumMod val="65000"/>
                    <a:lumOff val="35000"/>
                  </a:prstClr>
                </a:solidFill>
                <a:latin typeface="Arial Black" panose="020B0A04020102020204" pitchFamily="34" charset="0"/>
                <a:ea typeface="+mn-ea"/>
                <a:cs typeface="+mn-cs"/>
              </a:rPr>
              <a:t>CONGRATUATIONS, YOU’RE </a:t>
            </a:r>
            <a:r>
              <a:rPr lang="en-US" sz="17925" kern="1200" dirty="0">
                <a:solidFill>
                  <a:srgbClr val="70AD47"/>
                </a:solidFill>
                <a:latin typeface="Arial Black" panose="020B0A04020102020204" pitchFamily="34" charset="0"/>
                <a:ea typeface="+mn-ea"/>
                <a:cs typeface="+mn-cs"/>
              </a:rPr>
              <a:t>HIRED!</a:t>
            </a:r>
          </a:p>
        </p:txBody>
      </p:sp>
    </p:spTree>
    <p:extLst>
      <p:ext uri="{BB962C8B-B14F-4D97-AF65-F5344CB8AC3E}">
        <p14:creationId xmlns:p14="http://schemas.microsoft.com/office/powerpoint/2010/main" val="2284365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755809" y="841748"/>
            <a:ext cx="3930491" cy="3460004"/>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6000" kern="1200" dirty="0">
                <a:solidFill>
                  <a:srgbClr val="3D487D"/>
                </a:solidFill>
                <a:latin typeface="Arial Black" panose="020B0A04020102020204" pitchFamily="34" charset="0"/>
                <a:ea typeface="+mn-ea"/>
                <a:cs typeface="+mn-cs"/>
              </a:rPr>
              <a:t>What keeps you up at night?</a:t>
            </a:r>
          </a:p>
        </p:txBody>
      </p:sp>
      <p:sp>
        <p:nvSpPr>
          <p:cNvPr id="3" name="Title 1">
            <a:extLst>
              <a:ext uri="{FF2B5EF4-FFF2-40B4-BE49-F238E27FC236}">
                <a16:creationId xmlns:a16="http://schemas.microsoft.com/office/drawing/2014/main" id="{1311E5C9-D2D2-0073-ABBF-E2971820E6D4}"/>
              </a:ext>
            </a:extLst>
          </p:cNvPr>
          <p:cNvSpPr>
            <a:spLocks noGrp="1"/>
          </p:cNvSpPr>
          <p:nvPr>
            <p:ph type="title"/>
          </p:nvPr>
        </p:nvSpPr>
        <p:spPr>
          <a:xfrm>
            <a:off x="4632961" y="0"/>
            <a:ext cx="3739515" cy="5143500"/>
          </a:xfrm>
          <a:solidFill>
            <a:schemeClr val="accent4"/>
          </a:solidFill>
        </p:spPr>
        <p:txBody>
          <a:bodyPr>
            <a:noAutofit/>
          </a:bodyPr>
          <a:lstStyle/>
          <a:p>
            <a:pPr algn="ctr" fontAlgn="base">
              <a:lnSpc>
                <a:spcPct val="100000"/>
              </a:lnSpc>
              <a:spcBef>
                <a:spcPts val="450"/>
              </a:spcBef>
              <a:spcAft>
                <a:spcPts val="450"/>
              </a:spcAft>
            </a:pPr>
            <a:r>
              <a:rPr lang="en-US" sz="1800" dirty="0">
                <a:solidFill>
                  <a:srgbClr val="000000"/>
                </a:solidFill>
                <a:latin typeface="Proxima Nova Regular"/>
              </a:rPr>
              <a:t>Transparent and open government</a:t>
            </a:r>
            <a:br>
              <a:rPr lang="en-US" sz="1800" dirty="0">
                <a:solidFill>
                  <a:srgbClr val="000000"/>
                </a:solidFill>
                <a:latin typeface="Proxima Nova Regular"/>
              </a:rPr>
            </a:br>
            <a:r>
              <a:rPr lang="en-US" sz="1800" dirty="0">
                <a:solidFill>
                  <a:srgbClr val="000000"/>
                </a:solidFill>
                <a:latin typeface="Proxima Nova Regular"/>
              </a:rPr>
              <a:t>Increasing citizen engagement</a:t>
            </a:r>
            <a:br>
              <a:rPr lang="en-US" sz="1800" dirty="0">
                <a:solidFill>
                  <a:srgbClr val="000000"/>
                </a:solidFill>
                <a:latin typeface="Proxima Nova Regular"/>
              </a:rPr>
            </a:br>
            <a:r>
              <a:rPr lang="en-US" sz="1800" dirty="0">
                <a:solidFill>
                  <a:srgbClr val="000000"/>
                </a:solidFill>
                <a:latin typeface="Proxima Nova Regular"/>
              </a:rPr>
              <a:t>Legislative/regulatory changes</a:t>
            </a:r>
            <a:br>
              <a:rPr lang="en-US" sz="1800" dirty="0">
                <a:solidFill>
                  <a:srgbClr val="000000"/>
                </a:solidFill>
                <a:latin typeface="Proxima Nova Regular"/>
              </a:rPr>
            </a:br>
            <a:r>
              <a:rPr lang="en-US" sz="1800" dirty="0">
                <a:solidFill>
                  <a:srgbClr val="000000"/>
                </a:solidFill>
                <a:latin typeface="Proxima Nova Regular"/>
              </a:rPr>
              <a:t>Managing citizen expectations </a:t>
            </a:r>
            <a:br>
              <a:rPr lang="en-US" sz="1800" dirty="0">
                <a:solidFill>
                  <a:srgbClr val="000000"/>
                </a:solidFill>
                <a:latin typeface="Proxima Nova Regular"/>
              </a:rPr>
            </a:br>
            <a:r>
              <a:rPr lang="en-US" sz="1800" dirty="0">
                <a:solidFill>
                  <a:srgbClr val="000000"/>
                </a:solidFill>
                <a:latin typeface="Proxima Nova Regular"/>
              </a:rPr>
              <a:t>Community planning issues</a:t>
            </a:r>
            <a:br>
              <a:rPr lang="en-US" sz="1800" dirty="0">
                <a:solidFill>
                  <a:srgbClr val="000000"/>
                </a:solidFill>
                <a:latin typeface="Proxima Nova Regular"/>
              </a:rPr>
            </a:br>
            <a:r>
              <a:rPr lang="en-US" sz="1800" dirty="0">
                <a:solidFill>
                  <a:srgbClr val="000000"/>
                </a:solidFill>
                <a:latin typeface="Proxima Nova Regular"/>
              </a:rPr>
              <a:t>Diversity, Equity, Inclusion</a:t>
            </a:r>
            <a:br>
              <a:rPr lang="en-US" sz="1800" dirty="0">
                <a:solidFill>
                  <a:srgbClr val="000000"/>
                </a:solidFill>
                <a:latin typeface="Proxima Nova Regular"/>
              </a:rPr>
            </a:br>
            <a:r>
              <a:rPr lang="en-US" sz="1800" dirty="0">
                <a:solidFill>
                  <a:srgbClr val="000000"/>
                </a:solidFill>
                <a:latin typeface="Proxima Nova Regular"/>
              </a:rPr>
              <a:t>Recruitment and retention</a:t>
            </a:r>
            <a:br>
              <a:rPr lang="en-US" sz="1800" dirty="0">
                <a:solidFill>
                  <a:srgbClr val="000000"/>
                </a:solidFill>
                <a:latin typeface="Proxima Nova Regular"/>
              </a:rPr>
            </a:br>
            <a:r>
              <a:rPr lang="en-US" sz="1800" dirty="0">
                <a:solidFill>
                  <a:srgbClr val="000000"/>
                </a:solidFill>
                <a:latin typeface="Proxima Nova Regular"/>
              </a:rPr>
              <a:t>Operational inefficiencies</a:t>
            </a:r>
            <a:br>
              <a:rPr lang="en-US" sz="1800" dirty="0">
                <a:solidFill>
                  <a:srgbClr val="000000"/>
                </a:solidFill>
                <a:latin typeface="Proxima Nova Regular"/>
              </a:rPr>
            </a:br>
            <a:r>
              <a:rPr lang="en-US" sz="1800" dirty="0">
                <a:solidFill>
                  <a:srgbClr val="000000"/>
                </a:solidFill>
                <a:latin typeface="Proxima Nova Regular"/>
              </a:rPr>
              <a:t>Broadband Development</a:t>
            </a:r>
            <a:br>
              <a:rPr lang="en-US" sz="1800" dirty="0">
                <a:solidFill>
                  <a:srgbClr val="000000"/>
                </a:solidFill>
                <a:latin typeface="Proxima Nova Regular"/>
              </a:rPr>
            </a:br>
            <a:r>
              <a:rPr lang="en-US" sz="1800" dirty="0">
                <a:solidFill>
                  <a:srgbClr val="000000"/>
                </a:solidFill>
                <a:latin typeface="Proxima Nova Regular"/>
              </a:rPr>
              <a:t>Digital Transformation</a:t>
            </a:r>
            <a:br>
              <a:rPr lang="en-US" sz="1800" dirty="0">
                <a:solidFill>
                  <a:srgbClr val="000000"/>
                </a:solidFill>
                <a:latin typeface="Proxima Nova Regular"/>
              </a:rPr>
            </a:br>
            <a:r>
              <a:rPr lang="en-US" sz="1800" dirty="0">
                <a:solidFill>
                  <a:srgbClr val="000000"/>
                </a:solidFill>
                <a:latin typeface="Proxima Nova Regular"/>
              </a:rPr>
              <a:t>Water Infrastructure</a:t>
            </a:r>
            <a:br>
              <a:rPr lang="en-US" sz="1800" dirty="0">
                <a:solidFill>
                  <a:srgbClr val="000000"/>
                </a:solidFill>
                <a:latin typeface="Proxima Nova Regular"/>
              </a:rPr>
            </a:br>
            <a:r>
              <a:rPr lang="en-US" sz="1800" dirty="0">
                <a:solidFill>
                  <a:srgbClr val="000000"/>
                </a:solidFill>
                <a:latin typeface="Proxima Nova Regular"/>
              </a:rPr>
              <a:t>Mental Wellbeing</a:t>
            </a:r>
            <a:br>
              <a:rPr lang="en-US" sz="1800" dirty="0">
                <a:solidFill>
                  <a:srgbClr val="000000"/>
                </a:solidFill>
                <a:latin typeface="Proxima Nova Regular"/>
              </a:rPr>
            </a:br>
            <a:r>
              <a:rPr lang="en-US" sz="1800" dirty="0">
                <a:solidFill>
                  <a:srgbClr val="000000"/>
                </a:solidFill>
                <a:latin typeface="Proxima Nova Regular"/>
              </a:rPr>
              <a:t>Transportation</a:t>
            </a:r>
            <a:br>
              <a:rPr lang="en-US" sz="1800" dirty="0">
                <a:solidFill>
                  <a:srgbClr val="000000"/>
                </a:solidFill>
                <a:latin typeface="Proxima Nova Regular"/>
              </a:rPr>
            </a:br>
            <a:r>
              <a:rPr lang="en-US" sz="1800" dirty="0">
                <a:solidFill>
                  <a:srgbClr val="000000"/>
                </a:solidFill>
                <a:latin typeface="Proxima Nova Regular"/>
              </a:rPr>
              <a:t>Cybersecurity</a:t>
            </a:r>
            <a:br>
              <a:rPr lang="en-US" sz="1800" dirty="0">
                <a:solidFill>
                  <a:srgbClr val="000000"/>
                </a:solidFill>
                <a:latin typeface="Proxima Nova Regular"/>
              </a:rPr>
            </a:br>
            <a:r>
              <a:rPr lang="en-US" sz="1800" dirty="0">
                <a:solidFill>
                  <a:srgbClr val="000000"/>
                </a:solidFill>
                <a:latin typeface="Proxima Nova Regular"/>
              </a:rPr>
              <a:t>Housing</a:t>
            </a:r>
            <a:br>
              <a:rPr lang="en-US" sz="1800" dirty="0">
                <a:solidFill>
                  <a:srgbClr val="000000"/>
                </a:solidFill>
                <a:latin typeface="Proxima Nova Regular"/>
              </a:rPr>
            </a:br>
            <a:r>
              <a:rPr lang="en-US" sz="1800" dirty="0">
                <a:solidFill>
                  <a:srgbClr val="000000"/>
                </a:solidFill>
                <a:latin typeface="Proxima Nova Regular"/>
              </a:rPr>
              <a:t>Budget</a:t>
            </a:r>
            <a:br>
              <a:rPr lang="en-US" sz="1800" dirty="0">
                <a:solidFill>
                  <a:srgbClr val="000000"/>
                </a:solidFill>
                <a:latin typeface="Proxima Nova Regular"/>
              </a:rPr>
            </a:br>
            <a:r>
              <a:rPr lang="en-US" sz="1800" dirty="0">
                <a:solidFill>
                  <a:srgbClr val="000000"/>
                </a:solidFill>
                <a:latin typeface="Proxima Nova Regular"/>
              </a:rPr>
              <a:t>. . . </a:t>
            </a:r>
            <a:endParaRPr lang="en-US" sz="1800" dirty="0"/>
          </a:p>
        </p:txBody>
      </p:sp>
    </p:spTree>
    <p:extLst>
      <p:ext uri="{BB962C8B-B14F-4D97-AF65-F5344CB8AC3E}">
        <p14:creationId xmlns:p14="http://schemas.microsoft.com/office/powerpoint/2010/main" val="4091392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1BDE1E-B299-9040-BD1C-6FEA368A9B8F}"/>
              </a:ext>
            </a:extLst>
          </p:cNvPr>
          <p:cNvSpPr/>
          <p:nvPr/>
        </p:nvSpPr>
        <p:spPr>
          <a:xfrm>
            <a:off x="842725" y="1902233"/>
            <a:ext cx="7451168" cy="62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ECC96EEA-15A3-1F00-8E0D-675DC7FFE3C3}"/>
              </a:ext>
            </a:extLst>
          </p:cNvPr>
          <p:cNvSpPr>
            <a:spLocks noGrp="1"/>
          </p:cNvSpPr>
          <p:nvPr>
            <p:ph type="title"/>
          </p:nvPr>
        </p:nvSpPr>
        <p:spPr>
          <a:xfrm>
            <a:off x="1619250" y="1234678"/>
            <a:ext cx="6877050" cy="994172"/>
          </a:xfrm>
        </p:spPr>
        <p:txBody>
          <a:bodyPr>
            <a:normAutofit fontScale="90000"/>
          </a:bodyPr>
          <a:lstStyle/>
          <a:p>
            <a:r>
              <a:rPr lang="en-US" sz="5475" b="1" dirty="0">
                <a:solidFill>
                  <a:srgbClr val="3D487D"/>
                </a:solidFill>
                <a:latin typeface="Arial Black" panose="020B0A04020102020204" pitchFamily="34" charset="0"/>
              </a:rPr>
              <a:t>“Change in all things is sweet.”</a:t>
            </a:r>
            <a:br>
              <a:rPr lang="en-US" b="1" dirty="0">
                <a:latin typeface="Arial Black" panose="020B0A04020102020204" pitchFamily="34" charset="0"/>
              </a:rPr>
            </a:br>
            <a:br>
              <a:rPr lang="en-US" dirty="0">
                <a:solidFill>
                  <a:schemeClr val="tx2">
                    <a:lumMod val="40000"/>
                    <a:lumOff val="60000"/>
                  </a:schemeClr>
                </a:solidFill>
                <a:latin typeface="Arial Black" panose="020B0A04020102020204" pitchFamily="34" charset="0"/>
              </a:rPr>
            </a:br>
            <a:r>
              <a:rPr lang="en-US" sz="1650" dirty="0">
                <a:solidFill>
                  <a:schemeClr val="tx2">
                    <a:lumMod val="40000"/>
                    <a:lumOff val="60000"/>
                  </a:schemeClr>
                </a:solidFill>
                <a:latin typeface="Arial Black" panose="020B0A04020102020204" pitchFamily="34" charset="0"/>
              </a:rPr>
              <a:t>-Aristotle </a:t>
            </a:r>
            <a:endParaRPr lang="en-US" dirty="0">
              <a:solidFill>
                <a:schemeClr val="tx2">
                  <a:lumMod val="40000"/>
                  <a:lumOff val="60000"/>
                </a:schemeClr>
              </a:solidFill>
              <a:latin typeface="Arial Black" panose="020B0A04020102020204" pitchFamily="34" charset="0"/>
            </a:endParaRPr>
          </a:p>
        </p:txBody>
      </p:sp>
      <p:pic>
        <p:nvPicPr>
          <p:cNvPr id="1026" name="Picture 2" descr="Aristotle: Biography, Family, Education - Javatpoint">
            <a:extLst>
              <a:ext uri="{FF2B5EF4-FFF2-40B4-BE49-F238E27FC236}">
                <a16:creationId xmlns:a16="http://schemas.microsoft.com/office/drawing/2014/main" id="{730F983C-6348-C6A8-BF3C-85F0D8247F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4280" y="2228851"/>
            <a:ext cx="2914907" cy="291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542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B688551-BEF3-C249-6701-4772711D7444}"/>
              </a:ext>
            </a:extLst>
          </p:cNvPr>
          <p:cNvSpPr txBox="1">
            <a:spLocks/>
          </p:cNvSpPr>
          <p:nvPr/>
        </p:nvSpPr>
        <p:spPr>
          <a:xfrm>
            <a:off x="773842" y="318337"/>
            <a:ext cx="7474396" cy="3760067"/>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defRPr/>
            </a:pPr>
            <a:r>
              <a:rPr lang="en-US" sz="7200" cap="small" dirty="0">
                <a:solidFill>
                  <a:srgbClr val="3D487D"/>
                </a:solidFill>
                <a:latin typeface="Arial Black" panose="020B0A04020102020204" pitchFamily="34" charset="0"/>
              </a:rPr>
              <a:t>Thank You!</a:t>
            </a:r>
          </a:p>
        </p:txBody>
      </p:sp>
    </p:spTree>
    <p:extLst>
      <p:ext uri="{BB962C8B-B14F-4D97-AF65-F5344CB8AC3E}">
        <p14:creationId xmlns:p14="http://schemas.microsoft.com/office/powerpoint/2010/main" val="1147518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755809" y="841748"/>
            <a:ext cx="3930491" cy="3460004"/>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6000" kern="1200" dirty="0">
                <a:solidFill>
                  <a:srgbClr val="3D487D"/>
                </a:solidFill>
                <a:latin typeface="Arial Black" panose="020B0A04020102020204" pitchFamily="34" charset="0"/>
                <a:ea typeface="+mn-ea"/>
                <a:cs typeface="+mn-cs"/>
              </a:rPr>
              <a:t>What keeps you up at night?</a:t>
            </a:r>
          </a:p>
        </p:txBody>
      </p:sp>
      <p:sp>
        <p:nvSpPr>
          <p:cNvPr id="6" name="Title 1">
            <a:extLst>
              <a:ext uri="{FF2B5EF4-FFF2-40B4-BE49-F238E27FC236}">
                <a16:creationId xmlns:a16="http://schemas.microsoft.com/office/drawing/2014/main" id="{70999BE4-DD5F-53C7-8136-C70C42E392DE}"/>
              </a:ext>
            </a:extLst>
          </p:cNvPr>
          <p:cNvSpPr>
            <a:spLocks noGrp="1"/>
          </p:cNvSpPr>
          <p:nvPr>
            <p:ph type="title"/>
          </p:nvPr>
        </p:nvSpPr>
        <p:spPr>
          <a:xfrm>
            <a:off x="4632961" y="0"/>
            <a:ext cx="3739515" cy="5143500"/>
          </a:xfrm>
          <a:solidFill>
            <a:schemeClr val="accent4"/>
          </a:solidFill>
        </p:spPr>
        <p:txBody>
          <a:bodyPr>
            <a:noAutofit/>
          </a:bodyPr>
          <a:lstStyle/>
          <a:p>
            <a:pPr algn="ctr" fontAlgn="base">
              <a:lnSpc>
                <a:spcPct val="100000"/>
              </a:lnSpc>
              <a:spcBef>
                <a:spcPts val="450"/>
              </a:spcBef>
              <a:spcAft>
                <a:spcPts val="450"/>
              </a:spcAft>
            </a:pPr>
            <a:r>
              <a:rPr lang="en-US" sz="1800" dirty="0">
                <a:solidFill>
                  <a:srgbClr val="000000"/>
                </a:solidFill>
                <a:latin typeface="Proxima Nova Regular"/>
              </a:rPr>
              <a:t>Transparent and open government</a:t>
            </a:r>
            <a:br>
              <a:rPr lang="en-US" sz="1800" dirty="0">
                <a:solidFill>
                  <a:srgbClr val="000000"/>
                </a:solidFill>
                <a:latin typeface="Proxima Nova Regular"/>
              </a:rPr>
            </a:br>
            <a:r>
              <a:rPr lang="en-US" sz="1800" dirty="0">
                <a:solidFill>
                  <a:srgbClr val="000000"/>
                </a:solidFill>
                <a:latin typeface="Proxima Nova Regular"/>
              </a:rPr>
              <a:t>Increasing citizen engagement</a:t>
            </a:r>
            <a:br>
              <a:rPr lang="en-US" sz="1800" dirty="0">
                <a:solidFill>
                  <a:srgbClr val="000000"/>
                </a:solidFill>
                <a:latin typeface="Proxima Nova Regular"/>
              </a:rPr>
            </a:br>
            <a:r>
              <a:rPr lang="en-US" sz="1800" dirty="0">
                <a:solidFill>
                  <a:srgbClr val="000000"/>
                </a:solidFill>
                <a:latin typeface="Proxima Nova Regular"/>
              </a:rPr>
              <a:t>Legislative/regulatory changes</a:t>
            </a:r>
            <a:br>
              <a:rPr lang="en-US" sz="1800" dirty="0">
                <a:solidFill>
                  <a:srgbClr val="000000"/>
                </a:solidFill>
                <a:latin typeface="Proxima Nova Regular"/>
              </a:rPr>
            </a:br>
            <a:r>
              <a:rPr lang="en-US" sz="1800" dirty="0">
                <a:solidFill>
                  <a:srgbClr val="000000"/>
                </a:solidFill>
                <a:latin typeface="Proxima Nova Regular"/>
              </a:rPr>
              <a:t>Managing citizen expectations </a:t>
            </a:r>
            <a:br>
              <a:rPr lang="en-US" sz="1800" dirty="0">
                <a:solidFill>
                  <a:srgbClr val="000000"/>
                </a:solidFill>
                <a:latin typeface="Proxima Nova Regular"/>
              </a:rPr>
            </a:br>
            <a:r>
              <a:rPr lang="en-US" sz="1800" dirty="0">
                <a:solidFill>
                  <a:srgbClr val="000000"/>
                </a:solidFill>
                <a:latin typeface="Proxima Nova Regular"/>
              </a:rPr>
              <a:t>Community planning issues</a:t>
            </a:r>
            <a:br>
              <a:rPr lang="en-US" sz="1800" dirty="0">
                <a:solidFill>
                  <a:srgbClr val="000000"/>
                </a:solidFill>
                <a:latin typeface="Proxima Nova Regular"/>
              </a:rPr>
            </a:br>
            <a:r>
              <a:rPr lang="en-US" sz="1800" dirty="0">
                <a:solidFill>
                  <a:srgbClr val="000000"/>
                </a:solidFill>
                <a:latin typeface="Proxima Nova Regular"/>
              </a:rPr>
              <a:t>Diversity, Equity, Inclusion</a:t>
            </a:r>
            <a:br>
              <a:rPr lang="en-US" sz="1800" dirty="0">
                <a:solidFill>
                  <a:srgbClr val="000000"/>
                </a:solidFill>
                <a:latin typeface="Proxima Nova Regular"/>
              </a:rPr>
            </a:br>
            <a:r>
              <a:rPr lang="en-US" sz="1800" dirty="0">
                <a:solidFill>
                  <a:srgbClr val="000000"/>
                </a:solidFill>
                <a:latin typeface="Proxima Nova Regular"/>
              </a:rPr>
              <a:t>Recruitment and retention</a:t>
            </a:r>
            <a:br>
              <a:rPr lang="en-US" sz="1800" dirty="0">
                <a:solidFill>
                  <a:srgbClr val="000000"/>
                </a:solidFill>
                <a:latin typeface="Proxima Nova Regular"/>
              </a:rPr>
            </a:br>
            <a:r>
              <a:rPr lang="en-US" sz="1800" dirty="0">
                <a:solidFill>
                  <a:srgbClr val="000000"/>
                </a:solidFill>
                <a:latin typeface="Proxima Nova Regular"/>
              </a:rPr>
              <a:t>Operational inefficiencies</a:t>
            </a:r>
            <a:br>
              <a:rPr lang="en-US" sz="1800" dirty="0">
                <a:solidFill>
                  <a:srgbClr val="000000"/>
                </a:solidFill>
                <a:latin typeface="Proxima Nova Regular"/>
              </a:rPr>
            </a:br>
            <a:r>
              <a:rPr lang="en-US" sz="1800" dirty="0">
                <a:solidFill>
                  <a:srgbClr val="000000"/>
                </a:solidFill>
                <a:latin typeface="Proxima Nova Regular"/>
              </a:rPr>
              <a:t>Broadband Development</a:t>
            </a:r>
            <a:br>
              <a:rPr lang="en-US" sz="1800" dirty="0">
                <a:solidFill>
                  <a:srgbClr val="000000"/>
                </a:solidFill>
                <a:latin typeface="Proxima Nova Regular"/>
              </a:rPr>
            </a:br>
            <a:r>
              <a:rPr lang="en-US" sz="1800" dirty="0">
                <a:solidFill>
                  <a:srgbClr val="000000"/>
                </a:solidFill>
                <a:latin typeface="Proxima Nova Regular"/>
              </a:rPr>
              <a:t>Digital Transformation</a:t>
            </a:r>
            <a:br>
              <a:rPr lang="en-US" sz="1800" dirty="0">
                <a:solidFill>
                  <a:srgbClr val="000000"/>
                </a:solidFill>
                <a:latin typeface="Proxima Nova Regular"/>
              </a:rPr>
            </a:br>
            <a:r>
              <a:rPr lang="en-US" sz="1800" dirty="0">
                <a:solidFill>
                  <a:srgbClr val="000000"/>
                </a:solidFill>
                <a:latin typeface="Proxima Nova Regular"/>
              </a:rPr>
              <a:t>Water Infrastructure</a:t>
            </a:r>
            <a:br>
              <a:rPr lang="en-US" sz="1800" dirty="0">
                <a:solidFill>
                  <a:srgbClr val="000000"/>
                </a:solidFill>
                <a:latin typeface="Proxima Nova Regular"/>
              </a:rPr>
            </a:br>
            <a:r>
              <a:rPr lang="en-US" sz="1800" dirty="0">
                <a:solidFill>
                  <a:srgbClr val="000000"/>
                </a:solidFill>
                <a:latin typeface="Proxima Nova Regular"/>
              </a:rPr>
              <a:t>Mental Wellbeing</a:t>
            </a:r>
            <a:br>
              <a:rPr lang="en-US" sz="1800" dirty="0">
                <a:solidFill>
                  <a:srgbClr val="000000"/>
                </a:solidFill>
                <a:latin typeface="Proxima Nova Regular"/>
              </a:rPr>
            </a:br>
            <a:r>
              <a:rPr lang="en-US" sz="1800" dirty="0">
                <a:solidFill>
                  <a:srgbClr val="000000"/>
                </a:solidFill>
                <a:latin typeface="Proxima Nova Regular"/>
              </a:rPr>
              <a:t>Transportation</a:t>
            </a:r>
            <a:br>
              <a:rPr lang="en-US" sz="1800" dirty="0">
                <a:solidFill>
                  <a:srgbClr val="000000"/>
                </a:solidFill>
                <a:latin typeface="Proxima Nova Regular"/>
              </a:rPr>
            </a:br>
            <a:r>
              <a:rPr lang="en-US" sz="1800" dirty="0">
                <a:solidFill>
                  <a:srgbClr val="000000"/>
                </a:solidFill>
                <a:latin typeface="Proxima Nova Regular"/>
              </a:rPr>
              <a:t>Cybersecurity</a:t>
            </a:r>
            <a:br>
              <a:rPr lang="en-US" sz="1800" dirty="0">
                <a:solidFill>
                  <a:srgbClr val="000000"/>
                </a:solidFill>
                <a:latin typeface="Proxima Nova Regular"/>
              </a:rPr>
            </a:br>
            <a:r>
              <a:rPr lang="en-US" sz="1800" dirty="0">
                <a:solidFill>
                  <a:srgbClr val="000000"/>
                </a:solidFill>
                <a:latin typeface="Proxima Nova Regular"/>
              </a:rPr>
              <a:t>Housing</a:t>
            </a:r>
            <a:br>
              <a:rPr lang="en-US" sz="1800" dirty="0">
                <a:solidFill>
                  <a:srgbClr val="000000"/>
                </a:solidFill>
                <a:latin typeface="Proxima Nova Regular"/>
              </a:rPr>
            </a:br>
            <a:r>
              <a:rPr lang="en-US" sz="1800" dirty="0">
                <a:solidFill>
                  <a:srgbClr val="000000"/>
                </a:solidFill>
                <a:latin typeface="Proxima Nova Regular"/>
              </a:rPr>
              <a:t>Budget</a:t>
            </a:r>
            <a:br>
              <a:rPr lang="en-US" sz="1800" dirty="0">
                <a:solidFill>
                  <a:srgbClr val="000000"/>
                </a:solidFill>
                <a:latin typeface="Proxima Nova Regular"/>
              </a:rPr>
            </a:br>
            <a:r>
              <a:rPr lang="en-US" sz="1800" dirty="0">
                <a:solidFill>
                  <a:srgbClr val="000000"/>
                </a:solidFill>
                <a:latin typeface="Proxima Nova Regular"/>
              </a:rPr>
              <a:t>. . . </a:t>
            </a:r>
            <a:endParaRPr lang="en-US" sz="1800" dirty="0"/>
          </a:p>
        </p:txBody>
      </p:sp>
    </p:spTree>
    <p:extLst>
      <p:ext uri="{BB962C8B-B14F-4D97-AF65-F5344CB8AC3E}">
        <p14:creationId xmlns:p14="http://schemas.microsoft.com/office/powerpoint/2010/main" val="3317962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272301" y="1"/>
            <a:ext cx="4238740" cy="4784075"/>
          </a:xfrm>
          <a:prstGeom prst="rect">
            <a:avLst/>
          </a:prstGeom>
        </p:spPr>
        <p:txBody>
          <a:bodyPr vert="horz" lIns="68580" tIns="34290" rIns="68580" bIns="34290" rtlCol="0" anchor="b">
            <a:normAutofit fontScale="85000" lnSpcReduction="10000"/>
          </a:bodyPr>
          <a:lstStyle/>
          <a:p>
            <a:pPr defTabSz="685800">
              <a:lnSpc>
                <a:spcPct val="90000"/>
              </a:lnSpc>
              <a:spcBef>
                <a:spcPct val="0"/>
              </a:spcBef>
              <a:spcAft>
                <a:spcPts val="450"/>
              </a:spcAft>
              <a:buClrTx/>
              <a:defRPr/>
            </a:pPr>
            <a:r>
              <a:rPr lang="en-US" sz="6000" kern="1200" dirty="0">
                <a:solidFill>
                  <a:srgbClr val="3D487D"/>
                </a:solidFill>
                <a:latin typeface="Calibri Light" panose="020F0302020204030204"/>
                <a:ea typeface="+mn-ea"/>
                <a:cs typeface="+mn-cs"/>
              </a:rPr>
              <a:t>What will you do with the world as you find it?</a:t>
            </a:r>
          </a:p>
          <a:p>
            <a:pPr defTabSz="685800">
              <a:lnSpc>
                <a:spcPct val="90000"/>
              </a:lnSpc>
              <a:spcBef>
                <a:spcPct val="0"/>
              </a:spcBef>
              <a:spcAft>
                <a:spcPts val="450"/>
              </a:spcAft>
              <a:buClrTx/>
              <a:defRPr/>
            </a:pPr>
            <a:endParaRPr lang="en-US" sz="6000" kern="1200" dirty="0">
              <a:solidFill>
                <a:srgbClr val="3D487D"/>
              </a:solidFill>
              <a:latin typeface="Calibri Light" panose="020F0302020204030204"/>
              <a:ea typeface="+mn-ea"/>
              <a:cs typeface="+mn-cs"/>
            </a:endParaRPr>
          </a:p>
          <a:p>
            <a:pPr defTabSz="685800">
              <a:lnSpc>
                <a:spcPct val="90000"/>
              </a:lnSpc>
              <a:spcBef>
                <a:spcPct val="0"/>
              </a:spcBef>
              <a:spcAft>
                <a:spcPts val="450"/>
              </a:spcAft>
              <a:buClrTx/>
              <a:defRPr/>
            </a:pPr>
            <a:r>
              <a:rPr lang="en-US" sz="6000" kern="1200" dirty="0">
                <a:solidFill>
                  <a:prstClr val="white"/>
                </a:solidFill>
                <a:latin typeface="Calibri Light" panose="020F0302020204030204"/>
                <a:ea typeface="+mn-ea"/>
                <a:cs typeface="+mn-cs"/>
              </a:rPr>
              <a:t>What shows up when you do?</a:t>
            </a:r>
          </a:p>
        </p:txBody>
      </p:sp>
      <p:sp>
        <p:nvSpPr>
          <p:cNvPr id="6" name="Title 1">
            <a:extLst>
              <a:ext uri="{FF2B5EF4-FFF2-40B4-BE49-F238E27FC236}">
                <a16:creationId xmlns:a16="http://schemas.microsoft.com/office/drawing/2014/main" id="{0360FF1F-3EF8-172E-B569-EDC4C389CDEA}"/>
              </a:ext>
            </a:extLst>
          </p:cNvPr>
          <p:cNvSpPr txBox="1">
            <a:spLocks/>
          </p:cNvSpPr>
          <p:nvPr/>
        </p:nvSpPr>
        <p:spPr>
          <a:xfrm>
            <a:off x="4632961" y="0"/>
            <a:ext cx="3739515" cy="5143500"/>
          </a:xfrm>
          <a:prstGeom prst="rect">
            <a:avLst/>
          </a:prstGeom>
          <a:solidFill>
            <a:schemeClr val="accent4"/>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base">
              <a:lnSpc>
                <a:spcPct val="100000"/>
              </a:lnSpc>
              <a:spcBef>
                <a:spcPts val="450"/>
              </a:spcBef>
              <a:spcAft>
                <a:spcPts val="450"/>
              </a:spcAft>
              <a:buClrTx/>
            </a:pPr>
            <a:r>
              <a:rPr lang="en-US" sz="1800" dirty="0">
                <a:solidFill>
                  <a:srgbClr val="000000"/>
                </a:solidFill>
                <a:latin typeface="Proxima Nova Regular"/>
              </a:rPr>
              <a:t>Transparent and open government</a:t>
            </a:r>
            <a:br>
              <a:rPr lang="en-US" sz="1800" dirty="0">
                <a:solidFill>
                  <a:srgbClr val="000000"/>
                </a:solidFill>
                <a:latin typeface="Proxima Nova Regular"/>
              </a:rPr>
            </a:br>
            <a:r>
              <a:rPr lang="en-US" sz="1800" dirty="0">
                <a:solidFill>
                  <a:srgbClr val="000000"/>
                </a:solidFill>
                <a:latin typeface="Proxima Nova Regular"/>
              </a:rPr>
              <a:t>Increasing citizen engagement</a:t>
            </a:r>
            <a:br>
              <a:rPr lang="en-US" sz="1800" dirty="0">
                <a:solidFill>
                  <a:srgbClr val="000000"/>
                </a:solidFill>
                <a:latin typeface="Proxima Nova Regular"/>
              </a:rPr>
            </a:br>
            <a:r>
              <a:rPr lang="en-US" sz="1800" dirty="0">
                <a:solidFill>
                  <a:srgbClr val="000000"/>
                </a:solidFill>
                <a:latin typeface="Proxima Nova Regular"/>
              </a:rPr>
              <a:t>Legislative/regulatory changes</a:t>
            </a:r>
            <a:br>
              <a:rPr lang="en-US" sz="1800" dirty="0">
                <a:solidFill>
                  <a:srgbClr val="000000"/>
                </a:solidFill>
                <a:latin typeface="Proxima Nova Regular"/>
              </a:rPr>
            </a:br>
            <a:r>
              <a:rPr lang="en-US" sz="1800" dirty="0">
                <a:solidFill>
                  <a:srgbClr val="000000"/>
                </a:solidFill>
                <a:latin typeface="Proxima Nova Regular"/>
              </a:rPr>
              <a:t>Managing citizen expectations </a:t>
            </a:r>
            <a:br>
              <a:rPr lang="en-US" sz="1800" dirty="0">
                <a:solidFill>
                  <a:srgbClr val="000000"/>
                </a:solidFill>
                <a:latin typeface="Proxima Nova Regular"/>
              </a:rPr>
            </a:br>
            <a:r>
              <a:rPr lang="en-US" sz="1800" dirty="0">
                <a:solidFill>
                  <a:srgbClr val="000000"/>
                </a:solidFill>
                <a:latin typeface="Proxima Nova Regular"/>
              </a:rPr>
              <a:t>Community planning issues</a:t>
            </a:r>
            <a:br>
              <a:rPr lang="en-US" sz="1800" dirty="0">
                <a:solidFill>
                  <a:srgbClr val="000000"/>
                </a:solidFill>
                <a:latin typeface="Proxima Nova Regular"/>
              </a:rPr>
            </a:br>
            <a:r>
              <a:rPr lang="en-US" sz="1800" dirty="0">
                <a:solidFill>
                  <a:srgbClr val="000000"/>
                </a:solidFill>
                <a:latin typeface="Proxima Nova Regular"/>
              </a:rPr>
              <a:t>Diversity, Equity, Inclusion</a:t>
            </a:r>
            <a:br>
              <a:rPr lang="en-US" sz="1800" dirty="0">
                <a:solidFill>
                  <a:srgbClr val="000000"/>
                </a:solidFill>
                <a:latin typeface="Proxima Nova Regular"/>
              </a:rPr>
            </a:br>
            <a:r>
              <a:rPr lang="en-US" sz="1800" dirty="0">
                <a:solidFill>
                  <a:srgbClr val="000000"/>
                </a:solidFill>
                <a:latin typeface="Proxima Nova Regular"/>
              </a:rPr>
              <a:t>Recruitment and retention</a:t>
            </a:r>
            <a:br>
              <a:rPr lang="en-US" sz="1800" dirty="0">
                <a:solidFill>
                  <a:srgbClr val="000000"/>
                </a:solidFill>
                <a:latin typeface="Proxima Nova Regular"/>
              </a:rPr>
            </a:br>
            <a:r>
              <a:rPr lang="en-US" sz="1800" dirty="0">
                <a:solidFill>
                  <a:srgbClr val="000000"/>
                </a:solidFill>
                <a:latin typeface="Proxima Nova Regular"/>
              </a:rPr>
              <a:t>Operational inefficiencies</a:t>
            </a:r>
            <a:br>
              <a:rPr lang="en-US" sz="1800" dirty="0">
                <a:solidFill>
                  <a:srgbClr val="000000"/>
                </a:solidFill>
                <a:latin typeface="Proxima Nova Regular"/>
              </a:rPr>
            </a:br>
            <a:r>
              <a:rPr lang="en-US" sz="1800" dirty="0">
                <a:solidFill>
                  <a:srgbClr val="000000"/>
                </a:solidFill>
                <a:latin typeface="Proxima Nova Regular"/>
              </a:rPr>
              <a:t>Broadband Development</a:t>
            </a:r>
            <a:br>
              <a:rPr lang="en-US" sz="1800" dirty="0">
                <a:solidFill>
                  <a:srgbClr val="000000"/>
                </a:solidFill>
                <a:latin typeface="Proxima Nova Regular"/>
              </a:rPr>
            </a:br>
            <a:r>
              <a:rPr lang="en-US" sz="1800" dirty="0">
                <a:solidFill>
                  <a:srgbClr val="000000"/>
                </a:solidFill>
                <a:latin typeface="Proxima Nova Regular"/>
              </a:rPr>
              <a:t>Digital Transformation</a:t>
            </a:r>
            <a:br>
              <a:rPr lang="en-US" sz="1800" dirty="0">
                <a:solidFill>
                  <a:srgbClr val="000000"/>
                </a:solidFill>
                <a:latin typeface="Proxima Nova Regular"/>
              </a:rPr>
            </a:br>
            <a:r>
              <a:rPr lang="en-US" sz="1800" dirty="0">
                <a:solidFill>
                  <a:srgbClr val="000000"/>
                </a:solidFill>
                <a:latin typeface="Proxima Nova Regular"/>
              </a:rPr>
              <a:t>Water Infrastructure</a:t>
            </a:r>
            <a:br>
              <a:rPr lang="en-US" sz="1800" dirty="0">
                <a:solidFill>
                  <a:srgbClr val="000000"/>
                </a:solidFill>
                <a:latin typeface="Proxima Nova Regular"/>
              </a:rPr>
            </a:br>
            <a:r>
              <a:rPr lang="en-US" sz="1800" dirty="0">
                <a:solidFill>
                  <a:srgbClr val="000000"/>
                </a:solidFill>
                <a:latin typeface="Proxima Nova Regular"/>
              </a:rPr>
              <a:t>Mental Wellbeing</a:t>
            </a:r>
            <a:br>
              <a:rPr lang="en-US" sz="1800" dirty="0">
                <a:solidFill>
                  <a:srgbClr val="000000"/>
                </a:solidFill>
                <a:latin typeface="Proxima Nova Regular"/>
              </a:rPr>
            </a:br>
            <a:r>
              <a:rPr lang="en-US" sz="1800" dirty="0">
                <a:solidFill>
                  <a:srgbClr val="000000"/>
                </a:solidFill>
                <a:latin typeface="Proxima Nova Regular"/>
              </a:rPr>
              <a:t>Transportation</a:t>
            </a:r>
            <a:br>
              <a:rPr lang="en-US" sz="1800" dirty="0">
                <a:solidFill>
                  <a:srgbClr val="000000"/>
                </a:solidFill>
                <a:latin typeface="Proxima Nova Regular"/>
              </a:rPr>
            </a:br>
            <a:r>
              <a:rPr lang="en-US" sz="1800" dirty="0">
                <a:solidFill>
                  <a:srgbClr val="000000"/>
                </a:solidFill>
                <a:latin typeface="Proxima Nova Regular"/>
              </a:rPr>
              <a:t>Cybersecurity</a:t>
            </a:r>
            <a:br>
              <a:rPr lang="en-US" sz="1800" dirty="0">
                <a:solidFill>
                  <a:srgbClr val="000000"/>
                </a:solidFill>
                <a:latin typeface="Proxima Nova Regular"/>
              </a:rPr>
            </a:br>
            <a:r>
              <a:rPr lang="en-US" sz="1800" dirty="0">
                <a:solidFill>
                  <a:srgbClr val="000000"/>
                </a:solidFill>
                <a:latin typeface="Proxima Nova Regular"/>
              </a:rPr>
              <a:t>Housing</a:t>
            </a:r>
            <a:br>
              <a:rPr lang="en-US" sz="1800" dirty="0">
                <a:solidFill>
                  <a:srgbClr val="000000"/>
                </a:solidFill>
                <a:latin typeface="Proxima Nova Regular"/>
              </a:rPr>
            </a:br>
            <a:r>
              <a:rPr lang="en-US" sz="1800" dirty="0">
                <a:solidFill>
                  <a:srgbClr val="000000"/>
                </a:solidFill>
                <a:latin typeface="Proxima Nova Regular"/>
              </a:rPr>
              <a:t>Budget</a:t>
            </a:r>
            <a:br>
              <a:rPr lang="en-US" sz="1800" dirty="0">
                <a:solidFill>
                  <a:srgbClr val="000000"/>
                </a:solidFill>
                <a:latin typeface="Proxima Nova Regular"/>
              </a:rPr>
            </a:br>
            <a:r>
              <a:rPr lang="en-US" sz="1800" dirty="0">
                <a:solidFill>
                  <a:srgbClr val="000000"/>
                </a:solidFill>
                <a:latin typeface="Proxima Nova Regular"/>
              </a:rPr>
              <a:t>. . . </a:t>
            </a:r>
            <a:endParaRPr lang="en-US" sz="1800" dirty="0">
              <a:solidFill>
                <a:prstClr val="black"/>
              </a:solidFill>
              <a:latin typeface="Calibri Light" panose="020F0302020204030204"/>
            </a:endParaRPr>
          </a:p>
        </p:txBody>
      </p:sp>
    </p:spTree>
    <p:extLst>
      <p:ext uri="{BB962C8B-B14F-4D97-AF65-F5344CB8AC3E}">
        <p14:creationId xmlns:p14="http://schemas.microsoft.com/office/powerpoint/2010/main" val="157680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F2327-E199-BC93-7B5D-30662429A7A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E78EB83-3FF7-5435-F209-FB1EFEEDC8C8}"/>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B14F95F0-3686-F7A0-ABAA-08F576AB2683}"/>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8B406673-DD42-6AE0-90B5-25B0C166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969222D-36C2-A289-95AA-37AA49313687}"/>
              </a:ext>
            </a:extLst>
          </p:cNvPr>
          <p:cNvSpPr txBox="1"/>
          <p:nvPr/>
        </p:nvSpPr>
        <p:spPr>
          <a:xfrm>
            <a:off x="1722730" y="2020129"/>
            <a:ext cx="5693570" cy="2354491"/>
          </a:xfrm>
          <a:prstGeom prst="rect">
            <a:avLst/>
          </a:prstGeom>
          <a:noFill/>
        </p:spPr>
        <p:txBody>
          <a:bodyPr wrap="square">
            <a:spAutoFit/>
          </a:bodyPr>
          <a:lstStyle/>
          <a:p>
            <a:pPr algn="ctr" defTabSz="685800">
              <a:buClrTx/>
            </a:pPr>
            <a:r>
              <a:rPr lang="en-US" sz="2100" b="1" kern="1200" dirty="0">
                <a:solidFill>
                  <a:srgbClr val="595A4B"/>
                </a:solidFill>
                <a:latin typeface="Open Sans" panose="020B0606030504020204" pitchFamily="34" charset="0"/>
                <a:ea typeface="+mn-ea"/>
                <a:cs typeface="+mn-cs"/>
              </a:rPr>
              <a:t>The National Association of Regional Councils (NARC) serves as the national voice for regions by advocating for regional cooperation as the most effective way to address a variety of community planning and development opportunities and issues.</a:t>
            </a:r>
            <a:endParaRPr lang="en-US" sz="2100" kern="1200" dirty="0">
              <a:solidFill>
                <a:srgbClr val="595A4B"/>
              </a:solidFill>
              <a:latin typeface="Open Sans" panose="020B0606030504020204" pitchFamily="34" charset="0"/>
              <a:ea typeface="+mn-ea"/>
              <a:cs typeface="+mn-cs"/>
            </a:endParaRPr>
          </a:p>
        </p:txBody>
      </p:sp>
    </p:spTree>
    <p:extLst>
      <p:ext uri="{BB962C8B-B14F-4D97-AF65-F5344CB8AC3E}">
        <p14:creationId xmlns:p14="http://schemas.microsoft.com/office/powerpoint/2010/main" val="596339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272301" y="1"/>
            <a:ext cx="4238740" cy="4784075"/>
          </a:xfrm>
          <a:prstGeom prst="rect">
            <a:avLst/>
          </a:prstGeom>
        </p:spPr>
        <p:txBody>
          <a:bodyPr vert="horz" lIns="68580" tIns="34290" rIns="68580" bIns="34290" rtlCol="0" anchor="b">
            <a:normAutofit fontScale="85000" lnSpcReduction="10000"/>
          </a:bodyPr>
          <a:lstStyle/>
          <a:p>
            <a:pPr defTabSz="685800">
              <a:lnSpc>
                <a:spcPct val="90000"/>
              </a:lnSpc>
              <a:spcBef>
                <a:spcPct val="0"/>
              </a:spcBef>
              <a:spcAft>
                <a:spcPts val="450"/>
              </a:spcAft>
              <a:buClrTx/>
              <a:defRPr/>
            </a:pPr>
            <a:r>
              <a:rPr lang="en-US" sz="6000" kern="1200" dirty="0">
                <a:solidFill>
                  <a:srgbClr val="3D487D"/>
                </a:solidFill>
                <a:latin typeface="Calibri Light" panose="020F0302020204030204"/>
                <a:ea typeface="+mn-ea"/>
                <a:cs typeface="+mn-cs"/>
              </a:rPr>
              <a:t>What will you do with the world as you find it?</a:t>
            </a:r>
          </a:p>
          <a:p>
            <a:pPr defTabSz="685800">
              <a:lnSpc>
                <a:spcPct val="90000"/>
              </a:lnSpc>
              <a:spcBef>
                <a:spcPct val="0"/>
              </a:spcBef>
              <a:spcAft>
                <a:spcPts val="450"/>
              </a:spcAft>
              <a:buClrTx/>
              <a:defRPr/>
            </a:pPr>
            <a:endParaRPr lang="en-US" sz="6000" kern="1200" dirty="0">
              <a:solidFill>
                <a:srgbClr val="3D487D"/>
              </a:solidFill>
              <a:latin typeface="Calibri Light" panose="020F0302020204030204"/>
              <a:ea typeface="+mn-ea"/>
              <a:cs typeface="+mn-cs"/>
            </a:endParaRPr>
          </a:p>
          <a:p>
            <a:pPr defTabSz="685800">
              <a:lnSpc>
                <a:spcPct val="90000"/>
              </a:lnSpc>
              <a:spcBef>
                <a:spcPct val="0"/>
              </a:spcBef>
              <a:spcAft>
                <a:spcPts val="450"/>
              </a:spcAft>
              <a:buClrTx/>
              <a:defRPr/>
            </a:pPr>
            <a:r>
              <a:rPr lang="en-US" sz="6000" kern="1200" dirty="0">
                <a:solidFill>
                  <a:srgbClr val="3D487D"/>
                </a:solidFill>
                <a:latin typeface="Calibri Light" panose="020F0302020204030204"/>
                <a:ea typeface="+mn-ea"/>
                <a:cs typeface="+mn-cs"/>
              </a:rPr>
              <a:t>What shows up when you do?</a:t>
            </a:r>
          </a:p>
        </p:txBody>
      </p:sp>
      <p:sp>
        <p:nvSpPr>
          <p:cNvPr id="6" name="Title 1">
            <a:extLst>
              <a:ext uri="{FF2B5EF4-FFF2-40B4-BE49-F238E27FC236}">
                <a16:creationId xmlns:a16="http://schemas.microsoft.com/office/drawing/2014/main" id="{E1A9C38B-4FC4-2B20-0D39-442E72F8AEDB}"/>
              </a:ext>
            </a:extLst>
          </p:cNvPr>
          <p:cNvSpPr txBox="1">
            <a:spLocks/>
          </p:cNvSpPr>
          <p:nvPr/>
        </p:nvSpPr>
        <p:spPr>
          <a:xfrm>
            <a:off x="4632961" y="0"/>
            <a:ext cx="3739515" cy="5143500"/>
          </a:xfrm>
          <a:prstGeom prst="rect">
            <a:avLst/>
          </a:prstGeom>
          <a:solidFill>
            <a:schemeClr val="accent4"/>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base">
              <a:lnSpc>
                <a:spcPct val="100000"/>
              </a:lnSpc>
              <a:spcBef>
                <a:spcPts val="450"/>
              </a:spcBef>
              <a:spcAft>
                <a:spcPts val="450"/>
              </a:spcAft>
              <a:buClrTx/>
            </a:pPr>
            <a:r>
              <a:rPr lang="en-US" sz="1800" dirty="0">
                <a:solidFill>
                  <a:srgbClr val="000000"/>
                </a:solidFill>
                <a:latin typeface="Proxima Nova Regular"/>
              </a:rPr>
              <a:t>Transparent and open government</a:t>
            </a:r>
            <a:br>
              <a:rPr lang="en-US" sz="1800" dirty="0">
                <a:solidFill>
                  <a:srgbClr val="000000"/>
                </a:solidFill>
                <a:latin typeface="Proxima Nova Regular"/>
              </a:rPr>
            </a:br>
            <a:r>
              <a:rPr lang="en-US" sz="1800" dirty="0">
                <a:solidFill>
                  <a:srgbClr val="000000"/>
                </a:solidFill>
                <a:latin typeface="Proxima Nova Regular"/>
              </a:rPr>
              <a:t>Increasing citizen engagement</a:t>
            </a:r>
            <a:br>
              <a:rPr lang="en-US" sz="1800" dirty="0">
                <a:solidFill>
                  <a:srgbClr val="000000"/>
                </a:solidFill>
                <a:latin typeface="Proxima Nova Regular"/>
              </a:rPr>
            </a:br>
            <a:r>
              <a:rPr lang="en-US" sz="1800" dirty="0">
                <a:solidFill>
                  <a:srgbClr val="000000"/>
                </a:solidFill>
                <a:latin typeface="Proxima Nova Regular"/>
              </a:rPr>
              <a:t>Legislative/regulatory changes</a:t>
            </a:r>
            <a:br>
              <a:rPr lang="en-US" sz="1800" dirty="0">
                <a:solidFill>
                  <a:srgbClr val="000000"/>
                </a:solidFill>
                <a:latin typeface="Proxima Nova Regular"/>
              </a:rPr>
            </a:br>
            <a:r>
              <a:rPr lang="en-US" sz="1800" dirty="0">
                <a:solidFill>
                  <a:srgbClr val="000000"/>
                </a:solidFill>
                <a:latin typeface="Proxima Nova Regular"/>
              </a:rPr>
              <a:t>Managing citizen expectations </a:t>
            </a:r>
            <a:br>
              <a:rPr lang="en-US" sz="1800" dirty="0">
                <a:solidFill>
                  <a:srgbClr val="000000"/>
                </a:solidFill>
                <a:latin typeface="Proxima Nova Regular"/>
              </a:rPr>
            </a:br>
            <a:r>
              <a:rPr lang="en-US" sz="1800" dirty="0">
                <a:solidFill>
                  <a:srgbClr val="000000"/>
                </a:solidFill>
                <a:latin typeface="Proxima Nova Regular"/>
              </a:rPr>
              <a:t>Community planning issues</a:t>
            </a:r>
            <a:br>
              <a:rPr lang="en-US" sz="1800" dirty="0">
                <a:solidFill>
                  <a:srgbClr val="000000"/>
                </a:solidFill>
                <a:latin typeface="Proxima Nova Regular"/>
              </a:rPr>
            </a:br>
            <a:r>
              <a:rPr lang="en-US" sz="1800" dirty="0">
                <a:solidFill>
                  <a:srgbClr val="000000"/>
                </a:solidFill>
                <a:latin typeface="Proxima Nova Regular"/>
              </a:rPr>
              <a:t>Diversity, Equity, Inclusion</a:t>
            </a:r>
            <a:br>
              <a:rPr lang="en-US" sz="1800" dirty="0">
                <a:solidFill>
                  <a:srgbClr val="000000"/>
                </a:solidFill>
                <a:latin typeface="Proxima Nova Regular"/>
              </a:rPr>
            </a:br>
            <a:r>
              <a:rPr lang="en-US" sz="1800" dirty="0">
                <a:solidFill>
                  <a:srgbClr val="000000"/>
                </a:solidFill>
                <a:latin typeface="Proxima Nova Regular"/>
              </a:rPr>
              <a:t>Recruitment and retention</a:t>
            </a:r>
            <a:br>
              <a:rPr lang="en-US" sz="1800" dirty="0">
                <a:solidFill>
                  <a:srgbClr val="000000"/>
                </a:solidFill>
                <a:latin typeface="Proxima Nova Regular"/>
              </a:rPr>
            </a:br>
            <a:r>
              <a:rPr lang="en-US" sz="1800" dirty="0">
                <a:solidFill>
                  <a:srgbClr val="000000"/>
                </a:solidFill>
                <a:latin typeface="Proxima Nova Regular"/>
              </a:rPr>
              <a:t>Operational inefficiencies</a:t>
            </a:r>
            <a:br>
              <a:rPr lang="en-US" sz="1800" dirty="0">
                <a:solidFill>
                  <a:srgbClr val="000000"/>
                </a:solidFill>
                <a:latin typeface="Proxima Nova Regular"/>
              </a:rPr>
            </a:br>
            <a:r>
              <a:rPr lang="en-US" sz="1800" dirty="0">
                <a:solidFill>
                  <a:srgbClr val="000000"/>
                </a:solidFill>
                <a:latin typeface="Proxima Nova Regular"/>
              </a:rPr>
              <a:t>Broadband Development</a:t>
            </a:r>
            <a:br>
              <a:rPr lang="en-US" sz="1800" dirty="0">
                <a:solidFill>
                  <a:srgbClr val="000000"/>
                </a:solidFill>
                <a:latin typeface="Proxima Nova Regular"/>
              </a:rPr>
            </a:br>
            <a:r>
              <a:rPr lang="en-US" sz="1800" dirty="0">
                <a:solidFill>
                  <a:srgbClr val="000000"/>
                </a:solidFill>
                <a:latin typeface="Proxima Nova Regular"/>
              </a:rPr>
              <a:t>Digital Transformation</a:t>
            </a:r>
            <a:br>
              <a:rPr lang="en-US" sz="1800" dirty="0">
                <a:solidFill>
                  <a:srgbClr val="000000"/>
                </a:solidFill>
                <a:latin typeface="Proxima Nova Regular"/>
              </a:rPr>
            </a:br>
            <a:r>
              <a:rPr lang="en-US" sz="1800" dirty="0">
                <a:solidFill>
                  <a:srgbClr val="000000"/>
                </a:solidFill>
                <a:latin typeface="Proxima Nova Regular"/>
              </a:rPr>
              <a:t>Water Infrastructure</a:t>
            </a:r>
            <a:br>
              <a:rPr lang="en-US" sz="1800" dirty="0">
                <a:solidFill>
                  <a:srgbClr val="000000"/>
                </a:solidFill>
                <a:latin typeface="Proxima Nova Regular"/>
              </a:rPr>
            </a:br>
            <a:r>
              <a:rPr lang="en-US" sz="1800" dirty="0">
                <a:solidFill>
                  <a:srgbClr val="000000"/>
                </a:solidFill>
                <a:latin typeface="Proxima Nova Regular"/>
              </a:rPr>
              <a:t>Mental Wellbeing</a:t>
            </a:r>
            <a:br>
              <a:rPr lang="en-US" sz="1800" dirty="0">
                <a:solidFill>
                  <a:srgbClr val="000000"/>
                </a:solidFill>
                <a:latin typeface="Proxima Nova Regular"/>
              </a:rPr>
            </a:br>
            <a:r>
              <a:rPr lang="en-US" sz="1800" dirty="0">
                <a:solidFill>
                  <a:srgbClr val="000000"/>
                </a:solidFill>
                <a:latin typeface="Proxima Nova Regular"/>
              </a:rPr>
              <a:t>Transportation</a:t>
            </a:r>
            <a:br>
              <a:rPr lang="en-US" sz="1800" dirty="0">
                <a:solidFill>
                  <a:srgbClr val="000000"/>
                </a:solidFill>
                <a:latin typeface="Proxima Nova Regular"/>
              </a:rPr>
            </a:br>
            <a:r>
              <a:rPr lang="en-US" sz="1800" dirty="0">
                <a:solidFill>
                  <a:srgbClr val="000000"/>
                </a:solidFill>
                <a:latin typeface="Proxima Nova Regular"/>
              </a:rPr>
              <a:t>Cybersecurity</a:t>
            </a:r>
            <a:br>
              <a:rPr lang="en-US" sz="1800" dirty="0">
                <a:solidFill>
                  <a:srgbClr val="000000"/>
                </a:solidFill>
                <a:latin typeface="Proxima Nova Regular"/>
              </a:rPr>
            </a:br>
            <a:r>
              <a:rPr lang="en-US" sz="1800" dirty="0">
                <a:solidFill>
                  <a:srgbClr val="000000"/>
                </a:solidFill>
                <a:latin typeface="Proxima Nova Regular"/>
              </a:rPr>
              <a:t>Housing</a:t>
            </a:r>
            <a:br>
              <a:rPr lang="en-US" sz="1800" dirty="0">
                <a:solidFill>
                  <a:srgbClr val="000000"/>
                </a:solidFill>
                <a:latin typeface="Proxima Nova Regular"/>
              </a:rPr>
            </a:br>
            <a:r>
              <a:rPr lang="en-US" sz="1800" dirty="0">
                <a:solidFill>
                  <a:srgbClr val="000000"/>
                </a:solidFill>
                <a:latin typeface="Proxima Nova Regular"/>
              </a:rPr>
              <a:t>Budget</a:t>
            </a:r>
            <a:br>
              <a:rPr lang="en-US" sz="1800" dirty="0">
                <a:solidFill>
                  <a:srgbClr val="000000"/>
                </a:solidFill>
                <a:latin typeface="Proxima Nova Regular"/>
              </a:rPr>
            </a:br>
            <a:r>
              <a:rPr lang="en-US" sz="1800" dirty="0">
                <a:solidFill>
                  <a:srgbClr val="000000"/>
                </a:solidFill>
                <a:latin typeface="Proxima Nova Regular"/>
              </a:rPr>
              <a:t>. . . </a:t>
            </a:r>
            <a:endParaRPr lang="en-US" sz="1800" dirty="0">
              <a:solidFill>
                <a:prstClr val="black"/>
              </a:solidFill>
              <a:latin typeface="Calibri Light" panose="020F0302020204030204"/>
            </a:endParaRPr>
          </a:p>
        </p:txBody>
      </p:sp>
    </p:spTree>
    <p:extLst>
      <p:ext uri="{BB962C8B-B14F-4D97-AF65-F5344CB8AC3E}">
        <p14:creationId xmlns:p14="http://schemas.microsoft.com/office/powerpoint/2010/main" val="1252253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9097D9-6257-DADE-347A-E9951BD4C979}"/>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E662DF7D-C8B2-627A-E940-3F0BA65D6213}"/>
              </a:ext>
            </a:extLst>
          </p:cNvPr>
          <p:cNvSpPr>
            <a:spLocks noGrp="1"/>
          </p:cNvSpPr>
          <p:nvPr>
            <p:ph type="title"/>
          </p:nvPr>
        </p:nvSpPr>
        <p:spPr>
          <a:xfrm>
            <a:off x="628650" y="510064"/>
            <a:ext cx="7886700" cy="3559016"/>
          </a:xfrm>
        </p:spPr>
        <p:txBody>
          <a:bodyPr>
            <a:normAutofit/>
          </a:bodyPr>
          <a:lstStyle/>
          <a:p>
            <a:r>
              <a:rPr lang="en-US" b="1" dirty="0">
                <a:solidFill>
                  <a:schemeClr val="accent1">
                    <a:lumMod val="75000"/>
                  </a:schemeClr>
                </a:solidFill>
              </a:rPr>
              <a:t>Welcome. </a:t>
            </a:r>
            <a:br>
              <a:rPr lang="en-US" b="1" dirty="0">
                <a:solidFill>
                  <a:schemeClr val="accent1">
                    <a:lumMod val="75000"/>
                  </a:schemeClr>
                </a:solidFill>
              </a:rPr>
            </a:br>
            <a:r>
              <a:rPr lang="en-US" b="1" dirty="0">
                <a:solidFill>
                  <a:schemeClr val="accent1">
                    <a:lumMod val="75000"/>
                  </a:schemeClr>
                </a:solidFill>
              </a:rPr>
              <a:t>You are in the right place.</a:t>
            </a:r>
            <a:br>
              <a:rPr lang="en-US" b="1" dirty="0">
                <a:solidFill>
                  <a:schemeClr val="accent1">
                    <a:lumMod val="75000"/>
                  </a:schemeClr>
                </a:solidFill>
              </a:rPr>
            </a:br>
            <a:r>
              <a:rPr lang="en-US" b="1" dirty="0">
                <a:solidFill>
                  <a:schemeClr val="accent1">
                    <a:lumMod val="75000"/>
                  </a:schemeClr>
                </a:solidFill>
              </a:rPr>
              <a:t>You are here at the right time. </a:t>
            </a:r>
            <a:br>
              <a:rPr lang="en-US" b="1" dirty="0">
                <a:solidFill>
                  <a:schemeClr val="accent1">
                    <a:lumMod val="75000"/>
                  </a:schemeClr>
                </a:solidFill>
              </a:rPr>
            </a:br>
            <a:r>
              <a:rPr lang="en-US" b="1" dirty="0">
                <a:solidFill>
                  <a:schemeClr val="accent1">
                    <a:lumMod val="75000"/>
                  </a:schemeClr>
                </a:solidFill>
              </a:rPr>
              <a:t>And, you are in good company.</a:t>
            </a:r>
          </a:p>
        </p:txBody>
      </p:sp>
    </p:spTree>
    <p:extLst>
      <p:ext uri="{BB962C8B-B14F-4D97-AF65-F5344CB8AC3E}">
        <p14:creationId xmlns:p14="http://schemas.microsoft.com/office/powerpoint/2010/main" val="3055957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156CD-854F-62EB-CF63-48D45677AC9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088778-BD1B-C6A2-B30F-B13D36CB715C}"/>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BB9DF1E0-3589-CBFA-7D52-0604A7AFD5F0}"/>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3F241BEC-0BD0-9D94-9863-C91E3AB65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515FC4-4F49-995E-E4AB-1F6F95200D67}"/>
              </a:ext>
            </a:extLst>
          </p:cNvPr>
          <p:cNvSpPr txBox="1"/>
          <p:nvPr/>
        </p:nvSpPr>
        <p:spPr>
          <a:xfrm>
            <a:off x="126723" y="1669070"/>
            <a:ext cx="8885584" cy="2923877"/>
          </a:xfrm>
          <a:prstGeom prst="rect">
            <a:avLst/>
          </a:prstGeom>
          <a:noFill/>
        </p:spPr>
        <p:txBody>
          <a:bodyPr wrap="square">
            <a:spAutoFit/>
          </a:bodyPr>
          <a:lstStyle/>
          <a:p>
            <a:pPr algn="ctr" defTabSz="685800">
              <a:buClrTx/>
            </a:pPr>
            <a:r>
              <a:rPr lang="en-US" sz="2200" b="1" i="1" dirty="0"/>
              <a:t>Leading In Times of Great Change with Confidence and Clarity</a:t>
            </a:r>
            <a:br>
              <a:rPr lang="en-US" sz="2200" dirty="0"/>
            </a:br>
            <a:endParaRPr lang="en-US" sz="800" dirty="0"/>
          </a:p>
          <a:p>
            <a:pPr algn="ctr" defTabSz="685800">
              <a:buClrTx/>
            </a:pPr>
            <a:r>
              <a:rPr lang="en-US" dirty="0"/>
              <a:t>Today’s government leaders are navigating unprecedented complexity, balancing evolving community needs, shifting policy landscapes, and growing demands for innovation and accountability. Don’t miss this workshop focused on real-world strategies and leadership skills needed to guide your teams and communities through change effectively. Led by Dr. Tim Rahschulte, Chief Architect of the National Association of Regional Councils High </a:t>
            </a:r>
            <a:r>
              <a:rPr lang="en-US" i="1" dirty="0"/>
              <a:t>Performance Leadership Academy</a:t>
            </a:r>
            <a:r>
              <a:rPr lang="en-US" dirty="0"/>
              <a:t>, this session will explore the driving forces behind the growing need for change in government, from economic pressures to workforce shifts and more. Dr. Rahschulte will also share proven frameworks and leadership practices to help you build adaptability, foster resilience, and lead with a positive mindset—even in the face of resistance or uncertainty. Participants will walk away with practical concepts for planning, implementing, and sustaining change—plus insights from peers facing similar challenges. By the end of this workshop, participants will be better prepared to lead through complexity with clarity, confidence, and consistency.</a:t>
            </a:r>
            <a:endParaRPr lang="en-US" kern="1200" dirty="0">
              <a:solidFill>
                <a:srgbClr val="595A4B"/>
              </a:solidFill>
              <a:latin typeface="Open Sans" panose="020B0606030504020204" pitchFamily="34" charset="0"/>
              <a:ea typeface="+mn-ea"/>
              <a:cs typeface="+mn-cs"/>
            </a:endParaRPr>
          </a:p>
        </p:txBody>
      </p:sp>
      <p:sp>
        <p:nvSpPr>
          <p:cNvPr id="2" name="TextBox 1">
            <a:extLst>
              <a:ext uri="{FF2B5EF4-FFF2-40B4-BE49-F238E27FC236}">
                <a16:creationId xmlns:a16="http://schemas.microsoft.com/office/drawing/2014/main" id="{004B5697-B7B3-8D1B-55E3-1507990DA832}"/>
              </a:ext>
            </a:extLst>
          </p:cNvPr>
          <p:cNvSpPr txBox="1"/>
          <p:nvPr/>
        </p:nvSpPr>
        <p:spPr>
          <a:xfrm>
            <a:off x="455132" y="4775347"/>
            <a:ext cx="4573284" cy="300082"/>
          </a:xfrm>
          <a:prstGeom prst="rect">
            <a:avLst/>
          </a:prstGeom>
          <a:noFill/>
        </p:spPr>
        <p:txBody>
          <a:bodyPr wrap="square">
            <a:spAutoFit/>
          </a:bodyPr>
          <a:lstStyle/>
          <a:p>
            <a:pPr defTabSz="685800" fontAlgn="base">
              <a:buClrTx/>
              <a:defRPr/>
            </a:pPr>
            <a:r>
              <a:rPr lang="en-US" sz="1350" kern="1200" cap="all" dirty="0">
                <a:latin typeface="inherit"/>
                <a:ea typeface="+mn-ea"/>
                <a:cs typeface="+mn-cs"/>
              </a:rPr>
              <a:t>SUNDAY FEBRUARY 1</a:t>
            </a:r>
            <a:r>
              <a:rPr lang="en-US" sz="1350" kern="1200" dirty="0">
                <a:latin typeface="inherit"/>
                <a:ea typeface="+mn-ea"/>
                <a:cs typeface="+mn-cs"/>
              </a:rPr>
              <a:t>   |   8:30 to 12:30 </a:t>
            </a:r>
          </a:p>
        </p:txBody>
      </p:sp>
      <p:sp>
        <p:nvSpPr>
          <p:cNvPr id="3" name="TextBox 2">
            <a:extLst>
              <a:ext uri="{FF2B5EF4-FFF2-40B4-BE49-F238E27FC236}">
                <a16:creationId xmlns:a16="http://schemas.microsoft.com/office/drawing/2014/main" id="{1EEB2BCD-FAA4-5F36-2781-136696744C26}"/>
              </a:ext>
            </a:extLst>
          </p:cNvPr>
          <p:cNvSpPr txBox="1"/>
          <p:nvPr/>
        </p:nvSpPr>
        <p:spPr>
          <a:xfrm>
            <a:off x="4649699" y="4775347"/>
            <a:ext cx="4573284" cy="300082"/>
          </a:xfrm>
          <a:prstGeom prst="rect">
            <a:avLst/>
          </a:prstGeom>
          <a:noFill/>
        </p:spPr>
        <p:txBody>
          <a:bodyPr wrap="square">
            <a:spAutoFit/>
          </a:bodyPr>
          <a:lstStyle/>
          <a:p>
            <a:pPr defTabSz="685800" fontAlgn="base">
              <a:buClrTx/>
              <a:defRPr/>
            </a:pPr>
            <a:r>
              <a:rPr lang="en-US" sz="1350" kern="1200" cap="all" dirty="0">
                <a:latin typeface="inherit"/>
                <a:ea typeface="+mn-ea"/>
                <a:cs typeface="+mn-cs"/>
              </a:rPr>
              <a:t>Tim Rahschulte   |   timr@pdaleadership.com</a:t>
            </a:r>
            <a:endParaRPr lang="en-US" sz="1350" kern="1200" dirty="0">
              <a:latin typeface="inherit"/>
              <a:ea typeface="+mn-ea"/>
              <a:cs typeface="+mn-cs"/>
            </a:endParaRPr>
          </a:p>
        </p:txBody>
      </p:sp>
    </p:spTree>
    <p:extLst>
      <p:ext uri="{BB962C8B-B14F-4D97-AF65-F5344CB8AC3E}">
        <p14:creationId xmlns:p14="http://schemas.microsoft.com/office/powerpoint/2010/main" val="3379705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ACo High Performance Leadership Academy">
            <a:extLst>
              <a:ext uri="{FF2B5EF4-FFF2-40B4-BE49-F238E27FC236}">
                <a16:creationId xmlns:a16="http://schemas.microsoft.com/office/drawing/2014/main" id="{C65750CB-A4A3-29F2-3838-8C945B9A15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378" b="32707"/>
          <a:stretch/>
        </p:blipFill>
        <p:spPr bwMode="auto">
          <a:xfrm>
            <a:off x="853316" y="211870"/>
            <a:ext cx="4733925" cy="9563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815120C-A55E-EC75-2FCE-696FADD266E4}"/>
              </a:ext>
            </a:extLst>
          </p:cNvPr>
          <p:cNvPicPr>
            <a:picLocks noChangeAspect="1"/>
          </p:cNvPicPr>
          <p:nvPr/>
        </p:nvPicPr>
        <p:blipFill>
          <a:blip r:embed="rId3">
            <a:duotone>
              <a:schemeClr val="accent1">
                <a:shade val="45000"/>
                <a:satMod val="135000"/>
              </a:schemeClr>
              <a:prstClr val="white"/>
            </a:duotone>
          </a:blip>
          <a:stretch>
            <a:fillRect/>
          </a:stretch>
        </p:blipFill>
        <p:spPr>
          <a:xfrm>
            <a:off x="0" y="1081116"/>
            <a:ext cx="6440556" cy="4062385"/>
          </a:xfrm>
          <a:prstGeom prst="rect">
            <a:avLst/>
          </a:prstGeom>
        </p:spPr>
      </p:pic>
      <p:sp>
        <p:nvSpPr>
          <p:cNvPr id="5" name="TextBox 4">
            <a:extLst>
              <a:ext uri="{FF2B5EF4-FFF2-40B4-BE49-F238E27FC236}">
                <a16:creationId xmlns:a16="http://schemas.microsoft.com/office/drawing/2014/main" id="{799A2BA9-B503-F16A-5204-B64CA583E73B}"/>
              </a:ext>
            </a:extLst>
          </p:cNvPr>
          <p:cNvSpPr txBox="1"/>
          <p:nvPr/>
        </p:nvSpPr>
        <p:spPr>
          <a:xfrm>
            <a:off x="4470745" y="1498379"/>
            <a:ext cx="4573242" cy="2377574"/>
          </a:xfrm>
          <a:prstGeom prst="rect">
            <a:avLst/>
          </a:prstGeom>
          <a:noFill/>
        </p:spPr>
        <p:txBody>
          <a:bodyPr wrap="square">
            <a:spAutoFit/>
          </a:bodyPr>
          <a:lstStyle/>
          <a:p>
            <a:pPr defTabSz="685800">
              <a:buClrTx/>
            </a:pPr>
            <a:r>
              <a:rPr lang="en-US" sz="1350" kern="1200" dirty="0">
                <a:latin typeface="acumin-pro"/>
                <a:ea typeface="+mn-ea"/>
                <a:cs typeface="+mn-cs"/>
              </a:rPr>
              <a:t>The High-Performance Leadership Academy develops critical skills required to successfully navigate change, such as adaptability, resilience, and a positive mindset. Participants will learn how to plan, execute, and sustain effective change and overcome the challenges of resistance, fear, and uncertainty. Sharing proven change leadership frameworks and models participants will have real-world perspectives for their unique challenges for change. By the end of the session, participants will have a clear understanding of how to navigate the complexity of change and be better equipped to lead positive outcomes with clarity, confidence, consistency. </a:t>
            </a:r>
            <a:endParaRPr lang="en-US" sz="135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606775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8F41A-1421-D761-5A9D-BE72C0E7105B}"/>
            </a:ext>
          </a:extLst>
        </p:cNvPr>
        <p:cNvGrpSpPr/>
        <p:nvPr/>
      </p:nvGrpSpPr>
      <p:grpSpPr>
        <a:xfrm>
          <a:off x="0" y="0"/>
          <a:ext cx="0" cy="0"/>
          <a:chOff x="0" y="0"/>
          <a:chExt cx="0" cy="0"/>
        </a:xfrm>
      </p:grpSpPr>
      <p:pic>
        <p:nvPicPr>
          <p:cNvPr id="3074" name="Picture 2" descr="NACo High Performance Leadership Academy">
            <a:extLst>
              <a:ext uri="{FF2B5EF4-FFF2-40B4-BE49-F238E27FC236}">
                <a16:creationId xmlns:a16="http://schemas.microsoft.com/office/drawing/2014/main" id="{831714B5-D31E-8B1F-4AEA-EB4E2B8869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378" b="32707"/>
          <a:stretch/>
        </p:blipFill>
        <p:spPr bwMode="auto">
          <a:xfrm>
            <a:off x="853316" y="211870"/>
            <a:ext cx="4733925" cy="9563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D0482D9-6DAD-A852-CFD3-FD8A4EE65C93}"/>
              </a:ext>
            </a:extLst>
          </p:cNvPr>
          <p:cNvPicPr>
            <a:picLocks noChangeAspect="1"/>
          </p:cNvPicPr>
          <p:nvPr/>
        </p:nvPicPr>
        <p:blipFill>
          <a:blip r:embed="rId3">
            <a:duotone>
              <a:schemeClr val="accent1">
                <a:shade val="45000"/>
                <a:satMod val="135000"/>
              </a:schemeClr>
              <a:prstClr val="white"/>
            </a:duotone>
          </a:blip>
          <a:stretch>
            <a:fillRect/>
          </a:stretch>
        </p:blipFill>
        <p:spPr>
          <a:xfrm>
            <a:off x="0" y="1081116"/>
            <a:ext cx="6440556" cy="4062385"/>
          </a:xfrm>
          <a:prstGeom prst="rect">
            <a:avLst/>
          </a:prstGeom>
        </p:spPr>
      </p:pic>
      <p:sp>
        <p:nvSpPr>
          <p:cNvPr id="5" name="TextBox 4">
            <a:extLst>
              <a:ext uri="{FF2B5EF4-FFF2-40B4-BE49-F238E27FC236}">
                <a16:creationId xmlns:a16="http://schemas.microsoft.com/office/drawing/2014/main" id="{9A1E4830-9AE9-CB18-F49E-C0A1B6AFBD5A}"/>
              </a:ext>
            </a:extLst>
          </p:cNvPr>
          <p:cNvSpPr txBox="1"/>
          <p:nvPr/>
        </p:nvSpPr>
        <p:spPr>
          <a:xfrm>
            <a:off x="4470745" y="1498379"/>
            <a:ext cx="4573242" cy="2377574"/>
          </a:xfrm>
          <a:prstGeom prst="rect">
            <a:avLst/>
          </a:prstGeom>
          <a:noFill/>
        </p:spPr>
        <p:txBody>
          <a:bodyPr wrap="square">
            <a:spAutoFit/>
          </a:bodyPr>
          <a:lstStyle/>
          <a:p>
            <a:pPr defTabSz="685800">
              <a:buClrTx/>
            </a:pPr>
            <a:r>
              <a:rPr lang="en-US" sz="1350" kern="1200" dirty="0">
                <a:latin typeface="acumin-pro"/>
                <a:ea typeface="+mn-ea"/>
                <a:cs typeface="+mn-cs"/>
              </a:rPr>
              <a:t>The High-Performance Leadership Academy develops critical skills required to successfully navigate change, such as adaptability, resilience, and a positive mindset. Participants will learn how to plan, execute, and sustain effective change and overcome the challenges of resistance, fear, and uncertainty. Sharing proven change leadership frameworks and models participants will have real-world perspectives for their unique challenges for change. By the end of the session, participants will have a clear understanding of how to navigate the complexity of change and be better equipped to lead positive outcomes with clarity, confidence, consistency. </a:t>
            </a:r>
            <a:endParaRPr lang="en-US" sz="1350" kern="1200" dirty="0">
              <a:solidFill>
                <a:prstClr val="black"/>
              </a:solidFill>
              <a:latin typeface="Calibri" panose="020F0502020204030204"/>
              <a:ea typeface="+mn-ea"/>
              <a:cs typeface="+mn-cs"/>
            </a:endParaRPr>
          </a:p>
        </p:txBody>
      </p:sp>
      <p:sp>
        <p:nvSpPr>
          <p:cNvPr id="2" name="TextBox 1">
            <a:extLst>
              <a:ext uri="{FF2B5EF4-FFF2-40B4-BE49-F238E27FC236}">
                <a16:creationId xmlns:a16="http://schemas.microsoft.com/office/drawing/2014/main" id="{8EFDF92B-8E43-8BFE-D861-63A7C946748C}"/>
              </a:ext>
            </a:extLst>
          </p:cNvPr>
          <p:cNvSpPr txBox="1"/>
          <p:nvPr/>
        </p:nvSpPr>
        <p:spPr>
          <a:xfrm>
            <a:off x="149802" y="2133168"/>
            <a:ext cx="4171142" cy="1107996"/>
          </a:xfrm>
          <a:prstGeom prst="rect">
            <a:avLst/>
          </a:prstGeom>
          <a:solidFill>
            <a:schemeClr val="accent4"/>
          </a:solidFill>
        </p:spPr>
        <p:txBody>
          <a:bodyPr wrap="none" rtlCol="0">
            <a:spAutoFit/>
          </a:bodyPr>
          <a:lstStyle/>
          <a:p>
            <a:pPr algn="ctr" defTabSz="685800">
              <a:buClrTx/>
              <a:defRPr/>
            </a:pPr>
            <a:r>
              <a:rPr lang="en-US" sz="3600" kern="1200" dirty="0">
                <a:solidFill>
                  <a:prstClr val="black"/>
                </a:solidFill>
                <a:latin typeface="Arial Black" panose="020B0A04020102020204" pitchFamily="34" charset="0"/>
                <a:ea typeface="+mn-ea"/>
                <a:cs typeface="+mn-cs"/>
              </a:rPr>
              <a:t>naco.org/skills</a:t>
            </a:r>
          </a:p>
          <a:p>
            <a:pPr algn="ctr" defTabSz="685800">
              <a:buClrTx/>
              <a:defRPr/>
            </a:pPr>
            <a:r>
              <a:rPr lang="en-US" sz="3000" kern="1200" dirty="0">
                <a:solidFill>
                  <a:prstClr val="black"/>
                </a:solidFill>
                <a:latin typeface="Calibri" panose="020F0502020204030204"/>
                <a:ea typeface="+mn-ea"/>
                <a:cs typeface="+mn-cs"/>
              </a:rPr>
              <a:t>timr@pdaleadership.com</a:t>
            </a:r>
          </a:p>
        </p:txBody>
      </p:sp>
    </p:spTree>
    <p:extLst>
      <p:ext uri="{BB962C8B-B14F-4D97-AF65-F5344CB8AC3E}">
        <p14:creationId xmlns:p14="http://schemas.microsoft.com/office/powerpoint/2010/main" val="3086022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855981-CD5F-D218-9E37-C869C369F71D}"/>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500" kern="12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1999B135-3389-EBC3-BF49-D76C4E7CAE45}"/>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486CAD03-1E46-8F85-3218-5EEBF97A9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25A1245-B287-D69C-4A55-1675FA46A07A}"/>
              </a:ext>
            </a:extLst>
          </p:cNvPr>
          <p:cNvSpPr/>
          <p:nvPr/>
        </p:nvSpPr>
        <p:spPr>
          <a:xfrm>
            <a:off x="269594" y="2568021"/>
            <a:ext cx="2851289" cy="1688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How to lead change when everything is changing</a:t>
            </a:r>
          </a:p>
        </p:txBody>
      </p:sp>
      <p:sp>
        <p:nvSpPr>
          <p:cNvPr id="3" name="Rectangle 2">
            <a:extLst>
              <a:ext uri="{FF2B5EF4-FFF2-40B4-BE49-F238E27FC236}">
                <a16:creationId xmlns:a16="http://schemas.microsoft.com/office/drawing/2014/main" id="{0E95F826-0449-233F-5361-B015AB66B389}"/>
              </a:ext>
            </a:extLst>
          </p:cNvPr>
          <p:cNvSpPr/>
          <p:nvPr/>
        </p:nvSpPr>
        <p:spPr>
          <a:xfrm>
            <a:off x="3180516" y="2568022"/>
            <a:ext cx="2851289" cy="1688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Two questions remind great leaders to always be great</a:t>
            </a:r>
          </a:p>
        </p:txBody>
      </p:sp>
      <p:sp>
        <p:nvSpPr>
          <p:cNvPr id="4" name="Rectangle 3">
            <a:extLst>
              <a:ext uri="{FF2B5EF4-FFF2-40B4-BE49-F238E27FC236}">
                <a16:creationId xmlns:a16="http://schemas.microsoft.com/office/drawing/2014/main" id="{BEC854CE-3352-5E9D-8545-FDF141449171}"/>
              </a:ext>
            </a:extLst>
          </p:cNvPr>
          <p:cNvSpPr/>
          <p:nvPr/>
        </p:nvSpPr>
        <p:spPr>
          <a:xfrm>
            <a:off x="6091439" y="2568021"/>
            <a:ext cx="2851289" cy="1688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When it comes to change, some things never (ever) change</a:t>
            </a:r>
          </a:p>
        </p:txBody>
      </p:sp>
      <p:sp>
        <p:nvSpPr>
          <p:cNvPr id="9" name="TextBox 8">
            <a:extLst>
              <a:ext uri="{FF2B5EF4-FFF2-40B4-BE49-F238E27FC236}">
                <a16:creationId xmlns:a16="http://schemas.microsoft.com/office/drawing/2014/main" id="{454F2C32-66D7-DDCF-9D79-0F849DCE3B5B}"/>
              </a:ext>
            </a:extLst>
          </p:cNvPr>
          <p:cNvSpPr txBox="1"/>
          <p:nvPr/>
        </p:nvSpPr>
        <p:spPr>
          <a:xfrm>
            <a:off x="1397224" y="1875523"/>
            <a:ext cx="522737" cy="715581"/>
          </a:xfrm>
          <a:prstGeom prst="rect">
            <a:avLst/>
          </a:prstGeom>
          <a:noFill/>
        </p:spPr>
        <p:txBody>
          <a:bodyPr wrap="square">
            <a:spAutoFit/>
          </a:bodyPr>
          <a:lstStyle/>
          <a:p>
            <a:pPr algn="ctr" defTabSz="685800">
              <a:buClrTx/>
            </a:pPr>
            <a:r>
              <a:rPr lang="en-US" sz="405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1</a:t>
            </a:r>
            <a:endParaRPr lang="en-US" sz="4050" kern="1200" dirty="0">
              <a:solidFill>
                <a:prstClr val="black"/>
              </a:solidFill>
              <a:latin typeface="Calibri" panose="020F0502020204030204"/>
              <a:ea typeface="+mn-ea"/>
              <a:cs typeface="+mn-cs"/>
            </a:endParaRPr>
          </a:p>
        </p:txBody>
      </p:sp>
      <p:sp>
        <p:nvSpPr>
          <p:cNvPr id="10" name="TextBox 9">
            <a:extLst>
              <a:ext uri="{FF2B5EF4-FFF2-40B4-BE49-F238E27FC236}">
                <a16:creationId xmlns:a16="http://schemas.microsoft.com/office/drawing/2014/main" id="{26005F1C-2148-AF76-F504-80D7F4000162}"/>
              </a:ext>
            </a:extLst>
          </p:cNvPr>
          <p:cNvSpPr txBox="1"/>
          <p:nvPr/>
        </p:nvSpPr>
        <p:spPr>
          <a:xfrm>
            <a:off x="4308146" y="1875523"/>
            <a:ext cx="522737" cy="715581"/>
          </a:xfrm>
          <a:prstGeom prst="rect">
            <a:avLst/>
          </a:prstGeom>
          <a:noFill/>
        </p:spPr>
        <p:txBody>
          <a:bodyPr wrap="square">
            <a:spAutoFit/>
          </a:bodyPr>
          <a:lstStyle/>
          <a:p>
            <a:pPr algn="ctr" defTabSz="685800">
              <a:buClrTx/>
            </a:pPr>
            <a:r>
              <a:rPr lang="en-US" sz="405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2</a:t>
            </a:r>
            <a:endParaRPr lang="en-US" sz="4050" kern="1200" dirty="0">
              <a:solidFill>
                <a:prstClr val="black"/>
              </a:solidFill>
              <a:latin typeface="Calibri" panose="020F0502020204030204"/>
              <a:ea typeface="+mn-ea"/>
              <a:cs typeface="+mn-cs"/>
            </a:endParaRPr>
          </a:p>
        </p:txBody>
      </p:sp>
      <p:sp>
        <p:nvSpPr>
          <p:cNvPr id="11" name="TextBox 10">
            <a:extLst>
              <a:ext uri="{FF2B5EF4-FFF2-40B4-BE49-F238E27FC236}">
                <a16:creationId xmlns:a16="http://schemas.microsoft.com/office/drawing/2014/main" id="{69FD7186-CA75-417B-0342-F43B38BA62B8}"/>
              </a:ext>
            </a:extLst>
          </p:cNvPr>
          <p:cNvSpPr txBox="1"/>
          <p:nvPr/>
        </p:nvSpPr>
        <p:spPr>
          <a:xfrm>
            <a:off x="7224040" y="1875523"/>
            <a:ext cx="522737" cy="715581"/>
          </a:xfrm>
          <a:prstGeom prst="rect">
            <a:avLst/>
          </a:prstGeom>
          <a:noFill/>
        </p:spPr>
        <p:txBody>
          <a:bodyPr wrap="square">
            <a:spAutoFit/>
          </a:bodyPr>
          <a:lstStyle/>
          <a:p>
            <a:pPr algn="ctr" defTabSz="685800">
              <a:buClrTx/>
            </a:pPr>
            <a:r>
              <a:rPr lang="en-US" sz="405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3</a:t>
            </a:r>
            <a:endParaRPr lang="en-US" sz="405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879661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8F83DF-FCA1-7EEB-3D09-317C5802A9E0}"/>
              </a:ext>
            </a:extLst>
          </p:cNvPr>
          <p:cNvSpPr txBox="1"/>
          <p:nvPr/>
        </p:nvSpPr>
        <p:spPr>
          <a:xfrm>
            <a:off x="1124614" y="497665"/>
            <a:ext cx="3743332" cy="784830"/>
          </a:xfrm>
          <a:prstGeom prst="rect">
            <a:avLst/>
          </a:prstGeom>
          <a:noFill/>
        </p:spPr>
        <p:txBody>
          <a:bodyPr wrap="none" rtlCol="0">
            <a:spAutoFit/>
          </a:bodyPr>
          <a:lstStyle/>
          <a:p>
            <a:pPr defTabSz="685800">
              <a:buClrTx/>
              <a:defRPr/>
            </a:pPr>
            <a:r>
              <a:rPr lang="en-US" sz="4500" b="1" kern="1200" dirty="0">
                <a:solidFill>
                  <a:srgbClr val="3D487D"/>
                </a:solidFill>
                <a:latin typeface="Arial Black" panose="020B0A04020102020204" pitchFamily="34" charset="0"/>
                <a:ea typeface="+mn-ea"/>
                <a:cs typeface="+mn-cs"/>
              </a:rPr>
              <a:t>ENGINEER </a:t>
            </a:r>
          </a:p>
        </p:txBody>
      </p:sp>
    </p:spTree>
    <p:extLst>
      <p:ext uri="{BB962C8B-B14F-4D97-AF65-F5344CB8AC3E}">
        <p14:creationId xmlns:p14="http://schemas.microsoft.com/office/powerpoint/2010/main" val="3821613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A6B353-0A00-E5B5-3FEC-353609EFF60F}"/>
              </a:ext>
            </a:extLst>
          </p:cNvPr>
          <p:cNvSpPr txBox="1"/>
          <p:nvPr/>
        </p:nvSpPr>
        <p:spPr>
          <a:xfrm>
            <a:off x="620629" y="4763014"/>
            <a:ext cx="1231427" cy="300082"/>
          </a:xfrm>
          <a:prstGeom prst="rect">
            <a:avLst/>
          </a:prstGeom>
          <a:noFill/>
        </p:spPr>
        <p:txBody>
          <a:bodyPr wrap="none" rtlCol="0">
            <a:spAutoFit/>
          </a:bodyPr>
          <a:lstStyle/>
          <a:p>
            <a:pPr defTabSz="685800">
              <a:buClrTx/>
              <a:defRPr/>
            </a:pPr>
            <a:r>
              <a:rPr lang="en-US" sz="1350" kern="1200" dirty="0">
                <a:solidFill>
                  <a:prstClr val="white">
                    <a:lumMod val="75000"/>
                  </a:prstClr>
                </a:solidFill>
                <a:latin typeface="Calibri" panose="020F0502020204030204"/>
                <a:ea typeface="+mn-ea"/>
                <a:cs typeface="+mn-cs"/>
              </a:rPr>
              <a:t>Russ Martinelli</a:t>
            </a:r>
          </a:p>
        </p:txBody>
      </p:sp>
      <p:pic>
        <p:nvPicPr>
          <p:cNvPr id="12290" name="Picture 2" descr="Russ Martinelli - Driving Innovation Through Vison, Strategy, and Business  Practices - United States | LinkedIn">
            <a:extLst>
              <a:ext uri="{FF2B5EF4-FFF2-40B4-BE49-F238E27FC236}">
                <a16:creationId xmlns:a16="http://schemas.microsoft.com/office/drawing/2014/main" id="{032A4623-896C-C114-6BFC-FAEA1D996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94" y="1789138"/>
            <a:ext cx="2964656" cy="29646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F7BE1EF-A1AB-FCB4-B296-80D42E1022EC}"/>
              </a:ext>
            </a:extLst>
          </p:cNvPr>
          <p:cNvSpPr txBox="1"/>
          <p:nvPr/>
        </p:nvSpPr>
        <p:spPr>
          <a:xfrm>
            <a:off x="1124614" y="497665"/>
            <a:ext cx="3743332" cy="784830"/>
          </a:xfrm>
          <a:prstGeom prst="rect">
            <a:avLst/>
          </a:prstGeom>
          <a:noFill/>
        </p:spPr>
        <p:txBody>
          <a:bodyPr wrap="none" rtlCol="0">
            <a:spAutoFit/>
          </a:bodyPr>
          <a:lstStyle/>
          <a:p>
            <a:pPr defTabSz="685800">
              <a:buClrTx/>
              <a:defRPr/>
            </a:pPr>
            <a:r>
              <a:rPr lang="en-US" sz="4500" b="1" kern="1200" dirty="0">
                <a:solidFill>
                  <a:srgbClr val="3D487D"/>
                </a:solidFill>
                <a:latin typeface="Arial Black" panose="020B0A04020102020204" pitchFamily="34" charset="0"/>
                <a:ea typeface="+mn-ea"/>
                <a:cs typeface="+mn-cs"/>
              </a:rPr>
              <a:t>ENGINEER </a:t>
            </a:r>
          </a:p>
        </p:txBody>
      </p:sp>
    </p:spTree>
    <p:extLst>
      <p:ext uri="{BB962C8B-B14F-4D97-AF65-F5344CB8AC3E}">
        <p14:creationId xmlns:p14="http://schemas.microsoft.com/office/powerpoint/2010/main" val="1039568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A6B353-0A00-E5B5-3FEC-353609EFF60F}"/>
              </a:ext>
            </a:extLst>
          </p:cNvPr>
          <p:cNvSpPr txBox="1"/>
          <p:nvPr/>
        </p:nvSpPr>
        <p:spPr>
          <a:xfrm>
            <a:off x="620629" y="4763014"/>
            <a:ext cx="1231427" cy="300082"/>
          </a:xfrm>
          <a:prstGeom prst="rect">
            <a:avLst/>
          </a:prstGeom>
          <a:noFill/>
        </p:spPr>
        <p:txBody>
          <a:bodyPr wrap="none" rtlCol="0">
            <a:spAutoFit/>
          </a:bodyPr>
          <a:lstStyle/>
          <a:p>
            <a:pPr defTabSz="685800">
              <a:buClrTx/>
              <a:defRPr/>
            </a:pPr>
            <a:r>
              <a:rPr lang="en-US" sz="1350" kern="1200" dirty="0">
                <a:solidFill>
                  <a:prstClr val="white">
                    <a:lumMod val="75000"/>
                  </a:prstClr>
                </a:solidFill>
                <a:latin typeface="Calibri" panose="020F0502020204030204"/>
                <a:ea typeface="+mn-ea"/>
                <a:cs typeface="+mn-cs"/>
              </a:rPr>
              <a:t>Russ Martinelli</a:t>
            </a:r>
          </a:p>
        </p:txBody>
      </p:sp>
      <p:pic>
        <p:nvPicPr>
          <p:cNvPr id="12290" name="Picture 2" descr="Russ Martinelli - Driving Innovation Through Vison, Strategy, and Business  Practices - United States | LinkedIn">
            <a:extLst>
              <a:ext uri="{FF2B5EF4-FFF2-40B4-BE49-F238E27FC236}">
                <a16:creationId xmlns:a16="http://schemas.microsoft.com/office/drawing/2014/main" id="{032A4623-896C-C114-6BFC-FAEA1D996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94" y="1789138"/>
            <a:ext cx="2964656" cy="296465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Lockheed Martin Logo and symbol, meaning, history, PNG, brand">
            <a:extLst>
              <a:ext uri="{FF2B5EF4-FFF2-40B4-BE49-F238E27FC236}">
                <a16:creationId xmlns:a16="http://schemas.microsoft.com/office/drawing/2014/main" id="{C6117193-4D3A-2E24-EF12-50BE896CE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160" y="-54893"/>
            <a:ext cx="3291483" cy="18510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38A6DF7-9C5E-5B2D-241E-2E032CE11B67}"/>
              </a:ext>
            </a:extLst>
          </p:cNvPr>
          <p:cNvSpPr txBox="1"/>
          <p:nvPr/>
        </p:nvSpPr>
        <p:spPr>
          <a:xfrm>
            <a:off x="1124614" y="497665"/>
            <a:ext cx="3743332" cy="784830"/>
          </a:xfrm>
          <a:prstGeom prst="rect">
            <a:avLst/>
          </a:prstGeom>
          <a:noFill/>
        </p:spPr>
        <p:txBody>
          <a:bodyPr wrap="none" rtlCol="0">
            <a:spAutoFit/>
          </a:bodyPr>
          <a:lstStyle/>
          <a:p>
            <a:pPr defTabSz="685800">
              <a:buClrTx/>
              <a:defRPr/>
            </a:pPr>
            <a:r>
              <a:rPr lang="en-US" sz="4500" b="1" kern="1200" dirty="0">
                <a:solidFill>
                  <a:srgbClr val="3D487D"/>
                </a:solidFill>
                <a:latin typeface="Arial Black" panose="020B0A04020102020204" pitchFamily="34" charset="0"/>
                <a:ea typeface="+mn-ea"/>
                <a:cs typeface="+mn-cs"/>
              </a:rPr>
              <a:t>ENGINEER </a:t>
            </a:r>
          </a:p>
        </p:txBody>
      </p:sp>
    </p:spTree>
    <p:extLst>
      <p:ext uri="{BB962C8B-B14F-4D97-AF65-F5344CB8AC3E}">
        <p14:creationId xmlns:p14="http://schemas.microsoft.com/office/powerpoint/2010/main" val="1007946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A6B353-0A00-E5B5-3FEC-353609EFF60F}"/>
              </a:ext>
            </a:extLst>
          </p:cNvPr>
          <p:cNvSpPr txBox="1"/>
          <p:nvPr/>
        </p:nvSpPr>
        <p:spPr>
          <a:xfrm>
            <a:off x="620629" y="4763014"/>
            <a:ext cx="1231427" cy="300082"/>
          </a:xfrm>
          <a:prstGeom prst="rect">
            <a:avLst/>
          </a:prstGeom>
          <a:noFill/>
        </p:spPr>
        <p:txBody>
          <a:bodyPr wrap="none" rtlCol="0">
            <a:spAutoFit/>
          </a:bodyPr>
          <a:lstStyle/>
          <a:p>
            <a:pPr defTabSz="685800">
              <a:buClrTx/>
              <a:defRPr/>
            </a:pPr>
            <a:r>
              <a:rPr lang="en-US" sz="1350" kern="1200" dirty="0">
                <a:solidFill>
                  <a:prstClr val="white">
                    <a:lumMod val="75000"/>
                  </a:prstClr>
                </a:solidFill>
                <a:latin typeface="Calibri" panose="020F0502020204030204"/>
                <a:ea typeface="+mn-ea"/>
                <a:cs typeface="+mn-cs"/>
              </a:rPr>
              <a:t>Russ Martinelli</a:t>
            </a:r>
          </a:p>
        </p:txBody>
      </p:sp>
      <p:pic>
        <p:nvPicPr>
          <p:cNvPr id="12290" name="Picture 2" descr="Russ Martinelli - Driving Innovation Through Vison, Strategy, and Business  Practices - United States | LinkedIn">
            <a:extLst>
              <a:ext uri="{FF2B5EF4-FFF2-40B4-BE49-F238E27FC236}">
                <a16:creationId xmlns:a16="http://schemas.microsoft.com/office/drawing/2014/main" id="{032A4623-896C-C114-6BFC-FAEA1D996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94" y="1789138"/>
            <a:ext cx="2964656" cy="29646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Lockheed Martin Logo and symbol, meaning, history, PNG, brand">
            <a:extLst>
              <a:ext uri="{FF2B5EF4-FFF2-40B4-BE49-F238E27FC236}">
                <a16:creationId xmlns:a16="http://schemas.microsoft.com/office/drawing/2014/main" id="{77478B28-7DA4-85B9-DAAF-425B018AD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160" y="-54893"/>
            <a:ext cx="3291483" cy="18510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21849E2-CB16-4FB2-742E-F8FE6D655AB1}"/>
              </a:ext>
            </a:extLst>
          </p:cNvPr>
          <p:cNvSpPr txBox="1"/>
          <p:nvPr/>
        </p:nvSpPr>
        <p:spPr>
          <a:xfrm>
            <a:off x="1124614" y="497665"/>
            <a:ext cx="3743332" cy="784830"/>
          </a:xfrm>
          <a:prstGeom prst="rect">
            <a:avLst/>
          </a:prstGeom>
          <a:noFill/>
        </p:spPr>
        <p:txBody>
          <a:bodyPr wrap="none" rtlCol="0">
            <a:spAutoFit/>
          </a:bodyPr>
          <a:lstStyle/>
          <a:p>
            <a:pPr defTabSz="685800">
              <a:buClrTx/>
              <a:defRPr/>
            </a:pPr>
            <a:r>
              <a:rPr lang="en-US" sz="4500" b="1" kern="1200" dirty="0">
                <a:solidFill>
                  <a:srgbClr val="3D487D"/>
                </a:solidFill>
                <a:latin typeface="Arial Black" panose="020B0A04020102020204" pitchFamily="34" charset="0"/>
                <a:ea typeface="+mn-ea"/>
                <a:cs typeface="+mn-cs"/>
              </a:rPr>
              <a:t>ENGINEER </a:t>
            </a:r>
          </a:p>
        </p:txBody>
      </p:sp>
      <p:pic>
        <p:nvPicPr>
          <p:cNvPr id="12294" name="Picture 6">
            <a:extLst>
              <a:ext uri="{FF2B5EF4-FFF2-40B4-BE49-F238E27FC236}">
                <a16:creationId xmlns:a16="http://schemas.microsoft.com/office/drawing/2014/main" id="{1DAEE91C-FC88-D538-EF39-9650DDD1C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0956" y="1498969"/>
            <a:ext cx="1857893" cy="1225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744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855981-CD5F-D218-9E37-C869C369F71D}"/>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1999B135-3389-EBC3-BF49-D76C4E7CAE45}"/>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486CAD03-1E46-8F85-3218-5EEBF97A9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D250F7-5A4C-484C-6AFC-6842948BF8AF}"/>
              </a:ext>
            </a:extLst>
          </p:cNvPr>
          <p:cNvSpPr txBox="1"/>
          <p:nvPr/>
        </p:nvSpPr>
        <p:spPr>
          <a:xfrm>
            <a:off x="126723" y="1669070"/>
            <a:ext cx="8885584" cy="3323987"/>
          </a:xfrm>
          <a:prstGeom prst="rect">
            <a:avLst/>
          </a:prstGeom>
          <a:noFill/>
        </p:spPr>
        <p:txBody>
          <a:bodyPr wrap="square">
            <a:spAutoFit/>
          </a:bodyPr>
          <a:lstStyle/>
          <a:p>
            <a:pPr algn="ctr" defTabSz="685800">
              <a:buClrTx/>
            </a:pPr>
            <a:r>
              <a:rPr lang="en-US" sz="2200" b="1" i="1" dirty="0"/>
              <a:t>Leading In Times of Great Change with Confidence and Clarity</a:t>
            </a:r>
            <a:br>
              <a:rPr lang="en-US" sz="2200" dirty="0"/>
            </a:br>
            <a:endParaRPr lang="en-US" sz="800" dirty="0"/>
          </a:p>
          <a:p>
            <a:pPr algn="ctr" defTabSz="685800">
              <a:buClrTx/>
            </a:pPr>
            <a:r>
              <a:rPr lang="en-US" sz="1500" dirty="0"/>
              <a:t>Today’s government leaders are navigating unprecedented complexity, balancing evolving community needs, shifting policy landscapes, and growing demands for innovation and accountability. Don’t miss this workshop focused on real-world strategies and leadership skills needed to guide your teams and communities through change effectively. Led by Dr. Tim Rahschulte, Chief Architect of the National Association of Regional Councils High </a:t>
            </a:r>
            <a:r>
              <a:rPr lang="en-US" sz="1500" i="1" dirty="0"/>
              <a:t>Performance Leadership Academy</a:t>
            </a:r>
            <a:r>
              <a:rPr lang="en-US" sz="1500" dirty="0"/>
              <a:t>, this session will explore the driving forces behind the growing need for change in government, from economic pressures to workforce shifts and more. Dr. Rahschulte will also share proven frameworks and leadership practices to help you build adaptability, foster resilience, and lead with a positive mindset—even in the face of resistance or uncertainty. Participants will walk away with practical concepts for planning, implementing, and sustaining change—plus insights from peers facing similar challenges. By the end of this workshop, participants will be better prepared to lead through complexity with clarity, confidence, and consistency.</a:t>
            </a:r>
            <a:endParaRPr lang="en-US" sz="1500" kern="1200" dirty="0">
              <a:solidFill>
                <a:srgbClr val="595A4B"/>
              </a:solidFill>
              <a:latin typeface="Open Sans" panose="020B0606030504020204" pitchFamily="34" charset="0"/>
              <a:ea typeface="+mn-ea"/>
              <a:cs typeface="+mn-cs"/>
            </a:endParaRPr>
          </a:p>
        </p:txBody>
      </p:sp>
    </p:spTree>
    <p:extLst>
      <p:ext uri="{BB962C8B-B14F-4D97-AF65-F5344CB8AC3E}">
        <p14:creationId xmlns:p14="http://schemas.microsoft.com/office/powerpoint/2010/main" val="3634395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07708F-4E99-898F-4435-8D2FA6FDC069}"/>
              </a:ext>
            </a:extLst>
          </p:cNvPr>
          <p:cNvSpPr/>
          <p:nvPr/>
        </p:nvSpPr>
        <p:spPr>
          <a:xfrm>
            <a:off x="1" y="2962522"/>
            <a:ext cx="9143999" cy="1861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80A6B353-0A00-E5B5-3FEC-353609EFF60F}"/>
              </a:ext>
            </a:extLst>
          </p:cNvPr>
          <p:cNvSpPr txBox="1"/>
          <p:nvPr/>
        </p:nvSpPr>
        <p:spPr>
          <a:xfrm>
            <a:off x="620629" y="4763014"/>
            <a:ext cx="1231427" cy="300082"/>
          </a:xfrm>
          <a:prstGeom prst="rect">
            <a:avLst/>
          </a:prstGeom>
          <a:noFill/>
        </p:spPr>
        <p:txBody>
          <a:bodyPr wrap="none" rtlCol="0">
            <a:spAutoFit/>
          </a:bodyPr>
          <a:lstStyle/>
          <a:p>
            <a:pPr defTabSz="685800">
              <a:buClrTx/>
              <a:defRPr/>
            </a:pPr>
            <a:r>
              <a:rPr lang="en-US" sz="1350" kern="1200" dirty="0">
                <a:solidFill>
                  <a:prstClr val="white">
                    <a:lumMod val="75000"/>
                  </a:prstClr>
                </a:solidFill>
                <a:latin typeface="Calibri" panose="020F0502020204030204"/>
                <a:ea typeface="+mn-ea"/>
                <a:cs typeface="+mn-cs"/>
              </a:rPr>
              <a:t>Russ Martinelli</a:t>
            </a:r>
          </a:p>
        </p:txBody>
      </p:sp>
      <p:pic>
        <p:nvPicPr>
          <p:cNvPr id="12290" name="Picture 2" descr="Russ Martinelli - Driving Innovation Through Vison, Strategy, and Business  Practices - United States | LinkedIn">
            <a:extLst>
              <a:ext uri="{FF2B5EF4-FFF2-40B4-BE49-F238E27FC236}">
                <a16:creationId xmlns:a16="http://schemas.microsoft.com/office/drawing/2014/main" id="{032A4623-896C-C114-6BFC-FAEA1D996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94" y="1789138"/>
            <a:ext cx="2964656" cy="29646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37ADE75-9F29-30D4-C84A-C9AF6D050061}"/>
              </a:ext>
            </a:extLst>
          </p:cNvPr>
          <p:cNvSpPr txBox="1"/>
          <p:nvPr/>
        </p:nvSpPr>
        <p:spPr>
          <a:xfrm>
            <a:off x="4246085" y="2962521"/>
            <a:ext cx="4327634" cy="1962076"/>
          </a:xfrm>
          <a:prstGeom prst="rect">
            <a:avLst/>
          </a:prstGeom>
          <a:noFill/>
        </p:spPr>
        <p:txBody>
          <a:bodyPr wrap="square" rtlCol="0">
            <a:spAutoFit/>
          </a:bodyPr>
          <a:lstStyle/>
          <a:p>
            <a:pPr algn="ctr" defTabSz="685800">
              <a:buClrTx/>
              <a:defRPr/>
            </a:pPr>
            <a:r>
              <a:rPr lang="en-US" sz="4050" b="1" kern="1200" dirty="0">
                <a:solidFill>
                  <a:srgbClr val="3D487D"/>
                </a:solidFill>
                <a:latin typeface="Arial Black" panose="020B0A04020102020204" pitchFamily="34" charset="0"/>
                <a:ea typeface="+mn-ea"/>
                <a:cs typeface="+mn-cs"/>
              </a:rPr>
              <a:t>Who’s going to take care of the PEOPLE?</a:t>
            </a:r>
          </a:p>
        </p:txBody>
      </p:sp>
      <p:pic>
        <p:nvPicPr>
          <p:cNvPr id="2" name="Picture 4" descr="Lockheed Martin Logo and symbol, meaning, history, PNG, brand">
            <a:extLst>
              <a:ext uri="{FF2B5EF4-FFF2-40B4-BE49-F238E27FC236}">
                <a16:creationId xmlns:a16="http://schemas.microsoft.com/office/drawing/2014/main" id="{3ED47BF0-4813-AD9E-9C3F-C6FA066E5F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160" y="-54893"/>
            <a:ext cx="3291483" cy="18510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90A2CF9-435D-D1D7-C1E4-654F17443B3A}"/>
              </a:ext>
            </a:extLst>
          </p:cNvPr>
          <p:cNvSpPr txBox="1"/>
          <p:nvPr/>
        </p:nvSpPr>
        <p:spPr>
          <a:xfrm>
            <a:off x="1124614" y="497665"/>
            <a:ext cx="3743332" cy="784830"/>
          </a:xfrm>
          <a:prstGeom prst="rect">
            <a:avLst/>
          </a:prstGeom>
          <a:noFill/>
        </p:spPr>
        <p:txBody>
          <a:bodyPr wrap="none" rtlCol="0">
            <a:spAutoFit/>
          </a:bodyPr>
          <a:lstStyle/>
          <a:p>
            <a:pPr defTabSz="685800">
              <a:buClrTx/>
              <a:defRPr/>
            </a:pPr>
            <a:r>
              <a:rPr lang="en-US" sz="4500" b="1" kern="1200" dirty="0">
                <a:solidFill>
                  <a:srgbClr val="3D487D"/>
                </a:solidFill>
                <a:latin typeface="Arial Black" panose="020B0A04020102020204" pitchFamily="34" charset="0"/>
                <a:ea typeface="+mn-ea"/>
                <a:cs typeface="+mn-cs"/>
              </a:rPr>
              <a:t>ENGINEER </a:t>
            </a:r>
          </a:p>
        </p:txBody>
      </p:sp>
      <p:pic>
        <p:nvPicPr>
          <p:cNvPr id="12294" name="Picture 6">
            <a:extLst>
              <a:ext uri="{FF2B5EF4-FFF2-40B4-BE49-F238E27FC236}">
                <a16:creationId xmlns:a16="http://schemas.microsoft.com/office/drawing/2014/main" id="{1DAEE91C-FC88-D538-EF39-9650DDD1C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0956" y="1498969"/>
            <a:ext cx="1857893" cy="1225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525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9097D9-6257-DADE-347A-E9951BD4C979}"/>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E662DF7D-C8B2-627A-E940-3F0BA65D6213}"/>
              </a:ext>
            </a:extLst>
          </p:cNvPr>
          <p:cNvSpPr>
            <a:spLocks noGrp="1"/>
          </p:cNvSpPr>
          <p:nvPr>
            <p:ph type="title"/>
          </p:nvPr>
        </p:nvSpPr>
        <p:spPr/>
        <p:txBody>
          <a:bodyPr/>
          <a:lstStyle/>
          <a:p>
            <a:r>
              <a:rPr lang="en-US" b="1" dirty="0">
                <a:solidFill>
                  <a:schemeClr val="tx1">
                    <a:lumMod val="50000"/>
                    <a:lumOff val="50000"/>
                  </a:schemeClr>
                </a:solidFill>
              </a:rPr>
              <a:t>HELP WANTED</a:t>
            </a:r>
          </a:p>
        </p:txBody>
      </p:sp>
      <p:sp>
        <p:nvSpPr>
          <p:cNvPr id="3" name="Content Placeholder 2">
            <a:extLst>
              <a:ext uri="{FF2B5EF4-FFF2-40B4-BE49-F238E27FC236}">
                <a16:creationId xmlns:a16="http://schemas.microsoft.com/office/drawing/2014/main" id="{BD565549-5AD1-1BF4-FCB2-E6790E662228}"/>
              </a:ext>
            </a:extLst>
          </p:cNvPr>
          <p:cNvSpPr>
            <a:spLocks noGrp="1"/>
          </p:cNvSpPr>
          <p:nvPr>
            <p:ph idx="1"/>
          </p:nvPr>
        </p:nvSpPr>
        <p:spPr>
          <a:xfrm>
            <a:off x="217217" y="875842"/>
            <a:ext cx="8808720" cy="4167956"/>
          </a:xfrm>
        </p:spPr>
        <p:txBody>
          <a:bodyPr>
            <a:noAutofit/>
          </a:bodyPr>
          <a:lstStyle/>
          <a:p>
            <a:pPr marL="0" indent="0">
              <a:buNone/>
            </a:pPr>
            <a:r>
              <a:rPr lang="en-US" sz="2175" dirty="0">
                <a:solidFill>
                  <a:schemeClr val="bg1">
                    <a:lumMod val="95000"/>
                  </a:schemeClr>
                </a:solidFill>
                <a:latin typeface="+mj-lt"/>
              </a:rPr>
              <a:t>A change agent who cares deeply for the human condition. A person who understands that such care and concern starts inside the organization and radiates outward to every person in the community. Metrics of efficiency and effectiveness are important, but we seek a leader who knows the measure of what matters most. We need someone who faces the reality of our challenges with hope, optimism, and a spirit of possibility. Our leader is a bridge-builder, a dream-catcher. Our leader knows that the flip side of the effective leadership coin is effective followership, that a standard-issue uniform does not make a team, and that excellence is a mindset, not a policy. Our leader does not demand better outcomes, rather our leader works to improve the culture of work in ways that enable the highest possible value for those we serve. Our leader believes that leadership is a contact sport and shows the importance of that every day. Our leader believes the philosophy of our work is people serving people, period.  Our leader is you!  </a:t>
            </a:r>
          </a:p>
          <a:p>
            <a:pPr marL="0" indent="0">
              <a:buNone/>
            </a:pPr>
            <a:endParaRPr lang="en-US" sz="2175" dirty="0">
              <a:latin typeface="+mj-lt"/>
            </a:endParaRPr>
          </a:p>
        </p:txBody>
      </p:sp>
    </p:spTree>
    <p:extLst>
      <p:ext uri="{BB962C8B-B14F-4D97-AF65-F5344CB8AC3E}">
        <p14:creationId xmlns:p14="http://schemas.microsoft.com/office/powerpoint/2010/main" val="2709037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60745-AC7F-7299-908F-4374B6C4F11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B68101-B51F-9F95-8BC2-3BE83897653B}"/>
              </a:ext>
            </a:extLst>
          </p:cNvPr>
          <p:cNvSpPr/>
          <p:nvPr/>
        </p:nvSpPr>
        <p:spPr>
          <a:xfrm>
            <a:off x="167640" y="770929"/>
            <a:ext cx="8831580" cy="42811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 name="Title 1">
            <a:extLst>
              <a:ext uri="{FF2B5EF4-FFF2-40B4-BE49-F238E27FC236}">
                <a16:creationId xmlns:a16="http://schemas.microsoft.com/office/drawing/2014/main" id="{68CC2507-FF4E-5635-1D12-8A3405B51587}"/>
              </a:ext>
            </a:extLst>
          </p:cNvPr>
          <p:cNvSpPr>
            <a:spLocks noGrp="1"/>
          </p:cNvSpPr>
          <p:nvPr>
            <p:ph type="title"/>
          </p:nvPr>
        </p:nvSpPr>
        <p:spPr/>
        <p:txBody>
          <a:bodyPr/>
          <a:lstStyle/>
          <a:p>
            <a:r>
              <a:rPr lang="en-US" b="1" dirty="0">
                <a:solidFill>
                  <a:schemeClr val="tx1">
                    <a:lumMod val="50000"/>
                    <a:lumOff val="50000"/>
                  </a:schemeClr>
                </a:solidFill>
              </a:rPr>
              <a:t>HELP WANTED</a:t>
            </a:r>
          </a:p>
        </p:txBody>
      </p:sp>
      <p:sp>
        <p:nvSpPr>
          <p:cNvPr id="3" name="Content Placeholder 2">
            <a:extLst>
              <a:ext uri="{FF2B5EF4-FFF2-40B4-BE49-F238E27FC236}">
                <a16:creationId xmlns:a16="http://schemas.microsoft.com/office/drawing/2014/main" id="{C1B93DC0-5B64-80A3-910B-C7D3D8B808C0}"/>
              </a:ext>
            </a:extLst>
          </p:cNvPr>
          <p:cNvSpPr>
            <a:spLocks noGrp="1"/>
          </p:cNvSpPr>
          <p:nvPr>
            <p:ph idx="1"/>
          </p:nvPr>
        </p:nvSpPr>
        <p:spPr>
          <a:xfrm>
            <a:off x="217217" y="875842"/>
            <a:ext cx="8808720" cy="4167956"/>
          </a:xfrm>
        </p:spPr>
        <p:txBody>
          <a:bodyPr>
            <a:noAutofit/>
          </a:bodyPr>
          <a:lstStyle/>
          <a:p>
            <a:pPr marL="0" indent="0">
              <a:buNone/>
            </a:pPr>
            <a:r>
              <a:rPr lang="en-US" sz="2175" dirty="0">
                <a:latin typeface="+mj-lt"/>
              </a:rPr>
              <a:t>A change agent who cares deeply for the human condition. A person who understands that such care and concern starts inside the organization and radiates outward to every person in the community. Metrics of efficiency and effectiveness are important, but we seek a leader who knows the measure of what matters most. We need someone who faces the reality of our challenges with hope, optimism, and a spirit of possibility. Our leader is a bridge-builder, a dream-catcher. Our leader knows that the flip side of the effective leadership coin is effective followership, that a standard-issue uniform does not make a team, and that excellence is a mindset, not a policy. Our leader does not demand better outcomes, rather our leader works to improve the culture of work in ways that enable the highest possible value for those we serve. Our leader believes that leadership is a contact sport and shows the importance of that every day. Our leader believes the philosophy of our work is people serving people, period.  Our leader is you!  </a:t>
            </a:r>
          </a:p>
          <a:p>
            <a:pPr marL="0" indent="0">
              <a:buNone/>
            </a:pPr>
            <a:endParaRPr lang="en-US" sz="2175" dirty="0">
              <a:latin typeface="+mj-lt"/>
            </a:endParaRPr>
          </a:p>
        </p:txBody>
      </p:sp>
    </p:spTree>
    <p:extLst>
      <p:ext uri="{BB962C8B-B14F-4D97-AF65-F5344CB8AC3E}">
        <p14:creationId xmlns:p14="http://schemas.microsoft.com/office/powerpoint/2010/main" val="922420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27618" y="2213633"/>
            <a:ext cx="4136471" cy="4994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extBox 5"/>
          <p:cNvSpPr txBox="1"/>
          <p:nvPr/>
        </p:nvSpPr>
        <p:spPr>
          <a:xfrm>
            <a:off x="1469571" y="668705"/>
            <a:ext cx="6021476" cy="2585323"/>
          </a:xfrm>
          <a:prstGeom prst="rect">
            <a:avLst/>
          </a:prstGeom>
          <a:noFill/>
        </p:spPr>
        <p:txBody>
          <a:bodyPr wrap="square" rtlCol="0">
            <a:spAutoFit/>
          </a:bodyPr>
          <a:lstStyle/>
          <a:p>
            <a:pPr algn="ctr" defTabSz="685800">
              <a:buClrTx/>
              <a:defRPr/>
            </a:pPr>
            <a:r>
              <a:rPr lang="en-US" sz="3300" b="1" kern="1200" dirty="0">
                <a:solidFill>
                  <a:srgbClr val="3D487D"/>
                </a:solidFill>
                <a:latin typeface="Helvetica Neue Condensed" charset="0"/>
                <a:ea typeface="Helvetica Neue Condensed" charset="0"/>
                <a:cs typeface="Helvetica Neue Condensed" charset="0"/>
              </a:rPr>
              <a:t>We live in a highly specialized world where it’s easy to overlook the FUNDAMENTALS.</a:t>
            </a:r>
          </a:p>
          <a:p>
            <a:pPr defTabSz="685800">
              <a:buClrTx/>
              <a:defRPr/>
            </a:pPr>
            <a:r>
              <a:rPr lang="en-US" sz="3000" b="1" kern="1200" dirty="0">
                <a:solidFill>
                  <a:srgbClr val="3D487D"/>
                </a:solidFill>
                <a:latin typeface="Helvetica Neue Condensed" charset="0"/>
                <a:ea typeface="Helvetica Neue Condensed" charset="0"/>
                <a:cs typeface="Helvetica Neue Condensed" charset="0"/>
              </a:rPr>
              <a:t>	     </a:t>
            </a:r>
          </a:p>
        </p:txBody>
      </p:sp>
    </p:spTree>
    <p:extLst>
      <p:ext uri="{BB962C8B-B14F-4D97-AF65-F5344CB8AC3E}">
        <p14:creationId xmlns:p14="http://schemas.microsoft.com/office/powerpoint/2010/main" val="13625581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ricopa County, AZ | Official Website">
            <a:extLst>
              <a:ext uri="{FF2B5EF4-FFF2-40B4-BE49-F238E27FC236}">
                <a16:creationId xmlns:a16="http://schemas.microsoft.com/office/drawing/2014/main" id="{C06FE6DA-9366-CE54-4AE7-B9BF190846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185" y="459879"/>
            <a:ext cx="3323630" cy="332363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DD70CBB-3CFA-404D-A37D-1BA5165FDA65}"/>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Frame 4">
            <a:extLst>
              <a:ext uri="{FF2B5EF4-FFF2-40B4-BE49-F238E27FC236}">
                <a16:creationId xmlns:a16="http://schemas.microsoft.com/office/drawing/2014/main" id="{FB43B8DC-381A-00F4-E6B3-845DDD8B0EF7}"/>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 name="Oval 1">
            <a:extLst>
              <a:ext uri="{FF2B5EF4-FFF2-40B4-BE49-F238E27FC236}">
                <a16:creationId xmlns:a16="http://schemas.microsoft.com/office/drawing/2014/main" id="{5135255B-8565-8569-8F9F-08928B7FC2D4}"/>
              </a:ext>
            </a:extLst>
          </p:cNvPr>
          <p:cNvSpPr/>
          <p:nvPr/>
        </p:nvSpPr>
        <p:spPr>
          <a:xfrm>
            <a:off x="3303373" y="799071"/>
            <a:ext cx="2545492" cy="25454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2">
                    <a:lumMod val="75000"/>
                  </a:schemeClr>
                </a:solidFill>
              </a:rPr>
              <a:t>YOUR LOGO</a:t>
            </a:r>
          </a:p>
        </p:txBody>
      </p:sp>
    </p:spTree>
    <p:extLst>
      <p:ext uri="{BB962C8B-B14F-4D97-AF65-F5344CB8AC3E}">
        <p14:creationId xmlns:p14="http://schemas.microsoft.com/office/powerpoint/2010/main" val="1308525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ADC07-51A6-DAE2-87D0-E842D8ED52A7}"/>
            </a:ext>
          </a:extLst>
        </p:cNvPr>
        <p:cNvGrpSpPr/>
        <p:nvPr/>
      </p:nvGrpSpPr>
      <p:grpSpPr>
        <a:xfrm>
          <a:off x="0" y="0"/>
          <a:ext cx="0" cy="0"/>
          <a:chOff x="0" y="0"/>
          <a:chExt cx="0" cy="0"/>
        </a:xfrm>
      </p:grpSpPr>
      <p:pic>
        <p:nvPicPr>
          <p:cNvPr id="4098" name="Picture 2" descr="Maricopa County, AZ | Official Website">
            <a:extLst>
              <a:ext uri="{FF2B5EF4-FFF2-40B4-BE49-F238E27FC236}">
                <a16:creationId xmlns:a16="http://schemas.microsoft.com/office/drawing/2014/main" id="{1AA3D95D-0E4F-4727-D0AE-C8FC2E2B5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185" y="459879"/>
            <a:ext cx="3323630" cy="332363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B2A2D47-DBE3-151E-93F6-B83B449CBBAB}"/>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Frame 4">
            <a:extLst>
              <a:ext uri="{FF2B5EF4-FFF2-40B4-BE49-F238E27FC236}">
                <a16:creationId xmlns:a16="http://schemas.microsoft.com/office/drawing/2014/main" id="{2AB7C5DC-5C86-A47B-330C-18874D0A40D2}"/>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pic>
        <p:nvPicPr>
          <p:cNvPr id="6" name="Picture 2">
            <a:extLst>
              <a:ext uri="{FF2B5EF4-FFF2-40B4-BE49-F238E27FC236}">
                <a16:creationId xmlns:a16="http://schemas.microsoft.com/office/drawing/2014/main" id="{0B613D7B-E06F-10E5-9977-402FE9673F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26" b="25706"/>
          <a:stretch>
            <a:fillRect/>
          </a:stretch>
        </p:blipFill>
        <p:spPr bwMode="auto">
          <a:xfrm>
            <a:off x="7996411" y="4523017"/>
            <a:ext cx="1065950" cy="5347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F4887A5-F5F7-086A-9130-0F09EF84DB19}"/>
              </a:ext>
            </a:extLst>
          </p:cNvPr>
          <p:cNvSpPr txBox="1"/>
          <p:nvPr/>
        </p:nvSpPr>
        <p:spPr>
          <a:xfrm>
            <a:off x="593166" y="3846785"/>
            <a:ext cx="8617480" cy="369332"/>
          </a:xfrm>
          <a:prstGeom prst="rect">
            <a:avLst/>
          </a:prstGeom>
          <a:noFill/>
        </p:spPr>
        <p:txBody>
          <a:bodyPr wrap="square" rtlCol="0">
            <a:spAutoFit/>
          </a:bodyPr>
          <a:lstStyle/>
          <a:p>
            <a:r>
              <a:rPr lang="en-US" sz="1800" dirty="0">
                <a:latin typeface="+mj-lt"/>
              </a:rPr>
              <a:t>What do you see? 		What do you sense?	What do you expect?</a:t>
            </a:r>
          </a:p>
        </p:txBody>
      </p:sp>
    </p:spTree>
    <p:extLst>
      <p:ext uri="{BB962C8B-B14F-4D97-AF65-F5344CB8AC3E}">
        <p14:creationId xmlns:p14="http://schemas.microsoft.com/office/powerpoint/2010/main" val="451252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C155C-7246-E237-30C3-CB6BB069171A}"/>
            </a:ext>
          </a:extLst>
        </p:cNvPr>
        <p:cNvGrpSpPr/>
        <p:nvPr/>
      </p:nvGrpSpPr>
      <p:grpSpPr>
        <a:xfrm>
          <a:off x="0" y="0"/>
          <a:ext cx="0" cy="0"/>
          <a:chOff x="0" y="0"/>
          <a:chExt cx="0" cy="0"/>
        </a:xfrm>
      </p:grpSpPr>
      <p:pic>
        <p:nvPicPr>
          <p:cNvPr id="11" name="Picture 2" descr="Maricopa County, AZ | Official Website">
            <a:extLst>
              <a:ext uri="{FF2B5EF4-FFF2-40B4-BE49-F238E27FC236}">
                <a16:creationId xmlns:a16="http://schemas.microsoft.com/office/drawing/2014/main" id="{5AC76B9F-8C3A-BFA4-275F-A46C46E18A0A}"/>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032332" y="-4082"/>
            <a:ext cx="4768325" cy="4768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7005D5-841D-04DB-41B8-33E4981E66C8}"/>
              </a:ext>
            </a:extLst>
          </p:cNvPr>
          <p:cNvSpPr txBox="1"/>
          <p:nvPr/>
        </p:nvSpPr>
        <p:spPr>
          <a:xfrm>
            <a:off x="364659" y="1760809"/>
            <a:ext cx="2443855" cy="1644040"/>
          </a:xfrm>
          <a:prstGeom prst="rect">
            <a:avLst/>
          </a:prstGeom>
          <a:noFill/>
        </p:spPr>
        <p:txBody>
          <a:bodyPr wrap="square">
            <a:spAutoFit/>
          </a:bodyPr>
          <a:lstStyle/>
          <a:p>
            <a:pPr defTabSz="914378" fontAlgn="base">
              <a:spcAft>
                <a:spcPts val="675"/>
              </a:spcAft>
              <a:defRPr/>
            </a:pPr>
            <a:r>
              <a:rPr lang="en-US" dirty="0">
                <a:solidFill>
                  <a:srgbClr val="1B3942"/>
                </a:solidFill>
                <a:latin typeface="PT Serif" panose="020A0603040505020204" pitchFamily="18" charset="0"/>
                <a:ea typeface="+mn-ea"/>
              </a:rPr>
              <a:t>Our Mission</a:t>
            </a:r>
          </a:p>
          <a:p>
            <a:pPr defTabSz="685800">
              <a:buClrTx/>
              <a:defRPr/>
            </a:pPr>
            <a:r>
              <a:rPr lang="en-US" sz="1350" kern="1200" dirty="0">
                <a:ea typeface="+mn-ea"/>
                <a:cs typeface="+mn-cs"/>
              </a:rPr>
              <a:t>Is to provide regional leadership and fiscally responsible, necessary public services so that residents can enjoy living in a healthy and safe community.</a:t>
            </a:r>
          </a:p>
        </p:txBody>
      </p:sp>
      <p:sp>
        <p:nvSpPr>
          <p:cNvPr id="5" name="TextBox 4">
            <a:extLst>
              <a:ext uri="{FF2B5EF4-FFF2-40B4-BE49-F238E27FC236}">
                <a16:creationId xmlns:a16="http://schemas.microsoft.com/office/drawing/2014/main" id="{EB5BF06C-8E1B-5A59-A1FC-86D9CF424E8E}"/>
              </a:ext>
            </a:extLst>
          </p:cNvPr>
          <p:cNvSpPr txBox="1"/>
          <p:nvPr/>
        </p:nvSpPr>
        <p:spPr>
          <a:xfrm>
            <a:off x="3079284" y="1760809"/>
            <a:ext cx="2443855" cy="1644040"/>
          </a:xfrm>
          <a:prstGeom prst="rect">
            <a:avLst/>
          </a:prstGeom>
          <a:noFill/>
        </p:spPr>
        <p:txBody>
          <a:bodyPr wrap="square">
            <a:spAutoFit/>
          </a:bodyPr>
          <a:lstStyle/>
          <a:p>
            <a:pPr defTabSz="914378" fontAlgn="base">
              <a:spcAft>
                <a:spcPts val="675"/>
              </a:spcAft>
              <a:defRPr/>
            </a:pPr>
            <a:r>
              <a:rPr lang="en-US" dirty="0">
                <a:solidFill>
                  <a:srgbClr val="1B3942"/>
                </a:solidFill>
                <a:latin typeface="PT Serif" panose="020A0603040505020204" pitchFamily="18" charset="0"/>
                <a:ea typeface="+mn-ea"/>
              </a:rPr>
              <a:t>Our Vision</a:t>
            </a:r>
          </a:p>
          <a:p>
            <a:pPr defTabSz="685800">
              <a:buClrTx/>
              <a:defRPr/>
            </a:pPr>
            <a:r>
              <a:rPr lang="en-US" sz="1350" kern="1200" dirty="0">
                <a:ea typeface="+mn-ea"/>
                <a:cs typeface="+mn-cs"/>
              </a:rPr>
              <a:t>Citizens serving citizens by working collaboratively, innovatively, efficiently, and effectively. We will be responsive to our customers while being fiscally prudent.</a:t>
            </a:r>
          </a:p>
        </p:txBody>
      </p:sp>
      <p:sp>
        <p:nvSpPr>
          <p:cNvPr id="7" name="TextBox 6">
            <a:extLst>
              <a:ext uri="{FF2B5EF4-FFF2-40B4-BE49-F238E27FC236}">
                <a16:creationId xmlns:a16="http://schemas.microsoft.com/office/drawing/2014/main" id="{99D8845D-5B73-A18A-D0BC-B82CDBFC0497}"/>
              </a:ext>
            </a:extLst>
          </p:cNvPr>
          <p:cNvSpPr txBox="1"/>
          <p:nvPr/>
        </p:nvSpPr>
        <p:spPr>
          <a:xfrm>
            <a:off x="5793910" y="1760809"/>
            <a:ext cx="3268451" cy="1851789"/>
          </a:xfrm>
          <a:prstGeom prst="rect">
            <a:avLst/>
          </a:prstGeom>
          <a:noFill/>
        </p:spPr>
        <p:txBody>
          <a:bodyPr wrap="square">
            <a:spAutoFit/>
          </a:bodyPr>
          <a:lstStyle/>
          <a:p>
            <a:pPr defTabSz="914378" fontAlgn="base">
              <a:spcAft>
                <a:spcPts val="675"/>
              </a:spcAft>
              <a:defRPr/>
            </a:pPr>
            <a:r>
              <a:rPr lang="en-US" dirty="0">
                <a:solidFill>
                  <a:srgbClr val="1B3942"/>
                </a:solidFill>
                <a:latin typeface="PT Serif" panose="020A0603040505020204" pitchFamily="18" charset="0"/>
                <a:ea typeface="+mn-ea"/>
              </a:rPr>
              <a:t>Our Values</a:t>
            </a:r>
          </a:p>
          <a:p>
            <a:pPr marL="214313" indent="-214313">
              <a:buFont typeface="Arial" panose="020B0604020202020204" pitchFamily="34" charset="0"/>
              <a:buChar char="•"/>
            </a:pPr>
            <a:r>
              <a:rPr lang="en-US" sz="1350" dirty="0"/>
              <a:t>Accountable  </a:t>
            </a:r>
          </a:p>
          <a:p>
            <a:pPr marL="214313" indent="-214313">
              <a:buFont typeface="Arial" panose="020B0604020202020204" pitchFamily="34" charset="0"/>
              <a:buChar char="•"/>
            </a:pPr>
            <a:r>
              <a:rPr lang="en-US" sz="1350" kern="1200" dirty="0">
                <a:ea typeface="+mn-ea"/>
                <a:cs typeface="+mn-cs"/>
              </a:rPr>
              <a:t>All People Realize Their Full Potential</a:t>
            </a:r>
          </a:p>
          <a:p>
            <a:pPr marL="214313" indent="-214313">
              <a:buFont typeface="Arial" panose="020B0604020202020204" pitchFamily="34" charset="0"/>
              <a:buChar char="•"/>
            </a:pPr>
            <a:r>
              <a:rPr lang="en-US" sz="1350" dirty="0"/>
              <a:t>Communicate </a:t>
            </a:r>
            <a:r>
              <a:rPr lang="en-US" sz="1350" kern="1200" dirty="0">
                <a:ea typeface="+mn-ea"/>
                <a:cs typeface="+mn-cs"/>
              </a:rPr>
              <a:t>and Collaborate  </a:t>
            </a:r>
          </a:p>
          <a:p>
            <a:pPr marL="214313" indent="-214313">
              <a:buFont typeface="Arial" panose="020B0604020202020204" pitchFamily="34" charset="0"/>
              <a:buChar char="•"/>
            </a:pPr>
            <a:r>
              <a:rPr lang="en-US" sz="1350" kern="1200" dirty="0">
                <a:ea typeface="+mn-ea"/>
                <a:cs typeface="+mn-cs"/>
              </a:rPr>
              <a:t>Measure Results</a:t>
            </a:r>
          </a:p>
          <a:p>
            <a:pPr marL="214313" indent="-214313">
              <a:buFont typeface="Arial" panose="020B0604020202020204" pitchFamily="34" charset="0"/>
              <a:buChar char="•"/>
            </a:pPr>
            <a:r>
              <a:rPr lang="en-US" sz="1350" dirty="0"/>
              <a:t>Open </a:t>
            </a:r>
            <a:r>
              <a:rPr lang="en-US" sz="1350" kern="1200" dirty="0">
                <a:ea typeface="+mn-ea"/>
                <a:cs typeface="+mn-cs"/>
              </a:rPr>
              <a:t>and Honest  </a:t>
            </a:r>
          </a:p>
          <a:p>
            <a:pPr marL="214313" indent="-214313">
              <a:buFont typeface="Arial" panose="020B0604020202020204" pitchFamily="34" charset="0"/>
              <a:buChar char="•"/>
            </a:pPr>
            <a:r>
              <a:rPr lang="en-US" sz="1350" kern="1200" dirty="0">
                <a:ea typeface="+mn-ea"/>
                <a:cs typeface="+mn-cs"/>
              </a:rPr>
              <a:t>Public Interest First  </a:t>
            </a:r>
          </a:p>
          <a:p>
            <a:pPr marL="214313" indent="-214313">
              <a:buFont typeface="Arial" panose="020B0604020202020204" pitchFamily="34" charset="0"/>
              <a:buChar char="•"/>
            </a:pPr>
            <a:r>
              <a:rPr lang="en-US" sz="1350" kern="1200" dirty="0">
                <a:ea typeface="+mn-ea"/>
                <a:cs typeface="+mn-cs"/>
              </a:rPr>
              <a:t>Relentless Improvement</a:t>
            </a:r>
          </a:p>
        </p:txBody>
      </p:sp>
      <p:sp>
        <p:nvSpPr>
          <p:cNvPr id="2" name="Rectangle 1">
            <a:extLst>
              <a:ext uri="{FF2B5EF4-FFF2-40B4-BE49-F238E27FC236}">
                <a16:creationId xmlns:a16="http://schemas.microsoft.com/office/drawing/2014/main" id="{E72CFE5B-5AD2-CE76-17C3-638DC2E8CD42}"/>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Frame 2">
            <a:extLst>
              <a:ext uri="{FF2B5EF4-FFF2-40B4-BE49-F238E27FC236}">
                <a16:creationId xmlns:a16="http://schemas.microsoft.com/office/drawing/2014/main" id="{260236B6-F147-2C89-B484-832E302C6213}"/>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pic>
        <p:nvPicPr>
          <p:cNvPr id="9" name="Picture 2">
            <a:extLst>
              <a:ext uri="{FF2B5EF4-FFF2-40B4-BE49-F238E27FC236}">
                <a16:creationId xmlns:a16="http://schemas.microsoft.com/office/drawing/2014/main" id="{A704A14C-4C35-8135-1919-35F79E1641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26" b="25706"/>
          <a:stretch>
            <a:fillRect/>
          </a:stretch>
        </p:blipFill>
        <p:spPr bwMode="auto">
          <a:xfrm>
            <a:off x="7996411" y="4523017"/>
            <a:ext cx="1065950" cy="534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29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3BB5C8-8EEF-FD05-7FAF-BAD93461D2C4}"/>
              </a:ext>
            </a:extLst>
          </p:cNvPr>
          <p:cNvSpPr/>
          <p:nvPr/>
        </p:nvSpPr>
        <p:spPr>
          <a:xfrm>
            <a:off x="520780" y="172974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EE11A5D6-B7CC-7C94-1BE1-196C0108DA27}"/>
              </a:ext>
            </a:extLst>
          </p:cNvPr>
          <p:cNvSpPr txBox="1"/>
          <p:nvPr/>
        </p:nvSpPr>
        <p:spPr>
          <a:xfrm>
            <a:off x="520780" y="382051"/>
            <a:ext cx="4264580" cy="4256426"/>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The Fundamentals</a:t>
            </a:r>
          </a:p>
          <a:p>
            <a:pPr defTabSz="685800">
              <a:lnSpc>
                <a:spcPct val="90000"/>
              </a:lnSpc>
              <a:spcBef>
                <a:spcPct val="0"/>
              </a:spcBef>
              <a:spcAft>
                <a:spcPts val="450"/>
              </a:spcAft>
              <a:buClrTx/>
              <a:defRPr/>
            </a:pPr>
            <a:endParaRPr lang="en-US" sz="3300" b="1" kern="1200" dirty="0">
              <a:solidFill>
                <a:prstClr val="black"/>
              </a:solidFill>
              <a:latin typeface="Calibri Light" panose="020F0302020204030204"/>
              <a:ea typeface="+mn-ea"/>
              <a:cs typeface="+mn-cs"/>
            </a:endParaRPr>
          </a:p>
          <a:p>
            <a:pPr defTabSz="685800">
              <a:lnSpc>
                <a:spcPct val="90000"/>
              </a:lnSpc>
              <a:spcBef>
                <a:spcPct val="0"/>
              </a:spcBef>
              <a:spcAft>
                <a:spcPts val="450"/>
              </a:spcAft>
              <a:buClrTx/>
              <a:defRPr/>
            </a:pPr>
            <a:endParaRPr lang="en-US" sz="3300" b="1" kern="1200" dirty="0">
              <a:solidFill>
                <a:prstClr val="black"/>
              </a:solidFill>
              <a:latin typeface="Calibri Light" panose="020F0302020204030204"/>
              <a:ea typeface="+mn-ea"/>
              <a:cs typeface="+mn-cs"/>
            </a:endParaRPr>
          </a:p>
          <a:p>
            <a:pPr defTabSz="685800">
              <a:lnSpc>
                <a:spcPct val="90000"/>
              </a:lnSpc>
              <a:spcBef>
                <a:spcPct val="0"/>
              </a:spcBef>
              <a:spcAft>
                <a:spcPts val="450"/>
              </a:spcAft>
              <a:buClrTx/>
              <a:defRPr/>
            </a:pPr>
            <a:endParaRPr lang="en-US" sz="3300" b="1" kern="1200" dirty="0">
              <a:solidFill>
                <a:prstClr val="black"/>
              </a:solidFill>
              <a:latin typeface="Calibri Light" panose="020F0302020204030204"/>
              <a:ea typeface="+mn-ea"/>
              <a:cs typeface="+mn-cs"/>
            </a:endParaRPr>
          </a:p>
          <a:p>
            <a:pPr defTabSz="685800">
              <a:lnSpc>
                <a:spcPct val="90000"/>
              </a:lnSpc>
              <a:spcBef>
                <a:spcPct val="0"/>
              </a:spcBef>
              <a:spcAft>
                <a:spcPts val="450"/>
              </a:spcAft>
              <a:buClrTx/>
              <a:defRPr/>
            </a:pPr>
            <a:endParaRPr lang="en-US" sz="3300" b="1" kern="1200" dirty="0">
              <a:solidFill>
                <a:prstClr val="black"/>
              </a:solidFill>
              <a:latin typeface="Calibri Light" panose="020F0302020204030204"/>
              <a:ea typeface="+mn-ea"/>
              <a:cs typeface="+mn-cs"/>
            </a:endParaRPr>
          </a:p>
          <a:p>
            <a:pPr defTabSz="685800">
              <a:lnSpc>
                <a:spcPct val="90000"/>
              </a:lnSpc>
              <a:spcBef>
                <a:spcPct val="0"/>
              </a:spcBef>
              <a:spcAft>
                <a:spcPts val="450"/>
              </a:spcAft>
              <a:buClrTx/>
              <a:defRPr/>
            </a:pPr>
            <a:r>
              <a:rPr lang="en-US" sz="1500" kern="1200" dirty="0">
                <a:solidFill>
                  <a:prstClr val="black"/>
                </a:solidFill>
                <a:latin typeface="Calibri Light" panose="020F0302020204030204"/>
                <a:ea typeface="+mn-ea"/>
                <a:cs typeface="+mn-cs"/>
              </a:rPr>
              <a:t> </a:t>
            </a:r>
          </a:p>
          <a:p>
            <a:pPr defTabSz="685800">
              <a:lnSpc>
                <a:spcPct val="90000"/>
              </a:lnSpc>
              <a:spcBef>
                <a:spcPct val="0"/>
              </a:spcBef>
              <a:spcAft>
                <a:spcPts val="450"/>
              </a:spcAft>
              <a:buClrTx/>
              <a:defRPr/>
            </a:pPr>
            <a:r>
              <a:rPr lang="en-US" sz="1500" kern="1200" dirty="0">
                <a:solidFill>
                  <a:prstClr val="black"/>
                </a:solidFill>
                <a:latin typeface="Calibri Light" panose="020F0302020204030204"/>
                <a:ea typeface="+mn-ea"/>
                <a:cs typeface="+mn-cs"/>
              </a:rPr>
              <a:t> </a:t>
            </a:r>
          </a:p>
          <a:p>
            <a:pPr defTabSz="685800">
              <a:lnSpc>
                <a:spcPct val="90000"/>
              </a:lnSpc>
              <a:spcBef>
                <a:spcPct val="0"/>
              </a:spcBef>
              <a:spcAft>
                <a:spcPts val="450"/>
              </a:spcAft>
              <a:buClrTx/>
              <a:defRPr/>
            </a:pPr>
            <a:r>
              <a:rPr lang="en-US" sz="1500" kern="1200" dirty="0">
                <a:solidFill>
                  <a:prstClr val="black"/>
                </a:solidFill>
                <a:latin typeface="Calibri Light" panose="020F0302020204030204"/>
                <a:ea typeface="+mn-ea"/>
                <a:cs typeface="+mn-cs"/>
              </a:rPr>
              <a:t> </a:t>
            </a:r>
          </a:p>
        </p:txBody>
      </p:sp>
      <p:pic>
        <p:nvPicPr>
          <p:cNvPr id="2" name="Picture 4" descr="Harvard Advanced Leadership Initiative | Harvard Magazine">
            <a:extLst>
              <a:ext uri="{FF2B5EF4-FFF2-40B4-BE49-F238E27FC236}">
                <a16:creationId xmlns:a16="http://schemas.microsoft.com/office/drawing/2014/main" id="{96B6A7E2-C64F-B502-7F06-AEFCABDE85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7067" y="0"/>
            <a:ext cx="325755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Tom Peters's Excellent Way to Survive the AI-pocalypse - Roger Dooley">
            <a:extLst>
              <a:ext uri="{FF2B5EF4-FFF2-40B4-BE49-F238E27FC236}">
                <a16:creationId xmlns:a16="http://schemas.microsoft.com/office/drawing/2014/main" id="{2423E8DC-FAC8-217F-62CB-0F0ACA028C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532"/>
          <a:stretch/>
        </p:blipFill>
        <p:spPr bwMode="auto">
          <a:xfrm>
            <a:off x="259774" y="2166363"/>
            <a:ext cx="3383414" cy="29771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3302C4-C336-D09A-BC25-09ED1F858AA6}"/>
              </a:ext>
            </a:extLst>
          </p:cNvPr>
          <p:cNvSpPr txBox="1"/>
          <p:nvPr/>
        </p:nvSpPr>
        <p:spPr>
          <a:xfrm>
            <a:off x="2162597" y="1993444"/>
            <a:ext cx="3735283" cy="2631490"/>
          </a:xfrm>
          <a:prstGeom prst="rect">
            <a:avLst/>
          </a:prstGeom>
          <a:noFill/>
        </p:spPr>
        <p:txBody>
          <a:bodyPr wrap="square" rtlCol="0">
            <a:spAutoFit/>
          </a:bodyPr>
          <a:lstStyle/>
          <a:p>
            <a:pPr algn="ctr" defTabSz="685800">
              <a:buClrTx/>
              <a:defRPr/>
            </a:pPr>
            <a:r>
              <a:rPr lang="en-US" sz="3300" b="1" kern="1200" dirty="0">
                <a:solidFill>
                  <a:srgbClr val="3D487D"/>
                </a:solidFill>
                <a:latin typeface="Arial Black" panose="020B0A04020102020204" pitchFamily="34" charset="0"/>
                <a:ea typeface="+mn-ea"/>
                <a:cs typeface="+mn-cs"/>
              </a:rPr>
              <a:t>The theory of work is simple: PEOPLE SERVING PEOPLE. </a:t>
            </a:r>
          </a:p>
        </p:txBody>
      </p:sp>
      <p:sp>
        <p:nvSpPr>
          <p:cNvPr id="6" name="TextBox 5">
            <a:extLst>
              <a:ext uri="{FF2B5EF4-FFF2-40B4-BE49-F238E27FC236}">
                <a16:creationId xmlns:a16="http://schemas.microsoft.com/office/drawing/2014/main" id="{99FD36EA-A16C-1FAB-FF15-76F3E0A1428B}"/>
              </a:ext>
            </a:extLst>
          </p:cNvPr>
          <p:cNvSpPr txBox="1"/>
          <p:nvPr/>
        </p:nvSpPr>
        <p:spPr>
          <a:xfrm>
            <a:off x="3532572" y="4878745"/>
            <a:ext cx="2919197" cy="300082"/>
          </a:xfrm>
          <a:prstGeom prst="rect">
            <a:avLst/>
          </a:prstGeom>
          <a:noFill/>
        </p:spPr>
        <p:txBody>
          <a:bodyPr wrap="none" rtlCol="0">
            <a:spAutoFit/>
          </a:bodyPr>
          <a:lstStyle/>
          <a:p>
            <a:pPr defTabSz="685800">
              <a:buClrTx/>
              <a:defRPr/>
            </a:pPr>
            <a:r>
              <a:rPr lang="en-US" sz="1350" kern="1200" dirty="0">
                <a:solidFill>
                  <a:prstClr val="white">
                    <a:lumMod val="75000"/>
                  </a:prstClr>
                </a:solidFill>
                <a:latin typeface="Calibri" panose="020F0502020204030204"/>
                <a:ea typeface="+mn-ea"/>
                <a:cs typeface="+mn-cs"/>
              </a:rPr>
              <a:t>Tom Peters          Rosabeth Moss Kanter</a:t>
            </a:r>
          </a:p>
        </p:txBody>
      </p:sp>
    </p:spTree>
    <p:extLst>
      <p:ext uri="{BB962C8B-B14F-4D97-AF65-F5344CB8AC3E}">
        <p14:creationId xmlns:p14="http://schemas.microsoft.com/office/powerpoint/2010/main" val="353817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0409F-E7A0-A679-6915-3CF54B5458E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4B86573-6693-9813-1050-1935252F79F8}"/>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4" name="Frame 3">
            <a:extLst>
              <a:ext uri="{FF2B5EF4-FFF2-40B4-BE49-F238E27FC236}">
                <a16:creationId xmlns:a16="http://schemas.microsoft.com/office/drawing/2014/main" id="{CA011DDC-72D6-8479-400B-07D828B58526}"/>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black"/>
              </a:solidFill>
              <a:latin typeface="Calibri" panose="020F0502020204030204"/>
            </a:endParaRPr>
          </a:p>
        </p:txBody>
      </p:sp>
      <p:graphicFrame>
        <p:nvGraphicFramePr>
          <p:cNvPr id="15" name="Table 14">
            <a:extLst>
              <a:ext uri="{FF2B5EF4-FFF2-40B4-BE49-F238E27FC236}">
                <a16:creationId xmlns:a16="http://schemas.microsoft.com/office/drawing/2014/main" id="{78ED0C54-8F9E-F974-D1DA-52F5B50B632E}"/>
              </a:ext>
            </a:extLst>
          </p:cNvPr>
          <p:cNvGraphicFramePr>
            <a:graphicFrameLocks noGrp="1"/>
          </p:cNvGraphicFramePr>
          <p:nvPr/>
        </p:nvGraphicFramePr>
        <p:xfrm>
          <a:off x="816924" y="697220"/>
          <a:ext cx="7510152" cy="3703320"/>
        </p:xfrm>
        <a:graphic>
          <a:graphicData uri="http://schemas.openxmlformats.org/drawingml/2006/table">
            <a:tbl>
              <a:tblPr firstRow="1" bandRow="1">
                <a:tableStyleId>{073A0DAA-6AF3-43AB-8588-CEC1D06C72B9}</a:tableStyleId>
              </a:tblPr>
              <a:tblGrid>
                <a:gridCol w="1877538">
                  <a:extLst>
                    <a:ext uri="{9D8B030D-6E8A-4147-A177-3AD203B41FA5}">
                      <a16:colId xmlns:a16="http://schemas.microsoft.com/office/drawing/2014/main" val="2202207892"/>
                    </a:ext>
                  </a:extLst>
                </a:gridCol>
                <a:gridCol w="1877538">
                  <a:extLst>
                    <a:ext uri="{9D8B030D-6E8A-4147-A177-3AD203B41FA5}">
                      <a16:colId xmlns:a16="http://schemas.microsoft.com/office/drawing/2014/main" val="790662713"/>
                    </a:ext>
                  </a:extLst>
                </a:gridCol>
                <a:gridCol w="1877538">
                  <a:extLst>
                    <a:ext uri="{9D8B030D-6E8A-4147-A177-3AD203B41FA5}">
                      <a16:colId xmlns:a16="http://schemas.microsoft.com/office/drawing/2014/main" val="352032039"/>
                    </a:ext>
                  </a:extLst>
                </a:gridCol>
                <a:gridCol w="1877538">
                  <a:extLst>
                    <a:ext uri="{9D8B030D-6E8A-4147-A177-3AD203B41FA5}">
                      <a16:colId xmlns:a16="http://schemas.microsoft.com/office/drawing/2014/main" val="3541241886"/>
                    </a:ext>
                  </a:extLst>
                </a:gridCol>
              </a:tblGrid>
              <a:tr h="1165860">
                <a:tc>
                  <a:txBody>
                    <a:bodyPr/>
                    <a:lstStyle/>
                    <a:p>
                      <a:pPr algn="ctr"/>
                      <a:r>
                        <a:rPr lang="en-US" sz="7200" dirty="0">
                          <a:solidFill>
                            <a:srgbClr val="0061AA"/>
                          </a:solidFill>
                          <a:latin typeface="Arial Black" panose="020B0A04020102020204" pitchFamily="34" charset="0"/>
                        </a:rPr>
                        <a:t>V</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U</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C</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A</a:t>
                      </a:r>
                    </a:p>
                  </a:txBody>
                  <a:tcPr marL="68580" marR="68580" marT="34290" marB="34290">
                    <a:noFill/>
                  </a:tcPr>
                </a:tc>
                <a:extLst>
                  <a:ext uri="{0D108BD9-81ED-4DB2-BD59-A6C34878D82A}">
                    <a16:rowId xmlns:a16="http://schemas.microsoft.com/office/drawing/2014/main" val="420720915"/>
                  </a:ext>
                </a:extLst>
              </a:tr>
              <a:tr h="480060">
                <a:tc>
                  <a:txBody>
                    <a:bodyPr/>
                    <a:lstStyle/>
                    <a:p>
                      <a:pPr algn="ctr"/>
                      <a:r>
                        <a:rPr lang="en-US" sz="2700" dirty="0">
                          <a:latin typeface="+mj-lt"/>
                        </a:rPr>
                        <a:t>Volatile</a:t>
                      </a:r>
                    </a:p>
                  </a:txBody>
                  <a:tcPr marL="68580" marR="68580" marT="34290" marB="34290">
                    <a:noFill/>
                  </a:tcPr>
                </a:tc>
                <a:tc>
                  <a:txBody>
                    <a:bodyPr/>
                    <a:lstStyle/>
                    <a:p>
                      <a:pPr algn="ctr"/>
                      <a:r>
                        <a:rPr lang="en-US" sz="2700" dirty="0">
                          <a:latin typeface="+mj-lt"/>
                        </a:rPr>
                        <a:t>Uncertain</a:t>
                      </a:r>
                    </a:p>
                  </a:txBody>
                  <a:tcPr marL="68580" marR="68580" marT="34290" marB="34290">
                    <a:noFill/>
                  </a:tcPr>
                </a:tc>
                <a:tc>
                  <a:txBody>
                    <a:bodyPr/>
                    <a:lstStyle/>
                    <a:p>
                      <a:pPr algn="ctr"/>
                      <a:r>
                        <a:rPr lang="en-US" sz="2700" dirty="0">
                          <a:latin typeface="+mj-lt"/>
                        </a:rPr>
                        <a:t>Complex</a:t>
                      </a:r>
                    </a:p>
                  </a:txBody>
                  <a:tcPr marL="68580" marR="68580" marT="34290" marB="34290">
                    <a:noFill/>
                  </a:tcPr>
                </a:tc>
                <a:tc>
                  <a:txBody>
                    <a:bodyPr/>
                    <a:lstStyle/>
                    <a:p>
                      <a:pPr algn="ctr"/>
                      <a:r>
                        <a:rPr lang="en-US" sz="2700" dirty="0">
                          <a:latin typeface="+mj-lt"/>
                        </a:rPr>
                        <a:t>Ambiguous</a:t>
                      </a:r>
                    </a:p>
                  </a:txBody>
                  <a:tcPr marL="68580" marR="68580" marT="34290" marB="34290">
                    <a:noFill/>
                  </a:tcPr>
                </a:tc>
                <a:extLst>
                  <a:ext uri="{0D108BD9-81ED-4DB2-BD59-A6C34878D82A}">
                    <a16:rowId xmlns:a16="http://schemas.microsoft.com/office/drawing/2014/main" val="2029390799"/>
                  </a:ext>
                </a:extLst>
              </a:tr>
              <a:tr h="1097280">
                <a:tc>
                  <a:txBody>
                    <a:bodyPr/>
                    <a:lstStyle/>
                    <a:p>
                      <a:pPr algn="ctr"/>
                      <a:r>
                        <a:rPr lang="en-US" sz="1400" dirty="0">
                          <a:latin typeface="+mj-lt"/>
                        </a:rPr>
                        <a:t>The environment demands you react quickly to ongoing changes that are unpredicted</a:t>
                      </a:r>
                    </a:p>
                  </a:txBody>
                  <a:tcPr marL="68580" marR="68580" marT="34290" marB="34290">
                    <a:noFill/>
                  </a:tcPr>
                </a:tc>
                <a:tc>
                  <a:txBody>
                    <a:bodyPr/>
                    <a:lstStyle/>
                    <a:p>
                      <a:pPr algn="ctr"/>
                      <a:r>
                        <a:rPr lang="en-US" sz="1400" dirty="0">
                          <a:latin typeface="+mj-lt"/>
                        </a:rPr>
                        <a:t>The environment requires you to take action without full information and certainty of decisions</a:t>
                      </a:r>
                    </a:p>
                  </a:txBody>
                  <a:tcPr marL="68580" marR="68580" marT="34290" marB="34290">
                    <a:noFill/>
                  </a:tcPr>
                </a:tc>
                <a:tc>
                  <a:txBody>
                    <a:bodyPr/>
                    <a:lstStyle/>
                    <a:p>
                      <a:pPr algn="ctr"/>
                      <a:r>
                        <a:rPr lang="en-US" sz="1400" dirty="0">
                          <a:latin typeface="+mj-lt"/>
                        </a:rPr>
                        <a:t>The environment is dynamic with many interdependencies and multiple factors affecting one another</a:t>
                      </a:r>
                    </a:p>
                  </a:txBody>
                  <a:tcPr marL="68580" marR="68580" marT="34290" marB="34290">
                    <a:noFill/>
                  </a:tcPr>
                </a:tc>
                <a:tc>
                  <a:txBody>
                    <a:bodyPr/>
                    <a:lstStyle/>
                    <a:p>
                      <a:pPr algn="ctr"/>
                      <a:r>
                        <a:rPr lang="en-US" sz="1400" dirty="0">
                          <a:latin typeface="+mj-lt"/>
                        </a:rPr>
                        <a:t>The environment is new or unfamiliar and outside the competencies and expertise of your team and partners</a:t>
                      </a:r>
                    </a:p>
                  </a:txBody>
                  <a:tcPr marL="68580" marR="68580" marT="34290" marB="34290">
                    <a:noFill/>
                  </a:tcPr>
                </a:tc>
                <a:extLst>
                  <a:ext uri="{0D108BD9-81ED-4DB2-BD59-A6C34878D82A}">
                    <a16:rowId xmlns:a16="http://schemas.microsoft.com/office/drawing/2014/main" val="4102304284"/>
                  </a:ext>
                </a:extLst>
              </a:tr>
              <a:tr h="685800">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VISION</a:t>
                      </a:r>
                    </a:p>
                    <a:p>
                      <a:pPr algn="ctr"/>
                      <a:endParaRPr lang="en-US" sz="1400" b="1" dirty="0">
                        <a:solidFill>
                          <a:schemeClr val="bg1"/>
                        </a:solidFill>
                        <a:latin typeface="Arial Black" panose="020B0A04020102020204" pitchFamily="34" charset="0"/>
                      </a:endParaRPr>
                    </a:p>
                  </a:txBody>
                  <a:tcPr marL="68580" marR="68580" marT="34290" marB="34290">
                    <a:solidFill>
                      <a:schemeClr val="bg1"/>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UNDERSTANDING</a:t>
                      </a:r>
                    </a:p>
                    <a:p>
                      <a:pPr algn="ctr"/>
                      <a:endParaRPr lang="en-US" sz="1400" b="1" dirty="0">
                        <a:solidFill>
                          <a:schemeClr val="bg1"/>
                        </a:solidFill>
                        <a:latin typeface="Arial Black" panose="020B0A04020102020204" pitchFamily="34" charset="0"/>
                      </a:endParaRPr>
                    </a:p>
                  </a:txBody>
                  <a:tcPr marL="68580" marR="68580" marT="34290" marB="34290">
                    <a:solidFill>
                      <a:schemeClr val="bg1"/>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CLARITY</a:t>
                      </a:r>
                    </a:p>
                    <a:p>
                      <a:pPr algn="ctr"/>
                      <a:endParaRPr lang="en-US" sz="1400" b="1" dirty="0">
                        <a:solidFill>
                          <a:schemeClr val="bg1"/>
                        </a:solidFill>
                        <a:latin typeface="Arial Black" panose="020B0A04020102020204" pitchFamily="34" charset="0"/>
                      </a:endParaRPr>
                    </a:p>
                  </a:txBody>
                  <a:tcPr marL="68580" marR="68580" marT="34290" marB="34290">
                    <a:solidFill>
                      <a:schemeClr val="bg1"/>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AGILITY</a:t>
                      </a:r>
                    </a:p>
                    <a:p>
                      <a:pPr algn="ctr"/>
                      <a:endParaRPr lang="en-US" sz="1400" b="1" dirty="0">
                        <a:solidFill>
                          <a:schemeClr val="bg1"/>
                        </a:solidFill>
                        <a:latin typeface="Arial Black" panose="020B0A04020102020204" pitchFamily="34" charset="0"/>
                      </a:endParaRPr>
                    </a:p>
                  </a:txBody>
                  <a:tcPr marL="68580" marR="68580" marT="34290" marB="34290">
                    <a:solidFill>
                      <a:schemeClr val="bg1"/>
                    </a:solidFill>
                  </a:tcPr>
                </a:tc>
                <a:extLst>
                  <a:ext uri="{0D108BD9-81ED-4DB2-BD59-A6C34878D82A}">
                    <a16:rowId xmlns:a16="http://schemas.microsoft.com/office/drawing/2014/main" val="114431953"/>
                  </a:ext>
                </a:extLst>
              </a:tr>
            </a:tbl>
          </a:graphicData>
        </a:graphic>
      </p:graphicFrame>
    </p:spTree>
    <p:extLst>
      <p:ext uri="{BB962C8B-B14F-4D97-AF65-F5344CB8AC3E}">
        <p14:creationId xmlns:p14="http://schemas.microsoft.com/office/powerpoint/2010/main" val="2037130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085B8-0604-1D95-ECB5-F605FDF0E3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887ADB7-0746-467C-0A38-92BA4786E75E}"/>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4" name="Frame 3">
            <a:extLst>
              <a:ext uri="{FF2B5EF4-FFF2-40B4-BE49-F238E27FC236}">
                <a16:creationId xmlns:a16="http://schemas.microsoft.com/office/drawing/2014/main" id="{3493B2C5-CA69-2719-D558-71CEC447DB7D}"/>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black"/>
              </a:solidFill>
              <a:latin typeface="Calibri" panose="020F0502020204030204"/>
            </a:endParaRPr>
          </a:p>
        </p:txBody>
      </p:sp>
      <p:graphicFrame>
        <p:nvGraphicFramePr>
          <p:cNvPr id="15" name="Table 14">
            <a:extLst>
              <a:ext uri="{FF2B5EF4-FFF2-40B4-BE49-F238E27FC236}">
                <a16:creationId xmlns:a16="http://schemas.microsoft.com/office/drawing/2014/main" id="{C0A49C3F-841A-D29B-1DEF-8582FEA2EAE8}"/>
              </a:ext>
            </a:extLst>
          </p:cNvPr>
          <p:cNvGraphicFramePr>
            <a:graphicFrameLocks noGrp="1"/>
          </p:cNvGraphicFramePr>
          <p:nvPr/>
        </p:nvGraphicFramePr>
        <p:xfrm>
          <a:off x="816924" y="697220"/>
          <a:ext cx="7510152" cy="3703320"/>
        </p:xfrm>
        <a:graphic>
          <a:graphicData uri="http://schemas.openxmlformats.org/drawingml/2006/table">
            <a:tbl>
              <a:tblPr firstRow="1" bandRow="1">
                <a:tableStyleId>{073A0DAA-6AF3-43AB-8588-CEC1D06C72B9}</a:tableStyleId>
              </a:tblPr>
              <a:tblGrid>
                <a:gridCol w="1877538">
                  <a:extLst>
                    <a:ext uri="{9D8B030D-6E8A-4147-A177-3AD203B41FA5}">
                      <a16:colId xmlns:a16="http://schemas.microsoft.com/office/drawing/2014/main" val="2202207892"/>
                    </a:ext>
                  </a:extLst>
                </a:gridCol>
                <a:gridCol w="1877538">
                  <a:extLst>
                    <a:ext uri="{9D8B030D-6E8A-4147-A177-3AD203B41FA5}">
                      <a16:colId xmlns:a16="http://schemas.microsoft.com/office/drawing/2014/main" val="790662713"/>
                    </a:ext>
                  </a:extLst>
                </a:gridCol>
                <a:gridCol w="1877538">
                  <a:extLst>
                    <a:ext uri="{9D8B030D-6E8A-4147-A177-3AD203B41FA5}">
                      <a16:colId xmlns:a16="http://schemas.microsoft.com/office/drawing/2014/main" val="352032039"/>
                    </a:ext>
                  </a:extLst>
                </a:gridCol>
                <a:gridCol w="1877538">
                  <a:extLst>
                    <a:ext uri="{9D8B030D-6E8A-4147-A177-3AD203B41FA5}">
                      <a16:colId xmlns:a16="http://schemas.microsoft.com/office/drawing/2014/main" val="3541241886"/>
                    </a:ext>
                  </a:extLst>
                </a:gridCol>
              </a:tblGrid>
              <a:tr h="1165860">
                <a:tc>
                  <a:txBody>
                    <a:bodyPr/>
                    <a:lstStyle/>
                    <a:p>
                      <a:pPr algn="ctr"/>
                      <a:r>
                        <a:rPr lang="en-US" sz="7200" dirty="0">
                          <a:solidFill>
                            <a:srgbClr val="0061AA"/>
                          </a:solidFill>
                          <a:latin typeface="Arial Black" panose="020B0A04020102020204" pitchFamily="34" charset="0"/>
                        </a:rPr>
                        <a:t>V</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U</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C</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A</a:t>
                      </a:r>
                    </a:p>
                  </a:txBody>
                  <a:tcPr marL="68580" marR="68580" marT="34290" marB="34290">
                    <a:noFill/>
                  </a:tcPr>
                </a:tc>
                <a:extLst>
                  <a:ext uri="{0D108BD9-81ED-4DB2-BD59-A6C34878D82A}">
                    <a16:rowId xmlns:a16="http://schemas.microsoft.com/office/drawing/2014/main" val="420720915"/>
                  </a:ext>
                </a:extLst>
              </a:tr>
              <a:tr h="480060">
                <a:tc>
                  <a:txBody>
                    <a:bodyPr/>
                    <a:lstStyle/>
                    <a:p>
                      <a:pPr algn="ctr"/>
                      <a:r>
                        <a:rPr lang="en-US" sz="2700" dirty="0">
                          <a:latin typeface="+mj-lt"/>
                        </a:rPr>
                        <a:t>Volatile</a:t>
                      </a:r>
                    </a:p>
                  </a:txBody>
                  <a:tcPr marL="68580" marR="68580" marT="34290" marB="34290">
                    <a:noFill/>
                  </a:tcPr>
                </a:tc>
                <a:tc>
                  <a:txBody>
                    <a:bodyPr/>
                    <a:lstStyle/>
                    <a:p>
                      <a:pPr algn="ctr"/>
                      <a:r>
                        <a:rPr lang="en-US" sz="2700" dirty="0">
                          <a:latin typeface="+mj-lt"/>
                        </a:rPr>
                        <a:t>Uncertain</a:t>
                      </a:r>
                    </a:p>
                  </a:txBody>
                  <a:tcPr marL="68580" marR="68580" marT="34290" marB="34290">
                    <a:noFill/>
                  </a:tcPr>
                </a:tc>
                <a:tc>
                  <a:txBody>
                    <a:bodyPr/>
                    <a:lstStyle/>
                    <a:p>
                      <a:pPr algn="ctr"/>
                      <a:r>
                        <a:rPr lang="en-US" sz="2700" dirty="0">
                          <a:latin typeface="+mj-lt"/>
                        </a:rPr>
                        <a:t>Complex</a:t>
                      </a:r>
                    </a:p>
                  </a:txBody>
                  <a:tcPr marL="68580" marR="68580" marT="34290" marB="34290">
                    <a:noFill/>
                  </a:tcPr>
                </a:tc>
                <a:tc>
                  <a:txBody>
                    <a:bodyPr/>
                    <a:lstStyle/>
                    <a:p>
                      <a:pPr algn="ctr"/>
                      <a:r>
                        <a:rPr lang="en-US" sz="2700" dirty="0">
                          <a:latin typeface="+mj-lt"/>
                        </a:rPr>
                        <a:t>Ambiguous</a:t>
                      </a:r>
                    </a:p>
                  </a:txBody>
                  <a:tcPr marL="68580" marR="68580" marT="34290" marB="34290">
                    <a:noFill/>
                  </a:tcPr>
                </a:tc>
                <a:extLst>
                  <a:ext uri="{0D108BD9-81ED-4DB2-BD59-A6C34878D82A}">
                    <a16:rowId xmlns:a16="http://schemas.microsoft.com/office/drawing/2014/main" val="2029390799"/>
                  </a:ext>
                </a:extLst>
              </a:tr>
              <a:tr h="1097280">
                <a:tc>
                  <a:txBody>
                    <a:bodyPr/>
                    <a:lstStyle/>
                    <a:p>
                      <a:pPr algn="ctr"/>
                      <a:r>
                        <a:rPr lang="en-US" sz="1400" dirty="0">
                          <a:latin typeface="+mj-lt"/>
                        </a:rPr>
                        <a:t>The environment demands you react quickly to ongoing changes that are unpredicted</a:t>
                      </a:r>
                    </a:p>
                  </a:txBody>
                  <a:tcPr marL="68580" marR="68580" marT="34290" marB="34290">
                    <a:noFill/>
                  </a:tcPr>
                </a:tc>
                <a:tc>
                  <a:txBody>
                    <a:bodyPr/>
                    <a:lstStyle/>
                    <a:p>
                      <a:pPr algn="ctr"/>
                      <a:r>
                        <a:rPr lang="en-US" sz="1400" dirty="0">
                          <a:latin typeface="+mj-lt"/>
                        </a:rPr>
                        <a:t>The environment requires you to take action without full information and certainty of decisions</a:t>
                      </a:r>
                    </a:p>
                  </a:txBody>
                  <a:tcPr marL="68580" marR="68580" marT="34290" marB="34290">
                    <a:noFill/>
                  </a:tcPr>
                </a:tc>
                <a:tc>
                  <a:txBody>
                    <a:bodyPr/>
                    <a:lstStyle/>
                    <a:p>
                      <a:pPr algn="ctr"/>
                      <a:r>
                        <a:rPr lang="en-US" sz="1400" dirty="0">
                          <a:latin typeface="+mj-lt"/>
                        </a:rPr>
                        <a:t>The environment is dynamic with many interdependencies and multiple factors affecting one another</a:t>
                      </a:r>
                    </a:p>
                  </a:txBody>
                  <a:tcPr marL="68580" marR="68580" marT="34290" marB="34290">
                    <a:noFill/>
                  </a:tcPr>
                </a:tc>
                <a:tc>
                  <a:txBody>
                    <a:bodyPr/>
                    <a:lstStyle/>
                    <a:p>
                      <a:pPr algn="ctr"/>
                      <a:r>
                        <a:rPr lang="en-US" sz="1400" dirty="0">
                          <a:latin typeface="+mj-lt"/>
                        </a:rPr>
                        <a:t>The environment is new or unfamiliar and outside the competencies and expertise of your team and partners</a:t>
                      </a:r>
                    </a:p>
                  </a:txBody>
                  <a:tcPr marL="68580" marR="68580" marT="34290" marB="34290">
                    <a:noFill/>
                  </a:tcPr>
                </a:tc>
                <a:extLst>
                  <a:ext uri="{0D108BD9-81ED-4DB2-BD59-A6C34878D82A}">
                    <a16:rowId xmlns:a16="http://schemas.microsoft.com/office/drawing/2014/main" val="4102304284"/>
                  </a:ext>
                </a:extLst>
              </a:tr>
              <a:tr h="685800">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VISION</a:t>
                      </a:r>
                    </a:p>
                    <a:p>
                      <a:pPr algn="ctr"/>
                      <a:endParaRPr lang="en-US" sz="1400" b="1" dirty="0">
                        <a:solidFill>
                          <a:schemeClr val="bg1"/>
                        </a:solidFill>
                        <a:latin typeface="Arial Black" panose="020B0A04020102020204" pitchFamily="34" charset="0"/>
                      </a:endParaRPr>
                    </a:p>
                  </a:txBody>
                  <a:tcPr marL="68580" marR="68580" marT="34290" marB="34290">
                    <a:solidFill>
                      <a:srgbClr val="0061AA"/>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UNDERSTANDING</a:t>
                      </a:r>
                    </a:p>
                    <a:p>
                      <a:pPr algn="ctr"/>
                      <a:endParaRPr lang="en-US" sz="1400" b="1" dirty="0">
                        <a:solidFill>
                          <a:schemeClr val="bg1"/>
                        </a:solidFill>
                        <a:latin typeface="Arial Black" panose="020B0A04020102020204" pitchFamily="34" charset="0"/>
                      </a:endParaRPr>
                    </a:p>
                  </a:txBody>
                  <a:tcPr marL="68580" marR="68580" marT="34290" marB="34290">
                    <a:solidFill>
                      <a:srgbClr val="0061AA"/>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CLARITY</a:t>
                      </a:r>
                    </a:p>
                    <a:p>
                      <a:pPr algn="ctr"/>
                      <a:endParaRPr lang="en-US" sz="1400" b="1" dirty="0">
                        <a:solidFill>
                          <a:schemeClr val="bg1"/>
                        </a:solidFill>
                        <a:latin typeface="Arial Black" panose="020B0A04020102020204" pitchFamily="34" charset="0"/>
                      </a:endParaRPr>
                    </a:p>
                  </a:txBody>
                  <a:tcPr marL="68580" marR="68580" marT="34290" marB="34290">
                    <a:solidFill>
                      <a:srgbClr val="0061AA"/>
                    </a:solidFill>
                  </a:tcPr>
                </a:tc>
                <a:tc>
                  <a:txBody>
                    <a:bodyPr/>
                    <a:lstStyle/>
                    <a:p>
                      <a:pPr algn="ctr"/>
                      <a:endParaRPr lang="en-US" sz="1400" b="1" dirty="0">
                        <a:solidFill>
                          <a:schemeClr val="bg1"/>
                        </a:solidFill>
                        <a:latin typeface="Arial Black" panose="020B0A04020102020204" pitchFamily="34" charset="0"/>
                      </a:endParaRPr>
                    </a:p>
                    <a:p>
                      <a:pPr algn="ctr"/>
                      <a:r>
                        <a:rPr lang="en-US" sz="1400" b="1" dirty="0">
                          <a:solidFill>
                            <a:schemeClr val="bg1"/>
                          </a:solidFill>
                          <a:latin typeface="Arial Black" panose="020B0A04020102020204" pitchFamily="34" charset="0"/>
                        </a:rPr>
                        <a:t>AGILITY</a:t>
                      </a:r>
                    </a:p>
                    <a:p>
                      <a:pPr algn="ctr"/>
                      <a:endParaRPr lang="en-US" sz="1400" b="1" dirty="0">
                        <a:solidFill>
                          <a:schemeClr val="bg1"/>
                        </a:solidFill>
                        <a:latin typeface="Arial Black" panose="020B0A04020102020204" pitchFamily="34" charset="0"/>
                      </a:endParaRPr>
                    </a:p>
                  </a:txBody>
                  <a:tcPr marL="68580" marR="68580" marT="34290" marB="34290">
                    <a:solidFill>
                      <a:srgbClr val="0061AA"/>
                    </a:solidFill>
                  </a:tcPr>
                </a:tc>
                <a:extLst>
                  <a:ext uri="{0D108BD9-81ED-4DB2-BD59-A6C34878D82A}">
                    <a16:rowId xmlns:a16="http://schemas.microsoft.com/office/drawing/2014/main" val="114431953"/>
                  </a:ext>
                </a:extLst>
              </a:tr>
            </a:tbl>
          </a:graphicData>
        </a:graphic>
      </p:graphicFrame>
    </p:spTree>
    <p:extLst>
      <p:ext uri="{BB962C8B-B14F-4D97-AF65-F5344CB8AC3E}">
        <p14:creationId xmlns:p14="http://schemas.microsoft.com/office/powerpoint/2010/main" val="1876230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9DB24-6B6C-C5A6-F6E9-2EFD76710B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C0E6FF0-8E50-6EEA-0F43-2182818D6765}"/>
              </a:ext>
            </a:extLst>
          </p:cNvPr>
          <p:cNvSpPr/>
          <p:nvPr/>
        </p:nvSpPr>
        <p:spPr>
          <a:xfrm>
            <a:off x="67089" y="74544"/>
            <a:ext cx="9012307" cy="498695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72B8DD48-2140-74B5-D8D4-98CE16D5B24A}"/>
              </a:ext>
            </a:extLst>
          </p:cNvPr>
          <p:cNvSpPr/>
          <p:nvPr/>
        </p:nvSpPr>
        <p:spPr>
          <a:xfrm>
            <a:off x="126723" y="633619"/>
            <a:ext cx="8885584" cy="946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1026" name="Picture 2" descr="Home - National Association of Regional Councils">
            <a:extLst>
              <a:ext uri="{FF2B5EF4-FFF2-40B4-BE49-F238E27FC236}">
                <a16:creationId xmlns:a16="http://schemas.microsoft.com/office/drawing/2014/main" id="{D5E1B85A-E28C-B90D-0064-D2768DF11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0356" y="724314"/>
            <a:ext cx="3443288"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1AD28A-0CE7-90BB-CE81-DD21DF194E88}"/>
              </a:ext>
            </a:extLst>
          </p:cNvPr>
          <p:cNvSpPr txBox="1"/>
          <p:nvPr/>
        </p:nvSpPr>
        <p:spPr>
          <a:xfrm>
            <a:off x="126723" y="1669070"/>
            <a:ext cx="8885584" cy="430887"/>
          </a:xfrm>
          <a:prstGeom prst="rect">
            <a:avLst/>
          </a:prstGeom>
          <a:noFill/>
        </p:spPr>
        <p:txBody>
          <a:bodyPr wrap="square">
            <a:spAutoFit/>
          </a:bodyPr>
          <a:lstStyle/>
          <a:p>
            <a:pPr algn="ctr" defTabSz="685800">
              <a:buClrTx/>
            </a:pPr>
            <a:r>
              <a:rPr lang="en-US" sz="2200" b="1" i="1" dirty="0"/>
              <a:t>Leading In Times of Great Change with Confidence and Clarity</a:t>
            </a:r>
            <a:endParaRPr lang="en-US" sz="2200" dirty="0"/>
          </a:p>
        </p:txBody>
      </p:sp>
      <p:sp>
        <p:nvSpPr>
          <p:cNvPr id="3" name="TextBox 2">
            <a:extLst>
              <a:ext uri="{FF2B5EF4-FFF2-40B4-BE49-F238E27FC236}">
                <a16:creationId xmlns:a16="http://schemas.microsoft.com/office/drawing/2014/main" id="{053F4FAC-19F2-49B8-05DB-414D2FDF066C}"/>
              </a:ext>
            </a:extLst>
          </p:cNvPr>
          <p:cNvSpPr txBox="1"/>
          <p:nvPr/>
        </p:nvSpPr>
        <p:spPr>
          <a:xfrm>
            <a:off x="370458" y="2512605"/>
            <a:ext cx="2593181" cy="523220"/>
          </a:xfrm>
          <a:prstGeom prst="rect">
            <a:avLst/>
          </a:prstGeom>
          <a:noFill/>
        </p:spPr>
        <p:txBody>
          <a:bodyPr wrap="square">
            <a:spAutoFit/>
          </a:bodyPr>
          <a:lstStyle/>
          <a:p>
            <a:r>
              <a:rPr lang="en-US" sz="1400" b="1" dirty="0"/>
              <a:t>Workshop Agenda (4 Hours)</a:t>
            </a:r>
            <a:br>
              <a:rPr lang="en-US" sz="1400" dirty="0"/>
            </a:br>
            <a:endParaRPr lang="en-US" dirty="0"/>
          </a:p>
        </p:txBody>
      </p:sp>
      <p:sp>
        <p:nvSpPr>
          <p:cNvPr id="8" name="TextBox 7">
            <a:extLst>
              <a:ext uri="{FF2B5EF4-FFF2-40B4-BE49-F238E27FC236}">
                <a16:creationId xmlns:a16="http://schemas.microsoft.com/office/drawing/2014/main" id="{DCF9A79F-FE67-386B-2DEB-2BBEA3588CE3}"/>
              </a:ext>
            </a:extLst>
          </p:cNvPr>
          <p:cNvSpPr txBox="1"/>
          <p:nvPr/>
        </p:nvSpPr>
        <p:spPr>
          <a:xfrm>
            <a:off x="3175911" y="2512605"/>
            <a:ext cx="5864970" cy="2031325"/>
          </a:xfrm>
          <a:prstGeom prst="rect">
            <a:avLst/>
          </a:prstGeom>
          <a:noFill/>
        </p:spPr>
        <p:txBody>
          <a:bodyPr wrap="square">
            <a:spAutoFit/>
          </a:bodyPr>
          <a:lstStyle/>
          <a:p>
            <a:r>
              <a:rPr lang="en-US" sz="1400" b="1" dirty="0"/>
              <a:t>8:30–8:45 — Welcome, Context Setting &amp; Workshop Objectives</a:t>
            </a:r>
            <a:br>
              <a:rPr lang="en-US" sz="1400" dirty="0"/>
            </a:br>
            <a:r>
              <a:rPr lang="en-US" sz="1400" b="1" dirty="0"/>
              <a:t>8:45–9:30 — The Forces Driving Change Today</a:t>
            </a:r>
            <a:br>
              <a:rPr lang="en-US" sz="1400" dirty="0"/>
            </a:br>
            <a:r>
              <a:rPr lang="en-US" sz="1400" b="1" dirty="0"/>
              <a:t>9:30–10:15 — How To Lead Change When Everything Is Changing</a:t>
            </a:r>
            <a:br>
              <a:rPr lang="en-US" sz="1400" dirty="0"/>
            </a:br>
            <a:r>
              <a:rPr lang="en-US" sz="1400" b="1" dirty="0"/>
              <a:t>10:15–10:30 — Break</a:t>
            </a:r>
            <a:br>
              <a:rPr lang="en-US" sz="1400" dirty="0"/>
            </a:br>
            <a:r>
              <a:rPr lang="en-US" sz="1400" b="1" dirty="0"/>
              <a:t>10:30–11:15 — The Two Questions To Ask When Leading Change</a:t>
            </a:r>
            <a:br>
              <a:rPr lang="en-US" sz="1400" dirty="0"/>
            </a:br>
            <a:r>
              <a:rPr lang="en-US" sz="1400" b="1" dirty="0"/>
              <a:t>11:15–11:45 — Your Next 90-Days To</a:t>
            </a:r>
            <a:br>
              <a:rPr lang="en-US" sz="1400" dirty="0"/>
            </a:br>
            <a:r>
              <a:rPr lang="en-US" sz="1400" b="1" dirty="0"/>
              <a:t>11:45–12:15 — Regarding Change, Some Things Never Change</a:t>
            </a:r>
            <a:br>
              <a:rPr lang="en-US" sz="1400" dirty="0"/>
            </a:br>
            <a:r>
              <a:rPr lang="en-US" sz="1400" b="1" dirty="0"/>
              <a:t>12:15–12:30 — Closing Reflections &amp; Commitments</a:t>
            </a:r>
            <a:br>
              <a:rPr lang="en-US" sz="1400" dirty="0"/>
            </a:br>
            <a:endParaRPr lang="en-US" dirty="0"/>
          </a:p>
        </p:txBody>
      </p:sp>
    </p:spTree>
    <p:extLst>
      <p:ext uri="{BB962C8B-B14F-4D97-AF65-F5344CB8AC3E}">
        <p14:creationId xmlns:p14="http://schemas.microsoft.com/office/powerpoint/2010/main" val="361239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1351509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Tree>
    <p:extLst>
      <p:ext uri="{BB962C8B-B14F-4D97-AF65-F5344CB8AC3E}">
        <p14:creationId xmlns:p14="http://schemas.microsoft.com/office/powerpoint/2010/main" val="1501399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3286334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2651963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Up Arrow 7">
            <a:extLst>
              <a:ext uri="{FF2B5EF4-FFF2-40B4-BE49-F238E27FC236}">
                <a16:creationId xmlns:a16="http://schemas.microsoft.com/office/drawing/2014/main" id="{2E60F6B0-2203-9101-A7D2-81EDE233DFD6}"/>
              </a:ext>
            </a:extLst>
          </p:cNvPr>
          <p:cNvSpPr/>
          <p:nvPr/>
        </p:nvSpPr>
        <p:spPr>
          <a:xfrm>
            <a:off x="2288197" y="1620235"/>
            <a:ext cx="505778" cy="153870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D8F20C7E-9C50-5ECE-7099-88CFD567FAB1}"/>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20312863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Up Arrow 7">
            <a:extLst>
              <a:ext uri="{FF2B5EF4-FFF2-40B4-BE49-F238E27FC236}">
                <a16:creationId xmlns:a16="http://schemas.microsoft.com/office/drawing/2014/main" id="{2E60F6B0-2203-9101-A7D2-81EDE233DFD6}"/>
              </a:ext>
            </a:extLst>
          </p:cNvPr>
          <p:cNvSpPr/>
          <p:nvPr/>
        </p:nvSpPr>
        <p:spPr>
          <a:xfrm>
            <a:off x="2288197" y="1620235"/>
            <a:ext cx="505778" cy="153870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D8F20C7E-9C50-5ECE-7099-88CFD567FAB1}"/>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4" name="Title 1">
            <a:extLst>
              <a:ext uri="{FF2B5EF4-FFF2-40B4-BE49-F238E27FC236}">
                <a16:creationId xmlns:a16="http://schemas.microsoft.com/office/drawing/2014/main" id="{265147AD-1885-5521-8A29-9476CF87340F}"/>
              </a:ext>
            </a:extLst>
          </p:cNvPr>
          <p:cNvSpPr txBox="1">
            <a:spLocks/>
          </p:cNvSpPr>
          <p:nvPr/>
        </p:nvSpPr>
        <p:spPr>
          <a:xfrm>
            <a:off x="1897182" y="2413659"/>
            <a:ext cx="2208748" cy="5965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defRPr/>
            </a:pPr>
            <a:r>
              <a:rPr lang="en-US" sz="1350" b="1" dirty="0">
                <a:solidFill>
                  <a:prstClr val="black"/>
                </a:solidFill>
                <a:latin typeface="Yu Gothic" charset="-128"/>
                <a:ea typeface="Yu Gothic" charset="-128"/>
                <a:cs typeface="Yu Gothic" charset="-128"/>
              </a:rPr>
              <a:t>Expect the world push back against your plans.</a:t>
            </a:r>
          </a:p>
        </p:txBody>
      </p:sp>
    </p:spTree>
    <p:extLst>
      <p:ext uri="{BB962C8B-B14F-4D97-AF65-F5344CB8AC3E}">
        <p14:creationId xmlns:p14="http://schemas.microsoft.com/office/powerpoint/2010/main" val="9644562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Up Arrow 7">
            <a:extLst>
              <a:ext uri="{FF2B5EF4-FFF2-40B4-BE49-F238E27FC236}">
                <a16:creationId xmlns:a16="http://schemas.microsoft.com/office/drawing/2014/main" id="{2E60F6B0-2203-9101-A7D2-81EDE233DFD6}"/>
              </a:ext>
            </a:extLst>
          </p:cNvPr>
          <p:cNvSpPr/>
          <p:nvPr/>
        </p:nvSpPr>
        <p:spPr>
          <a:xfrm>
            <a:off x="2288197" y="1620235"/>
            <a:ext cx="505778" cy="153870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D8F20C7E-9C50-5ECE-7099-88CFD567FAB1}"/>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4" name="Title 1">
            <a:extLst>
              <a:ext uri="{FF2B5EF4-FFF2-40B4-BE49-F238E27FC236}">
                <a16:creationId xmlns:a16="http://schemas.microsoft.com/office/drawing/2014/main" id="{265147AD-1885-5521-8A29-9476CF87340F}"/>
              </a:ext>
            </a:extLst>
          </p:cNvPr>
          <p:cNvSpPr txBox="1">
            <a:spLocks/>
          </p:cNvSpPr>
          <p:nvPr/>
        </p:nvSpPr>
        <p:spPr>
          <a:xfrm>
            <a:off x="1897182" y="2413659"/>
            <a:ext cx="2208748" cy="5965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defRPr/>
            </a:pPr>
            <a:r>
              <a:rPr lang="en-US" sz="1350" b="1" dirty="0">
                <a:solidFill>
                  <a:prstClr val="black"/>
                </a:solidFill>
                <a:latin typeface="Yu Gothic" charset="-128"/>
                <a:ea typeface="Yu Gothic" charset="-128"/>
                <a:cs typeface="Yu Gothic" charset="-128"/>
              </a:rPr>
              <a:t>Expect the world push back against your plans.</a:t>
            </a:r>
          </a:p>
        </p:txBody>
      </p:sp>
      <p:sp>
        <p:nvSpPr>
          <p:cNvPr id="4" name="Rectangle 3">
            <a:extLst>
              <a:ext uri="{FF2B5EF4-FFF2-40B4-BE49-F238E27FC236}">
                <a16:creationId xmlns:a16="http://schemas.microsoft.com/office/drawing/2014/main" id="{7B5723BD-1207-EF67-DA92-3766EE47BA9A}"/>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itle 1">
            <a:extLst>
              <a:ext uri="{FF2B5EF4-FFF2-40B4-BE49-F238E27FC236}">
                <a16:creationId xmlns:a16="http://schemas.microsoft.com/office/drawing/2014/main" id="{CB3C8987-A818-7906-B214-076531A72D8F}"/>
              </a:ext>
            </a:extLst>
          </p:cNvPr>
          <p:cNvSpPr txBox="1">
            <a:spLocks/>
          </p:cNvSpPr>
          <p:nvPr/>
        </p:nvSpPr>
        <p:spPr>
          <a:xfrm>
            <a:off x="4660085" y="3714291"/>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Reality</a:t>
            </a:r>
          </a:p>
        </p:txBody>
      </p:sp>
      <p:cxnSp>
        <p:nvCxnSpPr>
          <p:cNvPr id="7" name="Straight Arrow Connector 6">
            <a:extLst>
              <a:ext uri="{FF2B5EF4-FFF2-40B4-BE49-F238E27FC236}">
                <a16:creationId xmlns:a16="http://schemas.microsoft.com/office/drawing/2014/main" id="{F874BB96-AFC6-36BA-158C-4D7AC06A24DC}"/>
              </a:ext>
            </a:extLst>
          </p:cNvPr>
          <p:cNvCxnSpPr/>
          <p:nvPr/>
        </p:nvCxnSpPr>
        <p:spPr>
          <a:xfrm>
            <a:off x="5158058" y="3868820"/>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A321482-5B6A-02C6-CCF5-8C9F38A86F4E}"/>
              </a:ext>
            </a:extLst>
          </p:cNvPr>
          <p:cNvCxnSpPr/>
          <p:nvPr/>
        </p:nvCxnSpPr>
        <p:spPr>
          <a:xfrm flipV="1">
            <a:off x="5166631" y="1775065"/>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277BEB0-EAAD-6FB2-54BB-942D1FB07CC8}"/>
              </a:ext>
            </a:extLst>
          </p:cNvPr>
          <p:cNvSpPr txBox="1"/>
          <p:nvPr/>
        </p:nvSpPr>
        <p:spPr>
          <a:xfrm>
            <a:off x="6790294" y="3868819"/>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8" name="TextBox 17">
            <a:extLst>
              <a:ext uri="{FF2B5EF4-FFF2-40B4-BE49-F238E27FC236}">
                <a16:creationId xmlns:a16="http://schemas.microsoft.com/office/drawing/2014/main" id="{F48309C9-8EDF-D9BD-7A9D-E06F300620DB}"/>
              </a:ext>
            </a:extLst>
          </p:cNvPr>
          <p:cNvSpPr txBox="1"/>
          <p:nvPr/>
        </p:nvSpPr>
        <p:spPr>
          <a:xfrm>
            <a:off x="4416056" y="1839994"/>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Tree>
    <p:extLst>
      <p:ext uri="{BB962C8B-B14F-4D97-AF65-F5344CB8AC3E}">
        <p14:creationId xmlns:p14="http://schemas.microsoft.com/office/powerpoint/2010/main" val="40162717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Up Arrow 7">
            <a:extLst>
              <a:ext uri="{FF2B5EF4-FFF2-40B4-BE49-F238E27FC236}">
                <a16:creationId xmlns:a16="http://schemas.microsoft.com/office/drawing/2014/main" id="{2E60F6B0-2203-9101-A7D2-81EDE233DFD6}"/>
              </a:ext>
            </a:extLst>
          </p:cNvPr>
          <p:cNvSpPr/>
          <p:nvPr/>
        </p:nvSpPr>
        <p:spPr>
          <a:xfrm>
            <a:off x="2288197" y="1620235"/>
            <a:ext cx="505778" cy="153870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D8F20C7E-9C50-5ECE-7099-88CFD567FAB1}"/>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4" name="Title 1">
            <a:extLst>
              <a:ext uri="{FF2B5EF4-FFF2-40B4-BE49-F238E27FC236}">
                <a16:creationId xmlns:a16="http://schemas.microsoft.com/office/drawing/2014/main" id="{265147AD-1885-5521-8A29-9476CF87340F}"/>
              </a:ext>
            </a:extLst>
          </p:cNvPr>
          <p:cNvSpPr txBox="1">
            <a:spLocks/>
          </p:cNvSpPr>
          <p:nvPr/>
        </p:nvSpPr>
        <p:spPr>
          <a:xfrm>
            <a:off x="1897182" y="2413659"/>
            <a:ext cx="2208748" cy="5965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defRPr/>
            </a:pPr>
            <a:r>
              <a:rPr lang="en-US" sz="1350" b="1" dirty="0">
                <a:solidFill>
                  <a:prstClr val="black"/>
                </a:solidFill>
                <a:latin typeface="Yu Gothic" charset="-128"/>
                <a:ea typeface="Yu Gothic" charset="-128"/>
                <a:cs typeface="Yu Gothic" charset="-128"/>
              </a:rPr>
              <a:t>Expect the world push back against your plans.</a:t>
            </a:r>
          </a:p>
        </p:txBody>
      </p:sp>
      <p:sp>
        <p:nvSpPr>
          <p:cNvPr id="4" name="Rectangle 3">
            <a:extLst>
              <a:ext uri="{FF2B5EF4-FFF2-40B4-BE49-F238E27FC236}">
                <a16:creationId xmlns:a16="http://schemas.microsoft.com/office/drawing/2014/main" id="{7B5723BD-1207-EF67-DA92-3766EE47BA9A}"/>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itle 1">
            <a:extLst>
              <a:ext uri="{FF2B5EF4-FFF2-40B4-BE49-F238E27FC236}">
                <a16:creationId xmlns:a16="http://schemas.microsoft.com/office/drawing/2014/main" id="{CB3C8987-A818-7906-B214-076531A72D8F}"/>
              </a:ext>
            </a:extLst>
          </p:cNvPr>
          <p:cNvSpPr txBox="1">
            <a:spLocks/>
          </p:cNvSpPr>
          <p:nvPr/>
        </p:nvSpPr>
        <p:spPr>
          <a:xfrm>
            <a:off x="4660085" y="3714291"/>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Reality</a:t>
            </a:r>
          </a:p>
        </p:txBody>
      </p:sp>
      <p:cxnSp>
        <p:nvCxnSpPr>
          <p:cNvPr id="7" name="Straight Arrow Connector 6">
            <a:extLst>
              <a:ext uri="{FF2B5EF4-FFF2-40B4-BE49-F238E27FC236}">
                <a16:creationId xmlns:a16="http://schemas.microsoft.com/office/drawing/2014/main" id="{F874BB96-AFC6-36BA-158C-4D7AC06A24DC}"/>
              </a:ext>
            </a:extLst>
          </p:cNvPr>
          <p:cNvCxnSpPr/>
          <p:nvPr/>
        </p:nvCxnSpPr>
        <p:spPr>
          <a:xfrm>
            <a:off x="5158058" y="3868820"/>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A321482-5B6A-02C6-CCF5-8C9F38A86F4E}"/>
              </a:ext>
            </a:extLst>
          </p:cNvPr>
          <p:cNvCxnSpPr/>
          <p:nvPr/>
        </p:nvCxnSpPr>
        <p:spPr>
          <a:xfrm flipV="1">
            <a:off x="5166631" y="1775065"/>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277BEB0-EAAD-6FB2-54BB-942D1FB07CC8}"/>
              </a:ext>
            </a:extLst>
          </p:cNvPr>
          <p:cNvSpPr txBox="1"/>
          <p:nvPr/>
        </p:nvSpPr>
        <p:spPr>
          <a:xfrm>
            <a:off x="6790294" y="3868819"/>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8" name="TextBox 17">
            <a:extLst>
              <a:ext uri="{FF2B5EF4-FFF2-40B4-BE49-F238E27FC236}">
                <a16:creationId xmlns:a16="http://schemas.microsoft.com/office/drawing/2014/main" id="{F48309C9-8EDF-D9BD-7A9D-E06F300620DB}"/>
              </a:ext>
            </a:extLst>
          </p:cNvPr>
          <p:cNvSpPr txBox="1"/>
          <p:nvPr/>
        </p:nvSpPr>
        <p:spPr>
          <a:xfrm>
            <a:off x="4416056" y="1839994"/>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pic>
        <p:nvPicPr>
          <p:cNvPr id="20" name="Picture 19">
            <a:extLst>
              <a:ext uri="{FF2B5EF4-FFF2-40B4-BE49-F238E27FC236}">
                <a16:creationId xmlns:a16="http://schemas.microsoft.com/office/drawing/2014/main" id="{BD6B48BA-0D2A-8C1C-A8E7-E7175F85BA01}"/>
              </a:ext>
            </a:extLst>
          </p:cNvPr>
          <p:cNvPicPr>
            <a:picLocks noChangeAspect="1"/>
          </p:cNvPicPr>
          <p:nvPr/>
        </p:nvPicPr>
        <p:blipFill>
          <a:blip r:embed="rId2"/>
          <a:stretch>
            <a:fillRect/>
          </a:stretch>
        </p:blipFill>
        <p:spPr>
          <a:xfrm>
            <a:off x="5289349" y="1968071"/>
            <a:ext cx="2447681" cy="1631788"/>
          </a:xfrm>
          <a:prstGeom prst="rect">
            <a:avLst/>
          </a:prstGeom>
        </p:spPr>
      </p:pic>
    </p:spTree>
    <p:extLst>
      <p:ext uri="{BB962C8B-B14F-4D97-AF65-F5344CB8AC3E}">
        <p14:creationId xmlns:p14="http://schemas.microsoft.com/office/powerpoint/2010/main" val="412066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192A-3AFB-12DC-EF39-658B6F952CC4}"/>
              </a:ext>
            </a:extLst>
          </p:cNvPr>
          <p:cNvSpPr>
            <a:spLocks noGrp="1"/>
          </p:cNvSpPr>
          <p:nvPr>
            <p:ph type="title"/>
          </p:nvPr>
        </p:nvSpPr>
        <p:spPr>
          <a:xfrm>
            <a:off x="628650" y="273844"/>
            <a:ext cx="3669030" cy="994172"/>
          </a:xfrm>
        </p:spPr>
        <p:txBody>
          <a:bodyPr>
            <a:normAutofit fontScale="90000"/>
          </a:bodyPr>
          <a:lstStyle/>
          <a:p>
            <a:r>
              <a:rPr lang="en-US" cap="small" dirty="0">
                <a:solidFill>
                  <a:srgbClr val="3D487D"/>
                </a:solidFill>
                <a:latin typeface="Arial Black" panose="020B0A04020102020204" pitchFamily="34" charset="0"/>
              </a:rPr>
              <a:t>Leading in Times of Great Change</a:t>
            </a:r>
          </a:p>
        </p:txBody>
      </p:sp>
      <p:sp>
        <p:nvSpPr>
          <p:cNvPr id="8" name="Rectangle 7">
            <a:extLst>
              <a:ext uri="{FF2B5EF4-FFF2-40B4-BE49-F238E27FC236}">
                <a16:creationId xmlns:a16="http://schemas.microsoft.com/office/drawing/2014/main" id="{19F04823-EBC3-6756-9BF5-FE3EBA979A4E}"/>
              </a:ext>
            </a:extLst>
          </p:cNvPr>
          <p:cNvSpPr/>
          <p:nvPr/>
        </p:nvSpPr>
        <p:spPr>
          <a:xfrm>
            <a:off x="468630" y="1197889"/>
            <a:ext cx="2670810" cy="70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3" name="Up Arrow 7">
            <a:extLst>
              <a:ext uri="{FF2B5EF4-FFF2-40B4-BE49-F238E27FC236}">
                <a16:creationId xmlns:a16="http://schemas.microsoft.com/office/drawing/2014/main" id="{2E60F6B0-2203-9101-A7D2-81EDE233DFD6}"/>
              </a:ext>
            </a:extLst>
          </p:cNvPr>
          <p:cNvSpPr/>
          <p:nvPr/>
        </p:nvSpPr>
        <p:spPr>
          <a:xfrm>
            <a:off x="2288197" y="1620235"/>
            <a:ext cx="505778" cy="153870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6" name="Title 1">
            <a:extLst>
              <a:ext uri="{FF2B5EF4-FFF2-40B4-BE49-F238E27FC236}">
                <a16:creationId xmlns:a16="http://schemas.microsoft.com/office/drawing/2014/main" id="{60A6BEDB-2D19-DD8B-CF5C-EA2C8E7A5D4D}"/>
              </a:ext>
            </a:extLst>
          </p:cNvPr>
          <p:cNvSpPr txBox="1">
            <a:spLocks/>
          </p:cNvSpPr>
          <p:nvPr/>
        </p:nvSpPr>
        <p:spPr>
          <a:xfrm>
            <a:off x="1264136" y="3599859"/>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Plan</a:t>
            </a:r>
          </a:p>
        </p:txBody>
      </p:sp>
      <p:cxnSp>
        <p:nvCxnSpPr>
          <p:cNvPr id="9" name="Straight Arrow Connector 8">
            <a:extLst>
              <a:ext uri="{FF2B5EF4-FFF2-40B4-BE49-F238E27FC236}">
                <a16:creationId xmlns:a16="http://schemas.microsoft.com/office/drawing/2014/main" id="{4C80FFF4-7AFA-DA93-AF32-B76F69017473}"/>
              </a:ext>
            </a:extLst>
          </p:cNvPr>
          <p:cNvCxnSpPr/>
          <p:nvPr/>
        </p:nvCxnSpPr>
        <p:spPr>
          <a:xfrm>
            <a:off x="1814628" y="3776156"/>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521CE4-31BE-A559-3B3B-657CDFC05A11}"/>
              </a:ext>
            </a:extLst>
          </p:cNvPr>
          <p:cNvCxnSpPr/>
          <p:nvPr/>
        </p:nvCxnSpPr>
        <p:spPr>
          <a:xfrm flipV="1">
            <a:off x="1823201" y="1682402"/>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07492F-BCC0-738B-32FB-2FB834866686}"/>
              </a:ext>
            </a:extLst>
          </p:cNvPr>
          <p:cNvSpPr txBox="1"/>
          <p:nvPr/>
        </p:nvSpPr>
        <p:spPr>
          <a:xfrm>
            <a:off x="3446863" y="3776156"/>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2" name="TextBox 11">
            <a:extLst>
              <a:ext uri="{FF2B5EF4-FFF2-40B4-BE49-F238E27FC236}">
                <a16:creationId xmlns:a16="http://schemas.microsoft.com/office/drawing/2014/main" id="{FECD5960-6F56-824D-67BA-13738085CF55}"/>
              </a:ext>
            </a:extLst>
          </p:cNvPr>
          <p:cNvSpPr txBox="1"/>
          <p:nvPr/>
        </p:nvSpPr>
        <p:spPr>
          <a:xfrm>
            <a:off x="1072626" y="1747331"/>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3" name="Up Arrow 13">
            <a:extLst>
              <a:ext uri="{FF2B5EF4-FFF2-40B4-BE49-F238E27FC236}">
                <a16:creationId xmlns:a16="http://schemas.microsoft.com/office/drawing/2014/main" id="{35AF0CF0-5092-85DF-1B82-99E0D1D2F5B8}"/>
              </a:ext>
            </a:extLst>
          </p:cNvPr>
          <p:cNvSpPr/>
          <p:nvPr/>
        </p:nvSpPr>
        <p:spPr>
          <a:xfrm rot="1754666">
            <a:off x="2556848" y="1637380"/>
            <a:ext cx="505778" cy="1709316"/>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4" name="Up Arrow 14">
            <a:extLst>
              <a:ext uri="{FF2B5EF4-FFF2-40B4-BE49-F238E27FC236}">
                <a16:creationId xmlns:a16="http://schemas.microsoft.com/office/drawing/2014/main" id="{01899C2E-2673-0740-2A7E-6413F10CDE8D}"/>
              </a:ext>
            </a:extLst>
          </p:cNvPr>
          <p:cNvSpPr/>
          <p:nvPr/>
        </p:nvSpPr>
        <p:spPr>
          <a:xfrm rot="3029407">
            <a:off x="2673958" y="1571285"/>
            <a:ext cx="505778" cy="2477566"/>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D8F20C7E-9C50-5ECE-7099-88CFD567FAB1}"/>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24" name="Title 1">
            <a:extLst>
              <a:ext uri="{FF2B5EF4-FFF2-40B4-BE49-F238E27FC236}">
                <a16:creationId xmlns:a16="http://schemas.microsoft.com/office/drawing/2014/main" id="{265147AD-1885-5521-8A29-9476CF87340F}"/>
              </a:ext>
            </a:extLst>
          </p:cNvPr>
          <p:cNvSpPr txBox="1">
            <a:spLocks/>
          </p:cNvSpPr>
          <p:nvPr/>
        </p:nvSpPr>
        <p:spPr>
          <a:xfrm>
            <a:off x="1897182" y="2413659"/>
            <a:ext cx="2208748" cy="5965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defRPr/>
            </a:pPr>
            <a:r>
              <a:rPr lang="en-US" sz="1350" b="1" dirty="0">
                <a:solidFill>
                  <a:prstClr val="black"/>
                </a:solidFill>
                <a:latin typeface="Yu Gothic" charset="-128"/>
                <a:ea typeface="Yu Gothic" charset="-128"/>
                <a:cs typeface="Yu Gothic" charset="-128"/>
              </a:rPr>
              <a:t>Expect the world push back against your plans.</a:t>
            </a:r>
          </a:p>
        </p:txBody>
      </p:sp>
      <p:sp>
        <p:nvSpPr>
          <p:cNvPr id="4" name="Rectangle 3">
            <a:extLst>
              <a:ext uri="{FF2B5EF4-FFF2-40B4-BE49-F238E27FC236}">
                <a16:creationId xmlns:a16="http://schemas.microsoft.com/office/drawing/2014/main" id="{7B5723BD-1207-EF67-DA92-3766EE47BA9A}"/>
              </a:ext>
            </a:extLst>
          </p:cNvPr>
          <p:cNvSpPr/>
          <p:nvPr/>
        </p:nvSpPr>
        <p:spPr>
          <a:xfrm>
            <a:off x="4296129" y="4254548"/>
            <a:ext cx="3056335" cy="37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itle 1">
            <a:extLst>
              <a:ext uri="{FF2B5EF4-FFF2-40B4-BE49-F238E27FC236}">
                <a16:creationId xmlns:a16="http://schemas.microsoft.com/office/drawing/2014/main" id="{CB3C8987-A818-7906-B214-076531A72D8F}"/>
              </a:ext>
            </a:extLst>
          </p:cNvPr>
          <p:cNvSpPr txBox="1">
            <a:spLocks/>
          </p:cNvSpPr>
          <p:nvPr/>
        </p:nvSpPr>
        <p:spPr>
          <a:xfrm>
            <a:off x="4660085" y="3714291"/>
            <a:ext cx="2031567" cy="71003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buClrTx/>
              <a:defRPr/>
            </a:pPr>
            <a:r>
              <a:rPr lang="en-US" sz="4050" dirty="0">
                <a:solidFill>
                  <a:prstClr val="black"/>
                </a:solidFill>
                <a:latin typeface="Calibri Light" panose="020F0302020204030204"/>
              </a:rPr>
              <a:t>Reality</a:t>
            </a:r>
          </a:p>
        </p:txBody>
      </p:sp>
      <p:cxnSp>
        <p:nvCxnSpPr>
          <p:cNvPr id="7" name="Straight Arrow Connector 6">
            <a:extLst>
              <a:ext uri="{FF2B5EF4-FFF2-40B4-BE49-F238E27FC236}">
                <a16:creationId xmlns:a16="http://schemas.microsoft.com/office/drawing/2014/main" id="{F874BB96-AFC6-36BA-158C-4D7AC06A24DC}"/>
              </a:ext>
            </a:extLst>
          </p:cNvPr>
          <p:cNvCxnSpPr/>
          <p:nvPr/>
        </p:nvCxnSpPr>
        <p:spPr>
          <a:xfrm>
            <a:off x="5158058" y="3868820"/>
            <a:ext cx="22288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A321482-5B6A-02C6-CCF5-8C9F38A86F4E}"/>
              </a:ext>
            </a:extLst>
          </p:cNvPr>
          <p:cNvCxnSpPr/>
          <p:nvPr/>
        </p:nvCxnSpPr>
        <p:spPr>
          <a:xfrm flipV="1">
            <a:off x="5166631" y="1775065"/>
            <a:ext cx="0" cy="21023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277BEB0-EAAD-6FB2-54BB-942D1FB07CC8}"/>
              </a:ext>
            </a:extLst>
          </p:cNvPr>
          <p:cNvSpPr txBox="1"/>
          <p:nvPr/>
        </p:nvSpPr>
        <p:spPr>
          <a:xfrm>
            <a:off x="6790294" y="3868819"/>
            <a:ext cx="545342"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TIME</a:t>
            </a:r>
          </a:p>
        </p:txBody>
      </p:sp>
      <p:sp>
        <p:nvSpPr>
          <p:cNvPr id="18" name="TextBox 17">
            <a:extLst>
              <a:ext uri="{FF2B5EF4-FFF2-40B4-BE49-F238E27FC236}">
                <a16:creationId xmlns:a16="http://schemas.microsoft.com/office/drawing/2014/main" id="{F48309C9-8EDF-D9BD-7A9D-E06F300620DB}"/>
              </a:ext>
            </a:extLst>
          </p:cNvPr>
          <p:cNvSpPr txBox="1"/>
          <p:nvPr/>
        </p:nvSpPr>
        <p:spPr>
          <a:xfrm>
            <a:off x="4416056" y="1839994"/>
            <a:ext cx="804964" cy="300082"/>
          </a:xfrm>
          <a:prstGeom prst="rect">
            <a:avLst/>
          </a:prstGeom>
          <a:noFill/>
        </p:spPr>
        <p:txBody>
          <a:bodyPr wrap="none" rtlCol="0">
            <a:spAutoFit/>
          </a:bodyPr>
          <a:lstStyle/>
          <a:p>
            <a:pPr defTabSz="685800">
              <a:buClrTx/>
              <a:defRPr/>
            </a:pPr>
            <a:r>
              <a:rPr lang="en-US" sz="1350" kern="1200" dirty="0">
                <a:solidFill>
                  <a:prstClr val="black"/>
                </a:solidFill>
                <a:latin typeface="Calibri" panose="020F0502020204030204"/>
                <a:ea typeface="+mn-ea"/>
                <a:cs typeface="+mn-cs"/>
              </a:rPr>
              <a:t>SUCCESS</a:t>
            </a:r>
          </a:p>
        </p:txBody>
      </p:sp>
      <p:sp>
        <p:nvSpPr>
          <p:cNvPr id="19" name="Freeform 21">
            <a:extLst>
              <a:ext uri="{FF2B5EF4-FFF2-40B4-BE49-F238E27FC236}">
                <a16:creationId xmlns:a16="http://schemas.microsoft.com/office/drawing/2014/main" id="{1C2BFC6C-D12A-9A30-9B8F-9111E323B177}"/>
              </a:ext>
            </a:extLst>
          </p:cNvPr>
          <p:cNvSpPr/>
          <p:nvPr/>
        </p:nvSpPr>
        <p:spPr>
          <a:xfrm>
            <a:off x="5289348" y="1695896"/>
            <a:ext cx="2194560" cy="2048828"/>
          </a:xfrm>
          <a:custGeom>
            <a:avLst/>
            <a:gdLst>
              <a:gd name="connsiteX0" fmla="*/ 0 w 2926080"/>
              <a:gd name="connsiteY0" fmla="*/ 2720340 h 2731770"/>
              <a:gd name="connsiteX1" fmla="*/ 45720 w 2926080"/>
              <a:gd name="connsiteY1" fmla="*/ 2731770 h 2731770"/>
              <a:gd name="connsiteX2" fmla="*/ 125730 w 2926080"/>
              <a:gd name="connsiteY2" fmla="*/ 2708910 h 2731770"/>
              <a:gd name="connsiteX3" fmla="*/ 240030 w 2926080"/>
              <a:gd name="connsiteY3" fmla="*/ 2686050 h 2731770"/>
              <a:gd name="connsiteX4" fmla="*/ 377190 w 2926080"/>
              <a:gd name="connsiteY4" fmla="*/ 2663190 h 2731770"/>
              <a:gd name="connsiteX5" fmla="*/ 434340 w 2926080"/>
              <a:gd name="connsiteY5" fmla="*/ 2651760 h 2731770"/>
              <a:gd name="connsiteX6" fmla="*/ 525780 w 2926080"/>
              <a:gd name="connsiteY6" fmla="*/ 2640330 h 2731770"/>
              <a:gd name="connsiteX7" fmla="*/ 560070 w 2926080"/>
              <a:gd name="connsiteY7" fmla="*/ 2628900 h 2731770"/>
              <a:gd name="connsiteX8" fmla="*/ 582930 w 2926080"/>
              <a:gd name="connsiteY8" fmla="*/ 2560320 h 2731770"/>
              <a:gd name="connsiteX9" fmla="*/ 628650 w 2926080"/>
              <a:gd name="connsiteY9" fmla="*/ 2491740 h 2731770"/>
              <a:gd name="connsiteX10" fmla="*/ 651510 w 2926080"/>
              <a:gd name="connsiteY10" fmla="*/ 2457450 h 2731770"/>
              <a:gd name="connsiteX11" fmla="*/ 708660 w 2926080"/>
              <a:gd name="connsiteY11" fmla="*/ 2388870 h 2731770"/>
              <a:gd name="connsiteX12" fmla="*/ 754380 w 2926080"/>
              <a:gd name="connsiteY12" fmla="*/ 2308860 h 2731770"/>
              <a:gd name="connsiteX13" fmla="*/ 822960 w 2926080"/>
              <a:gd name="connsiteY13" fmla="*/ 2263140 h 2731770"/>
              <a:gd name="connsiteX14" fmla="*/ 857250 w 2926080"/>
              <a:gd name="connsiteY14" fmla="*/ 2228850 h 2731770"/>
              <a:gd name="connsiteX15" fmla="*/ 925830 w 2926080"/>
              <a:gd name="connsiteY15" fmla="*/ 2171700 h 2731770"/>
              <a:gd name="connsiteX16" fmla="*/ 960120 w 2926080"/>
              <a:gd name="connsiteY16" fmla="*/ 2103120 h 2731770"/>
              <a:gd name="connsiteX17" fmla="*/ 948690 w 2926080"/>
              <a:gd name="connsiteY17" fmla="*/ 2045970 h 2731770"/>
              <a:gd name="connsiteX18" fmla="*/ 925830 w 2926080"/>
              <a:gd name="connsiteY18" fmla="*/ 2011680 h 2731770"/>
              <a:gd name="connsiteX19" fmla="*/ 914400 w 2926080"/>
              <a:gd name="connsiteY19" fmla="*/ 1977390 h 2731770"/>
              <a:gd name="connsiteX20" fmla="*/ 925830 w 2926080"/>
              <a:gd name="connsiteY20" fmla="*/ 1931670 h 2731770"/>
              <a:gd name="connsiteX21" fmla="*/ 994410 w 2926080"/>
              <a:gd name="connsiteY21" fmla="*/ 1885950 h 2731770"/>
              <a:gd name="connsiteX22" fmla="*/ 1028700 w 2926080"/>
              <a:gd name="connsiteY22" fmla="*/ 1863090 h 2731770"/>
              <a:gd name="connsiteX23" fmla="*/ 1062990 w 2926080"/>
              <a:gd name="connsiteY23" fmla="*/ 1840230 h 2731770"/>
              <a:gd name="connsiteX24" fmla="*/ 1108710 w 2926080"/>
              <a:gd name="connsiteY24" fmla="*/ 1828800 h 2731770"/>
              <a:gd name="connsiteX25" fmla="*/ 1211580 w 2926080"/>
              <a:gd name="connsiteY25" fmla="*/ 1783080 h 2731770"/>
              <a:gd name="connsiteX26" fmla="*/ 1257300 w 2926080"/>
              <a:gd name="connsiteY26" fmla="*/ 1771650 h 2731770"/>
              <a:gd name="connsiteX27" fmla="*/ 1348740 w 2926080"/>
              <a:gd name="connsiteY27" fmla="*/ 1725930 h 2731770"/>
              <a:gd name="connsiteX28" fmla="*/ 1428750 w 2926080"/>
              <a:gd name="connsiteY28" fmla="*/ 1703070 h 2731770"/>
              <a:gd name="connsiteX29" fmla="*/ 1474470 w 2926080"/>
              <a:gd name="connsiteY29" fmla="*/ 1680210 h 2731770"/>
              <a:gd name="connsiteX30" fmla="*/ 1543050 w 2926080"/>
              <a:gd name="connsiteY30" fmla="*/ 1657350 h 2731770"/>
              <a:gd name="connsiteX31" fmla="*/ 1577340 w 2926080"/>
              <a:gd name="connsiteY31" fmla="*/ 1634490 h 2731770"/>
              <a:gd name="connsiteX32" fmla="*/ 1645920 w 2926080"/>
              <a:gd name="connsiteY32" fmla="*/ 1611630 h 2731770"/>
              <a:gd name="connsiteX33" fmla="*/ 1691640 w 2926080"/>
              <a:gd name="connsiteY33" fmla="*/ 1588770 h 2731770"/>
              <a:gd name="connsiteX34" fmla="*/ 1771650 w 2926080"/>
              <a:gd name="connsiteY34" fmla="*/ 1554480 h 2731770"/>
              <a:gd name="connsiteX35" fmla="*/ 1828800 w 2926080"/>
              <a:gd name="connsiteY35" fmla="*/ 1485900 h 2731770"/>
              <a:gd name="connsiteX36" fmla="*/ 1840230 w 2926080"/>
              <a:gd name="connsiteY36" fmla="*/ 1451610 h 2731770"/>
              <a:gd name="connsiteX37" fmla="*/ 1725930 w 2926080"/>
              <a:gd name="connsiteY37" fmla="*/ 1417320 h 2731770"/>
              <a:gd name="connsiteX38" fmla="*/ 1657350 w 2926080"/>
              <a:gd name="connsiteY38" fmla="*/ 1463040 h 2731770"/>
              <a:gd name="connsiteX39" fmla="*/ 1645920 w 2926080"/>
              <a:gd name="connsiteY39" fmla="*/ 1497330 h 2731770"/>
              <a:gd name="connsiteX40" fmla="*/ 1451610 w 2926080"/>
              <a:gd name="connsiteY40" fmla="*/ 1783080 h 2731770"/>
              <a:gd name="connsiteX41" fmla="*/ 1360170 w 2926080"/>
              <a:gd name="connsiteY41" fmla="*/ 1714500 h 2731770"/>
              <a:gd name="connsiteX42" fmla="*/ 1348740 w 2926080"/>
              <a:gd name="connsiteY42" fmla="*/ 1680210 h 2731770"/>
              <a:gd name="connsiteX43" fmla="*/ 1360170 w 2926080"/>
              <a:gd name="connsiteY43" fmla="*/ 1623060 h 2731770"/>
              <a:gd name="connsiteX44" fmla="*/ 1440180 w 2926080"/>
              <a:gd name="connsiteY44" fmla="*/ 1577340 h 2731770"/>
              <a:gd name="connsiteX45" fmla="*/ 1531620 w 2926080"/>
              <a:gd name="connsiteY45" fmla="*/ 1520190 h 2731770"/>
              <a:gd name="connsiteX46" fmla="*/ 1623060 w 2926080"/>
              <a:gd name="connsiteY46" fmla="*/ 1451610 h 2731770"/>
              <a:gd name="connsiteX47" fmla="*/ 1725930 w 2926080"/>
              <a:gd name="connsiteY47" fmla="*/ 1360170 h 2731770"/>
              <a:gd name="connsiteX48" fmla="*/ 1771650 w 2926080"/>
              <a:gd name="connsiteY48" fmla="*/ 1291590 h 2731770"/>
              <a:gd name="connsiteX49" fmla="*/ 1794510 w 2926080"/>
              <a:gd name="connsiteY49" fmla="*/ 1257300 h 2731770"/>
              <a:gd name="connsiteX50" fmla="*/ 1828800 w 2926080"/>
              <a:gd name="connsiteY50" fmla="*/ 1223010 h 2731770"/>
              <a:gd name="connsiteX51" fmla="*/ 1840230 w 2926080"/>
              <a:gd name="connsiteY51" fmla="*/ 1188720 h 2731770"/>
              <a:gd name="connsiteX52" fmla="*/ 1817370 w 2926080"/>
              <a:gd name="connsiteY52" fmla="*/ 1131570 h 2731770"/>
              <a:gd name="connsiteX53" fmla="*/ 1725930 w 2926080"/>
              <a:gd name="connsiteY53" fmla="*/ 1097280 h 2731770"/>
              <a:gd name="connsiteX54" fmla="*/ 1668780 w 2926080"/>
              <a:gd name="connsiteY54" fmla="*/ 1074420 h 2731770"/>
              <a:gd name="connsiteX55" fmla="*/ 1623060 w 2926080"/>
              <a:gd name="connsiteY55" fmla="*/ 1051560 h 2731770"/>
              <a:gd name="connsiteX56" fmla="*/ 1565910 w 2926080"/>
              <a:gd name="connsiteY56" fmla="*/ 1040130 h 2731770"/>
              <a:gd name="connsiteX57" fmla="*/ 1451610 w 2926080"/>
              <a:gd name="connsiteY57" fmla="*/ 1062990 h 2731770"/>
              <a:gd name="connsiteX58" fmla="*/ 1360170 w 2926080"/>
              <a:gd name="connsiteY58" fmla="*/ 1085850 h 2731770"/>
              <a:gd name="connsiteX59" fmla="*/ 1200150 w 2926080"/>
              <a:gd name="connsiteY59" fmla="*/ 1074420 h 2731770"/>
              <a:gd name="connsiteX60" fmla="*/ 1565910 w 2926080"/>
              <a:gd name="connsiteY60" fmla="*/ 1085850 h 2731770"/>
              <a:gd name="connsiteX61" fmla="*/ 1657350 w 2926080"/>
              <a:gd name="connsiteY61" fmla="*/ 1120140 h 2731770"/>
              <a:gd name="connsiteX62" fmla="*/ 1691640 w 2926080"/>
              <a:gd name="connsiteY62" fmla="*/ 1131570 h 2731770"/>
              <a:gd name="connsiteX63" fmla="*/ 1737360 w 2926080"/>
              <a:gd name="connsiteY63" fmla="*/ 1154430 h 2731770"/>
              <a:gd name="connsiteX64" fmla="*/ 1771650 w 2926080"/>
              <a:gd name="connsiteY64" fmla="*/ 1165860 h 2731770"/>
              <a:gd name="connsiteX65" fmla="*/ 1851660 w 2926080"/>
              <a:gd name="connsiteY65" fmla="*/ 1200150 h 2731770"/>
              <a:gd name="connsiteX66" fmla="*/ 2194560 w 2926080"/>
              <a:gd name="connsiteY66" fmla="*/ 1143000 h 2731770"/>
              <a:gd name="connsiteX67" fmla="*/ 2251710 w 2926080"/>
              <a:gd name="connsiteY67" fmla="*/ 1051560 h 2731770"/>
              <a:gd name="connsiteX68" fmla="*/ 2274570 w 2926080"/>
              <a:gd name="connsiteY68" fmla="*/ 982980 h 2731770"/>
              <a:gd name="connsiteX69" fmla="*/ 2263140 w 2926080"/>
              <a:gd name="connsiteY69" fmla="*/ 800100 h 2731770"/>
              <a:gd name="connsiteX70" fmla="*/ 2251710 w 2926080"/>
              <a:gd name="connsiteY70" fmla="*/ 765810 h 2731770"/>
              <a:gd name="connsiteX71" fmla="*/ 2183130 w 2926080"/>
              <a:gd name="connsiteY71" fmla="*/ 708660 h 2731770"/>
              <a:gd name="connsiteX72" fmla="*/ 2148840 w 2926080"/>
              <a:gd name="connsiteY72" fmla="*/ 674370 h 2731770"/>
              <a:gd name="connsiteX73" fmla="*/ 2080260 w 2926080"/>
              <a:gd name="connsiteY73" fmla="*/ 628650 h 2731770"/>
              <a:gd name="connsiteX74" fmla="*/ 2091690 w 2926080"/>
              <a:gd name="connsiteY74" fmla="*/ 537210 h 2731770"/>
              <a:gd name="connsiteX75" fmla="*/ 2103120 w 2926080"/>
              <a:gd name="connsiteY75" fmla="*/ 502920 h 2731770"/>
              <a:gd name="connsiteX76" fmla="*/ 2194560 w 2926080"/>
              <a:gd name="connsiteY76" fmla="*/ 434340 h 2731770"/>
              <a:gd name="connsiteX77" fmla="*/ 2240280 w 2926080"/>
              <a:gd name="connsiteY77" fmla="*/ 411480 h 2731770"/>
              <a:gd name="connsiteX78" fmla="*/ 2274570 w 2926080"/>
              <a:gd name="connsiteY78" fmla="*/ 388620 h 2731770"/>
              <a:gd name="connsiteX79" fmla="*/ 2308860 w 2926080"/>
              <a:gd name="connsiteY79" fmla="*/ 377190 h 2731770"/>
              <a:gd name="connsiteX80" fmla="*/ 2400300 w 2926080"/>
              <a:gd name="connsiteY80" fmla="*/ 342900 h 2731770"/>
              <a:gd name="connsiteX81" fmla="*/ 2480310 w 2926080"/>
              <a:gd name="connsiteY81" fmla="*/ 331470 h 2731770"/>
              <a:gd name="connsiteX82" fmla="*/ 2491740 w 2926080"/>
              <a:gd name="connsiteY82" fmla="*/ 297180 h 2731770"/>
              <a:gd name="connsiteX83" fmla="*/ 2560320 w 2926080"/>
              <a:gd name="connsiteY83" fmla="*/ 194310 h 2731770"/>
              <a:gd name="connsiteX84" fmla="*/ 2583180 w 2926080"/>
              <a:gd name="connsiteY84" fmla="*/ 160020 h 2731770"/>
              <a:gd name="connsiteX85" fmla="*/ 2606040 w 2926080"/>
              <a:gd name="connsiteY85" fmla="*/ 91440 h 2731770"/>
              <a:gd name="connsiteX86" fmla="*/ 2594610 w 2926080"/>
              <a:gd name="connsiteY86" fmla="*/ 34290 h 2731770"/>
              <a:gd name="connsiteX87" fmla="*/ 2594610 w 2926080"/>
              <a:gd name="connsiteY87" fmla="*/ 0 h 2731770"/>
              <a:gd name="connsiteX88" fmla="*/ 2834640 w 2926080"/>
              <a:gd name="connsiteY88" fmla="*/ 11430 h 2731770"/>
              <a:gd name="connsiteX89" fmla="*/ 2891790 w 2926080"/>
              <a:gd name="connsiteY89" fmla="*/ 22860 h 2731770"/>
              <a:gd name="connsiteX90" fmla="*/ 2926080 w 2926080"/>
              <a:gd name="connsiteY90" fmla="*/ 34290 h 2731770"/>
              <a:gd name="connsiteX91" fmla="*/ 2914650 w 2926080"/>
              <a:gd name="connsiteY91" fmla="*/ 45720 h 273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080" h="2731770">
                <a:moveTo>
                  <a:pt x="0" y="2720340"/>
                </a:moveTo>
                <a:cubicBezTo>
                  <a:pt x="15240" y="2724150"/>
                  <a:pt x="30011" y="2731770"/>
                  <a:pt x="45720" y="2731770"/>
                </a:cubicBezTo>
                <a:cubicBezTo>
                  <a:pt x="69442" y="2731770"/>
                  <a:pt x="102373" y="2714300"/>
                  <a:pt x="125730" y="2708910"/>
                </a:cubicBezTo>
                <a:cubicBezTo>
                  <a:pt x="163590" y="2700173"/>
                  <a:pt x="201704" y="2692438"/>
                  <a:pt x="240030" y="2686050"/>
                </a:cubicBezTo>
                <a:cubicBezTo>
                  <a:pt x="285750" y="2678430"/>
                  <a:pt x="331739" y="2672280"/>
                  <a:pt x="377190" y="2663190"/>
                </a:cubicBezTo>
                <a:cubicBezTo>
                  <a:pt x="396240" y="2659380"/>
                  <a:pt x="415139" y="2654714"/>
                  <a:pt x="434340" y="2651760"/>
                </a:cubicBezTo>
                <a:cubicBezTo>
                  <a:pt x="464700" y="2647089"/>
                  <a:pt x="495300" y="2644140"/>
                  <a:pt x="525780" y="2640330"/>
                </a:cubicBezTo>
                <a:cubicBezTo>
                  <a:pt x="537210" y="2636520"/>
                  <a:pt x="553067" y="2638704"/>
                  <a:pt x="560070" y="2628900"/>
                </a:cubicBezTo>
                <a:cubicBezTo>
                  <a:pt x="574076" y="2609292"/>
                  <a:pt x="569564" y="2580370"/>
                  <a:pt x="582930" y="2560320"/>
                </a:cubicBezTo>
                <a:lnTo>
                  <a:pt x="628650" y="2491740"/>
                </a:lnTo>
                <a:cubicBezTo>
                  <a:pt x="636270" y="2480310"/>
                  <a:pt x="641796" y="2467164"/>
                  <a:pt x="651510" y="2457450"/>
                </a:cubicBezTo>
                <a:cubicBezTo>
                  <a:pt x="676789" y="2432171"/>
                  <a:pt x="692747" y="2420696"/>
                  <a:pt x="708660" y="2388870"/>
                </a:cubicBezTo>
                <a:cubicBezTo>
                  <a:pt x="731319" y="2343551"/>
                  <a:pt x="704631" y="2353081"/>
                  <a:pt x="754380" y="2308860"/>
                </a:cubicBezTo>
                <a:cubicBezTo>
                  <a:pt x="774915" y="2290607"/>
                  <a:pt x="803533" y="2282567"/>
                  <a:pt x="822960" y="2263140"/>
                </a:cubicBezTo>
                <a:cubicBezTo>
                  <a:pt x="834390" y="2251710"/>
                  <a:pt x="844832" y="2239198"/>
                  <a:pt x="857250" y="2228850"/>
                </a:cubicBezTo>
                <a:cubicBezTo>
                  <a:pt x="906292" y="2187982"/>
                  <a:pt x="880294" y="2226343"/>
                  <a:pt x="925830" y="2171700"/>
                </a:cubicBezTo>
                <a:cubicBezTo>
                  <a:pt x="950449" y="2142157"/>
                  <a:pt x="948664" y="2137487"/>
                  <a:pt x="960120" y="2103120"/>
                </a:cubicBezTo>
                <a:cubicBezTo>
                  <a:pt x="956310" y="2084070"/>
                  <a:pt x="955511" y="2064160"/>
                  <a:pt x="948690" y="2045970"/>
                </a:cubicBezTo>
                <a:cubicBezTo>
                  <a:pt x="943867" y="2033108"/>
                  <a:pt x="931973" y="2023967"/>
                  <a:pt x="925830" y="2011680"/>
                </a:cubicBezTo>
                <a:cubicBezTo>
                  <a:pt x="920442" y="2000904"/>
                  <a:pt x="918210" y="1988820"/>
                  <a:pt x="914400" y="1977390"/>
                </a:cubicBezTo>
                <a:cubicBezTo>
                  <a:pt x="918210" y="1962150"/>
                  <a:pt x="915486" y="1943492"/>
                  <a:pt x="925830" y="1931670"/>
                </a:cubicBezTo>
                <a:cubicBezTo>
                  <a:pt x="943922" y="1910993"/>
                  <a:pt x="971550" y="1901190"/>
                  <a:pt x="994410" y="1885950"/>
                </a:cubicBezTo>
                <a:lnTo>
                  <a:pt x="1028700" y="1863090"/>
                </a:lnTo>
                <a:cubicBezTo>
                  <a:pt x="1040130" y="1855470"/>
                  <a:pt x="1049663" y="1843562"/>
                  <a:pt x="1062990" y="1840230"/>
                </a:cubicBezTo>
                <a:cubicBezTo>
                  <a:pt x="1078230" y="1836420"/>
                  <a:pt x="1094001" y="1834316"/>
                  <a:pt x="1108710" y="1828800"/>
                </a:cubicBezTo>
                <a:cubicBezTo>
                  <a:pt x="1268038" y="1769052"/>
                  <a:pt x="1023906" y="1845638"/>
                  <a:pt x="1211580" y="1783080"/>
                </a:cubicBezTo>
                <a:cubicBezTo>
                  <a:pt x="1226483" y="1778112"/>
                  <a:pt x="1242799" y="1777692"/>
                  <a:pt x="1257300" y="1771650"/>
                </a:cubicBezTo>
                <a:cubicBezTo>
                  <a:pt x="1288756" y="1758543"/>
                  <a:pt x="1315680" y="1734195"/>
                  <a:pt x="1348740" y="1725930"/>
                </a:cubicBezTo>
                <a:cubicBezTo>
                  <a:pt x="1371941" y="1720130"/>
                  <a:pt x="1405793" y="1712909"/>
                  <a:pt x="1428750" y="1703070"/>
                </a:cubicBezTo>
                <a:cubicBezTo>
                  <a:pt x="1444411" y="1696358"/>
                  <a:pt x="1458650" y="1686538"/>
                  <a:pt x="1474470" y="1680210"/>
                </a:cubicBezTo>
                <a:cubicBezTo>
                  <a:pt x="1496843" y="1671261"/>
                  <a:pt x="1523000" y="1670716"/>
                  <a:pt x="1543050" y="1657350"/>
                </a:cubicBezTo>
                <a:cubicBezTo>
                  <a:pt x="1554480" y="1649730"/>
                  <a:pt x="1564787" y="1640069"/>
                  <a:pt x="1577340" y="1634490"/>
                </a:cubicBezTo>
                <a:cubicBezTo>
                  <a:pt x="1599360" y="1624703"/>
                  <a:pt x="1624367" y="1622406"/>
                  <a:pt x="1645920" y="1611630"/>
                </a:cubicBezTo>
                <a:cubicBezTo>
                  <a:pt x="1661160" y="1604010"/>
                  <a:pt x="1675979" y="1595482"/>
                  <a:pt x="1691640" y="1588770"/>
                </a:cubicBezTo>
                <a:cubicBezTo>
                  <a:pt x="1728951" y="1572780"/>
                  <a:pt x="1733741" y="1581558"/>
                  <a:pt x="1771650" y="1554480"/>
                </a:cubicBezTo>
                <a:cubicBezTo>
                  <a:pt x="1791311" y="1540436"/>
                  <a:pt x="1817661" y="1508179"/>
                  <a:pt x="1828800" y="1485900"/>
                </a:cubicBezTo>
                <a:cubicBezTo>
                  <a:pt x="1834188" y="1475124"/>
                  <a:pt x="1836420" y="1463040"/>
                  <a:pt x="1840230" y="1451610"/>
                </a:cubicBezTo>
                <a:cubicBezTo>
                  <a:pt x="1823199" y="1383485"/>
                  <a:pt x="1838337" y="1379851"/>
                  <a:pt x="1725930" y="1417320"/>
                </a:cubicBezTo>
                <a:cubicBezTo>
                  <a:pt x="1699866" y="1426008"/>
                  <a:pt x="1657350" y="1463040"/>
                  <a:pt x="1657350" y="1463040"/>
                </a:cubicBezTo>
                <a:cubicBezTo>
                  <a:pt x="1653540" y="1474470"/>
                  <a:pt x="1646749" y="1485310"/>
                  <a:pt x="1645920" y="1497330"/>
                </a:cubicBezTo>
                <a:cubicBezTo>
                  <a:pt x="1621262" y="1854864"/>
                  <a:pt x="1740134" y="1801113"/>
                  <a:pt x="1451610" y="1783080"/>
                </a:cubicBezTo>
                <a:cubicBezTo>
                  <a:pt x="1406910" y="1760730"/>
                  <a:pt x="1392263" y="1759431"/>
                  <a:pt x="1360170" y="1714500"/>
                </a:cubicBezTo>
                <a:cubicBezTo>
                  <a:pt x="1353167" y="1704696"/>
                  <a:pt x="1352550" y="1691640"/>
                  <a:pt x="1348740" y="1680210"/>
                </a:cubicBezTo>
                <a:cubicBezTo>
                  <a:pt x="1352550" y="1661160"/>
                  <a:pt x="1350531" y="1639928"/>
                  <a:pt x="1360170" y="1623060"/>
                </a:cubicBezTo>
                <a:cubicBezTo>
                  <a:pt x="1366854" y="1611363"/>
                  <a:pt x="1433999" y="1580774"/>
                  <a:pt x="1440180" y="1577340"/>
                </a:cubicBezTo>
                <a:cubicBezTo>
                  <a:pt x="1461146" y="1565692"/>
                  <a:pt x="1508503" y="1537002"/>
                  <a:pt x="1531620" y="1520190"/>
                </a:cubicBezTo>
                <a:cubicBezTo>
                  <a:pt x="1562433" y="1497781"/>
                  <a:pt x="1596119" y="1478551"/>
                  <a:pt x="1623060" y="1451610"/>
                </a:cubicBezTo>
                <a:cubicBezTo>
                  <a:pt x="1701354" y="1373316"/>
                  <a:pt x="1664741" y="1400963"/>
                  <a:pt x="1725930" y="1360170"/>
                </a:cubicBezTo>
                <a:lnTo>
                  <a:pt x="1771650" y="1291590"/>
                </a:lnTo>
                <a:cubicBezTo>
                  <a:pt x="1779270" y="1280160"/>
                  <a:pt x="1784796" y="1267014"/>
                  <a:pt x="1794510" y="1257300"/>
                </a:cubicBezTo>
                <a:lnTo>
                  <a:pt x="1828800" y="1223010"/>
                </a:lnTo>
                <a:cubicBezTo>
                  <a:pt x="1832610" y="1211580"/>
                  <a:pt x="1841724" y="1200675"/>
                  <a:pt x="1840230" y="1188720"/>
                </a:cubicBezTo>
                <a:cubicBezTo>
                  <a:pt x="1837685" y="1168361"/>
                  <a:pt x="1830723" y="1147148"/>
                  <a:pt x="1817370" y="1131570"/>
                </a:cubicBezTo>
                <a:cubicBezTo>
                  <a:pt x="1798664" y="1109746"/>
                  <a:pt x="1750321" y="1105410"/>
                  <a:pt x="1725930" y="1097280"/>
                </a:cubicBezTo>
                <a:cubicBezTo>
                  <a:pt x="1706465" y="1090792"/>
                  <a:pt x="1687529" y="1082753"/>
                  <a:pt x="1668780" y="1074420"/>
                </a:cubicBezTo>
                <a:cubicBezTo>
                  <a:pt x="1653210" y="1067500"/>
                  <a:pt x="1639224" y="1056948"/>
                  <a:pt x="1623060" y="1051560"/>
                </a:cubicBezTo>
                <a:cubicBezTo>
                  <a:pt x="1604630" y="1045417"/>
                  <a:pt x="1584960" y="1043940"/>
                  <a:pt x="1565910" y="1040130"/>
                </a:cubicBezTo>
                <a:cubicBezTo>
                  <a:pt x="1411521" y="1062186"/>
                  <a:pt x="1539387" y="1039051"/>
                  <a:pt x="1451610" y="1062990"/>
                </a:cubicBezTo>
                <a:cubicBezTo>
                  <a:pt x="1421299" y="1071257"/>
                  <a:pt x="1360170" y="1085850"/>
                  <a:pt x="1360170" y="1085850"/>
                </a:cubicBezTo>
                <a:cubicBezTo>
                  <a:pt x="1306830" y="1082040"/>
                  <a:pt x="1146674" y="1074420"/>
                  <a:pt x="1200150" y="1074420"/>
                </a:cubicBezTo>
                <a:cubicBezTo>
                  <a:pt x="1322130" y="1074420"/>
                  <a:pt x="1444118" y="1079084"/>
                  <a:pt x="1565910" y="1085850"/>
                </a:cubicBezTo>
                <a:cubicBezTo>
                  <a:pt x="1606263" y="1088092"/>
                  <a:pt x="1621330" y="1104703"/>
                  <a:pt x="1657350" y="1120140"/>
                </a:cubicBezTo>
                <a:cubicBezTo>
                  <a:pt x="1668424" y="1124886"/>
                  <a:pt x="1680566" y="1126824"/>
                  <a:pt x="1691640" y="1131570"/>
                </a:cubicBezTo>
                <a:cubicBezTo>
                  <a:pt x="1707301" y="1138282"/>
                  <a:pt x="1721699" y="1147718"/>
                  <a:pt x="1737360" y="1154430"/>
                </a:cubicBezTo>
                <a:cubicBezTo>
                  <a:pt x="1748434" y="1159176"/>
                  <a:pt x="1760874" y="1160472"/>
                  <a:pt x="1771650" y="1165860"/>
                </a:cubicBezTo>
                <a:cubicBezTo>
                  <a:pt x="1850585" y="1205327"/>
                  <a:pt x="1756507" y="1176362"/>
                  <a:pt x="1851660" y="1200150"/>
                </a:cubicBezTo>
                <a:cubicBezTo>
                  <a:pt x="1904603" y="1197944"/>
                  <a:pt x="2124530" y="1236373"/>
                  <a:pt x="2194560" y="1143000"/>
                </a:cubicBezTo>
                <a:cubicBezTo>
                  <a:pt x="2224038" y="1103697"/>
                  <a:pt x="2233779" y="1096388"/>
                  <a:pt x="2251710" y="1051560"/>
                </a:cubicBezTo>
                <a:cubicBezTo>
                  <a:pt x="2260659" y="1029187"/>
                  <a:pt x="2274570" y="982980"/>
                  <a:pt x="2274570" y="982980"/>
                </a:cubicBezTo>
                <a:cubicBezTo>
                  <a:pt x="2270760" y="922020"/>
                  <a:pt x="2269534" y="860843"/>
                  <a:pt x="2263140" y="800100"/>
                </a:cubicBezTo>
                <a:cubicBezTo>
                  <a:pt x="2261879" y="788118"/>
                  <a:pt x="2258393" y="775835"/>
                  <a:pt x="2251710" y="765810"/>
                </a:cubicBezTo>
                <a:cubicBezTo>
                  <a:pt x="2226665" y="728243"/>
                  <a:pt x="2214758" y="735016"/>
                  <a:pt x="2183130" y="708660"/>
                </a:cubicBezTo>
                <a:cubicBezTo>
                  <a:pt x="2170712" y="698312"/>
                  <a:pt x="2161599" y="684294"/>
                  <a:pt x="2148840" y="674370"/>
                </a:cubicBezTo>
                <a:cubicBezTo>
                  <a:pt x="2127153" y="657502"/>
                  <a:pt x="2080260" y="628650"/>
                  <a:pt x="2080260" y="628650"/>
                </a:cubicBezTo>
                <a:cubicBezTo>
                  <a:pt x="2084070" y="598170"/>
                  <a:pt x="2086195" y="567432"/>
                  <a:pt x="2091690" y="537210"/>
                </a:cubicBezTo>
                <a:cubicBezTo>
                  <a:pt x="2093845" y="525356"/>
                  <a:pt x="2095279" y="512068"/>
                  <a:pt x="2103120" y="502920"/>
                </a:cubicBezTo>
                <a:cubicBezTo>
                  <a:pt x="2113674" y="490607"/>
                  <a:pt x="2172250" y="447089"/>
                  <a:pt x="2194560" y="434340"/>
                </a:cubicBezTo>
                <a:cubicBezTo>
                  <a:pt x="2209354" y="425886"/>
                  <a:pt x="2225486" y="419934"/>
                  <a:pt x="2240280" y="411480"/>
                </a:cubicBezTo>
                <a:cubicBezTo>
                  <a:pt x="2252207" y="404664"/>
                  <a:pt x="2262283" y="394763"/>
                  <a:pt x="2274570" y="388620"/>
                </a:cubicBezTo>
                <a:cubicBezTo>
                  <a:pt x="2285346" y="383232"/>
                  <a:pt x="2297579" y="381420"/>
                  <a:pt x="2308860" y="377190"/>
                </a:cubicBezTo>
                <a:cubicBezTo>
                  <a:pt x="2317214" y="374057"/>
                  <a:pt x="2381769" y="346606"/>
                  <a:pt x="2400300" y="342900"/>
                </a:cubicBezTo>
                <a:cubicBezTo>
                  <a:pt x="2426718" y="337616"/>
                  <a:pt x="2453640" y="335280"/>
                  <a:pt x="2480310" y="331470"/>
                </a:cubicBezTo>
                <a:cubicBezTo>
                  <a:pt x="2484120" y="320040"/>
                  <a:pt x="2485889" y="307712"/>
                  <a:pt x="2491740" y="297180"/>
                </a:cubicBezTo>
                <a:lnTo>
                  <a:pt x="2560320" y="194310"/>
                </a:lnTo>
                <a:cubicBezTo>
                  <a:pt x="2567940" y="182880"/>
                  <a:pt x="2578836" y="173052"/>
                  <a:pt x="2583180" y="160020"/>
                </a:cubicBezTo>
                <a:lnTo>
                  <a:pt x="2606040" y="91440"/>
                </a:lnTo>
                <a:cubicBezTo>
                  <a:pt x="2602230" y="72390"/>
                  <a:pt x="2604249" y="51158"/>
                  <a:pt x="2594610" y="34290"/>
                </a:cubicBezTo>
                <a:cubicBezTo>
                  <a:pt x="2573339" y="-2934"/>
                  <a:pt x="2527077" y="22511"/>
                  <a:pt x="2594610" y="0"/>
                </a:cubicBezTo>
                <a:cubicBezTo>
                  <a:pt x="2674620" y="3810"/>
                  <a:pt x="2754775" y="5287"/>
                  <a:pt x="2834640" y="11430"/>
                </a:cubicBezTo>
                <a:cubicBezTo>
                  <a:pt x="2854010" y="12920"/>
                  <a:pt x="2872943" y="18148"/>
                  <a:pt x="2891790" y="22860"/>
                </a:cubicBezTo>
                <a:cubicBezTo>
                  <a:pt x="2903479" y="25782"/>
                  <a:pt x="2917561" y="25771"/>
                  <a:pt x="2926080" y="34290"/>
                </a:cubicBezTo>
                <a:lnTo>
                  <a:pt x="2914650" y="45720"/>
                </a:lnTo>
              </a:path>
            </a:pathLst>
          </a:custGeom>
          <a:noFill/>
          <a:ln w="3810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11894762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E5123E1-E66D-914B-A436-617CB5A7EDFB}"/>
              </a:ext>
            </a:extLst>
          </p:cNvPr>
          <p:cNvSpPr>
            <a:spLocks noGrp="1"/>
          </p:cNvSpPr>
          <p:nvPr>
            <p:ph type="title"/>
          </p:nvPr>
        </p:nvSpPr>
        <p:spPr>
          <a:xfrm>
            <a:off x="227600" y="1136737"/>
            <a:ext cx="3137770" cy="994172"/>
          </a:xfrm>
        </p:spPr>
        <p:txBody>
          <a:bodyPr>
            <a:noAutofit/>
          </a:bodyPr>
          <a:lstStyle/>
          <a:p>
            <a:r>
              <a:rPr lang="en-US" sz="3000" dirty="0">
                <a:latin typeface="Yu Gothic" charset="-128"/>
                <a:ea typeface="Yu Gothic" charset="-128"/>
                <a:cs typeface="Yu Gothic" charset="-128"/>
              </a:rPr>
              <a:t>What will you do with the world as you find it?</a:t>
            </a:r>
          </a:p>
        </p:txBody>
      </p:sp>
      <p:sp>
        <p:nvSpPr>
          <p:cNvPr id="13" name="Title 1">
            <a:extLst>
              <a:ext uri="{FF2B5EF4-FFF2-40B4-BE49-F238E27FC236}">
                <a16:creationId xmlns:a16="http://schemas.microsoft.com/office/drawing/2014/main" id="{BD837A8E-E6C9-B346-9309-EDEDD93984A0}"/>
              </a:ext>
            </a:extLst>
          </p:cNvPr>
          <p:cNvSpPr txBox="1">
            <a:spLocks/>
          </p:cNvSpPr>
          <p:nvPr/>
        </p:nvSpPr>
        <p:spPr>
          <a:xfrm>
            <a:off x="703559" y="2895752"/>
            <a:ext cx="3295071"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Yu Gothic UI Light" panose="020B0300000000000000" pitchFamily="34" charset="-128"/>
                <a:ea typeface="Yu Gothic UI Light" panose="020B0300000000000000" pitchFamily="34" charset="-128"/>
                <a:cs typeface="+mj-cs"/>
              </a:defRPr>
            </a:lvl1pPr>
          </a:lstStyle>
          <a:p>
            <a:pPr defTabSz="685800">
              <a:buClrTx/>
              <a:defRPr/>
            </a:pPr>
            <a:r>
              <a:rPr lang="en-US" sz="3000" dirty="0">
                <a:solidFill>
                  <a:prstClr val="black"/>
                </a:solidFill>
                <a:latin typeface="Yu Gothic" charset="-128"/>
                <a:ea typeface="Yu Gothic" charset="-128"/>
                <a:cs typeface="Yu Gothic" charset="-128"/>
              </a:rPr>
              <a:t>What shows up when you do?</a:t>
            </a:r>
          </a:p>
        </p:txBody>
      </p:sp>
    </p:spTree>
    <p:extLst>
      <p:ext uri="{BB962C8B-B14F-4D97-AF65-F5344CB8AC3E}">
        <p14:creationId xmlns:p14="http://schemas.microsoft.com/office/powerpoint/2010/main" val="952995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E8D423-C486-8091-BDF9-75D79E941BBC}"/>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Frame 3">
            <a:extLst>
              <a:ext uri="{FF2B5EF4-FFF2-40B4-BE49-F238E27FC236}">
                <a16:creationId xmlns:a16="http://schemas.microsoft.com/office/drawing/2014/main" id="{18017D2D-E689-B130-6A64-B322A9F552F9}"/>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5" name="TextBox 4">
            <a:extLst>
              <a:ext uri="{FF2B5EF4-FFF2-40B4-BE49-F238E27FC236}">
                <a16:creationId xmlns:a16="http://schemas.microsoft.com/office/drawing/2014/main" id="{B23B190F-547B-D194-71F3-F9E8535441DC}"/>
              </a:ext>
            </a:extLst>
          </p:cNvPr>
          <p:cNvSpPr txBox="1"/>
          <p:nvPr/>
        </p:nvSpPr>
        <p:spPr>
          <a:xfrm>
            <a:off x="641509" y="564163"/>
            <a:ext cx="3930491" cy="3460004"/>
          </a:xfrm>
          <a:prstGeom prst="rect">
            <a:avLst/>
          </a:prstGeom>
        </p:spPr>
        <p:txBody>
          <a:bodyPr vert="horz" lIns="68580" tIns="34290" rIns="68580" bIns="34290" rtlCol="0" anchor="b">
            <a:normAutofit/>
          </a:bodyPr>
          <a:lstStyle/>
          <a:p>
            <a:pPr defTabSz="685783">
              <a:lnSpc>
                <a:spcPct val="90000"/>
              </a:lnSpc>
              <a:spcBef>
                <a:spcPct val="0"/>
              </a:spcBef>
              <a:spcAft>
                <a:spcPts val="450"/>
              </a:spcAft>
              <a:defRPr/>
            </a:pPr>
            <a:r>
              <a:rPr lang="en-US" sz="6000" dirty="0">
                <a:solidFill>
                  <a:srgbClr val="3D487D"/>
                </a:solidFill>
                <a:latin typeface="Arial Black" panose="020B0A04020102020204" pitchFamily="34" charset="0"/>
              </a:rPr>
              <a:t>What keeps you up at night?</a:t>
            </a:r>
          </a:p>
        </p:txBody>
      </p:sp>
    </p:spTree>
    <p:extLst>
      <p:ext uri="{BB962C8B-B14F-4D97-AF65-F5344CB8AC3E}">
        <p14:creationId xmlns:p14="http://schemas.microsoft.com/office/powerpoint/2010/main" val="145162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MIRO Hand Mirror, Extra Large Black Handheld Mirror with Handle,Square,XL  : Amazon.co.uk: Beauty">
            <a:extLst>
              <a:ext uri="{FF2B5EF4-FFF2-40B4-BE49-F238E27FC236}">
                <a16:creationId xmlns:a16="http://schemas.microsoft.com/office/drawing/2014/main" id="{8177A944-BCB3-7C2B-E60A-FD2AB4F010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363" y="1129672"/>
            <a:ext cx="3778091" cy="5119169"/>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0E5123E1-E66D-914B-A436-617CB5A7EDFB}"/>
              </a:ext>
            </a:extLst>
          </p:cNvPr>
          <p:cNvSpPr>
            <a:spLocks noGrp="1"/>
          </p:cNvSpPr>
          <p:nvPr>
            <p:ph type="title"/>
          </p:nvPr>
        </p:nvSpPr>
        <p:spPr>
          <a:xfrm>
            <a:off x="227600" y="1136737"/>
            <a:ext cx="3137770" cy="994172"/>
          </a:xfrm>
        </p:spPr>
        <p:txBody>
          <a:bodyPr>
            <a:noAutofit/>
          </a:bodyPr>
          <a:lstStyle/>
          <a:p>
            <a:r>
              <a:rPr lang="en-US" sz="3000" dirty="0">
                <a:latin typeface="Yu Gothic" charset="-128"/>
                <a:ea typeface="Yu Gothic" charset="-128"/>
                <a:cs typeface="Yu Gothic" charset="-128"/>
              </a:rPr>
              <a:t>What will you do with the world as you find it?</a:t>
            </a:r>
          </a:p>
        </p:txBody>
      </p:sp>
      <p:sp>
        <p:nvSpPr>
          <p:cNvPr id="14" name="Rectangle 13">
            <a:extLst>
              <a:ext uri="{FF2B5EF4-FFF2-40B4-BE49-F238E27FC236}">
                <a16:creationId xmlns:a16="http://schemas.microsoft.com/office/drawing/2014/main" id="{E68A686C-6A4A-3D44-8486-85A808A65317}"/>
              </a:ext>
            </a:extLst>
          </p:cNvPr>
          <p:cNvSpPr/>
          <p:nvPr/>
        </p:nvSpPr>
        <p:spPr>
          <a:xfrm>
            <a:off x="5082591" y="0"/>
            <a:ext cx="3927485" cy="1477328"/>
          </a:xfrm>
          <a:prstGeom prst="rect">
            <a:avLst/>
          </a:prstGeom>
        </p:spPr>
        <p:txBody>
          <a:bodyPr wrap="square">
            <a:spAutoFit/>
          </a:bodyPr>
          <a:lstStyle/>
          <a:p>
            <a:pPr algn="r" defTabSz="685800">
              <a:buClrTx/>
              <a:defRPr/>
            </a:pPr>
            <a:r>
              <a:rPr lang="en-US" sz="4500" b="1" kern="1200" dirty="0">
                <a:solidFill>
                  <a:srgbClr val="12456D"/>
                </a:solidFill>
                <a:latin typeface="Tw Cen MT" charset="0"/>
                <a:ea typeface="Tw Cen MT" charset="0"/>
                <a:cs typeface="Tw Cen MT" charset="0"/>
              </a:rPr>
              <a:t>You bring your weather.</a:t>
            </a:r>
          </a:p>
        </p:txBody>
      </p:sp>
      <p:sp>
        <p:nvSpPr>
          <p:cNvPr id="2" name="Title 1">
            <a:extLst>
              <a:ext uri="{FF2B5EF4-FFF2-40B4-BE49-F238E27FC236}">
                <a16:creationId xmlns:a16="http://schemas.microsoft.com/office/drawing/2014/main" id="{FCDECBA6-5183-D9D0-4287-41744619AF03}"/>
              </a:ext>
            </a:extLst>
          </p:cNvPr>
          <p:cNvSpPr txBox="1">
            <a:spLocks/>
          </p:cNvSpPr>
          <p:nvPr/>
        </p:nvSpPr>
        <p:spPr>
          <a:xfrm>
            <a:off x="703559" y="2895752"/>
            <a:ext cx="3295071"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Yu Gothic UI Light" panose="020B0300000000000000" pitchFamily="34" charset="-128"/>
                <a:ea typeface="Yu Gothic UI Light" panose="020B0300000000000000" pitchFamily="34" charset="-128"/>
                <a:cs typeface="+mj-cs"/>
              </a:defRPr>
            </a:lvl1pPr>
          </a:lstStyle>
          <a:p>
            <a:pPr defTabSz="685800">
              <a:buClrTx/>
              <a:defRPr/>
            </a:pPr>
            <a:r>
              <a:rPr lang="en-US" sz="3000" dirty="0">
                <a:solidFill>
                  <a:prstClr val="black"/>
                </a:solidFill>
                <a:latin typeface="Yu Gothic" charset="-128"/>
                <a:ea typeface="Yu Gothic" charset="-128"/>
                <a:cs typeface="Yu Gothic" charset="-128"/>
              </a:rPr>
              <a:t>What shows up when you do?</a:t>
            </a:r>
          </a:p>
        </p:txBody>
      </p:sp>
    </p:spTree>
    <p:extLst>
      <p:ext uri="{BB962C8B-B14F-4D97-AF65-F5344CB8AC3E}">
        <p14:creationId xmlns:p14="http://schemas.microsoft.com/office/powerpoint/2010/main" val="11315460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F0769DA-8F71-3473-8051-66BC5D259C9A}"/>
              </a:ext>
            </a:extLst>
          </p:cNvPr>
          <p:cNvSpPr/>
          <p:nvPr/>
        </p:nvSpPr>
        <p:spPr>
          <a:xfrm>
            <a:off x="0" y="606997"/>
            <a:ext cx="9139367" cy="4385816"/>
          </a:xfrm>
          <a:prstGeom prst="rect">
            <a:avLst/>
          </a:prstGeom>
        </p:spPr>
        <p:txBody>
          <a:bodyPr wrap="square">
            <a:spAutoFit/>
          </a:bodyPr>
          <a:lstStyle/>
          <a:p>
            <a:pPr algn="ctr" defTabSz="685800">
              <a:buClrTx/>
            </a:pPr>
            <a:r>
              <a:rPr lang="en-US" sz="7200" kern="1200" dirty="0">
                <a:solidFill>
                  <a:srgbClr val="3D487D"/>
                </a:solidFill>
                <a:latin typeface="Tw Cen MT" charset="0"/>
                <a:ea typeface="Tw Cen MT" charset="0"/>
                <a:cs typeface="Tw Cen MT" charset="0"/>
              </a:rPr>
              <a:t>People hate two things,</a:t>
            </a:r>
          </a:p>
          <a:p>
            <a:pPr algn="ctr" defTabSz="685800">
              <a:buClrTx/>
            </a:pPr>
            <a:r>
              <a:rPr lang="en-US" sz="10350" b="1" kern="1200" dirty="0">
                <a:solidFill>
                  <a:schemeClr val="bg1"/>
                </a:solidFill>
                <a:latin typeface="Tw Cen MT" charset="0"/>
                <a:ea typeface="Tw Cen MT" charset="0"/>
                <a:cs typeface="Tw Cen MT" charset="0"/>
              </a:rPr>
              <a:t>change and the way things are.</a:t>
            </a:r>
          </a:p>
        </p:txBody>
      </p:sp>
    </p:spTree>
    <p:extLst>
      <p:ext uri="{BB962C8B-B14F-4D97-AF65-F5344CB8AC3E}">
        <p14:creationId xmlns:p14="http://schemas.microsoft.com/office/powerpoint/2010/main" val="28248182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E410A-FE59-B4CA-0318-16A6ADFDE2A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58E428C-17EF-9175-20BA-E4BB71E7F314}"/>
              </a:ext>
            </a:extLst>
          </p:cNvPr>
          <p:cNvSpPr/>
          <p:nvPr/>
        </p:nvSpPr>
        <p:spPr>
          <a:xfrm>
            <a:off x="0" y="606997"/>
            <a:ext cx="9139367" cy="4385816"/>
          </a:xfrm>
          <a:prstGeom prst="rect">
            <a:avLst/>
          </a:prstGeom>
        </p:spPr>
        <p:txBody>
          <a:bodyPr wrap="square">
            <a:spAutoFit/>
          </a:bodyPr>
          <a:lstStyle/>
          <a:p>
            <a:pPr algn="ctr" defTabSz="685800">
              <a:buClrTx/>
            </a:pPr>
            <a:r>
              <a:rPr lang="en-US" sz="7200" kern="1200" dirty="0">
                <a:solidFill>
                  <a:srgbClr val="3D487D"/>
                </a:solidFill>
                <a:latin typeface="Tw Cen MT" charset="0"/>
                <a:ea typeface="Tw Cen MT" charset="0"/>
                <a:cs typeface="Tw Cen MT" charset="0"/>
              </a:rPr>
              <a:t>People hate two things,</a:t>
            </a:r>
          </a:p>
          <a:p>
            <a:pPr algn="ctr" defTabSz="685800">
              <a:buClrTx/>
            </a:pPr>
            <a:r>
              <a:rPr lang="en-US" sz="10350" b="1" kern="1200" dirty="0">
                <a:solidFill>
                  <a:srgbClr val="3D487D"/>
                </a:solidFill>
                <a:latin typeface="Tw Cen MT" charset="0"/>
                <a:ea typeface="Tw Cen MT" charset="0"/>
                <a:cs typeface="Tw Cen MT" charset="0"/>
              </a:rPr>
              <a:t>change and the way things are.</a:t>
            </a:r>
          </a:p>
        </p:txBody>
      </p:sp>
    </p:spTree>
    <p:extLst>
      <p:ext uri="{BB962C8B-B14F-4D97-AF65-F5344CB8AC3E}">
        <p14:creationId xmlns:p14="http://schemas.microsoft.com/office/powerpoint/2010/main" val="28963314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3D40D-2954-A05D-BD4E-58103DF5AFF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0254360-85AA-23B8-A627-06CBE0E5162D}"/>
              </a:ext>
            </a:extLst>
          </p:cNvPr>
          <p:cNvSpPr/>
          <p:nvPr/>
        </p:nvSpPr>
        <p:spPr>
          <a:xfrm>
            <a:off x="0" y="606997"/>
            <a:ext cx="9139367" cy="3277820"/>
          </a:xfrm>
          <a:prstGeom prst="rect">
            <a:avLst/>
          </a:prstGeom>
        </p:spPr>
        <p:txBody>
          <a:bodyPr wrap="square">
            <a:spAutoFit/>
          </a:bodyPr>
          <a:lstStyle/>
          <a:p>
            <a:pPr algn="ctr" defTabSz="685800">
              <a:buClrTx/>
            </a:pPr>
            <a:r>
              <a:rPr lang="en-US" sz="10350" b="1" kern="1200" dirty="0">
                <a:solidFill>
                  <a:srgbClr val="3D487D"/>
                </a:solidFill>
                <a:latin typeface="Tw Cen MT" charset="0"/>
                <a:ea typeface="Tw Cen MT" charset="0"/>
                <a:cs typeface="Tw Cen MT" charset="0"/>
              </a:rPr>
              <a:t>Why is change so hard?</a:t>
            </a:r>
          </a:p>
        </p:txBody>
      </p:sp>
    </p:spTree>
    <p:extLst>
      <p:ext uri="{BB962C8B-B14F-4D97-AF65-F5344CB8AC3E}">
        <p14:creationId xmlns:p14="http://schemas.microsoft.com/office/powerpoint/2010/main" val="38063179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EF6A-13AC-A3E8-F394-9BD1D3FC27F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6C94F74-ECB6-CBA8-B7E6-BF7F73C81FC6}"/>
              </a:ext>
            </a:extLst>
          </p:cNvPr>
          <p:cNvSpPr/>
          <p:nvPr/>
        </p:nvSpPr>
        <p:spPr>
          <a:xfrm>
            <a:off x="-2" y="1117743"/>
            <a:ext cx="9139367" cy="1685077"/>
          </a:xfrm>
          <a:prstGeom prst="rect">
            <a:avLst/>
          </a:prstGeom>
        </p:spPr>
        <p:txBody>
          <a:bodyPr wrap="square">
            <a:spAutoFit/>
          </a:bodyPr>
          <a:lstStyle/>
          <a:p>
            <a:pPr algn="ctr" defTabSz="685800">
              <a:buClrTx/>
            </a:pPr>
            <a:r>
              <a:rPr lang="en-US" sz="10350" b="1" kern="1200" dirty="0">
                <a:solidFill>
                  <a:srgbClr val="3D487D"/>
                </a:solidFill>
                <a:latin typeface="Tw Cen MT" charset="0"/>
                <a:ea typeface="Tw Cen MT" charset="0"/>
                <a:cs typeface="Tw Cen MT" charset="0"/>
              </a:rPr>
              <a:t>D </a:t>
            </a:r>
            <a:r>
              <a:rPr lang="en-US" sz="10350" kern="1200" dirty="0">
                <a:solidFill>
                  <a:srgbClr val="3D487D"/>
                </a:solidFill>
                <a:latin typeface="Tw Cen MT" charset="0"/>
                <a:ea typeface="Tw Cen MT" charset="0"/>
                <a:cs typeface="Tw Cen MT" charset="0"/>
              </a:rPr>
              <a:t>x</a:t>
            </a:r>
            <a:r>
              <a:rPr lang="en-US" sz="10350" b="1" kern="1200" dirty="0">
                <a:solidFill>
                  <a:srgbClr val="3D487D"/>
                </a:solidFill>
                <a:latin typeface="Tw Cen MT" charset="0"/>
                <a:ea typeface="Tw Cen MT" charset="0"/>
                <a:cs typeface="Tw Cen MT" charset="0"/>
              </a:rPr>
              <a:t> V </a:t>
            </a:r>
            <a:r>
              <a:rPr lang="en-US" sz="10350" kern="1200" dirty="0">
                <a:solidFill>
                  <a:srgbClr val="3D487D"/>
                </a:solidFill>
                <a:latin typeface="Tw Cen MT" charset="0"/>
                <a:ea typeface="Tw Cen MT" charset="0"/>
                <a:cs typeface="Tw Cen MT" charset="0"/>
              </a:rPr>
              <a:t>x</a:t>
            </a:r>
            <a:r>
              <a:rPr lang="en-US" sz="10350" b="1" kern="1200" dirty="0">
                <a:solidFill>
                  <a:srgbClr val="3D487D"/>
                </a:solidFill>
                <a:latin typeface="Tw Cen MT" charset="0"/>
                <a:ea typeface="Tw Cen MT" charset="0"/>
                <a:cs typeface="Tw Cen MT" charset="0"/>
              </a:rPr>
              <a:t> F </a:t>
            </a:r>
            <a:r>
              <a:rPr lang="en-US" sz="10350" kern="1200" dirty="0">
                <a:solidFill>
                  <a:srgbClr val="3D487D"/>
                </a:solidFill>
                <a:latin typeface="Tw Cen MT" charset="0"/>
                <a:ea typeface="Tw Cen MT" charset="0"/>
                <a:cs typeface="Tw Cen MT" charset="0"/>
              </a:rPr>
              <a:t>&gt;</a:t>
            </a:r>
            <a:r>
              <a:rPr lang="en-US" sz="10350" b="1" kern="1200" dirty="0">
                <a:solidFill>
                  <a:srgbClr val="3D487D"/>
                </a:solidFill>
                <a:latin typeface="Tw Cen MT" charset="0"/>
                <a:ea typeface="Tw Cen MT" charset="0"/>
                <a:cs typeface="Tw Cen MT" charset="0"/>
              </a:rPr>
              <a:t> R</a:t>
            </a:r>
          </a:p>
        </p:txBody>
      </p:sp>
    </p:spTree>
    <p:extLst>
      <p:ext uri="{BB962C8B-B14F-4D97-AF65-F5344CB8AC3E}">
        <p14:creationId xmlns:p14="http://schemas.microsoft.com/office/powerpoint/2010/main" val="42040052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F0769DA-8F71-3473-8051-66BC5D259C9A}"/>
              </a:ext>
            </a:extLst>
          </p:cNvPr>
          <p:cNvSpPr/>
          <p:nvPr/>
        </p:nvSpPr>
        <p:spPr>
          <a:xfrm>
            <a:off x="-2" y="1117743"/>
            <a:ext cx="9139367" cy="1685077"/>
          </a:xfrm>
          <a:prstGeom prst="rect">
            <a:avLst/>
          </a:prstGeom>
        </p:spPr>
        <p:txBody>
          <a:bodyPr wrap="square">
            <a:spAutoFit/>
          </a:bodyPr>
          <a:lstStyle/>
          <a:p>
            <a:pPr algn="ctr" defTabSz="685800">
              <a:buClrTx/>
            </a:pPr>
            <a:r>
              <a:rPr lang="en-US" sz="10350" b="1" kern="1200" dirty="0">
                <a:solidFill>
                  <a:srgbClr val="3D487D"/>
                </a:solidFill>
                <a:latin typeface="Tw Cen MT" charset="0"/>
                <a:ea typeface="Tw Cen MT" charset="0"/>
                <a:cs typeface="Tw Cen MT" charset="0"/>
              </a:rPr>
              <a:t>D </a:t>
            </a:r>
            <a:r>
              <a:rPr lang="en-US" sz="10350" kern="1200" dirty="0">
                <a:solidFill>
                  <a:srgbClr val="3D487D"/>
                </a:solidFill>
                <a:latin typeface="Tw Cen MT" charset="0"/>
                <a:ea typeface="Tw Cen MT" charset="0"/>
                <a:cs typeface="Tw Cen MT" charset="0"/>
              </a:rPr>
              <a:t>x</a:t>
            </a:r>
            <a:r>
              <a:rPr lang="en-US" sz="10350" b="1" kern="1200" dirty="0">
                <a:solidFill>
                  <a:srgbClr val="3D487D"/>
                </a:solidFill>
                <a:latin typeface="Tw Cen MT" charset="0"/>
                <a:ea typeface="Tw Cen MT" charset="0"/>
                <a:cs typeface="Tw Cen MT" charset="0"/>
              </a:rPr>
              <a:t> V </a:t>
            </a:r>
            <a:r>
              <a:rPr lang="en-US" sz="10350" kern="1200" dirty="0">
                <a:solidFill>
                  <a:srgbClr val="3D487D"/>
                </a:solidFill>
                <a:latin typeface="Tw Cen MT" charset="0"/>
                <a:ea typeface="Tw Cen MT" charset="0"/>
                <a:cs typeface="Tw Cen MT" charset="0"/>
              </a:rPr>
              <a:t>x</a:t>
            </a:r>
            <a:r>
              <a:rPr lang="en-US" sz="10350" b="1" kern="1200" dirty="0">
                <a:solidFill>
                  <a:srgbClr val="3D487D"/>
                </a:solidFill>
                <a:latin typeface="Tw Cen MT" charset="0"/>
                <a:ea typeface="Tw Cen MT" charset="0"/>
                <a:cs typeface="Tw Cen MT" charset="0"/>
              </a:rPr>
              <a:t> F </a:t>
            </a:r>
            <a:r>
              <a:rPr lang="en-US" sz="10350" kern="1200" dirty="0">
                <a:solidFill>
                  <a:srgbClr val="3D487D"/>
                </a:solidFill>
                <a:latin typeface="Tw Cen MT" charset="0"/>
                <a:ea typeface="Tw Cen MT" charset="0"/>
                <a:cs typeface="Tw Cen MT" charset="0"/>
              </a:rPr>
              <a:t>&gt;</a:t>
            </a:r>
            <a:r>
              <a:rPr lang="en-US" sz="10350" b="1" kern="1200" dirty="0">
                <a:solidFill>
                  <a:srgbClr val="3D487D"/>
                </a:solidFill>
                <a:latin typeface="Tw Cen MT" charset="0"/>
                <a:ea typeface="Tw Cen MT" charset="0"/>
                <a:cs typeface="Tw Cen MT" charset="0"/>
              </a:rPr>
              <a:t> R</a:t>
            </a:r>
          </a:p>
        </p:txBody>
      </p:sp>
      <p:sp>
        <p:nvSpPr>
          <p:cNvPr id="6" name="TextBox 5">
            <a:extLst>
              <a:ext uri="{FF2B5EF4-FFF2-40B4-BE49-F238E27FC236}">
                <a16:creationId xmlns:a16="http://schemas.microsoft.com/office/drawing/2014/main" id="{D78B91BA-3326-FC26-9112-6E418B88F6AA}"/>
              </a:ext>
            </a:extLst>
          </p:cNvPr>
          <p:cNvSpPr txBox="1"/>
          <p:nvPr/>
        </p:nvSpPr>
        <p:spPr>
          <a:xfrm>
            <a:off x="597312" y="2337284"/>
            <a:ext cx="7936147" cy="323165"/>
          </a:xfrm>
          <a:prstGeom prst="rect">
            <a:avLst/>
          </a:prstGeom>
          <a:noFill/>
        </p:spPr>
        <p:txBody>
          <a:bodyPr wrap="none" rtlCol="0">
            <a:spAutoFit/>
          </a:bodyPr>
          <a:lstStyle/>
          <a:p>
            <a:pPr defTabSz="685800">
              <a:buClrTx/>
            </a:pPr>
            <a:r>
              <a:rPr lang="en-US" sz="1500" b="1" kern="1200" cap="small" dirty="0">
                <a:solidFill>
                  <a:srgbClr val="ED7D31"/>
                </a:solidFill>
                <a:latin typeface="Calibri" panose="020F0502020204030204"/>
                <a:ea typeface="+mn-ea"/>
                <a:cs typeface="+mn-cs"/>
              </a:rPr>
              <a:t>Dissatisfaction		             Vision		         First Steps			Resistance </a:t>
            </a:r>
          </a:p>
        </p:txBody>
      </p:sp>
    </p:spTree>
    <p:extLst>
      <p:ext uri="{BB962C8B-B14F-4D97-AF65-F5344CB8AC3E}">
        <p14:creationId xmlns:p14="http://schemas.microsoft.com/office/powerpoint/2010/main" val="19112035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21154B-CC8F-AA4B-ADFA-1FFCD91FC0D8}"/>
              </a:ext>
            </a:extLst>
          </p:cNvPr>
          <p:cNvPicPr>
            <a:picLocks noChangeAspect="1"/>
          </p:cNvPicPr>
          <p:nvPr/>
        </p:nvPicPr>
        <p:blipFill>
          <a:blip r:embed="rId2"/>
          <a:stretch>
            <a:fillRect/>
          </a:stretch>
        </p:blipFill>
        <p:spPr>
          <a:xfrm>
            <a:off x="0" y="-196808"/>
            <a:ext cx="4296690" cy="4125961"/>
          </a:xfrm>
          <a:prstGeom prst="rect">
            <a:avLst/>
          </a:prstGeom>
        </p:spPr>
      </p:pic>
      <p:pic>
        <p:nvPicPr>
          <p:cNvPr id="8" name="Picture 7">
            <a:extLst>
              <a:ext uri="{FF2B5EF4-FFF2-40B4-BE49-F238E27FC236}">
                <a16:creationId xmlns:a16="http://schemas.microsoft.com/office/drawing/2014/main" id="{F094827A-5CD1-3257-4C88-7B812F5E6950}"/>
              </a:ext>
            </a:extLst>
          </p:cNvPr>
          <p:cNvPicPr>
            <a:picLocks noChangeAspect="1"/>
          </p:cNvPicPr>
          <p:nvPr/>
        </p:nvPicPr>
        <p:blipFill>
          <a:blip r:embed="rId3"/>
          <a:stretch>
            <a:fillRect/>
          </a:stretch>
        </p:blipFill>
        <p:spPr>
          <a:xfrm>
            <a:off x="4200757" y="2339341"/>
            <a:ext cx="4828785" cy="2804160"/>
          </a:xfrm>
          <a:prstGeom prst="rect">
            <a:avLst/>
          </a:prstGeom>
        </p:spPr>
      </p:pic>
    </p:spTree>
    <p:extLst>
      <p:ext uri="{BB962C8B-B14F-4D97-AF65-F5344CB8AC3E}">
        <p14:creationId xmlns:p14="http://schemas.microsoft.com/office/powerpoint/2010/main" val="35698014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C8798-3D37-87E7-028F-F6540D7A67D9}"/>
              </a:ext>
            </a:extLst>
          </p:cNvPr>
          <p:cNvSpPr txBox="1"/>
          <p:nvPr/>
        </p:nvSpPr>
        <p:spPr>
          <a:xfrm>
            <a:off x="1069579" y="0"/>
            <a:ext cx="7186072" cy="4985980"/>
          </a:xfrm>
          <a:prstGeom prst="rect">
            <a:avLst/>
          </a:prstGeom>
          <a:noFill/>
        </p:spPr>
        <p:txBody>
          <a:bodyPr wrap="square" rtlCol="0">
            <a:spAutoFit/>
          </a:bodyPr>
          <a:lstStyle/>
          <a:p>
            <a:pPr algn="ctr"/>
            <a:r>
              <a:rPr lang="en-US" sz="4800" dirty="0">
                <a:solidFill>
                  <a:srgbClr val="3D487D"/>
                </a:solidFill>
                <a:latin typeface="+mj-lt"/>
                <a:ea typeface="Tw Cen MT" charset="0"/>
                <a:cs typeface="Tw Cen MT" charset="0"/>
              </a:rPr>
              <a:t>Key Take Away </a:t>
            </a:r>
          </a:p>
          <a:p>
            <a:pPr algn="ctr"/>
            <a:endParaRPr lang="en-US" sz="5400" b="1" dirty="0">
              <a:solidFill>
                <a:srgbClr val="3D487D"/>
              </a:solidFill>
              <a:latin typeface="Arial Black" panose="020B0A04020102020204" pitchFamily="34" charset="0"/>
              <a:ea typeface="Tw Cen MT" charset="0"/>
              <a:cs typeface="Tw Cen MT" charset="0"/>
            </a:endParaRPr>
          </a:p>
          <a:p>
            <a:pPr algn="ctr"/>
            <a:r>
              <a:rPr lang="en-US" sz="5400" b="1" dirty="0">
                <a:solidFill>
                  <a:srgbClr val="3D487D"/>
                </a:solidFill>
                <a:latin typeface="Arial Black" panose="020B0A04020102020204" pitchFamily="34" charset="0"/>
                <a:ea typeface="Tw Cen MT" charset="0"/>
                <a:cs typeface="Tw Cen MT" charset="0"/>
              </a:rPr>
              <a:t>Have a point of view, but be willing to change that view</a:t>
            </a:r>
            <a:endParaRPr lang="en-US" sz="4000" b="1" dirty="0">
              <a:solidFill>
                <a:srgbClr val="3D487D"/>
              </a:solidFill>
              <a:latin typeface="Arial Black" panose="020B0A04020102020204" pitchFamily="34" charset="0"/>
              <a:ea typeface="Tw Cen MT" charset="0"/>
              <a:cs typeface="Tw Cen MT" charset="0"/>
            </a:endParaRPr>
          </a:p>
        </p:txBody>
      </p:sp>
      <p:sp>
        <p:nvSpPr>
          <p:cNvPr id="5" name="Rectangle 4">
            <a:extLst>
              <a:ext uri="{FF2B5EF4-FFF2-40B4-BE49-F238E27FC236}">
                <a16:creationId xmlns:a16="http://schemas.microsoft.com/office/drawing/2014/main" id="{F5DD0998-E1C9-7E33-7FAD-35DB449EA7B7}"/>
              </a:ext>
            </a:extLst>
          </p:cNvPr>
          <p:cNvSpPr/>
          <p:nvPr/>
        </p:nvSpPr>
        <p:spPr>
          <a:xfrm>
            <a:off x="1904967" y="1070705"/>
            <a:ext cx="5515295" cy="1777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898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906198C-8AC1-F549-59CA-6138F566407C}"/>
              </a:ext>
            </a:extLst>
          </p:cNvPr>
          <p:cNvSpPr/>
          <p:nvPr/>
        </p:nvSpPr>
        <p:spPr>
          <a:xfrm>
            <a:off x="5856204" y="1045727"/>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8625" kern="1200" dirty="0">
                <a:solidFill>
                  <a:prstClr val="black"/>
                </a:solidFill>
                <a:latin typeface="Baskerville Old Face" pitchFamily="18" charset="0"/>
              </a:rPr>
              <a:t>8</a:t>
            </a:r>
            <a:endParaRPr lang="en-US" altLang="en-US" sz="1800" kern="1200" dirty="0">
              <a:solidFill>
                <a:prstClr val="black"/>
              </a:solidFill>
              <a:latin typeface="Baskerville Old Face" pitchFamily="18" charset="0"/>
            </a:endParaRPr>
          </a:p>
        </p:txBody>
      </p:sp>
      <p:sp>
        <p:nvSpPr>
          <p:cNvPr id="5" name="Oval 4">
            <a:extLst>
              <a:ext uri="{FF2B5EF4-FFF2-40B4-BE49-F238E27FC236}">
                <a16:creationId xmlns:a16="http://schemas.microsoft.com/office/drawing/2014/main" id="{325F1F7C-4D19-4C77-FED0-C3BEEDA9E092}"/>
              </a:ext>
            </a:extLst>
          </p:cNvPr>
          <p:cNvSpPr/>
          <p:nvPr/>
        </p:nvSpPr>
        <p:spPr>
          <a:xfrm>
            <a:off x="3401850" y="1019533"/>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6600" kern="1200" dirty="0">
                <a:solidFill>
                  <a:prstClr val="black"/>
                </a:solidFill>
                <a:latin typeface="Baskerville Old Face" pitchFamily="18" charset="0"/>
              </a:rPr>
              <a:t>45</a:t>
            </a:r>
            <a:endParaRPr lang="en-US" altLang="en-US" sz="1800" kern="1200" dirty="0">
              <a:solidFill>
                <a:prstClr val="black"/>
              </a:solidFill>
              <a:latin typeface="Baskerville Old Face" pitchFamily="18" charset="0"/>
            </a:endParaRPr>
          </a:p>
        </p:txBody>
      </p:sp>
      <p:sp>
        <p:nvSpPr>
          <p:cNvPr id="6" name="Oval 5">
            <a:extLst>
              <a:ext uri="{FF2B5EF4-FFF2-40B4-BE49-F238E27FC236}">
                <a16:creationId xmlns:a16="http://schemas.microsoft.com/office/drawing/2014/main" id="{99EA2F5B-7926-818F-5677-675FE2619C13}"/>
              </a:ext>
            </a:extLst>
          </p:cNvPr>
          <p:cNvSpPr/>
          <p:nvPr/>
        </p:nvSpPr>
        <p:spPr>
          <a:xfrm>
            <a:off x="934637" y="1045727"/>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6600" kern="1200" dirty="0">
                <a:solidFill>
                  <a:prstClr val="black"/>
                </a:solidFill>
                <a:latin typeface="Arial Narrow" pitchFamily="34" charset="0"/>
              </a:rPr>
              <a:t>25</a:t>
            </a:r>
            <a:endParaRPr lang="en-US" altLang="en-US" sz="1800" kern="1200" dirty="0">
              <a:solidFill>
                <a:prstClr val="black"/>
              </a:solidFill>
              <a:latin typeface="Arial Narrow" pitchFamily="34" charset="0"/>
            </a:endParaRPr>
          </a:p>
        </p:txBody>
      </p:sp>
    </p:spTree>
    <p:extLst>
      <p:ext uri="{BB962C8B-B14F-4D97-AF65-F5344CB8AC3E}">
        <p14:creationId xmlns:p14="http://schemas.microsoft.com/office/powerpoint/2010/main" val="28077952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906198C-8AC1-F549-59CA-6138F566407C}"/>
              </a:ext>
            </a:extLst>
          </p:cNvPr>
          <p:cNvSpPr/>
          <p:nvPr/>
        </p:nvSpPr>
        <p:spPr>
          <a:xfrm>
            <a:off x="5856204" y="1045727"/>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8625" kern="1200" dirty="0">
                <a:solidFill>
                  <a:prstClr val="black"/>
                </a:solidFill>
                <a:latin typeface="Baskerville Old Face" pitchFamily="18" charset="0"/>
              </a:rPr>
              <a:t>8</a:t>
            </a:r>
            <a:endParaRPr lang="en-US" altLang="en-US" sz="1800" kern="1200" dirty="0">
              <a:solidFill>
                <a:prstClr val="black"/>
              </a:solidFill>
              <a:latin typeface="Baskerville Old Face" pitchFamily="18" charset="0"/>
            </a:endParaRPr>
          </a:p>
        </p:txBody>
      </p:sp>
      <p:sp>
        <p:nvSpPr>
          <p:cNvPr id="5" name="Oval 4">
            <a:extLst>
              <a:ext uri="{FF2B5EF4-FFF2-40B4-BE49-F238E27FC236}">
                <a16:creationId xmlns:a16="http://schemas.microsoft.com/office/drawing/2014/main" id="{325F1F7C-4D19-4C77-FED0-C3BEEDA9E092}"/>
              </a:ext>
            </a:extLst>
          </p:cNvPr>
          <p:cNvSpPr/>
          <p:nvPr/>
        </p:nvSpPr>
        <p:spPr>
          <a:xfrm>
            <a:off x="3401850" y="1019533"/>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6600" kern="1200" dirty="0">
                <a:solidFill>
                  <a:prstClr val="black"/>
                </a:solidFill>
                <a:latin typeface="Baskerville Old Face" pitchFamily="18" charset="0"/>
              </a:rPr>
              <a:t>45</a:t>
            </a:r>
            <a:endParaRPr lang="en-US" altLang="en-US" sz="1800" kern="1200" dirty="0">
              <a:solidFill>
                <a:prstClr val="black"/>
              </a:solidFill>
              <a:latin typeface="Baskerville Old Face" pitchFamily="18" charset="0"/>
            </a:endParaRPr>
          </a:p>
        </p:txBody>
      </p:sp>
      <p:sp>
        <p:nvSpPr>
          <p:cNvPr id="6" name="Oval 5">
            <a:extLst>
              <a:ext uri="{FF2B5EF4-FFF2-40B4-BE49-F238E27FC236}">
                <a16:creationId xmlns:a16="http://schemas.microsoft.com/office/drawing/2014/main" id="{99EA2F5B-7926-818F-5677-675FE2619C13}"/>
              </a:ext>
            </a:extLst>
          </p:cNvPr>
          <p:cNvSpPr/>
          <p:nvPr/>
        </p:nvSpPr>
        <p:spPr>
          <a:xfrm>
            <a:off x="934637" y="1045727"/>
            <a:ext cx="2312707" cy="2220199"/>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algn="ctr" defTabSz="685800" eaLnBrk="1" hangingPunct="1">
              <a:buClrTx/>
              <a:defRPr/>
            </a:pPr>
            <a:r>
              <a:rPr lang="en-US" altLang="en-US" sz="6600" kern="1200" dirty="0">
                <a:solidFill>
                  <a:prstClr val="black"/>
                </a:solidFill>
                <a:latin typeface="Arial Narrow" pitchFamily="34" charset="0"/>
              </a:rPr>
              <a:t>25</a:t>
            </a:r>
            <a:endParaRPr lang="en-US" altLang="en-US" sz="1800" kern="1200" dirty="0">
              <a:solidFill>
                <a:prstClr val="black"/>
              </a:solidFill>
              <a:latin typeface="Arial Narrow" pitchFamily="34" charset="0"/>
            </a:endParaRPr>
          </a:p>
        </p:txBody>
      </p:sp>
      <p:pic>
        <p:nvPicPr>
          <p:cNvPr id="7" name="Picture 6">
            <a:extLst>
              <a:ext uri="{FF2B5EF4-FFF2-40B4-BE49-F238E27FC236}">
                <a16:creationId xmlns:a16="http://schemas.microsoft.com/office/drawing/2014/main" id="{40B335BD-A5C7-A301-0642-D412CEB04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7735" y="966043"/>
            <a:ext cx="2379005" cy="2379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5A83BD8-D416-CB3E-8B87-AE16144FC1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66043"/>
            <a:ext cx="2379005" cy="2379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0A5EFF9-4801-3562-5694-C46AC201B8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238" y="966043"/>
            <a:ext cx="2379005" cy="2379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895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AFBE3-3602-2C3B-8544-4E5BE9FA5D2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4C642DF-518C-7CF0-839C-6E96D34EC648}"/>
              </a:ext>
            </a:extLst>
          </p:cNvPr>
          <p:cNvSpPr>
            <a:spLocks noGrp="1"/>
          </p:cNvSpPr>
          <p:nvPr>
            <p:ph type="title"/>
          </p:nvPr>
        </p:nvSpPr>
        <p:spPr>
          <a:xfrm>
            <a:off x="4632962" y="81645"/>
            <a:ext cx="3739515" cy="4625068"/>
          </a:xfrm>
          <a:solidFill>
            <a:schemeClr val="accent4"/>
          </a:solidFill>
        </p:spPr>
        <p:txBody>
          <a:bodyPr>
            <a:noAutofit/>
          </a:bodyPr>
          <a:lstStyle/>
          <a:p>
            <a:pPr algn="ctr" fontAlgn="base">
              <a:lnSpc>
                <a:spcPct val="100000"/>
              </a:lnSpc>
              <a:spcBef>
                <a:spcPts val="450"/>
              </a:spcBef>
              <a:spcAft>
                <a:spcPts val="450"/>
              </a:spcAft>
            </a:pPr>
            <a:r>
              <a:rPr lang="en-US" sz="1800" dirty="0">
                <a:solidFill>
                  <a:srgbClr val="000000"/>
                </a:solidFill>
                <a:latin typeface="Proxima Nova Regular"/>
              </a:rPr>
              <a:t>Transparent and open government</a:t>
            </a:r>
            <a:br>
              <a:rPr lang="en-US" sz="1800" dirty="0">
                <a:solidFill>
                  <a:srgbClr val="000000"/>
                </a:solidFill>
                <a:latin typeface="Proxima Nova Regular"/>
              </a:rPr>
            </a:br>
            <a:r>
              <a:rPr lang="en-US" sz="1800" dirty="0">
                <a:solidFill>
                  <a:srgbClr val="000000"/>
                </a:solidFill>
                <a:latin typeface="Proxima Nova Regular"/>
              </a:rPr>
              <a:t>Increasing citizen engagement</a:t>
            </a:r>
            <a:br>
              <a:rPr lang="en-US" sz="1800" dirty="0">
                <a:solidFill>
                  <a:srgbClr val="000000"/>
                </a:solidFill>
                <a:latin typeface="Proxima Nova Regular"/>
              </a:rPr>
            </a:br>
            <a:r>
              <a:rPr lang="en-US" sz="1800" dirty="0">
                <a:solidFill>
                  <a:srgbClr val="000000"/>
                </a:solidFill>
                <a:latin typeface="Proxima Nova Regular"/>
              </a:rPr>
              <a:t>Legislative/regulatory changes</a:t>
            </a:r>
            <a:br>
              <a:rPr lang="en-US" sz="1800" dirty="0">
                <a:solidFill>
                  <a:srgbClr val="000000"/>
                </a:solidFill>
                <a:latin typeface="Proxima Nova Regular"/>
              </a:rPr>
            </a:br>
            <a:r>
              <a:rPr lang="en-US" sz="1800" dirty="0">
                <a:solidFill>
                  <a:srgbClr val="000000"/>
                </a:solidFill>
                <a:latin typeface="Proxima Nova Regular"/>
              </a:rPr>
              <a:t>Managing citizen expectations </a:t>
            </a:r>
            <a:br>
              <a:rPr lang="en-US" sz="1800" dirty="0">
                <a:solidFill>
                  <a:srgbClr val="000000"/>
                </a:solidFill>
                <a:latin typeface="Proxima Nova Regular"/>
              </a:rPr>
            </a:br>
            <a:r>
              <a:rPr lang="en-US" sz="1800" dirty="0">
                <a:solidFill>
                  <a:srgbClr val="000000"/>
                </a:solidFill>
                <a:latin typeface="Proxima Nova Regular"/>
              </a:rPr>
              <a:t>Community planning issues</a:t>
            </a:r>
            <a:br>
              <a:rPr lang="en-US" sz="1800" dirty="0">
                <a:solidFill>
                  <a:srgbClr val="000000"/>
                </a:solidFill>
                <a:latin typeface="Proxima Nova Regular"/>
              </a:rPr>
            </a:br>
            <a:r>
              <a:rPr lang="en-US" sz="1800" dirty="0">
                <a:solidFill>
                  <a:srgbClr val="000000"/>
                </a:solidFill>
                <a:latin typeface="Proxima Nova Regular"/>
              </a:rPr>
              <a:t>Diversity, Equity, Inclusion</a:t>
            </a:r>
            <a:br>
              <a:rPr lang="en-US" sz="1800" dirty="0">
                <a:solidFill>
                  <a:srgbClr val="000000"/>
                </a:solidFill>
                <a:latin typeface="Proxima Nova Regular"/>
              </a:rPr>
            </a:br>
            <a:r>
              <a:rPr lang="en-US" sz="1800" dirty="0">
                <a:solidFill>
                  <a:srgbClr val="000000"/>
                </a:solidFill>
                <a:latin typeface="Proxima Nova Regular"/>
              </a:rPr>
              <a:t>Recruitment and retention</a:t>
            </a:r>
            <a:br>
              <a:rPr lang="en-US" sz="1800" dirty="0">
                <a:solidFill>
                  <a:srgbClr val="000000"/>
                </a:solidFill>
                <a:latin typeface="Proxima Nova Regular"/>
              </a:rPr>
            </a:br>
            <a:r>
              <a:rPr lang="en-US" sz="1800" dirty="0">
                <a:solidFill>
                  <a:srgbClr val="000000"/>
                </a:solidFill>
                <a:latin typeface="Proxima Nova Regular"/>
              </a:rPr>
              <a:t>Operational inefficiencies</a:t>
            </a:r>
            <a:br>
              <a:rPr lang="en-US" sz="1800" dirty="0">
                <a:solidFill>
                  <a:srgbClr val="000000"/>
                </a:solidFill>
                <a:latin typeface="Proxima Nova Regular"/>
              </a:rPr>
            </a:br>
            <a:r>
              <a:rPr lang="en-US" sz="1800" dirty="0">
                <a:solidFill>
                  <a:srgbClr val="000000"/>
                </a:solidFill>
                <a:latin typeface="Proxima Nova Regular"/>
              </a:rPr>
              <a:t>Digital Transformation</a:t>
            </a:r>
            <a:br>
              <a:rPr lang="en-US" sz="1800" dirty="0">
                <a:solidFill>
                  <a:srgbClr val="000000"/>
                </a:solidFill>
                <a:latin typeface="Proxima Nova Regular"/>
              </a:rPr>
            </a:br>
            <a:r>
              <a:rPr lang="en-US" sz="1800" dirty="0">
                <a:solidFill>
                  <a:srgbClr val="000000"/>
                </a:solidFill>
                <a:latin typeface="Proxima Nova Regular"/>
              </a:rPr>
              <a:t>Water Infrastructure</a:t>
            </a:r>
            <a:br>
              <a:rPr lang="en-US" sz="1800" dirty="0">
                <a:solidFill>
                  <a:srgbClr val="000000"/>
                </a:solidFill>
                <a:latin typeface="Proxima Nova Regular"/>
              </a:rPr>
            </a:br>
            <a:r>
              <a:rPr lang="en-US" sz="1800" dirty="0">
                <a:solidFill>
                  <a:srgbClr val="000000"/>
                </a:solidFill>
                <a:latin typeface="Proxima Nova Regular"/>
              </a:rPr>
              <a:t>Mental Wellbeing</a:t>
            </a:r>
            <a:br>
              <a:rPr lang="en-US" sz="1800" dirty="0">
                <a:solidFill>
                  <a:srgbClr val="000000"/>
                </a:solidFill>
                <a:latin typeface="Proxima Nova Regular"/>
              </a:rPr>
            </a:br>
            <a:r>
              <a:rPr lang="en-US" sz="1800" dirty="0">
                <a:solidFill>
                  <a:srgbClr val="000000"/>
                </a:solidFill>
                <a:latin typeface="Proxima Nova Regular"/>
              </a:rPr>
              <a:t>Transportation</a:t>
            </a:r>
            <a:br>
              <a:rPr lang="en-US" sz="1800" dirty="0">
                <a:solidFill>
                  <a:srgbClr val="000000"/>
                </a:solidFill>
                <a:latin typeface="Proxima Nova Regular"/>
              </a:rPr>
            </a:br>
            <a:r>
              <a:rPr lang="en-US" sz="1800" dirty="0">
                <a:solidFill>
                  <a:srgbClr val="000000"/>
                </a:solidFill>
                <a:latin typeface="Proxima Nova Regular"/>
              </a:rPr>
              <a:t>Cybersecurity</a:t>
            </a:r>
            <a:br>
              <a:rPr lang="en-US" sz="1800" dirty="0">
                <a:solidFill>
                  <a:srgbClr val="000000"/>
                </a:solidFill>
                <a:latin typeface="Proxima Nova Regular"/>
              </a:rPr>
            </a:br>
            <a:r>
              <a:rPr lang="en-US" sz="1800" dirty="0">
                <a:solidFill>
                  <a:srgbClr val="000000"/>
                </a:solidFill>
                <a:latin typeface="Proxima Nova Regular"/>
              </a:rPr>
              <a:t>Housing</a:t>
            </a:r>
            <a:br>
              <a:rPr lang="en-US" sz="1800" dirty="0">
                <a:solidFill>
                  <a:srgbClr val="000000"/>
                </a:solidFill>
                <a:latin typeface="Proxima Nova Regular"/>
              </a:rPr>
            </a:br>
            <a:r>
              <a:rPr lang="en-US" sz="1800" dirty="0">
                <a:solidFill>
                  <a:srgbClr val="000000"/>
                </a:solidFill>
                <a:latin typeface="Proxima Nova Regular"/>
              </a:rPr>
              <a:t>Budget </a:t>
            </a:r>
            <a:br>
              <a:rPr lang="en-US" sz="1800" dirty="0">
                <a:solidFill>
                  <a:srgbClr val="000000"/>
                </a:solidFill>
                <a:latin typeface="Proxima Nova Regular"/>
              </a:rPr>
            </a:br>
            <a:r>
              <a:rPr lang="en-US" sz="1800" dirty="0">
                <a:solidFill>
                  <a:srgbClr val="000000"/>
                </a:solidFill>
                <a:latin typeface="Proxima Nova Regular"/>
              </a:rPr>
              <a:t>. . .</a:t>
            </a:r>
            <a:br>
              <a:rPr lang="en-US" sz="1800" dirty="0">
                <a:solidFill>
                  <a:srgbClr val="000000"/>
                </a:solidFill>
                <a:latin typeface="Proxima Nova Regular"/>
              </a:rPr>
            </a:br>
            <a:endParaRPr lang="en-US" sz="1800" dirty="0"/>
          </a:p>
        </p:txBody>
      </p:sp>
      <p:sp>
        <p:nvSpPr>
          <p:cNvPr id="2" name="TextBox 1">
            <a:extLst>
              <a:ext uri="{FF2B5EF4-FFF2-40B4-BE49-F238E27FC236}">
                <a16:creationId xmlns:a16="http://schemas.microsoft.com/office/drawing/2014/main" id="{521DD982-70A2-27F8-5ED9-698689CBD748}"/>
              </a:ext>
            </a:extLst>
          </p:cNvPr>
          <p:cNvSpPr txBox="1"/>
          <p:nvPr/>
        </p:nvSpPr>
        <p:spPr>
          <a:xfrm>
            <a:off x="641509" y="564163"/>
            <a:ext cx="3930491" cy="3460004"/>
          </a:xfrm>
          <a:prstGeom prst="rect">
            <a:avLst/>
          </a:prstGeom>
        </p:spPr>
        <p:txBody>
          <a:bodyPr vert="horz" lIns="68580" tIns="34290" rIns="68580" bIns="34290" rtlCol="0" anchor="b">
            <a:normAutofit/>
          </a:bodyPr>
          <a:lstStyle/>
          <a:p>
            <a:pPr defTabSz="685783">
              <a:lnSpc>
                <a:spcPct val="90000"/>
              </a:lnSpc>
              <a:spcBef>
                <a:spcPct val="0"/>
              </a:spcBef>
              <a:spcAft>
                <a:spcPts val="450"/>
              </a:spcAft>
              <a:defRPr/>
            </a:pPr>
            <a:r>
              <a:rPr lang="en-US" sz="6000" dirty="0">
                <a:solidFill>
                  <a:srgbClr val="3D487D"/>
                </a:solidFill>
                <a:latin typeface="Arial Black" panose="020B0A04020102020204" pitchFamily="34" charset="0"/>
              </a:rPr>
              <a:t>What keeps you up at night?</a:t>
            </a:r>
          </a:p>
        </p:txBody>
      </p:sp>
      <p:sp>
        <p:nvSpPr>
          <p:cNvPr id="3" name="Rectangle 2">
            <a:extLst>
              <a:ext uri="{FF2B5EF4-FFF2-40B4-BE49-F238E27FC236}">
                <a16:creationId xmlns:a16="http://schemas.microsoft.com/office/drawing/2014/main" id="{CE89AD62-B5F3-48E7-D5F1-8240363D14EA}"/>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Frame 3">
            <a:extLst>
              <a:ext uri="{FF2B5EF4-FFF2-40B4-BE49-F238E27FC236}">
                <a16:creationId xmlns:a16="http://schemas.microsoft.com/office/drawing/2014/main" id="{8C9F02B8-DF1E-0A17-24C4-D342E8A09E93}"/>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Tree>
    <p:extLst>
      <p:ext uri="{BB962C8B-B14F-4D97-AF65-F5344CB8AC3E}">
        <p14:creationId xmlns:p14="http://schemas.microsoft.com/office/powerpoint/2010/main" val="10724071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A8FE8-8793-BBE3-BE6E-E3A4C842A626}"/>
              </a:ext>
            </a:extLst>
          </p:cNvPr>
          <p:cNvSpPr txBox="1"/>
          <p:nvPr/>
        </p:nvSpPr>
        <p:spPr>
          <a:xfrm>
            <a:off x="1877223" y="429560"/>
            <a:ext cx="5389554" cy="3139321"/>
          </a:xfrm>
          <a:prstGeom prst="rect">
            <a:avLst/>
          </a:prstGeom>
          <a:noFill/>
        </p:spPr>
        <p:txBody>
          <a:bodyPr wrap="square" rtlCol="0">
            <a:spAutoFit/>
          </a:bodyPr>
          <a:lstStyle/>
          <a:p>
            <a:pPr algn="ctr" defTabSz="685800">
              <a:buClrTx/>
            </a:pPr>
            <a:r>
              <a:rPr lang="en-US" sz="3600" kern="1200" dirty="0">
                <a:solidFill>
                  <a:srgbClr val="3D487D"/>
                </a:solidFill>
                <a:latin typeface="Calibri Light" panose="020F0302020204030204"/>
                <a:ea typeface="Tw Cen MT" charset="0"/>
                <a:cs typeface="Tw Cen MT" charset="0"/>
              </a:rPr>
              <a:t>Key Take Away </a:t>
            </a:r>
          </a:p>
          <a:p>
            <a:pPr algn="ctr" defTabSz="685800">
              <a:buClrTx/>
            </a:pPr>
            <a:endParaRPr lang="en-US" sz="4050" b="1" kern="1200" dirty="0">
              <a:solidFill>
                <a:srgbClr val="3D487D"/>
              </a:solidFill>
              <a:latin typeface="Arial Black" panose="020B0A04020102020204" pitchFamily="34" charset="0"/>
              <a:ea typeface="Tw Cen MT" charset="0"/>
              <a:cs typeface="Tw Cen MT" charset="0"/>
            </a:endParaRPr>
          </a:p>
          <a:p>
            <a:pPr algn="ctr" defTabSz="685800">
              <a:buClrTx/>
            </a:pPr>
            <a:r>
              <a:rPr lang="en-US" sz="4050" b="1" kern="1200" dirty="0">
                <a:solidFill>
                  <a:srgbClr val="3D487D"/>
                </a:solidFill>
                <a:latin typeface="Arial Black" panose="020B0A04020102020204" pitchFamily="34" charset="0"/>
                <a:ea typeface="Tw Cen MT" charset="0"/>
                <a:cs typeface="Tw Cen MT" charset="0"/>
              </a:rPr>
              <a:t>Focus on getting it right, not on being right</a:t>
            </a:r>
            <a:endParaRPr lang="en-US" sz="3000" b="1" kern="1200" dirty="0">
              <a:solidFill>
                <a:srgbClr val="3D487D"/>
              </a:solidFill>
              <a:latin typeface="Arial Black" panose="020B0A04020102020204" pitchFamily="34" charset="0"/>
              <a:ea typeface="Tw Cen MT" charset="0"/>
              <a:cs typeface="Tw Cen MT" charset="0"/>
            </a:endParaRPr>
          </a:p>
        </p:txBody>
      </p:sp>
      <p:sp>
        <p:nvSpPr>
          <p:cNvPr id="12" name="Rectangle 11">
            <a:extLst>
              <a:ext uri="{FF2B5EF4-FFF2-40B4-BE49-F238E27FC236}">
                <a16:creationId xmlns:a16="http://schemas.microsoft.com/office/drawing/2014/main" id="{3A6CE33D-89A4-964F-CC69-90E010CBA980}"/>
              </a:ext>
            </a:extLst>
          </p:cNvPr>
          <p:cNvSpPr/>
          <p:nvPr/>
        </p:nvSpPr>
        <p:spPr>
          <a:xfrm>
            <a:off x="2503765" y="1232589"/>
            <a:ext cx="4136471" cy="1333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34750962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Elisabeth Kubler-Ross | Biography, Books, &amp; Facts | Britannica">
            <a:extLst>
              <a:ext uri="{FF2B5EF4-FFF2-40B4-BE49-F238E27FC236}">
                <a16:creationId xmlns:a16="http://schemas.microsoft.com/office/drawing/2014/main" id="{EDFCC1AB-9D83-FD12-3269-DC224D47C3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707" b="42707"/>
          <a:stretch/>
        </p:blipFill>
        <p:spPr bwMode="auto">
          <a:xfrm>
            <a:off x="15" y="961"/>
            <a:ext cx="9143985" cy="51425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6EB1590-2C43-9CF4-A24A-CC8D9A3B3231}"/>
              </a:ext>
            </a:extLst>
          </p:cNvPr>
          <p:cNvSpPr txBox="1"/>
          <p:nvPr/>
        </p:nvSpPr>
        <p:spPr>
          <a:xfrm>
            <a:off x="6934200" y="4865539"/>
            <a:ext cx="1691040" cy="300082"/>
          </a:xfrm>
          <a:prstGeom prst="rect">
            <a:avLst/>
          </a:prstGeom>
          <a:noFill/>
        </p:spPr>
        <p:txBody>
          <a:bodyPr wrap="none" rtlCol="0">
            <a:spAutoFit/>
          </a:bodyPr>
          <a:lstStyle/>
          <a:p>
            <a:pPr defTabSz="685800">
              <a:buClrTx/>
            </a:pPr>
            <a:r>
              <a:rPr lang="en-US" sz="1350" kern="1200" dirty="0">
                <a:solidFill>
                  <a:prstClr val="black"/>
                </a:solidFill>
                <a:latin typeface="Calibri" panose="020F0502020204030204"/>
                <a:ea typeface="+mn-ea"/>
                <a:cs typeface="+mn-cs"/>
              </a:rPr>
              <a:t>Elizabeth Kubler-Ross</a:t>
            </a:r>
          </a:p>
        </p:txBody>
      </p:sp>
    </p:spTree>
    <p:extLst>
      <p:ext uri="{BB962C8B-B14F-4D97-AF65-F5344CB8AC3E}">
        <p14:creationId xmlns:p14="http://schemas.microsoft.com/office/powerpoint/2010/main" val="26314923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Picture of On Death and Dying">
            <a:extLst>
              <a:ext uri="{FF2B5EF4-FFF2-40B4-BE49-F238E27FC236}">
                <a16:creationId xmlns:a16="http://schemas.microsoft.com/office/drawing/2014/main" id="{DAA88DAB-869D-E912-CA8D-CCA1E275F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822" y="376803"/>
            <a:ext cx="2886356" cy="438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922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he Stages of Grief – Some misconceptions about Kübler-Ross's work">
            <a:extLst>
              <a:ext uri="{FF2B5EF4-FFF2-40B4-BE49-F238E27FC236}">
                <a16:creationId xmlns:a16="http://schemas.microsoft.com/office/drawing/2014/main" id="{32D82A75-7797-50BA-4DF8-E90701DCC9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844" y="329565"/>
            <a:ext cx="7072313" cy="4714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8CC0DF-DA9E-82C1-74F0-BCCCFE8EF0E7}"/>
              </a:ext>
            </a:extLst>
          </p:cNvPr>
          <p:cNvSpPr/>
          <p:nvPr/>
        </p:nvSpPr>
        <p:spPr>
          <a:xfrm>
            <a:off x="0" y="4442460"/>
            <a:ext cx="9144000" cy="601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3300" kern="1200" dirty="0">
              <a:solidFill>
                <a:srgbClr val="3D487D"/>
              </a:solidFill>
              <a:latin typeface="Arial Black" panose="020B0A04020102020204" pitchFamily="34" charset="0"/>
            </a:endParaRPr>
          </a:p>
        </p:txBody>
      </p:sp>
    </p:spTree>
    <p:extLst>
      <p:ext uri="{BB962C8B-B14F-4D97-AF65-F5344CB8AC3E}">
        <p14:creationId xmlns:p14="http://schemas.microsoft.com/office/powerpoint/2010/main" val="1281330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he Stages of Grief – Some misconceptions about Kübler-Ross's work">
            <a:extLst>
              <a:ext uri="{FF2B5EF4-FFF2-40B4-BE49-F238E27FC236}">
                <a16:creationId xmlns:a16="http://schemas.microsoft.com/office/drawing/2014/main" id="{32D82A75-7797-50BA-4DF8-E90701DCC9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844" y="329565"/>
            <a:ext cx="7072313" cy="4714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8CC0DF-DA9E-82C1-74F0-BCCCFE8EF0E7}"/>
              </a:ext>
            </a:extLst>
          </p:cNvPr>
          <p:cNvSpPr/>
          <p:nvPr/>
        </p:nvSpPr>
        <p:spPr>
          <a:xfrm>
            <a:off x="0" y="4442460"/>
            <a:ext cx="9144000" cy="6019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3300" kern="1200" dirty="0">
                <a:solidFill>
                  <a:srgbClr val="3D487D"/>
                </a:solidFill>
                <a:latin typeface="Arial Black" panose="020B0A04020102020204" pitchFamily="34" charset="0"/>
              </a:rPr>
              <a:t>What do great leaders do?</a:t>
            </a:r>
          </a:p>
        </p:txBody>
      </p:sp>
      <p:sp>
        <p:nvSpPr>
          <p:cNvPr id="3" name="TextBox 2">
            <a:extLst>
              <a:ext uri="{FF2B5EF4-FFF2-40B4-BE49-F238E27FC236}">
                <a16:creationId xmlns:a16="http://schemas.microsoft.com/office/drawing/2014/main" id="{0B2CDD5F-828E-798A-03AB-434D721671E5}"/>
              </a:ext>
            </a:extLst>
          </p:cNvPr>
          <p:cNvSpPr txBox="1"/>
          <p:nvPr/>
        </p:nvSpPr>
        <p:spPr>
          <a:xfrm>
            <a:off x="3382411" y="1311371"/>
            <a:ext cx="2036901" cy="1200329"/>
          </a:xfrm>
          <a:prstGeom prst="rect">
            <a:avLst/>
          </a:prstGeom>
          <a:noFill/>
        </p:spPr>
        <p:txBody>
          <a:bodyPr wrap="square">
            <a:spAutoFit/>
          </a:bodyPr>
          <a:lstStyle/>
          <a:p>
            <a:pPr algn="ctr" defTabSz="685800">
              <a:buClrTx/>
            </a:pPr>
            <a:r>
              <a:rPr lang="en-US" sz="180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How to lead change when everything is changing</a:t>
            </a:r>
          </a:p>
        </p:txBody>
      </p:sp>
    </p:spTree>
    <p:extLst>
      <p:ext uri="{BB962C8B-B14F-4D97-AF65-F5344CB8AC3E}">
        <p14:creationId xmlns:p14="http://schemas.microsoft.com/office/powerpoint/2010/main" val="23067551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he Stages of Grief – Some misconceptions about Kübler-Ross's work">
            <a:extLst>
              <a:ext uri="{FF2B5EF4-FFF2-40B4-BE49-F238E27FC236}">
                <a16:creationId xmlns:a16="http://schemas.microsoft.com/office/drawing/2014/main" id="{32D82A75-7797-50BA-4DF8-E90701DCC9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844" y="329565"/>
            <a:ext cx="7072313" cy="4714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B5C99EB-450E-494E-14B4-3A6D7DA3454F}"/>
              </a:ext>
            </a:extLst>
          </p:cNvPr>
          <p:cNvSpPr txBox="1"/>
          <p:nvPr/>
        </p:nvSpPr>
        <p:spPr>
          <a:xfrm>
            <a:off x="3382411" y="1311371"/>
            <a:ext cx="2036901" cy="1200329"/>
          </a:xfrm>
          <a:prstGeom prst="rect">
            <a:avLst/>
          </a:prstGeom>
          <a:noFill/>
        </p:spPr>
        <p:txBody>
          <a:bodyPr wrap="square">
            <a:spAutoFit/>
          </a:bodyPr>
          <a:lstStyle/>
          <a:p>
            <a:pPr algn="ctr" defTabSz="685800">
              <a:buClrTx/>
            </a:pPr>
            <a:r>
              <a:rPr lang="en-US" sz="1800" b="1" kern="1200" dirty="0">
                <a:solidFill>
                  <a:srgbClr val="5B97B0"/>
                </a:solidFill>
                <a:latin typeface="Open Sans" panose="020B0606030504020204" pitchFamily="34" charset="0"/>
                <a:ea typeface="Open Sans" panose="020B0606030504020204" pitchFamily="34" charset="0"/>
                <a:cs typeface="Open Sans" panose="020B0606030504020204" pitchFamily="34" charset="0"/>
              </a:rPr>
              <a:t>How to lead change when everything is changing</a:t>
            </a:r>
          </a:p>
        </p:txBody>
      </p:sp>
    </p:spTree>
    <p:extLst>
      <p:ext uri="{BB962C8B-B14F-4D97-AF65-F5344CB8AC3E}">
        <p14:creationId xmlns:p14="http://schemas.microsoft.com/office/powerpoint/2010/main" val="1283871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Kübler-Ross Change Curve | Download Scientific Diagram">
            <a:extLst>
              <a:ext uri="{FF2B5EF4-FFF2-40B4-BE49-F238E27FC236}">
                <a16:creationId xmlns:a16="http://schemas.microsoft.com/office/drawing/2014/main" id="{2927BD5F-9094-A8F8-8FEA-0ADB2464B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 y="-1756"/>
            <a:ext cx="7937329" cy="51452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18E1DB9-59BD-DAEA-3618-E3D08EAF2EE0}"/>
              </a:ext>
            </a:extLst>
          </p:cNvPr>
          <p:cNvSpPr/>
          <p:nvPr/>
        </p:nvSpPr>
        <p:spPr>
          <a:xfrm>
            <a:off x="0" y="4442460"/>
            <a:ext cx="9144000" cy="6019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700" kern="1200" dirty="0">
                <a:solidFill>
                  <a:srgbClr val="3D487D"/>
                </a:solidFill>
                <a:latin typeface="Arial Black" panose="020B0A04020102020204" pitchFamily="34" charset="0"/>
              </a:rPr>
              <a:t>Applied over the years to organizational change</a:t>
            </a:r>
          </a:p>
        </p:txBody>
      </p:sp>
    </p:spTree>
    <p:extLst>
      <p:ext uri="{BB962C8B-B14F-4D97-AF65-F5344CB8AC3E}">
        <p14:creationId xmlns:p14="http://schemas.microsoft.com/office/powerpoint/2010/main" val="25453189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A25E75-EE77-9D60-1A57-A65EA32ABFF2}"/>
              </a:ext>
            </a:extLst>
          </p:cNvPr>
          <p:cNvSpPr/>
          <p:nvPr/>
        </p:nvSpPr>
        <p:spPr>
          <a:xfrm>
            <a:off x="7074077" y="3724093"/>
            <a:ext cx="916173" cy="182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029E619-2F07-B685-DA23-0BA7236ACAAF}"/>
              </a:ext>
            </a:extLst>
          </p:cNvPr>
          <p:cNvSpPr/>
          <p:nvPr/>
        </p:nvSpPr>
        <p:spPr>
          <a:xfrm>
            <a:off x="4443610" y="3906591"/>
            <a:ext cx="4453003" cy="19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pic>
        <p:nvPicPr>
          <p:cNvPr id="9" name="Picture 8">
            <a:extLst>
              <a:ext uri="{FF2B5EF4-FFF2-40B4-BE49-F238E27FC236}">
                <a16:creationId xmlns:a16="http://schemas.microsoft.com/office/drawing/2014/main" id="{ABF61DC3-258D-A192-0B93-1AD16865B790}"/>
              </a:ext>
            </a:extLst>
          </p:cNvPr>
          <p:cNvPicPr>
            <a:picLocks noChangeAspect="1"/>
          </p:cNvPicPr>
          <p:nvPr/>
        </p:nvPicPr>
        <p:blipFill>
          <a:blip r:embed="rId2"/>
          <a:stretch>
            <a:fillRect/>
          </a:stretch>
        </p:blipFill>
        <p:spPr>
          <a:xfrm>
            <a:off x="3632008" y="440458"/>
            <a:ext cx="5511992" cy="3676499"/>
          </a:xfrm>
          <a:prstGeom prst="rect">
            <a:avLst/>
          </a:prstGeom>
        </p:spPr>
      </p:pic>
      <p:sp>
        <p:nvSpPr>
          <p:cNvPr id="10" name="TextBox 9">
            <a:extLst>
              <a:ext uri="{FF2B5EF4-FFF2-40B4-BE49-F238E27FC236}">
                <a16:creationId xmlns:a16="http://schemas.microsoft.com/office/drawing/2014/main" id="{5FC20DD4-7EFD-E0EF-555F-0A2D1ADF540C}"/>
              </a:ext>
            </a:extLst>
          </p:cNvPr>
          <p:cNvSpPr txBox="1"/>
          <p:nvPr/>
        </p:nvSpPr>
        <p:spPr>
          <a:xfrm>
            <a:off x="237965" y="806127"/>
            <a:ext cx="5126515" cy="2862322"/>
          </a:xfrm>
          <a:prstGeom prst="rect">
            <a:avLst/>
          </a:prstGeom>
          <a:noFill/>
        </p:spPr>
        <p:txBody>
          <a:bodyPr wrap="square" rtlCol="0">
            <a:spAutoFit/>
          </a:bodyPr>
          <a:lstStyle/>
          <a:p>
            <a:pPr defTabSz="685800">
              <a:buClrTx/>
            </a:pPr>
            <a:r>
              <a:rPr lang="en-US" sz="3600" kern="1200" dirty="0">
                <a:solidFill>
                  <a:srgbClr val="3D487D"/>
                </a:solidFill>
                <a:latin typeface="Arial Black" panose="020B0A04020102020204" pitchFamily="34" charset="0"/>
                <a:ea typeface="Tw Cen MT" charset="0"/>
                <a:cs typeface="Tw Cen MT" charset="0"/>
              </a:rPr>
              <a:t>Meet people where they are, not where you think they should be or may want them to be.</a:t>
            </a:r>
            <a:endParaRPr lang="en-US" sz="2700" kern="1200" dirty="0">
              <a:solidFill>
                <a:srgbClr val="3D487D"/>
              </a:solidFill>
              <a:latin typeface="Arial Black" panose="020B0A04020102020204" pitchFamily="34" charset="0"/>
              <a:ea typeface="Tw Cen MT" charset="0"/>
              <a:cs typeface="Tw Cen MT" charset="0"/>
            </a:endParaRPr>
          </a:p>
        </p:txBody>
      </p:sp>
      <p:sp>
        <p:nvSpPr>
          <p:cNvPr id="11" name="TextBox 10">
            <a:extLst>
              <a:ext uri="{FF2B5EF4-FFF2-40B4-BE49-F238E27FC236}">
                <a16:creationId xmlns:a16="http://schemas.microsoft.com/office/drawing/2014/main" id="{677E3E76-8448-33F6-0B8F-85CF0C61AE68}"/>
              </a:ext>
            </a:extLst>
          </p:cNvPr>
          <p:cNvSpPr txBox="1"/>
          <p:nvPr/>
        </p:nvSpPr>
        <p:spPr>
          <a:xfrm>
            <a:off x="8108530" y="3839957"/>
            <a:ext cx="1037463" cy="300082"/>
          </a:xfrm>
          <a:prstGeom prst="rect">
            <a:avLst/>
          </a:prstGeom>
          <a:noFill/>
        </p:spPr>
        <p:txBody>
          <a:bodyPr wrap="none" rtlCol="0">
            <a:spAutoFit/>
          </a:bodyPr>
          <a:lstStyle/>
          <a:p>
            <a:pPr defTabSz="685800">
              <a:buClrTx/>
            </a:pPr>
            <a:r>
              <a:rPr lang="en-US" sz="1350" kern="1200" dirty="0">
                <a:solidFill>
                  <a:prstClr val="white">
                    <a:lumMod val="95000"/>
                  </a:prstClr>
                </a:solidFill>
                <a:latin typeface="Tw Cen MT" charset="0"/>
                <a:ea typeface="Tw Cen MT" charset="0"/>
                <a:cs typeface="Tw Cen MT" charset="0"/>
              </a:rPr>
              <a:t>Amber Case</a:t>
            </a:r>
          </a:p>
        </p:txBody>
      </p:sp>
    </p:spTree>
    <p:extLst>
      <p:ext uri="{BB962C8B-B14F-4D97-AF65-F5344CB8AC3E}">
        <p14:creationId xmlns:p14="http://schemas.microsoft.com/office/powerpoint/2010/main" val="1024342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Kubler Ross Change Curve: Understanding The 5 Stages Of Change">
            <a:extLst>
              <a:ext uri="{FF2B5EF4-FFF2-40B4-BE49-F238E27FC236}">
                <a16:creationId xmlns:a16="http://schemas.microsoft.com/office/drawing/2014/main" id="{C7ED5863-CE4E-2F38-CDCF-53777FD3A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828" y="204487"/>
            <a:ext cx="7322344" cy="49893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7446412-5D03-D269-577C-3265C56E623D}"/>
              </a:ext>
            </a:extLst>
          </p:cNvPr>
          <p:cNvSpPr/>
          <p:nvPr/>
        </p:nvSpPr>
        <p:spPr>
          <a:xfrm>
            <a:off x="2464593" y="1193007"/>
            <a:ext cx="1121569" cy="7643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3" name="Rectangle 2">
            <a:extLst>
              <a:ext uri="{FF2B5EF4-FFF2-40B4-BE49-F238E27FC236}">
                <a16:creationId xmlns:a16="http://schemas.microsoft.com/office/drawing/2014/main" id="{2BFF0105-3F93-B7EA-1BE2-6C2112B4892F}"/>
              </a:ext>
            </a:extLst>
          </p:cNvPr>
          <p:cNvSpPr/>
          <p:nvPr/>
        </p:nvSpPr>
        <p:spPr>
          <a:xfrm>
            <a:off x="1543050" y="2864644"/>
            <a:ext cx="1121569" cy="7643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4" name="Rectangle 3">
            <a:extLst>
              <a:ext uri="{FF2B5EF4-FFF2-40B4-BE49-F238E27FC236}">
                <a16:creationId xmlns:a16="http://schemas.microsoft.com/office/drawing/2014/main" id="{79EE5B3B-B70C-F6D3-CD18-7F1E4F60E316}"/>
              </a:ext>
            </a:extLst>
          </p:cNvPr>
          <p:cNvSpPr/>
          <p:nvPr/>
        </p:nvSpPr>
        <p:spPr>
          <a:xfrm>
            <a:off x="3303983" y="2421732"/>
            <a:ext cx="1603773" cy="6429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5" name="Rectangle 4">
            <a:extLst>
              <a:ext uri="{FF2B5EF4-FFF2-40B4-BE49-F238E27FC236}">
                <a16:creationId xmlns:a16="http://schemas.microsoft.com/office/drawing/2014/main" id="{6DB89C4E-CB31-F378-31E4-8907C79E3360}"/>
              </a:ext>
            </a:extLst>
          </p:cNvPr>
          <p:cNvSpPr/>
          <p:nvPr/>
        </p:nvSpPr>
        <p:spPr>
          <a:xfrm>
            <a:off x="6490095" y="1671638"/>
            <a:ext cx="1743076" cy="3643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AA5DD030-8344-5676-4550-2FCA55C81AC6}"/>
              </a:ext>
            </a:extLst>
          </p:cNvPr>
          <p:cNvSpPr/>
          <p:nvPr/>
        </p:nvSpPr>
        <p:spPr>
          <a:xfrm>
            <a:off x="5698926" y="2421733"/>
            <a:ext cx="1743076" cy="82867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7" name="Rectangle 6">
            <a:extLst>
              <a:ext uri="{FF2B5EF4-FFF2-40B4-BE49-F238E27FC236}">
                <a16:creationId xmlns:a16="http://schemas.microsoft.com/office/drawing/2014/main" id="{2ADE87A3-A3E1-088C-15AD-DAF9814F7FB4}"/>
              </a:ext>
            </a:extLst>
          </p:cNvPr>
          <p:cNvSpPr/>
          <p:nvPr/>
        </p:nvSpPr>
        <p:spPr>
          <a:xfrm>
            <a:off x="5005983" y="3503120"/>
            <a:ext cx="1743076" cy="82867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D78FC42-9C1E-78E7-421E-1B088CF3E266}"/>
              </a:ext>
            </a:extLst>
          </p:cNvPr>
          <p:cNvSpPr/>
          <p:nvPr/>
        </p:nvSpPr>
        <p:spPr>
          <a:xfrm>
            <a:off x="3521869" y="4229100"/>
            <a:ext cx="1743076" cy="395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9" name="TextBox 8">
            <a:extLst>
              <a:ext uri="{FF2B5EF4-FFF2-40B4-BE49-F238E27FC236}">
                <a16:creationId xmlns:a16="http://schemas.microsoft.com/office/drawing/2014/main" id="{9769B64E-F719-E847-B9F3-5CC28CEE2CF8}"/>
              </a:ext>
            </a:extLst>
          </p:cNvPr>
          <p:cNvSpPr txBox="1"/>
          <p:nvPr/>
        </p:nvSpPr>
        <p:spPr>
          <a:xfrm>
            <a:off x="1701999" y="3150595"/>
            <a:ext cx="1928477" cy="1246495"/>
          </a:xfrm>
          <a:prstGeom prst="rect">
            <a:avLst/>
          </a:prstGeom>
          <a:noFill/>
        </p:spPr>
        <p:txBody>
          <a:bodyPr wrap="none" rtlCol="0">
            <a:spAutoFit/>
          </a:bodyPr>
          <a:lstStyle/>
          <a:p>
            <a:pPr defTabSz="685800">
              <a:buClrTx/>
            </a:pPr>
            <a:r>
              <a:rPr lang="en-US" sz="1500" b="1" kern="1200" dirty="0">
                <a:solidFill>
                  <a:srgbClr val="4472C4"/>
                </a:solidFill>
                <a:latin typeface="Calibri" panose="020F0502020204030204"/>
                <a:ea typeface="+mn-ea"/>
                <a:cs typeface="+mn-cs"/>
              </a:rPr>
              <a:t>Give time to adjust.</a:t>
            </a:r>
          </a:p>
          <a:p>
            <a:pPr defTabSz="685800">
              <a:buClrTx/>
            </a:pPr>
            <a:r>
              <a:rPr lang="en-US" sz="1500" b="1" kern="1200" dirty="0">
                <a:solidFill>
                  <a:srgbClr val="4472C4"/>
                </a:solidFill>
                <a:latin typeface="Calibri" panose="020F0502020204030204"/>
                <a:ea typeface="+mn-ea"/>
                <a:cs typeface="+mn-cs"/>
              </a:rPr>
              <a:t>Listen to concerns.</a:t>
            </a:r>
          </a:p>
          <a:p>
            <a:pPr defTabSz="685800">
              <a:buClrTx/>
            </a:pPr>
            <a:r>
              <a:rPr lang="en-US" sz="1500" b="1" kern="1200" dirty="0">
                <a:solidFill>
                  <a:srgbClr val="4472C4"/>
                </a:solidFill>
                <a:latin typeface="Calibri" panose="020F0502020204030204"/>
                <a:ea typeface="+mn-ea"/>
                <a:cs typeface="+mn-cs"/>
              </a:rPr>
              <a:t>Provide empathy.</a:t>
            </a:r>
          </a:p>
          <a:p>
            <a:pPr defTabSz="685800">
              <a:buClrTx/>
            </a:pPr>
            <a:r>
              <a:rPr lang="en-US" sz="1500" b="1" kern="1200" dirty="0">
                <a:solidFill>
                  <a:srgbClr val="4472C4"/>
                </a:solidFill>
                <a:latin typeface="Calibri" panose="020F0502020204030204"/>
                <a:ea typeface="+mn-ea"/>
                <a:cs typeface="+mn-cs"/>
              </a:rPr>
              <a:t>Create rationale. </a:t>
            </a:r>
          </a:p>
          <a:p>
            <a:pPr defTabSz="685800">
              <a:buClrTx/>
            </a:pPr>
            <a:r>
              <a:rPr lang="en-US" sz="1500" b="1" kern="1200" dirty="0">
                <a:solidFill>
                  <a:srgbClr val="4472C4"/>
                </a:solidFill>
                <a:latin typeface="Calibri" panose="020F0502020204030204"/>
                <a:ea typeface="+mn-ea"/>
                <a:cs typeface="+mn-cs"/>
              </a:rPr>
              <a:t>Provide care/support.</a:t>
            </a:r>
          </a:p>
        </p:txBody>
      </p:sp>
      <p:sp>
        <p:nvSpPr>
          <p:cNvPr id="10" name="TextBox 9">
            <a:extLst>
              <a:ext uri="{FF2B5EF4-FFF2-40B4-BE49-F238E27FC236}">
                <a16:creationId xmlns:a16="http://schemas.microsoft.com/office/drawing/2014/main" id="{29217CF3-BEF2-98AA-0009-571EBF9A7228}"/>
              </a:ext>
            </a:extLst>
          </p:cNvPr>
          <p:cNvSpPr txBox="1"/>
          <p:nvPr/>
        </p:nvSpPr>
        <p:spPr>
          <a:xfrm>
            <a:off x="2700990" y="1402933"/>
            <a:ext cx="2477538" cy="1246495"/>
          </a:xfrm>
          <a:prstGeom prst="rect">
            <a:avLst/>
          </a:prstGeom>
          <a:noFill/>
        </p:spPr>
        <p:txBody>
          <a:bodyPr wrap="none" rtlCol="0">
            <a:spAutoFit/>
          </a:bodyPr>
          <a:lstStyle/>
          <a:p>
            <a:pPr defTabSz="685800">
              <a:buClrTx/>
            </a:pPr>
            <a:r>
              <a:rPr lang="en-US" sz="1500" b="1" kern="1200" dirty="0">
                <a:solidFill>
                  <a:srgbClr val="4472C4"/>
                </a:solidFill>
                <a:latin typeface="Calibri" panose="020F0502020204030204"/>
                <a:ea typeface="+mn-ea"/>
                <a:cs typeface="+mn-cs"/>
              </a:rPr>
              <a:t>Respond to objections. </a:t>
            </a:r>
          </a:p>
          <a:p>
            <a:pPr defTabSz="685800">
              <a:buClrTx/>
            </a:pPr>
            <a:r>
              <a:rPr lang="en-US" sz="1500" b="1" kern="1200" dirty="0">
                <a:solidFill>
                  <a:srgbClr val="4472C4"/>
                </a:solidFill>
                <a:latin typeface="Calibri" panose="020F0502020204030204"/>
                <a:ea typeface="+mn-ea"/>
                <a:cs typeface="+mn-cs"/>
              </a:rPr>
              <a:t>Plan for the dip. </a:t>
            </a:r>
          </a:p>
          <a:p>
            <a:pPr defTabSz="685800">
              <a:buClrTx/>
            </a:pPr>
            <a:r>
              <a:rPr lang="en-US" sz="1500" b="1" kern="1200" dirty="0">
                <a:solidFill>
                  <a:srgbClr val="4472C4"/>
                </a:solidFill>
                <a:latin typeface="Calibri" panose="020F0502020204030204"/>
                <a:ea typeface="+mn-ea"/>
                <a:cs typeface="+mn-cs"/>
              </a:rPr>
              <a:t>Watch and address behavior.</a:t>
            </a:r>
          </a:p>
          <a:p>
            <a:pPr defTabSz="685800">
              <a:buClrTx/>
            </a:pPr>
            <a:endParaRPr lang="en-US" sz="1500" b="1" kern="1200" dirty="0">
              <a:solidFill>
                <a:srgbClr val="4472C4"/>
              </a:solidFill>
              <a:latin typeface="Calibri" panose="020F0502020204030204"/>
              <a:ea typeface="+mn-ea"/>
              <a:cs typeface="+mn-cs"/>
            </a:endParaRPr>
          </a:p>
          <a:p>
            <a:pPr defTabSz="685800">
              <a:buClrTx/>
            </a:pPr>
            <a:endParaRPr lang="en-US" sz="1500" b="1" kern="1200" dirty="0">
              <a:solidFill>
                <a:srgbClr val="4472C4"/>
              </a:solidFill>
              <a:latin typeface="Calibri" panose="020F0502020204030204"/>
              <a:ea typeface="+mn-ea"/>
              <a:cs typeface="+mn-cs"/>
            </a:endParaRPr>
          </a:p>
        </p:txBody>
      </p:sp>
      <p:sp>
        <p:nvSpPr>
          <p:cNvPr id="11" name="TextBox 10">
            <a:extLst>
              <a:ext uri="{FF2B5EF4-FFF2-40B4-BE49-F238E27FC236}">
                <a16:creationId xmlns:a16="http://schemas.microsoft.com/office/drawing/2014/main" id="{9F001E51-7804-B321-858D-D50D8017A1F8}"/>
              </a:ext>
            </a:extLst>
          </p:cNvPr>
          <p:cNvSpPr txBox="1"/>
          <p:nvPr/>
        </p:nvSpPr>
        <p:spPr>
          <a:xfrm>
            <a:off x="3466533" y="2468017"/>
            <a:ext cx="2019848" cy="1246495"/>
          </a:xfrm>
          <a:prstGeom prst="rect">
            <a:avLst/>
          </a:prstGeom>
          <a:noFill/>
        </p:spPr>
        <p:txBody>
          <a:bodyPr wrap="none" rtlCol="0">
            <a:spAutoFit/>
          </a:bodyPr>
          <a:lstStyle/>
          <a:p>
            <a:pPr defTabSz="685800">
              <a:buClrTx/>
            </a:pPr>
            <a:r>
              <a:rPr lang="en-US" sz="1500" b="1" kern="1200" dirty="0">
                <a:solidFill>
                  <a:srgbClr val="4472C4"/>
                </a:solidFill>
                <a:latin typeface="Calibri" panose="020F0502020204030204"/>
                <a:ea typeface="+mn-ea"/>
                <a:cs typeface="+mn-cs"/>
              </a:rPr>
              <a:t>Encourage exploration.</a:t>
            </a:r>
          </a:p>
          <a:p>
            <a:pPr defTabSz="685800">
              <a:buClrTx/>
            </a:pPr>
            <a:r>
              <a:rPr lang="en-US" sz="1500" b="1" kern="1200" dirty="0">
                <a:solidFill>
                  <a:srgbClr val="4472C4"/>
                </a:solidFill>
                <a:latin typeface="Calibri" panose="020F0502020204030204"/>
                <a:ea typeface="+mn-ea"/>
                <a:cs typeface="+mn-cs"/>
              </a:rPr>
              <a:t>Provide time to test.</a:t>
            </a:r>
          </a:p>
          <a:p>
            <a:pPr defTabSz="685800">
              <a:buClrTx/>
            </a:pPr>
            <a:r>
              <a:rPr lang="en-US" sz="1500" b="1" kern="1200" dirty="0">
                <a:solidFill>
                  <a:srgbClr val="4472C4"/>
                </a:solidFill>
                <a:latin typeface="Calibri" panose="020F0502020204030204"/>
                <a:ea typeface="+mn-ea"/>
                <a:cs typeface="+mn-cs"/>
              </a:rPr>
              <a:t>Lots of training. </a:t>
            </a:r>
          </a:p>
          <a:p>
            <a:pPr defTabSz="685800">
              <a:buClrTx/>
            </a:pPr>
            <a:r>
              <a:rPr lang="en-US" sz="1500" b="1" kern="1200" dirty="0">
                <a:solidFill>
                  <a:srgbClr val="4472C4"/>
                </a:solidFill>
                <a:latin typeface="Calibri" panose="020F0502020204030204"/>
                <a:ea typeface="+mn-ea"/>
                <a:cs typeface="+mn-cs"/>
              </a:rPr>
              <a:t>Reinforcement. </a:t>
            </a:r>
          </a:p>
          <a:p>
            <a:pPr defTabSz="685800">
              <a:buClrTx/>
            </a:pPr>
            <a:endParaRPr lang="en-US" sz="1500" b="1" kern="1200" dirty="0">
              <a:solidFill>
                <a:srgbClr val="4472C4"/>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4432FB75-BD22-2561-2E6E-596783ABDF34}"/>
              </a:ext>
            </a:extLst>
          </p:cNvPr>
          <p:cNvSpPr txBox="1"/>
          <p:nvPr/>
        </p:nvSpPr>
        <p:spPr>
          <a:xfrm>
            <a:off x="4839559" y="906643"/>
            <a:ext cx="1631922" cy="1015663"/>
          </a:xfrm>
          <a:prstGeom prst="rect">
            <a:avLst/>
          </a:prstGeom>
          <a:noFill/>
        </p:spPr>
        <p:txBody>
          <a:bodyPr wrap="none" rtlCol="0">
            <a:spAutoFit/>
          </a:bodyPr>
          <a:lstStyle/>
          <a:p>
            <a:pPr defTabSz="685800">
              <a:buClrTx/>
            </a:pPr>
            <a:r>
              <a:rPr lang="en-US" sz="1500" b="1" kern="1200" dirty="0">
                <a:solidFill>
                  <a:srgbClr val="4472C4"/>
                </a:solidFill>
                <a:latin typeface="Calibri" panose="020F0502020204030204"/>
                <a:ea typeface="+mn-ea"/>
                <a:cs typeface="+mn-cs"/>
              </a:rPr>
              <a:t>Lead by example. </a:t>
            </a:r>
          </a:p>
          <a:p>
            <a:pPr defTabSz="685800">
              <a:buClrTx/>
            </a:pPr>
            <a:r>
              <a:rPr lang="en-US" sz="1500" b="1" kern="1200" dirty="0">
                <a:solidFill>
                  <a:srgbClr val="4472C4"/>
                </a:solidFill>
                <a:latin typeface="Calibri" panose="020F0502020204030204"/>
                <a:ea typeface="+mn-ea"/>
                <a:cs typeface="+mn-cs"/>
              </a:rPr>
              <a:t>Encourage praise. </a:t>
            </a:r>
          </a:p>
          <a:p>
            <a:pPr defTabSz="685800">
              <a:buClrTx/>
            </a:pPr>
            <a:r>
              <a:rPr lang="en-US" sz="1500" b="1" kern="1200" dirty="0">
                <a:solidFill>
                  <a:srgbClr val="4472C4"/>
                </a:solidFill>
                <a:latin typeface="Calibri" panose="020F0502020204030204"/>
                <a:ea typeface="+mn-ea"/>
                <a:cs typeface="+mn-cs"/>
              </a:rPr>
              <a:t>Celebrate wins. </a:t>
            </a:r>
          </a:p>
          <a:p>
            <a:pPr defTabSz="685800">
              <a:buClrTx/>
            </a:pPr>
            <a:endParaRPr lang="en-US" sz="1500" b="1" kern="1200" dirty="0">
              <a:solidFill>
                <a:srgbClr val="4472C4"/>
              </a:solidFill>
              <a:latin typeface="Calibri" panose="020F0502020204030204"/>
              <a:ea typeface="+mn-ea"/>
              <a:cs typeface="+mn-cs"/>
            </a:endParaRPr>
          </a:p>
        </p:txBody>
      </p:sp>
    </p:spTree>
    <p:extLst>
      <p:ext uri="{BB962C8B-B14F-4D97-AF65-F5344CB8AC3E}">
        <p14:creationId xmlns:p14="http://schemas.microsoft.com/office/powerpoint/2010/main" val="231460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idges Transition Model - A Change Management Tool">
            <a:extLst>
              <a:ext uri="{FF2B5EF4-FFF2-40B4-BE49-F238E27FC236}">
                <a16:creationId xmlns:a16="http://schemas.microsoft.com/office/drawing/2014/main" id="{9E84974C-4550-E113-13C3-B6D924E4F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9447" y="64517"/>
            <a:ext cx="6565106" cy="5128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11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76461-029C-3619-8266-32F65C01806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802A03D-5E69-84DD-2331-EB81F3B38D4D}"/>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Frame 3">
            <a:extLst>
              <a:ext uri="{FF2B5EF4-FFF2-40B4-BE49-F238E27FC236}">
                <a16:creationId xmlns:a16="http://schemas.microsoft.com/office/drawing/2014/main" id="{428A3EC7-D8AA-36F1-6FFB-5206F435C837}"/>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graphicFrame>
        <p:nvGraphicFramePr>
          <p:cNvPr id="15" name="Table 14">
            <a:extLst>
              <a:ext uri="{FF2B5EF4-FFF2-40B4-BE49-F238E27FC236}">
                <a16:creationId xmlns:a16="http://schemas.microsoft.com/office/drawing/2014/main" id="{58AB8A7E-388F-F4EC-7329-F14CC71AE3EE}"/>
              </a:ext>
            </a:extLst>
          </p:cNvPr>
          <p:cNvGraphicFramePr>
            <a:graphicFrameLocks noGrp="1"/>
          </p:cNvGraphicFramePr>
          <p:nvPr/>
        </p:nvGraphicFramePr>
        <p:xfrm>
          <a:off x="816924" y="697220"/>
          <a:ext cx="7510152" cy="2994660"/>
        </p:xfrm>
        <a:graphic>
          <a:graphicData uri="http://schemas.openxmlformats.org/drawingml/2006/table">
            <a:tbl>
              <a:tblPr firstRow="1" bandRow="1">
                <a:tableStyleId>{073A0DAA-6AF3-43AB-8588-CEC1D06C72B9}</a:tableStyleId>
              </a:tblPr>
              <a:tblGrid>
                <a:gridCol w="1877538">
                  <a:extLst>
                    <a:ext uri="{9D8B030D-6E8A-4147-A177-3AD203B41FA5}">
                      <a16:colId xmlns:a16="http://schemas.microsoft.com/office/drawing/2014/main" val="2202207892"/>
                    </a:ext>
                  </a:extLst>
                </a:gridCol>
                <a:gridCol w="1877538">
                  <a:extLst>
                    <a:ext uri="{9D8B030D-6E8A-4147-A177-3AD203B41FA5}">
                      <a16:colId xmlns:a16="http://schemas.microsoft.com/office/drawing/2014/main" val="790662713"/>
                    </a:ext>
                  </a:extLst>
                </a:gridCol>
                <a:gridCol w="1877538">
                  <a:extLst>
                    <a:ext uri="{9D8B030D-6E8A-4147-A177-3AD203B41FA5}">
                      <a16:colId xmlns:a16="http://schemas.microsoft.com/office/drawing/2014/main" val="352032039"/>
                    </a:ext>
                  </a:extLst>
                </a:gridCol>
                <a:gridCol w="1877538">
                  <a:extLst>
                    <a:ext uri="{9D8B030D-6E8A-4147-A177-3AD203B41FA5}">
                      <a16:colId xmlns:a16="http://schemas.microsoft.com/office/drawing/2014/main" val="3541241886"/>
                    </a:ext>
                  </a:extLst>
                </a:gridCol>
              </a:tblGrid>
              <a:tr h="1165860">
                <a:tc>
                  <a:txBody>
                    <a:bodyPr/>
                    <a:lstStyle/>
                    <a:p>
                      <a:pPr algn="ctr"/>
                      <a:r>
                        <a:rPr lang="en-US" sz="7200" dirty="0">
                          <a:solidFill>
                            <a:srgbClr val="0061AA"/>
                          </a:solidFill>
                          <a:latin typeface="Arial Black" panose="020B0A04020102020204" pitchFamily="34" charset="0"/>
                        </a:rPr>
                        <a:t>V</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U</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C</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A</a:t>
                      </a:r>
                    </a:p>
                  </a:txBody>
                  <a:tcPr marL="68580" marR="68580" marT="34290" marB="34290">
                    <a:noFill/>
                  </a:tcPr>
                </a:tc>
                <a:extLst>
                  <a:ext uri="{0D108BD9-81ED-4DB2-BD59-A6C34878D82A}">
                    <a16:rowId xmlns:a16="http://schemas.microsoft.com/office/drawing/2014/main" val="420720915"/>
                  </a:ext>
                </a:extLst>
              </a:tr>
              <a:tr h="480060">
                <a:tc>
                  <a:txBody>
                    <a:bodyPr/>
                    <a:lstStyle/>
                    <a:p>
                      <a:pPr algn="ctr"/>
                      <a:r>
                        <a:rPr lang="en-US" sz="2700" dirty="0">
                          <a:solidFill>
                            <a:schemeClr val="bg1"/>
                          </a:solidFill>
                          <a:latin typeface="+mj-lt"/>
                        </a:rPr>
                        <a:t>Volatile</a:t>
                      </a:r>
                    </a:p>
                  </a:txBody>
                  <a:tcPr marL="68580" marR="68580" marT="34290" marB="34290">
                    <a:noFill/>
                  </a:tcPr>
                </a:tc>
                <a:tc>
                  <a:txBody>
                    <a:bodyPr/>
                    <a:lstStyle/>
                    <a:p>
                      <a:pPr algn="ctr"/>
                      <a:r>
                        <a:rPr lang="en-US" sz="2700" dirty="0">
                          <a:solidFill>
                            <a:schemeClr val="bg1"/>
                          </a:solidFill>
                          <a:latin typeface="+mj-lt"/>
                        </a:rPr>
                        <a:t>Uncertain</a:t>
                      </a:r>
                    </a:p>
                  </a:txBody>
                  <a:tcPr marL="68580" marR="68580" marT="34290" marB="34290">
                    <a:noFill/>
                  </a:tcPr>
                </a:tc>
                <a:tc>
                  <a:txBody>
                    <a:bodyPr/>
                    <a:lstStyle/>
                    <a:p>
                      <a:pPr algn="ctr"/>
                      <a:r>
                        <a:rPr lang="en-US" sz="2700" dirty="0">
                          <a:solidFill>
                            <a:schemeClr val="bg1"/>
                          </a:solidFill>
                          <a:latin typeface="+mj-lt"/>
                        </a:rPr>
                        <a:t>Complex</a:t>
                      </a:r>
                    </a:p>
                  </a:txBody>
                  <a:tcPr marL="68580" marR="68580" marT="34290" marB="34290">
                    <a:noFill/>
                  </a:tcPr>
                </a:tc>
                <a:tc>
                  <a:txBody>
                    <a:bodyPr/>
                    <a:lstStyle/>
                    <a:p>
                      <a:pPr algn="ctr"/>
                      <a:r>
                        <a:rPr lang="en-US" sz="2700" dirty="0">
                          <a:solidFill>
                            <a:schemeClr val="bg1"/>
                          </a:solidFill>
                          <a:latin typeface="+mj-lt"/>
                        </a:rPr>
                        <a:t>Ambiguous</a:t>
                      </a:r>
                    </a:p>
                  </a:txBody>
                  <a:tcPr marL="68580" marR="68580" marT="34290" marB="34290">
                    <a:noFill/>
                  </a:tcPr>
                </a:tc>
                <a:extLst>
                  <a:ext uri="{0D108BD9-81ED-4DB2-BD59-A6C34878D82A}">
                    <a16:rowId xmlns:a16="http://schemas.microsoft.com/office/drawing/2014/main" val="2029390799"/>
                  </a:ext>
                </a:extLst>
              </a:tr>
              <a:tr h="1097280">
                <a:tc>
                  <a:txBody>
                    <a:bodyPr/>
                    <a:lstStyle/>
                    <a:p>
                      <a:pPr algn="ctr"/>
                      <a:r>
                        <a:rPr lang="en-US" sz="1400" dirty="0">
                          <a:solidFill>
                            <a:schemeClr val="bg1"/>
                          </a:solidFill>
                          <a:latin typeface="+mj-lt"/>
                        </a:rPr>
                        <a:t>The environment demands you react quickly to ongoing changes that are unpredicted</a:t>
                      </a:r>
                    </a:p>
                  </a:txBody>
                  <a:tcPr marL="68580" marR="68580" marT="34290" marB="34290">
                    <a:noFill/>
                  </a:tcPr>
                </a:tc>
                <a:tc>
                  <a:txBody>
                    <a:bodyPr/>
                    <a:lstStyle/>
                    <a:p>
                      <a:pPr algn="ctr"/>
                      <a:r>
                        <a:rPr lang="en-US" sz="1400" dirty="0">
                          <a:solidFill>
                            <a:schemeClr val="bg1"/>
                          </a:solidFill>
                          <a:latin typeface="+mj-lt"/>
                        </a:rPr>
                        <a:t>The environment requires you to take action without full information and certainty of decisions</a:t>
                      </a:r>
                    </a:p>
                  </a:txBody>
                  <a:tcPr marL="68580" marR="68580" marT="34290" marB="34290">
                    <a:noFill/>
                  </a:tcPr>
                </a:tc>
                <a:tc>
                  <a:txBody>
                    <a:bodyPr/>
                    <a:lstStyle/>
                    <a:p>
                      <a:pPr algn="ctr"/>
                      <a:r>
                        <a:rPr lang="en-US" sz="1400" dirty="0">
                          <a:solidFill>
                            <a:schemeClr val="bg1"/>
                          </a:solidFill>
                          <a:latin typeface="+mj-lt"/>
                        </a:rPr>
                        <a:t>The environment is dynamic with many interdependencies and multiple factors affecting one another</a:t>
                      </a:r>
                    </a:p>
                  </a:txBody>
                  <a:tcPr marL="68580" marR="68580" marT="34290" marB="34290">
                    <a:noFill/>
                  </a:tcPr>
                </a:tc>
                <a:tc>
                  <a:txBody>
                    <a:bodyPr/>
                    <a:lstStyle/>
                    <a:p>
                      <a:pPr algn="ctr"/>
                      <a:r>
                        <a:rPr lang="en-US" sz="1400" dirty="0">
                          <a:solidFill>
                            <a:schemeClr val="bg1"/>
                          </a:solidFill>
                          <a:latin typeface="+mj-lt"/>
                        </a:rPr>
                        <a:t>The environment is new or unfamiliar and outside the competencies and expertise of your team and partners</a:t>
                      </a:r>
                    </a:p>
                  </a:txBody>
                  <a:tcPr marL="68580" marR="68580" marT="34290" marB="34290">
                    <a:noFill/>
                  </a:tcPr>
                </a:tc>
                <a:extLst>
                  <a:ext uri="{0D108BD9-81ED-4DB2-BD59-A6C34878D82A}">
                    <a16:rowId xmlns:a16="http://schemas.microsoft.com/office/drawing/2014/main" val="4102304284"/>
                  </a:ext>
                </a:extLst>
              </a:tr>
            </a:tbl>
          </a:graphicData>
        </a:graphic>
      </p:graphicFrame>
    </p:spTree>
    <p:extLst>
      <p:ext uri="{BB962C8B-B14F-4D97-AF65-F5344CB8AC3E}">
        <p14:creationId xmlns:p14="http://schemas.microsoft.com/office/powerpoint/2010/main" val="42575385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2C31FC-DDBA-F764-B246-AEDB54C536DC}"/>
              </a:ext>
            </a:extLst>
          </p:cNvPr>
          <p:cNvSpPr txBox="1"/>
          <p:nvPr/>
        </p:nvSpPr>
        <p:spPr>
          <a:xfrm>
            <a:off x="1385326" y="158428"/>
            <a:ext cx="6373346" cy="4016484"/>
          </a:xfrm>
          <a:prstGeom prst="rect">
            <a:avLst/>
          </a:prstGeom>
          <a:noFill/>
        </p:spPr>
        <p:txBody>
          <a:bodyPr wrap="square">
            <a:spAutoFit/>
          </a:bodyPr>
          <a:lstStyle/>
          <a:p>
            <a:pPr algn="ctr" defTabSz="685800">
              <a:buClrTx/>
            </a:pPr>
            <a:r>
              <a:rPr lang="en-US" sz="4500" b="1" kern="1200" cap="small" dirty="0">
                <a:solidFill>
                  <a:srgbClr val="3D487D"/>
                </a:solidFill>
                <a:latin typeface="Arial Black" panose="020B0A04020102020204" pitchFamily="34" charset="0"/>
                <a:ea typeface="Calibri" panose="020F0502020204030204" pitchFamily="34" charset="0"/>
                <a:cs typeface="+mn-cs"/>
              </a:rPr>
              <a:t>What will you do with the world as you find it?</a:t>
            </a:r>
          </a:p>
          <a:p>
            <a:pPr algn="ctr" defTabSz="685800">
              <a:buClrTx/>
            </a:pPr>
            <a:endParaRPr lang="en-US" sz="1500" b="1" kern="1200" cap="small" dirty="0">
              <a:solidFill>
                <a:srgbClr val="3D487D"/>
              </a:solidFill>
              <a:latin typeface="Arial Black" panose="020B0A04020102020204" pitchFamily="34" charset="0"/>
              <a:ea typeface="Calibri" panose="020F0502020204030204" pitchFamily="34" charset="0"/>
              <a:cs typeface="+mn-cs"/>
            </a:endParaRPr>
          </a:p>
          <a:p>
            <a:pPr algn="ctr" defTabSz="685800">
              <a:buClrTx/>
            </a:pPr>
            <a:endParaRPr lang="en-US" sz="1500" b="1" kern="1200" cap="small" dirty="0">
              <a:solidFill>
                <a:srgbClr val="3D487D"/>
              </a:solidFill>
              <a:latin typeface="Arial Black" panose="020B0A04020102020204" pitchFamily="34" charset="0"/>
              <a:ea typeface="Calibri" panose="020F0502020204030204" pitchFamily="34" charset="0"/>
              <a:cs typeface="+mn-cs"/>
            </a:endParaRPr>
          </a:p>
          <a:p>
            <a:pPr algn="ctr" defTabSz="685800">
              <a:buClrTx/>
            </a:pPr>
            <a:r>
              <a:rPr lang="en-US" sz="4500" b="1" kern="1200" cap="small" dirty="0">
                <a:solidFill>
                  <a:srgbClr val="3D487D"/>
                </a:solidFill>
                <a:latin typeface="Arial Black" panose="020B0A04020102020204" pitchFamily="34" charset="0"/>
                <a:ea typeface="Calibri" panose="020F0502020204030204" pitchFamily="34" charset="0"/>
                <a:cs typeface="+mn-cs"/>
              </a:rPr>
              <a:t>What shows up when you do?</a:t>
            </a:r>
          </a:p>
        </p:txBody>
      </p:sp>
      <p:sp>
        <p:nvSpPr>
          <p:cNvPr id="6" name="Rectangle 5">
            <a:extLst>
              <a:ext uri="{FF2B5EF4-FFF2-40B4-BE49-F238E27FC236}">
                <a16:creationId xmlns:a16="http://schemas.microsoft.com/office/drawing/2014/main" id="{DDD79221-206E-54C9-AD06-2214E133D858}"/>
              </a:ext>
            </a:extLst>
          </p:cNvPr>
          <p:cNvSpPr/>
          <p:nvPr/>
        </p:nvSpPr>
        <p:spPr>
          <a:xfrm>
            <a:off x="2503765" y="2383209"/>
            <a:ext cx="4136471" cy="1333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34741866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568" y="128794"/>
            <a:ext cx="8554052" cy="784830"/>
          </a:xfrm>
          <a:prstGeom prst="rect">
            <a:avLst/>
          </a:prstGeom>
        </p:spPr>
        <p:txBody>
          <a:bodyPr wrap="square">
            <a:spAutoFit/>
          </a:bodyPr>
          <a:lstStyle/>
          <a:p>
            <a:pPr defTabSz="685800">
              <a:buClrTx/>
            </a:pPr>
            <a:r>
              <a:rPr lang="en-US" sz="4500" b="1" kern="1200" dirty="0">
                <a:solidFill>
                  <a:srgbClr val="12456D"/>
                </a:solidFill>
                <a:latin typeface="Arial Black" panose="020B0A04020102020204" pitchFamily="34" charset="0"/>
                <a:ea typeface="Tw Cen MT" charset="0"/>
                <a:cs typeface="Tw Cen MT" charset="0"/>
              </a:rPr>
              <a:t>Be the heliotropic effect.</a:t>
            </a:r>
          </a:p>
        </p:txBody>
      </p:sp>
    </p:spTree>
    <p:extLst>
      <p:ext uri="{BB962C8B-B14F-4D97-AF65-F5344CB8AC3E}">
        <p14:creationId xmlns:p14="http://schemas.microsoft.com/office/powerpoint/2010/main" val="27102575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568" y="128794"/>
            <a:ext cx="8554052" cy="784830"/>
          </a:xfrm>
          <a:prstGeom prst="rect">
            <a:avLst/>
          </a:prstGeom>
        </p:spPr>
        <p:txBody>
          <a:bodyPr wrap="square">
            <a:spAutoFit/>
          </a:bodyPr>
          <a:lstStyle/>
          <a:p>
            <a:pPr defTabSz="685800">
              <a:buClrTx/>
            </a:pPr>
            <a:r>
              <a:rPr lang="en-US" sz="4500" b="1" kern="1200" dirty="0">
                <a:solidFill>
                  <a:srgbClr val="12456D"/>
                </a:solidFill>
                <a:latin typeface="Arial Black" panose="020B0A04020102020204" pitchFamily="34" charset="0"/>
                <a:ea typeface="Tw Cen MT" charset="0"/>
                <a:cs typeface="Tw Cen MT" charset="0"/>
              </a:rPr>
              <a:t>Be the heliotropic effect.</a:t>
            </a:r>
          </a:p>
        </p:txBody>
      </p:sp>
      <p:pic>
        <p:nvPicPr>
          <p:cNvPr id="15" name="Picture 14">
            <a:extLst>
              <a:ext uri="{FF2B5EF4-FFF2-40B4-BE49-F238E27FC236}">
                <a16:creationId xmlns:a16="http://schemas.microsoft.com/office/drawing/2014/main" id="{ECCB27BB-4B62-43F0-A75F-87EFFA832821}"/>
              </a:ext>
            </a:extLst>
          </p:cNvPr>
          <p:cNvPicPr>
            <a:picLocks noChangeAspect="1"/>
          </p:cNvPicPr>
          <p:nvPr/>
        </p:nvPicPr>
        <p:blipFill>
          <a:blip r:embed="rId2"/>
          <a:stretch>
            <a:fillRect/>
          </a:stretch>
        </p:blipFill>
        <p:spPr>
          <a:xfrm>
            <a:off x="4195155" y="274473"/>
            <a:ext cx="3892575" cy="4893298"/>
          </a:xfrm>
          <a:prstGeom prst="rect">
            <a:avLst/>
          </a:prstGeom>
        </p:spPr>
      </p:pic>
    </p:spTree>
    <p:extLst>
      <p:ext uri="{BB962C8B-B14F-4D97-AF65-F5344CB8AC3E}">
        <p14:creationId xmlns:p14="http://schemas.microsoft.com/office/powerpoint/2010/main" val="41756435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927860" y="-737"/>
            <a:ext cx="7216140" cy="5144238"/>
          </a:xfrm>
          <a:prstGeom prst="rect">
            <a:avLst/>
          </a:prstGeom>
        </p:spPr>
      </p:pic>
      <p:sp>
        <p:nvSpPr>
          <p:cNvPr id="5" name="Rectangle 4"/>
          <p:cNvSpPr/>
          <p:nvPr/>
        </p:nvSpPr>
        <p:spPr>
          <a:xfrm>
            <a:off x="216568" y="128794"/>
            <a:ext cx="8554052" cy="784830"/>
          </a:xfrm>
          <a:prstGeom prst="rect">
            <a:avLst/>
          </a:prstGeom>
        </p:spPr>
        <p:txBody>
          <a:bodyPr wrap="square">
            <a:spAutoFit/>
          </a:bodyPr>
          <a:lstStyle/>
          <a:p>
            <a:pPr defTabSz="685800">
              <a:buClrTx/>
            </a:pPr>
            <a:r>
              <a:rPr lang="en-US" sz="4500" b="1" kern="1200" dirty="0">
                <a:solidFill>
                  <a:srgbClr val="12456D"/>
                </a:solidFill>
                <a:latin typeface="Arial Black" panose="020B0A04020102020204" pitchFamily="34" charset="0"/>
                <a:ea typeface="Tw Cen MT" charset="0"/>
                <a:cs typeface="Tw Cen MT" charset="0"/>
              </a:rPr>
              <a:t>Be the heliotropic effect.</a:t>
            </a:r>
          </a:p>
        </p:txBody>
      </p:sp>
      <p:pic>
        <p:nvPicPr>
          <p:cNvPr id="15" name="Picture 14">
            <a:extLst>
              <a:ext uri="{FF2B5EF4-FFF2-40B4-BE49-F238E27FC236}">
                <a16:creationId xmlns:a16="http://schemas.microsoft.com/office/drawing/2014/main" id="{ECCB27BB-4B62-43F0-A75F-87EFFA832821}"/>
              </a:ext>
            </a:extLst>
          </p:cNvPr>
          <p:cNvPicPr>
            <a:picLocks noChangeAspect="1"/>
          </p:cNvPicPr>
          <p:nvPr/>
        </p:nvPicPr>
        <p:blipFill>
          <a:blip r:embed="rId3"/>
          <a:stretch>
            <a:fillRect/>
          </a:stretch>
        </p:blipFill>
        <p:spPr>
          <a:xfrm>
            <a:off x="4195155" y="274473"/>
            <a:ext cx="3892575" cy="4893298"/>
          </a:xfrm>
          <a:prstGeom prst="rect">
            <a:avLst/>
          </a:prstGeom>
        </p:spPr>
      </p:pic>
    </p:spTree>
    <p:extLst>
      <p:ext uri="{BB962C8B-B14F-4D97-AF65-F5344CB8AC3E}">
        <p14:creationId xmlns:p14="http://schemas.microsoft.com/office/powerpoint/2010/main" val="24374296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46E7A7-A046-1433-9A65-F8E9422C6F0D}"/>
              </a:ext>
            </a:extLst>
          </p:cNvPr>
          <p:cNvPicPr>
            <a:picLocks noChangeAspect="1"/>
          </p:cNvPicPr>
          <p:nvPr/>
        </p:nvPicPr>
        <p:blipFill>
          <a:blip r:embed="rId2"/>
          <a:stretch>
            <a:fillRect/>
          </a:stretch>
        </p:blipFill>
        <p:spPr>
          <a:xfrm>
            <a:off x="1927860" y="-737"/>
            <a:ext cx="7216140" cy="5144238"/>
          </a:xfrm>
          <a:prstGeom prst="rect">
            <a:avLst/>
          </a:prstGeom>
        </p:spPr>
      </p:pic>
      <p:sp>
        <p:nvSpPr>
          <p:cNvPr id="10" name="Rectangle 9">
            <a:extLst>
              <a:ext uri="{FF2B5EF4-FFF2-40B4-BE49-F238E27FC236}">
                <a16:creationId xmlns:a16="http://schemas.microsoft.com/office/drawing/2014/main" id="{6F242CC9-FD19-47D1-9CD3-6D5FC33F3F1A}"/>
              </a:ext>
            </a:extLst>
          </p:cNvPr>
          <p:cNvSpPr/>
          <p:nvPr/>
        </p:nvSpPr>
        <p:spPr>
          <a:xfrm>
            <a:off x="3263971" y="1309126"/>
            <a:ext cx="3292376" cy="923330"/>
          </a:xfrm>
          <a:prstGeom prst="rect">
            <a:avLst/>
          </a:prstGeom>
          <a:solidFill>
            <a:schemeClr val="bg1"/>
          </a:solidFill>
        </p:spPr>
        <p:txBody>
          <a:bodyPr wrap="square">
            <a:spAutoFit/>
          </a:bodyPr>
          <a:lstStyle/>
          <a:p>
            <a:pPr defTabSz="685800">
              <a:buClrTx/>
            </a:pPr>
            <a:r>
              <a:rPr lang="en-US" sz="1800" kern="1200" dirty="0">
                <a:solidFill>
                  <a:srgbClr val="3D487D"/>
                </a:solidFill>
                <a:latin typeface="Arial Black" panose="020B0A04020102020204" pitchFamily="34" charset="0"/>
                <a:ea typeface="Tw Cen MT" charset="0"/>
                <a:cs typeface="Tw Cen MT" charset="0"/>
              </a:rPr>
              <a:t>Three things characterize the people who are energizers.</a:t>
            </a:r>
          </a:p>
        </p:txBody>
      </p:sp>
      <p:sp>
        <p:nvSpPr>
          <p:cNvPr id="12" name="Rectangle 11">
            <a:extLst>
              <a:ext uri="{FF2B5EF4-FFF2-40B4-BE49-F238E27FC236}">
                <a16:creationId xmlns:a16="http://schemas.microsoft.com/office/drawing/2014/main" id="{B1FDCE65-1C07-4D78-A5A4-BA8F2C71BEF0}"/>
              </a:ext>
            </a:extLst>
          </p:cNvPr>
          <p:cNvSpPr/>
          <p:nvPr/>
        </p:nvSpPr>
        <p:spPr>
          <a:xfrm>
            <a:off x="495301" y="2627957"/>
            <a:ext cx="7353299" cy="1708160"/>
          </a:xfrm>
          <a:prstGeom prst="rect">
            <a:avLst/>
          </a:prstGeom>
          <a:solidFill>
            <a:schemeClr val="bg1"/>
          </a:solidFill>
        </p:spPr>
        <p:txBody>
          <a:bodyPr wrap="square">
            <a:spAutoFit/>
          </a:bodyPr>
          <a:lstStyle/>
          <a:p>
            <a:pPr marL="257175" indent="-257175" defTabSz="685800">
              <a:buClrTx/>
              <a:buFont typeface="+mj-lt"/>
              <a:buAutoNum type="arabicPeriod"/>
            </a:pPr>
            <a:r>
              <a:rPr lang="en-US" sz="2100" kern="1200" dirty="0">
                <a:solidFill>
                  <a:srgbClr val="3D487D"/>
                </a:solidFill>
                <a:latin typeface="Arial Black" panose="020B0A04020102020204" pitchFamily="34" charset="0"/>
                <a:ea typeface="Tw Cen MT" charset="0"/>
                <a:cs typeface="Tw Cen MT" charset="0"/>
              </a:rPr>
              <a:t> A relentless focus on the bright side.</a:t>
            </a:r>
          </a:p>
          <a:p>
            <a:pPr marL="257175" indent="-257175" defTabSz="685800">
              <a:buClrTx/>
              <a:buFont typeface="+mj-lt"/>
              <a:buAutoNum type="arabicPeriod"/>
            </a:pPr>
            <a:endParaRPr lang="en-US" sz="2100" kern="1200" dirty="0">
              <a:solidFill>
                <a:srgbClr val="3D487D"/>
              </a:solidFill>
              <a:latin typeface="Arial Black" panose="020B0A04020102020204" pitchFamily="34" charset="0"/>
              <a:ea typeface="Tw Cen MT" charset="0"/>
              <a:cs typeface="Tw Cen MT" charset="0"/>
            </a:endParaRPr>
          </a:p>
          <a:p>
            <a:pPr marL="257175" indent="-257175" defTabSz="685800">
              <a:buClrTx/>
              <a:buFont typeface="+mj-lt"/>
              <a:buAutoNum type="arabicPeriod"/>
            </a:pPr>
            <a:r>
              <a:rPr lang="en-US" sz="2100" kern="1200" dirty="0">
                <a:solidFill>
                  <a:srgbClr val="3D487D"/>
                </a:solidFill>
                <a:latin typeface="Arial Black" panose="020B0A04020102020204" pitchFamily="34" charset="0"/>
                <a:ea typeface="Tw Cen MT" charset="0"/>
                <a:cs typeface="Tw Cen MT" charset="0"/>
              </a:rPr>
              <a:t> Redefining negatives as positives.</a:t>
            </a:r>
          </a:p>
          <a:p>
            <a:pPr marL="257175" indent="-257175" defTabSz="685800">
              <a:buClrTx/>
              <a:buFont typeface="+mj-lt"/>
              <a:buAutoNum type="arabicPeriod"/>
            </a:pPr>
            <a:endParaRPr lang="en-US" sz="2100" kern="1200" dirty="0">
              <a:solidFill>
                <a:srgbClr val="3D487D"/>
              </a:solidFill>
              <a:latin typeface="Arial Black" panose="020B0A04020102020204" pitchFamily="34" charset="0"/>
              <a:ea typeface="Tw Cen MT" charset="0"/>
              <a:cs typeface="Tw Cen MT" charset="0"/>
            </a:endParaRPr>
          </a:p>
          <a:p>
            <a:pPr marL="257175" indent="-257175" defTabSz="685800">
              <a:buClrTx/>
              <a:buFont typeface="+mj-lt"/>
              <a:buAutoNum type="arabicPeriod"/>
            </a:pPr>
            <a:r>
              <a:rPr lang="en-US" sz="2100" kern="1200" dirty="0">
                <a:solidFill>
                  <a:srgbClr val="3D487D"/>
                </a:solidFill>
                <a:latin typeface="Arial Black" panose="020B0A04020102020204" pitchFamily="34" charset="0"/>
                <a:ea typeface="Tw Cen MT" charset="0"/>
                <a:cs typeface="Tw Cen MT" charset="0"/>
              </a:rPr>
              <a:t> Fast response time. Energizers don’t dawdle. </a:t>
            </a:r>
          </a:p>
        </p:txBody>
      </p:sp>
      <p:sp>
        <p:nvSpPr>
          <p:cNvPr id="3" name="Rectangle 2">
            <a:extLst>
              <a:ext uri="{FF2B5EF4-FFF2-40B4-BE49-F238E27FC236}">
                <a16:creationId xmlns:a16="http://schemas.microsoft.com/office/drawing/2014/main" id="{3EF9E684-3F58-EB02-A480-7B9B52100A35}"/>
              </a:ext>
            </a:extLst>
          </p:cNvPr>
          <p:cNvSpPr/>
          <p:nvPr/>
        </p:nvSpPr>
        <p:spPr>
          <a:xfrm>
            <a:off x="216568" y="128794"/>
            <a:ext cx="8554052" cy="784830"/>
          </a:xfrm>
          <a:prstGeom prst="rect">
            <a:avLst/>
          </a:prstGeom>
        </p:spPr>
        <p:txBody>
          <a:bodyPr wrap="square">
            <a:spAutoFit/>
          </a:bodyPr>
          <a:lstStyle/>
          <a:p>
            <a:pPr defTabSz="685800">
              <a:buClrTx/>
            </a:pPr>
            <a:r>
              <a:rPr lang="en-US" sz="4500" b="1" kern="1200" dirty="0">
                <a:solidFill>
                  <a:srgbClr val="12456D"/>
                </a:solidFill>
                <a:latin typeface="Arial Black" panose="020B0A04020102020204" pitchFamily="34" charset="0"/>
                <a:ea typeface="Tw Cen MT" charset="0"/>
                <a:cs typeface="Tw Cen MT" charset="0"/>
              </a:rPr>
              <a:t>Be the heliotropic effect.</a:t>
            </a:r>
          </a:p>
        </p:txBody>
      </p:sp>
    </p:spTree>
    <p:extLst>
      <p:ext uri="{BB962C8B-B14F-4D97-AF65-F5344CB8AC3E}">
        <p14:creationId xmlns:p14="http://schemas.microsoft.com/office/powerpoint/2010/main" val="25481710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49387-C533-3CEA-4B07-A3A44D37461B}"/>
              </a:ext>
            </a:extLst>
          </p:cNvPr>
          <p:cNvSpPr>
            <a:spLocks noGrp="1"/>
          </p:cNvSpPr>
          <p:nvPr>
            <p:ph type="title"/>
          </p:nvPr>
        </p:nvSpPr>
        <p:spPr>
          <a:xfrm>
            <a:off x="209517" y="918829"/>
            <a:ext cx="3232332" cy="2403101"/>
          </a:xfrm>
        </p:spPr>
        <p:txBody>
          <a:bodyPr vert="horz" lIns="68580" tIns="34290" rIns="68580" bIns="34290" rtlCol="0" anchor="b">
            <a:normAutofit fontScale="90000"/>
          </a:bodyPr>
          <a:lstStyle/>
          <a:p>
            <a:r>
              <a:rPr lang="en-US" sz="3000" b="1" dirty="0"/>
              <a:t>“Leadership is the art of accomplishing more with a group of people than the science of management says is possible.”</a:t>
            </a:r>
            <a:br>
              <a:rPr lang="en-US" sz="2700" b="1" dirty="0"/>
            </a:br>
            <a:r>
              <a:rPr lang="en-US" sz="2700" b="1" dirty="0"/>
              <a:t>	</a:t>
            </a:r>
            <a:r>
              <a:rPr lang="en-US" sz="1650" b="1" dirty="0"/>
              <a:t>- General Colin Powell </a:t>
            </a:r>
          </a:p>
        </p:txBody>
      </p:sp>
      <p:pic>
        <p:nvPicPr>
          <p:cNvPr id="2050" name="Picture 2" descr="NACo on Twitter: &quot;Thank you General Colin L. Powell, USA (Ret.) for joining  us today at #NACoLeg to discuss leadership. NACo, in partnership with  General Powell, has developed the High Performance Leadership">
            <a:extLst>
              <a:ext uri="{FF2B5EF4-FFF2-40B4-BE49-F238E27FC236}">
                <a16:creationId xmlns:a16="http://schemas.microsoft.com/office/drawing/2014/main" id="{ECF78098-26DF-CEC5-1218-9511A05B26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36" r="17796"/>
          <a:stretch/>
        </p:blipFill>
        <p:spPr bwMode="auto">
          <a:xfrm>
            <a:off x="3651366" y="7"/>
            <a:ext cx="5492635" cy="514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4281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3474" y="2228851"/>
            <a:ext cx="3700356" cy="2462419"/>
          </a:xfrm>
          <a:prstGeom prst="rect">
            <a:avLst/>
          </a:prstGeom>
        </p:spPr>
      </p:pic>
      <p:sp>
        <p:nvSpPr>
          <p:cNvPr id="6" name="Rectangle 5"/>
          <p:cNvSpPr/>
          <p:nvPr/>
        </p:nvSpPr>
        <p:spPr>
          <a:xfrm>
            <a:off x="7586956" y="4724906"/>
            <a:ext cx="952187" cy="230832"/>
          </a:xfrm>
          <a:prstGeom prst="rect">
            <a:avLst/>
          </a:prstGeom>
        </p:spPr>
        <p:txBody>
          <a:bodyPr wrap="square">
            <a:spAutoFit/>
          </a:bodyPr>
          <a:lstStyle/>
          <a:p>
            <a:pPr defTabSz="685783"/>
            <a:r>
              <a:rPr lang="en-US" sz="900" dirty="0">
                <a:solidFill>
                  <a:prstClr val="black"/>
                </a:solidFill>
                <a:latin typeface="Yu Gothic Light" panose="020B0300000000000000" pitchFamily="34" charset="-128"/>
                <a:ea typeface="Yu Gothic Light" panose="020B0300000000000000" pitchFamily="34" charset="-128"/>
              </a:rPr>
              <a:t>Colton Janes</a:t>
            </a:r>
          </a:p>
        </p:txBody>
      </p:sp>
      <p:pic>
        <p:nvPicPr>
          <p:cNvPr id="7" name="Picture 6"/>
          <p:cNvPicPr>
            <a:picLocks noChangeAspect="1"/>
          </p:cNvPicPr>
          <p:nvPr/>
        </p:nvPicPr>
        <p:blipFill>
          <a:blip r:embed="rId3"/>
          <a:stretch>
            <a:fillRect/>
          </a:stretch>
        </p:blipFill>
        <p:spPr>
          <a:xfrm>
            <a:off x="796762" y="3011703"/>
            <a:ext cx="4342250" cy="896710"/>
          </a:xfrm>
          <a:prstGeom prst="rect">
            <a:avLst/>
          </a:prstGeom>
          <a:solidFill>
            <a:schemeClr val="bg1"/>
          </a:solidFill>
          <a:ln w="44450">
            <a:solidFill>
              <a:srgbClr val="AB212F"/>
            </a:solidFill>
          </a:ln>
        </p:spPr>
      </p:pic>
      <p:sp>
        <p:nvSpPr>
          <p:cNvPr id="8" name="TextBox 7"/>
          <p:cNvSpPr txBox="1"/>
          <p:nvPr/>
        </p:nvSpPr>
        <p:spPr>
          <a:xfrm>
            <a:off x="1103393" y="383180"/>
            <a:ext cx="4895889" cy="1477328"/>
          </a:xfrm>
          <a:prstGeom prst="rect">
            <a:avLst/>
          </a:prstGeom>
          <a:solidFill>
            <a:srgbClr val="AB212F"/>
          </a:solidFill>
        </p:spPr>
        <p:txBody>
          <a:bodyPr wrap="square" rtlCol="0">
            <a:spAutoFit/>
          </a:bodyPr>
          <a:lstStyle/>
          <a:p>
            <a:pPr algn="ctr" defTabSz="685783"/>
            <a:r>
              <a:rPr lang="en-US" sz="3000" dirty="0">
                <a:solidFill>
                  <a:prstClr val="white"/>
                </a:solidFill>
                <a:latin typeface="Tw Cen MT" charset="0"/>
                <a:ea typeface="Tw Cen MT" charset="0"/>
                <a:cs typeface="Tw Cen MT" charset="0"/>
              </a:rPr>
              <a:t>Leadership is art - your art. As the artist, you sign your name to your work every day.</a:t>
            </a:r>
          </a:p>
        </p:txBody>
      </p:sp>
    </p:spTree>
    <p:extLst>
      <p:ext uri="{BB962C8B-B14F-4D97-AF65-F5344CB8AC3E}">
        <p14:creationId xmlns:p14="http://schemas.microsoft.com/office/powerpoint/2010/main" val="7236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16568" y="128794"/>
            <a:ext cx="4143161" cy="923330"/>
          </a:xfrm>
          <a:prstGeom prst="rect">
            <a:avLst/>
          </a:prstGeom>
        </p:spPr>
        <p:txBody>
          <a:bodyPr wrap="square">
            <a:spAutoFit/>
          </a:bodyPr>
          <a:lstStyle/>
          <a:p>
            <a:pPr defTabSz="685800">
              <a:buClrTx/>
            </a:pPr>
            <a:r>
              <a:rPr lang="en-US" sz="2700" b="1" kern="1200" dirty="0">
                <a:solidFill>
                  <a:srgbClr val="12456D"/>
                </a:solidFill>
                <a:latin typeface="Tw Cen MT" charset="0"/>
                <a:ea typeface="Tw Cen MT" charset="0"/>
                <a:cs typeface="Tw Cen MT" charset="0"/>
              </a:rPr>
              <a:t>The foundation of success is a positive mindset.</a:t>
            </a:r>
          </a:p>
        </p:txBody>
      </p:sp>
      <p:sp>
        <p:nvSpPr>
          <p:cNvPr id="14" name="Rectangle 13"/>
          <p:cNvSpPr/>
          <p:nvPr/>
        </p:nvSpPr>
        <p:spPr>
          <a:xfrm>
            <a:off x="5710203" y="578917"/>
            <a:ext cx="2987345" cy="2862322"/>
          </a:xfrm>
          <a:prstGeom prst="rect">
            <a:avLst/>
          </a:prstGeom>
        </p:spPr>
        <p:txBody>
          <a:bodyPr wrap="square">
            <a:spAutoFit/>
          </a:bodyPr>
          <a:lstStyle/>
          <a:p>
            <a:pPr algn="ctr" defTabSz="685800">
              <a:buClrTx/>
            </a:pPr>
            <a:r>
              <a:rPr lang="en-US" sz="4500" b="1" kern="1200" dirty="0">
                <a:solidFill>
                  <a:srgbClr val="AB212F"/>
                </a:solidFill>
                <a:latin typeface="Tw Cen MT" charset="0"/>
                <a:ea typeface="Tw Cen MT" charset="0"/>
                <a:cs typeface="Tw Cen MT" charset="0"/>
              </a:rPr>
              <a:t>“Perpetual optimism is a force multiplier.”</a:t>
            </a:r>
          </a:p>
        </p:txBody>
      </p:sp>
      <p:pic>
        <p:nvPicPr>
          <p:cNvPr id="6" name="Picture 5">
            <a:extLst>
              <a:ext uri="{FF2B5EF4-FFF2-40B4-BE49-F238E27FC236}">
                <a16:creationId xmlns:a16="http://schemas.microsoft.com/office/drawing/2014/main" id="{C7AFBD62-A6E5-4FAD-893D-E4F7B64FB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82" y="1246109"/>
            <a:ext cx="4685690" cy="3167743"/>
          </a:xfrm>
          <a:prstGeom prst="rect">
            <a:avLst/>
          </a:prstGeom>
        </p:spPr>
      </p:pic>
      <p:sp>
        <p:nvSpPr>
          <p:cNvPr id="2" name="Rectangle 1">
            <a:extLst>
              <a:ext uri="{FF2B5EF4-FFF2-40B4-BE49-F238E27FC236}">
                <a16:creationId xmlns:a16="http://schemas.microsoft.com/office/drawing/2014/main" id="{26AD5427-A255-D6A1-6D05-9368A7DE424D}"/>
              </a:ext>
            </a:extLst>
          </p:cNvPr>
          <p:cNvSpPr/>
          <p:nvPr/>
        </p:nvSpPr>
        <p:spPr>
          <a:xfrm>
            <a:off x="1960495" y="4381753"/>
            <a:ext cx="6334520" cy="784830"/>
          </a:xfrm>
          <a:prstGeom prst="rect">
            <a:avLst/>
          </a:prstGeom>
        </p:spPr>
        <p:txBody>
          <a:bodyPr wrap="square">
            <a:spAutoFit/>
          </a:bodyPr>
          <a:lstStyle/>
          <a:p>
            <a:pPr algn="r" defTabSz="685800">
              <a:buClrTx/>
              <a:defRPr/>
            </a:pPr>
            <a:r>
              <a:rPr lang="en-US" sz="4500" b="1" kern="1200" dirty="0">
                <a:solidFill>
                  <a:srgbClr val="12456D"/>
                </a:solidFill>
                <a:latin typeface="Tw Cen MT" charset="0"/>
                <a:ea typeface="Tw Cen MT" charset="0"/>
                <a:cs typeface="Tw Cen MT" charset="0"/>
              </a:rPr>
              <a:t>You bring your weather.</a:t>
            </a:r>
          </a:p>
        </p:txBody>
      </p:sp>
    </p:spTree>
    <p:extLst>
      <p:ext uri="{BB962C8B-B14F-4D97-AF65-F5344CB8AC3E}">
        <p14:creationId xmlns:p14="http://schemas.microsoft.com/office/powerpoint/2010/main" val="13939547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75495" y="635949"/>
            <a:ext cx="6221047" cy="3577903"/>
          </a:xfrm>
          <a:prstGeom prst="rect">
            <a:avLst/>
          </a:prstGeom>
          <a:solidFill>
            <a:schemeClr val="bg1"/>
          </a:solidFill>
        </p:spPr>
        <p:txBody>
          <a:bodyPr wrap="square">
            <a:spAutoFit/>
          </a:bodyPr>
          <a:lstStyle/>
          <a:p>
            <a:pPr defTabSz="685783">
              <a:defRPr/>
            </a:pPr>
            <a:r>
              <a:rPr lang="en-US" sz="2400" dirty="0">
                <a:solidFill>
                  <a:prstClr val="black"/>
                </a:solidFill>
                <a:latin typeface="Tw Cen MT" charset="0"/>
                <a:ea typeface="Tw Cen MT" charset="0"/>
                <a:cs typeface="Tw Cen MT" charset="0"/>
              </a:rPr>
              <a:t>“</a:t>
            </a:r>
            <a:r>
              <a:rPr lang="en-US" sz="2400" dirty="0">
                <a:solidFill>
                  <a:prstClr val="black"/>
                </a:solidFill>
                <a:latin typeface="Calibri" panose="020F0502020204030204"/>
              </a:rPr>
              <a:t>I’ve come to the frightening conclusion that </a:t>
            </a:r>
          </a:p>
          <a:p>
            <a:pPr defTabSz="685783">
              <a:defRPr/>
            </a:pPr>
            <a:r>
              <a:rPr lang="en-US" sz="4050" b="1" dirty="0">
                <a:solidFill>
                  <a:srgbClr val="AB212F"/>
                </a:solidFill>
                <a:latin typeface="Calibri" panose="020F0502020204030204"/>
              </a:rPr>
              <a:t>I am the decisive element</a:t>
            </a:r>
            <a:r>
              <a:rPr lang="en-US" sz="1800" dirty="0">
                <a:solidFill>
                  <a:prstClr val="black"/>
                </a:solidFill>
                <a:latin typeface="Calibri" panose="020F0502020204030204"/>
              </a:rPr>
              <a:t>.</a:t>
            </a:r>
            <a:r>
              <a:rPr lang="en-US" sz="3600" dirty="0">
                <a:solidFill>
                  <a:prstClr val="black"/>
                </a:solidFill>
                <a:latin typeface="Calibri" panose="020F0502020204030204"/>
              </a:rPr>
              <a:t> </a:t>
            </a:r>
          </a:p>
          <a:p>
            <a:pPr defTabSz="685783">
              <a:defRPr/>
            </a:pPr>
            <a:r>
              <a:rPr lang="en-US" sz="1800" dirty="0">
                <a:solidFill>
                  <a:prstClr val="black"/>
                </a:solidFill>
                <a:latin typeface="Calibri" panose="020F0502020204030204"/>
              </a:rPr>
              <a:t>It is my personal approach that creates the climate. It is my daily mood that makes the weather. I possess tremendous power to make life miserable or joyous. I can be a tool of torture or an instrument of inspiration, I can humiliate or humor, hurt or heal. In all situations, it is my response that decides whether a crisis is escalated or de-escalated, and a person is humanized or de-humanized. If we treat people as they are, we make them worse. If we treat people as they ought to be, we help them become what they are capable of becoming.</a:t>
            </a:r>
            <a:r>
              <a:rPr lang="en-US" sz="1800" dirty="0">
                <a:solidFill>
                  <a:prstClr val="black"/>
                </a:solidFill>
                <a:latin typeface="Tw Cen MT" charset="0"/>
                <a:ea typeface="Tw Cen MT" charset="0"/>
                <a:cs typeface="Tw Cen MT" charset="0"/>
              </a:rPr>
              <a:t>”</a:t>
            </a:r>
          </a:p>
        </p:txBody>
      </p:sp>
      <p:pic>
        <p:nvPicPr>
          <p:cNvPr id="12" name="Picture 11"/>
          <p:cNvPicPr>
            <a:picLocks noChangeAspect="1"/>
          </p:cNvPicPr>
          <p:nvPr/>
        </p:nvPicPr>
        <p:blipFill>
          <a:blip r:embed="rId3"/>
          <a:stretch>
            <a:fillRect/>
          </a:stretch>
        </p:blipFill>
        <p:spPr>
          <a:xfrm>
            <a:off x="6605337" y="1235645"/>
            <a:ext cx="2382908" cy="2882094"/>
          </a:xfrm>
          <a:prstGeom prst="rect">
            <a:avLst/>
          </a:prstGeom>
        </p:spPr>
      </p:pic>
      <p:sp>
        <p:nvSpPr>
          <p:cNvPr id="13" name="Rectangle 12"/>
          <p:cNvSpPr/>
          <p:nvPr/>
        </p:nvSpPr>
        <p:spPr>
          <a:xfrm>
            <a:off x="6750758" y="3880920"/>
            <a:ext cx="1829347" cy="253916"/>
          </a:xfrm>
          <a:prstGeom prst="rect">
            <a:avLst/>
          </a:prstGeom>
        </p:spPr>
        <p:txBody>
          <a:bodyPr wrap="none">
            <a:spAutoFit/>
          </a:bodyPr>
          <a:lstStyle/>
          <a:p>
            <a:pPr defTabSz="685783">
              <a:defRPr/>
            </a:pPr>
            <a:r>
              <a:rPr lang="en-US" sz="1050" dirty="0">
                <a:solidFill>
                  <a:prstClr val="black"/>
                </a:solidFill>
                <a:latin typeface="NewBaskerville" charset="0"/>
              </a:rPr>
              <a:t>Johann Wolfgang von Goethe </a:t>
            </a:r>
            <a:endParaRPr lang="en-US" sz="1050" dirty="0">
              <a:solidFill>
                <a:prstClr val="black"/>
              </a:solidFill>
              <a:latin typeface="Calibri" panose="020F0502020204030204"/>
            </a:endParaRPr>
          </a:p>
        </p:txBody>
      </p:sp>
      <p:sp>
        <p:nvSpPr>
          <p:cNvPr id="2" name="Rectangle 1">
            <a:extLst>
              <a:ext uri="{FF2B5EF4-FFF2-40B4-BE49-F238E27FC236}">
                <a16:creationId xmlns:a16="http://schemas.microsoft.com/office/drawing/2014/main" id="{4CC94E8A-107C-D55F-9686-92A4F759591A}"/>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Frame 2">
            <a:extLst>
              <a:ext uri="{FF2B5EF4-FFF2-40B4-BE49-F238E27FC236}">
                <a16:creationId xmlns:a16="http://schemas.microsoft.com/office/drawing/2014/main" id="{A5045FB2-EED8-19B8-8B5A-1DFEE8C56A16}"/>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Tree>
    <p:extLst>
      <p:ext uri="{BB962C8B-B14F-4D97-AF65-F5344CB8AC3E}">
        <p14:creationId xmlns:p14="http://schemas.microsoft.com/office/powerpoint/2010/main" val="22960715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34768"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Who is the most influential leader in your life?</a:t>
            </a:r>
          </a:p>
        </p:txBody>
      </p:sp>
    </p:spTree>
    <p:extLst>
      <p:ext uri="{BB962C8B-B14F-4D97-AF65-F5344CB8AC3E}">
        <p14:creationId xmlns:p14="http://schemas.microsoft.com/office/powerpoint/2010/main" val="1975307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31C7B-6B75-1C56-1C66-9D56E6CBADC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80B32EC-1AF9-9287-3C2C-A2EF20C908D3}"/>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Frame 3">
            <a:extLst>
              <a:ext uri="{FF2B5EF4-FFF2-40B4-BE49-F238E27FC236}">
                <a16:creationId xmlns:a16="http://schemas.microsoft.com/office/drawing/2014/main" id="{9621CACF-E622-5586-AF53-E5E7E420D365}"/>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graphicFrame>
        <p:nvGraphicFramePr>
          <p:cNvPr id="15" name="Table 14">
            <a:extLst>
              <a:ext uri="{FF2B5EF4-FFF2-40B4-BE49-F238E27FC236}">
                <a16:creationId xmlns:a16="http://schemas.microsoft.com/office/drawing/2014/main" id="{A249FA80-6CB6-2F5F-95A9-302193059C94}"/>
              </a:ext>
            </a:extLst>
          </p:cNvPr>
          <p:cNvGraphicFramePr>
            <a:graphicFrameLocks noGrp="1"/>
          </p:cNvGraphicFramePr>
          <p:nvPr/>
        </p:nvGraphicFramePr>
        <p:xfrm>
          <a:off x="816924" y="697220"/>
          <a:ext cx="7510152" cy="2994660"/>
        </p:xfrm>
        <a:graphic>
          <a:graphicData uri="http://schemas.openxmlformats.org/drawingml/2006/table">
            <a:tbl>
              <a:tblPr firstRow="1" bandRow="1">
                <a:tableStyleId>{073A0DAA-6AF3-43AB-8588-CEC1D06C72B9}</a:tableStyleId>
              </a:tblPr>
              <a:tblGrid>
                <a:gridCol w="1877538">
                  <a:extLst>
                    <a:ext uri="{9D8B030D-6E8A-4147-A177-3AD203B41FA5}">
                      <a16:colId xmlns:a16="http://schemas.microsoft.com/office/drawing/2014/main" val="2202207892"/>
                    </a:ext>
                  </a:extLst>
                </a:gridCol>
                <a:gridCol w="1877538">
                  <a:extLst>
                    <a:ext uri="{9D8B030D-6E8A-4147-A177-3AD203B41FA5}">
                      <a16:colId xmlns:a16="http://schemas.microsoft.com/office/drawing/2014/main" val="790662713"/>
                    </a:ext>
                  </a:extLst>
                </a:gridCol>
                <a:gridCol w="1877538">
                  <a:extLst>
                    <a:ext uri="{9D8B030D-6E8A-4147-A177-3AD203B41FA5}">
                      <a16:colId xmlns:a16="http://schemas.microsoft.com/office/drawing/2014/main" val="352032039"/>
                    </a:ext>
                  </a:extLst>
                </a:gridCol>
                <a:gridCol w="1877538">
                  <a:extLst>
                    <a:ext uri="{9D8B030D-6E8A-4147-A177-3AD203B41FA5}">
                      <a16:colId xmlns:a16="http://schemas.microsoft.com/office/drawing/2014/main" val="3541241886"/>
                    </a:ext>
                  </a:extLst>
                </a:gridCol>
              </a:tblGrid>
              <a:tr h="1165860">
                <a:tc>
                  <a:txBody>
                    <a:bodyPr/>
                    <a:lstStyle/>
                    <a:p>
                      <a:pPr algn="ctr"/>
                      <a:r>
                        <a:rPr lang="en-US" sz="7200" dirty="0">
                          <a:solidFill>
                            <a:srgbClr val="0061AA"/>
                          </a:solidFill>
                          <a:latin typeface="Arial Black" panose="020B0A04020102020204" pitchFamily="34" charset="0"/>
                        </a:rPr>
                        <a:t>V</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U</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C</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A</a:t>
                      </a:r>
                    </a:p>
                  </a:txBody>
                  <a:tcPr marL="68580" marR="68580" marT="34290" marB="34290">
                    <a:noFill/>
                  </a:tcPr>
                </a:tc>
                <a:extLst>
                  <a:ext uri="{0D108BD9-81ED-4DB2-BD59-A6C34878D82A}">
                    <a16:rowId xmlns:a16="http://schemas.microsoft.com/office/drawing/2014/main" val="420720915"/>
                  </a:ext>
                </a:extLst>
              </a:tr>
              <a:tr h="480060">
                <a:tc>
                  <a:txBody>
                    <a:bodyPr/>
                    <a:lstStyle/>
                    <a:p>
                      <a:pPr algn="ctr"/>
                      <a:r>
                        <a:rPr lang="en-US" sz="2700" dirty="0">
                          <a:latin typeface="+mj-lt"/>
                        </a:rPr>
                        <a:t>Volatile</a:t>
                      </a:r>
                    </a:p>
                  </a:txBody>
                  <a:tcPr marL="68580" marR="68580" marT="34290" marB="34290">
                    <a:noFill/>
                  </a:tcPr>
                </a:tc>
                <a:tc>
                  <a:txBody>
                    <a:bodyPr/>
                    <a:lstStyle/>
                    <a:p>
                      <a:pPr algn="ctr"/>
                      <a:r>
                        <a:rPr lang="en-US" sz="2700" dirty="0">
                          <a:latin typeface="+mj-lt"/>
                        </a:rPr>
                        <a:t>Uncertain</a:t>
                      </a:r>
                    </a:p>
                  </a:txBody>
                  <a:tcPr marL="68580" marR="68580" marT="34290" marB="34290">
                    <a:noFill/>
                  </a:tcPr>
                </a:tc>
                <a:tc>
                  <a:txBody>
                    <a:bodyPr/>
                    <a:lstStyle/>
                    <a:p>
                      <a:pPr algn="ctr"/>
                      <a:r>
                        <a:rPr lang="en-US" sz="2700" dirty="0">
                          <a:latin typeface="+mj-lt"/>
                        </a:rPr>
                        <a:t>Complex</a:t>
                      </a:r>
                    </a:p>
                  </a:txBody>
                  <a:tcPr marL="68580" marR="68580" marT="34290" marB="34290">
                    <a:noFill/>
                  </a:tcPr>
                </a:tc>
                <a:tc>
                  <a:txBody>
                    <a:bodyPr/>
                    <a:lstStyle/>
                    <a:p>
                      <a:pPr algn="ctr"/>
                      <a:r>
                        <a:rPr lang="en-US" sz="2700" dirty="0">
                          <a:latin typeface="+mj-lt"/>
                        </a:rPr>
                        <a:t>Ambiguous</a:t>
                      </a:r>
                    </a:p>
                  </a:txBody>
                  <a:tcPr marL="68580" marR="68580" marT="34290" marB="34290">
                    <a:noFill/>
                  </a:tcPr>
                </a:tc>
                <a:extLst>
                  <a:ext uri="{0D108BD9-81ED-4DB2-BD59-A6C34878D82A}">
                    <a16:rowId xmlns:a16="http://schemas.microsoft.com/office/drawing/2014/main" val="2029390799"/>
                  </a:ext>
                </a:extLst>
              </a:tr>
              <a:tr h="1097280">
                <a:tc>
                  <a:txBody>
                    <a:bodyPr/>
                    <a:lstStyle/>
                    <a:p>
                      <a:pPr algn="ctr"/>
                      <a:r>
                        <a:rPr lang="en-US" sz="1400" dirty="0">
                          <a:solidFill>
                            <a:schemeClr val="bg1"/>
                          </a:solidFill>
                          <a:latin typeface="+mj-lt"/>
                        </a:rPr>
                        <a:t>The environment demands you react quickly to ongoing changes that are unpredicted</a:t>
                      </a:r>
                    </a:p>
                  </a:txBody>
                  <a:tcPr marL="68580" marR="68580" marT="34290" marB="34290">
                    <a:noFill/>
                  </a:tcPr>
                </a:tc>
                <a:tc>
                  <a:txBody>
                    <a:bodyPr/>
                    <a:lstStyle/>
                    <a:p>
                      <a:pPr algn="ctr"/>
                      <a:r>
                        <a:rPr lang="en-US" sz="1400" dirty="0">
                          <a:solidFill>
                            <a:schemeClr val="bg1"/>
                          </a:solidFill>
                          <a:latin typeface="+mj-lt"/>
                        </a:rPr>
                        <a:t>The environment requires you to take action without full information and certainty of decisions</a:t>
                      </a:r>
                    </a:p>
                  </a:txBody>
                  <a:tcPr marL="68580" marR="68580" marT="34290" marB="34290">
                    <a:noFill/>
                  </a:tcPr>
                </a:tc>
                <a:tc>
                  <a:txBody>
                    <a:bodyPr/>
                    <a:lstStyle/>
                    <a:p>
                      <a:pPr algn="ctr"/>
                      <a:r>
                        <a:rPr lang="en-US" sz="1400" dirty="0">
                          <a:solidFill>
                            <a:schemeClr val="bg1"/>
                          </a:solidFill>
                          <a:latin typeface="+mj-lt"/>
                        </a:rPr>
                        <a:t>The environment is dynamic with many interdependencies and multiple factors affecting one another</a:t>
                      </a:r>
                    </a:p>
                  </a:txBody>
                  <a:tcPr marL="68580" marR="68580" marT="34290" marB="34290">
                    <a:noFill/>
                  </a:tcPr>
                </a:tc>
                <a:tc>
                  <a:txBody>
                    <a:bodyPr/>
                    <a:lstStyle/>
                    <a:p>
                      <a:pPr algn="ctr"/>
                      <a:r>
                        <a:rPr lang="en-US" sz="1400" dirty="0">
                          <a:solidFill>
                            <a:schemeClr val="bg1"/>
                          </a:solidFill>
                          <a:latin typeface="+mj-lt"/>
                        </a:rPr>
                        <a:t>The environment is new or unfamiliar and outside the competencies and expertise of your team and partners</a:t>
                      </a:r>
                    </a:p>
                  </a:txBody>
                  <a:tcPr marL="68580" marR="68580" marT="34290" marB="34290">
                    <a:noFill/>
                  </a:tcPr>
                </a:tc>
                <a:extLst>
                  <a:ext uri="{0D108BD9-81ED-4DB2-BD59-A6C34878D82A}">
                    <a16:rowId xmlns:a16="http://schemas.microsoft.com/office/drawing/2014/main" val="4102304284"/>
                  </a:ext>
                </a:extLst>
              </a:tr>
            </a:tbl>
          </a:graphicData>
        </a:graphic>
      </p:graphicFrame>
    </p:spTree>
    <p:extLst>
      <p:ext uri="{BB962C8B-B14F-4D97-AF65-F5344CB8AC3E}">
        <p14:creationId xmlns:p14="http://schemas.microsoft.com/office/powerpoint/2010/main" val="24982156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8CBB97-F04E-6C46-86A4-191FD1F9B24F}"/>
              </a:ext>
            </a:extLst>
          </p:cNvPr>
          <p:cNvSpPr txBox="1">
            <a:spLocks/>
          </p:cNvSpPr>
          <p:nvPr/>
        </p:nvSpPr>
        <p:spPr>
          <a:xfrm>
            <a:off x="0" y="1866437"/>
            <a:ext cx="9143999" cy="113453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950" b="1" dirty="0">
                <a:solidFill>
                  <a:schemeClr val="accent1">
                    <a:lumMod val="50000"/>
                  </a:schemeClr>
                </a:solidFill>
                <a:latin typeface="Helvetica Neue Condensed Black" charset="0"/>
                <a:ea typeface="Helvetica Neue Condensed Black" charset="0"/>
                <a:cs typeface="Helvetica Neue Condensed Black" charset="0"/>
              </a:rPr>
              <a:t>EXAMPLE</a:t>
            </a:r>
          </a:p>
        </p:txBody>
      </p:sp>
      <p:pic>
        <p:nvPicPr>
          <p:cNvPr id="5" name="Picture 4"/>
          <p:cNvPicPr>
            <a:picLocks noChangeAspect="1"/>
          </p:cNvPicPr>
          <p:nvPr/>
        </p:nvPicPr>
        <p:blipFill>
          <a:blip r:embed="rId3"/>
          <a:stretch>
            <a:fillRect/>
          </a:stretch>
        </p:blipFill>
        <p:spPr>
          <a:xfrm>
            <a:off x="0" y="-476251"/>
            <a:ext cx="9144000" cy="6096001"/>
          </a:xfrm>
          <a:prstGeom prst="rect">
            <a:avLst/>
          </a:prstGeom>
        </p:spPr>
      </p:pic>
    </p:spTree>
    <p:extLst>
      <p:ext uri="{BB962C8B-B14F-4D97-AF65-F5344CB8AC3E}">
        <p14:creationId xmlns:p14="http://schemas.microsoft.com/office/powerpoint/2010/main" val="114246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08710" y="-51435"/>
            <a:ext cx="6926580" cy="5194935"/>
          </a:xfrm>
          <a:prstGeom prst="rect">
            <a:avLst/>
          </a:prstGeom>
        </p:spPr>
      </p:pic>
      <p:pic>
        <p:nvPicPr>
          <p:cNvPr id="9" name="Picture 8"/>
          <p:cNvPicPr>
            <a:picLocks noChangeAspect="1"/>
          </p:cNvPicPr>
          <p:nvPr/>
        </p:nvPicPr>
        <p:blipFill>
          <a:blip r:embed="rId3"/>
          <a:stretch>
            <a:fillRect/>
          </a:stretch>
        </p:blipFill>
        <p:spPr>
          <a:xfrm>
            <a:off x="3758564" y="2429182"/>
            <a:ext cx="1626871" cy="1291167"/>
          </a:xfrm>
          <a:prstGeom prst="rect">
            <a:avLst/>
          </a:prstGeom>
        </p:spPr>
      </p:pic>
      <p:sp>
        <p:nvSpPr>
          <p:cNvPr id="10" name="Title 1"/>
          <p:cNvSpPr txBox="1">
            <a:spLocks/>
          </p:cNvSpPr>
          <p:nvPr/>
        </p:nvSpPr>
        <p:spPr>
          <a:xfrm>
            <a:off x="2415540" y="1799541"/>
            <a:ext cx="4373880" cy="20790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5800" b="1" dirty="0">
                <a:solidFill>
                  <a:schemeClr val="accent1">
                    <a:lumMod val="50000"/>
                  </a:schemeClr>
                </a:solidFill>
                <a:latin typeface="Helvetica Neue Condensed Black" charset="0"/>
                <a:ea typeface="Helvetica Neue Condensed Black" charset="0"/>
                <a:cs typeface="Helvetica Neue Condensed Black" charset="0"/>
              </a:rPr>
              <a:t>48</a:t>
            </a:r>
          </a:p>
        </p:txBody>
      </p:sp>
    </p:spTree>
    <p:extLst>
      <p:ext uri="{BB962C8B-B14F-4D97-AF65-F5344CB8AC3E}">
        <p14:creationId xmlns:p14="http://schemas.microsoft.com/office/powerpoint/2010/main" val="179048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38060" y="1033067"/>
            <a:ext cx="1128655" cy="1640486"/>
          </a:xfrm>
          <a:prstGeom prst="rect">
            <a:avLst/>
          </a:prstGeom>
        </p:spPr>
      </p:pic>
      <p:sp>
        <p:nvSpPr>
          <p:cNvPr id="5" name="TextBox 4"/>
          <p:cNvSpPr txBox="1"/>
          <p:nvPr/>
        </p:nvSpPr>
        <p:spPr>
          <a:xfrm>
            <a:off x="7338060" y="2706440"/>
            <a:ext cx="721672" cy="253916"/>
          </a:xfrm>
          <a:prstGeom prst="rect">
            <a:avLst/>
          </a:prstGeom>
          <a:noFill/>
        </p:spPr>
        <p:txBody>
          <a:bodyPr wrap="none" rtlCol="0">
            <a:spAutoFit/>
          </a:bodyPr>
          <a:lstStyle/>
          <a:p>
            <a:r>
              <a:rPr lang="en-US" sz="1050" dirty="0">
                <a:latin typeface="Yu Gothic Light" panose="020B0300000000000000" pitchFamily="34" charset="-128"/>
                <a:ea typeface="Yu Gothic Light" panose="020B0300000000000000" pitchFamily="34" charset="-128"/>
              </a:rPr>
              <a:t>Jan Dean</a:t>
            </a:r>
          </a:p>
        </p:txBody>
      </p:sp>
      <p:sp>
        <p:nvSpPr>
          <p:cNvPr id="6" name="Title 1"/>
          <p:cNvSpPr txBox="1">
            <a:spLocks/>
          </p:cNvSpPr>
          <p:nvPr/>
        </p:nvSpPr>
        <p:spPr>
          <a:xfrm>
            <a:off x="3428617" y="1872123"/>
            <a:ext cx="3718943" cy="99417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Yu Gothic UI Light" panose="020B0300000000000000" pitchFamily="34" charset="-128"/>
                <a:ea typeface="Yu Gothic UI Light" panose="020B0300000000000000" pitchFamily="34" charset="-128"/>
                <a:cs typeface="+mj-cs"/>
              </a:defRPr>
            </a:lvl1pPr>
          </a:lstStyle>
          <a:p>
            <a:r>
              <a:rPr lang="en-US" sz="3300" b="1" dirty="0">
                <a:solidFill>
                  <a:srgbClr val="3D487D"/>
                </a:solidFill>
                <a:latin typeface="Arial Black" panose="020B0A04020102020204" pitchFamily="34" charset="0"/>
                <a:ea typeface="Helvetica Neue Condensed" panose="02000503000000020004" pitchFamily="2" charset="0"/>
                <a:cs typeface="Helvetica Neue Condensed" panose="02000503000000020004" pitchFamily="2" charset="0"/>
              </a:rPr>
              <a:t>Sometimes, the best way to communicate really well is to listen really, really well. </a:t>
            </a:r>
          </a:p>
        </p:txBody>
      </p:sp>
      <p:pic>
        <p:nvPicPr>
          <p:cNvPr id="2" name="Picture 1"/>
          <p:cNvPicPr>
            <a:picLocks noChangeAspect="1"/>
          </p:cNvPicPr>
          <p:nvPr/>
        </p:nvPicPr>
        <p:blipFill>
          <a:blip r:embed="rId3"/>
          <a:stretch>
            <a:fillRect/>
          </a:stretch>
        </p:blipFill>
        <p:spPr>
          <a:xfrm>
            <a:off x="484376" y="1902553"/>
            <a:ext cx="2860013" cy="2950634"/>
          </a:xfrm>
          <a:prstGeom prst="rect">
            <a:avLst/>
          </a:prstGeom>
        </p:spPr>
      </p:pic>
    </p:spTree>
    <p:extLst>
      <p:ext uri="{BB962C8B-B14F-4D97-AF65-F5344CB8AC3E}">
        <p14:creationId xmlns:p14="http://schemas.microsoft.com/office/powerpoint/2010/main" val="41085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34768"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Who is the most influential leader in your life?</a:t>
            </a:r>
          </a:p>
        </p:txBody>
      </p:sp>
      <p:sp>
        <p:nvSpPr>
          <p:cNvPr id="3" name="TextBox 2">
            <a:extLst>
              <a:ext uri="{FF2B5EF4-FFF2-40B4-BE49-F238E27FC236}">
                <a16:creationId xmlns:a16="http://schemas.microsoft.com/office/drawing/2014/main" id="{11D005B9-625D-57E5-AB38-32AA9703F014}"/>
              </a:ext>
            </a:extLst>
          </p:cNvPr>
          <p:cNvSpPr txBox="1"/>
          <p:nvPr/>
        </p:nvSpPr>
        <p:spPr>
          <a:xfrm>
            <a:off x="3078005"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What are three lessons you learned from that leader?</a:t>
            </a:r>
          </a:p>
        </p:txBody>
      </p:sp>
    </p:spTree>
    <p:extLst>
      <p:ext uri="{BB962C8B-B14F-4D97-AF65-F5344CB8AC3E}">
        <p14:creationId xmlns:p14="http://schemas.microsoft.com/office/powerpoint/2010/main" val="38949251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08710" y="-51435"/>
            <a:ext cx="6926580" cy="5194935"/>
          </a:xfrm>
          <a:prstGeom prst="rect">
            <a:avLst/>
          </a:prstGeom>
        </p:spPr>
      </p:pic>
      <p:sp>
        <p:nvSpPr>
          <p:cNvPr id="10" name="Title 1"/>
          <p:cNvSpPr txBox="1">
            <a:spLocks/>
          </p:cNvSpPr>
          <p:nvPr/>
        </p:nvSpPr>
        <p:spPr>
          <a:xfrm>
            <a:off x="2415540" y="1799541"/>
            <a:ext cx="4373880" cy="2079040"/>
          </a:xfrm>
          <a:prstGeom prst="rect">
            <a:avLst/>
          </a:prstGeom>
          <a:solidFill>
            <a:schemeClr val="bg1"/>
          </a:solid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5800" b="1" dirty="0">
                <a:solidFill>
                  <a:schemeClr val="accent1">
                    <a:lumMod val="50000"/>
                  </a:schemeClr>
                </a:solidFill>
                <a:latin typeface="Helvetica Neue Condensed Black" charset="0"/>
                <a:ea typeface="Helvetica Neue Condensed Black" charset="0"/>
                <a:cs typeface="Helvetica Neue Condensed Black" charset="0"/>
              </a:rPr>
              <a:t>48</a:t>
            </a:r>
          </a:p>
        </p:txBody>
      </p:sp>
    </p:spTree>
    <p:extLst>
      <p:ext uri="{BB962C8B-B14F-4D97-AF65-F5344CB8AC3E}">
        <p14:creationId xmlns:p14="http://schemas.microsoft.com/office/powerpoint/2010/main" val="345806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611905" y="1954293"/>
            <a:ext cx="3322295" cy="99417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Yu Gothic UI Light" panose="020B0300000000000000" pitchFamily="34" charset="-128"/>
                <a:ea typeface="Yu Gothic UI Light" panose="020B0300000000000000" pitchFamily="34" charset="-128"/>
                <a:cs typeface="+mj-cs"/>
              </a:defRPr>
            </a:lvl1pPr>
          </a:lstStyle>
          <a:p>
            <a:r>
              <a:rPr lang="en-US" sz="3600" b="1" dirty="0">
                <a:solidFill>
                  <a:srgbClr val="3D487D"/>
                </a:solidFill>
                <a:latin typeface="Arial Black" panose="020B0A04020102020204" pitchFamily="34" charset="0"/>
                <a:ea typeface="Helvetica Neue Condensed" panose="02000503000000020004" pitchFamily="2" charset="0"/>
                <a:cs typeface="Helvetica Neue Condensed" panose="02000503000000020004" pitchFamily="2" charset="0"/>
              </a:rPr>
              <a:t>Know at the beginning, you may not be there to see the end.</a:t>
            </a:r>
          </a:p>
        </p:txBody>
      </p:sp>
      <p:pic>
        <p:nvPicPr>
          <p:cNvPr id="2" name="Picture 1"/>
          <p:cNvPicPr>
            <a:picLocks noChangeAspect="1"/>
          </p:cNvPicPr>
          <p:nvPr/>
        </p:nvPicPr>
        <p:blipFill>
          <a:blip r:embed="rId2"/>
          <a:stretch>
            <a:fillRect/>
          </a:stretch>
        </p:blipFill>
        <p:spPr>
          <a:xfrm>
            <a:off x="484376" y="1902553"/>
            <a:ext cx="2860013" cy="2950634"/>
          </a:xfrm>
          <a:prstGeom prst="rect">
            <a:avLst/>
          </a:prstGeom>
        </p:spPr>
      </p:pic>
      <p:pic>
        <p:nvPicPr>
          <p:cNvPr id="3" name="Picture 2">
            <a:extLst>
              <a:ext uri="{FF2B5EF4-FFF2-40B4-BE49-F238E27FC236}">
                <a16:creationId xmlns:a16="http://schemas.microsoft.com/office/drawing/2014/main" id="{509E84BF-A1F2-3EF7-83F4-A40222379984}"/>
              </a:ext>
            </a:extLst>
          </p:cNvPr>
          <p:cNvPicPr>
            <a:picLocks noChangeAspect="1"/>
          </p:cNvPicPr>
          <p:nvPr/>
        </p:nvPicPr>
        <p:blipFill>
          <a:blip r:embed="rId3"/>
          <a:stretch>
            <a:fillRect/>
          </a:stretch>
        </p:blipFill>
        <p:spPr>
          <a:xfrm>
            <a:off x="7338060" y="1033067"/>
            <a:ext cx="1128655" cy="1640486"/>
          </a:xfrm>
          <a:prstGeom prst="rect">
            <a:avLst/>
          </a:prstGeom>
        </p:spPr>
      </p:pic>
      <p:sp>
        <p:nvSpPr>
          <p:cNvPr id="7" name="TextBox 6">
            <a:extLst>
              <a:ext uri="{FF2B5EF4-FFF2-40B4-BE49-F238E27FC236}">
                <a16:creationId xmlns:a16="http://schemas.microsoft.com/office/drawing/2014/main" id="{7DFE554D-0413-2CED-F06B-23B73767DFAE}"/>
              </a:ext>
            </a:extLst>
          </p:cNvPr>
          <p:cNvSpPr txBox="1"/>
          <p:nvPr/>
        </p:nvSpPr>
        <p:spPr>
          <a:xfrm>
            <a:off x="7338060" y="2706440"/>
            <a:ext cx="721672" cy="253916"/>
          </a:xfrm>
          <a:prstGeom prst="rect">
            <a:avLst/>
          </a:prstGeom>
          <a:noFill/>
        </p:spPr>
        <p:txBody>
          <a:bodyPr wrap="none" rtlCol="0">
            <a:spAutoFit/>
          </a:bodyPr>
          <a:lstStyle/>
          <a:p>
            <a:r>
              <a:rPr lang="en-US" sz="1050" dirty="0">
                <a:latin typeface="Yu Gothic Light" panose="020B0300000000000000" pitchFamily="34" charset="-128"/>
                <a:ea typeface="Yu Gothic Light" panose="020B0300000000000000" pitchFamily="34" charset="-128"/>
              </a:rPr>
              <a:t>Jan Dean</a:t>
            </a:r>
          </a:p>
        </p:txBody>
      </p:sp>
    </p:spTree>
    <p:extLst>
      <p:ext uri="{BB962C8B-B14F-4D97-AF65-F5344CB8AC3E}">
        <p14:creationId xmlns:p14="http://schemas.microsoft.com/office/powerpoint/2010/main" val="386460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4576" y="1939975"/>
            <a:ext cx="3990023" cy="994172"/>
          </a:xfrm>
        </p:spPr>
        <p:txBody>
          <a:bodyPr>
            <a:noAutofit/>
          </a:bodyPr>
          <a:lstStyle/>
          <a:p>
            <a:r>
              <a:rPr lang="en-US" sz="3600" b="1" dirty="0">
                <a:solidFill>
                  <a:srgbClr val="3D487D"/>
                </a:solidFill>
                <a:latin typeface="Arial Black" panose="020B0A04020102020204" pitchFamily="34" charset="0"/>
                <a:ea typeface="Helvetica Neue Condensed" panose="02000503000000020004" pitchFamily="2" charset="0"/>
                <a:cs typeface="Helvetica Neue Condensed" panose="02000503000000020004" pitchFamily="2" charset="0"/>
              </a:rPr>
              <a:t>You may not get the chance to do a better job tomorrow.</a:t>
            </a:r>
          </a:p>
        </p:txBody>
      </p:sp>
      <p:pic>
        <p:nvPicPr>
          <p:cNvPr id="10" name="Picture 2" descr="Janice-Dean-Obitu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4" y="1943100"/>
            <a:ext cx="3282182" cy="30207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084CC22-D710-04A6-D735-5ED7C8F91B5E}"/>
              </a:ext>
            </a:extLst>
          </p:cNvPr>
          <p:cNvPicPr>
            <a:picLocks noChangeAspect="1"/>
          </p:cNvPicPr>
          <p:nvPr/>
        </p:nvPicPr>
        <p:blipFill>
          <a:blip r:embed="rId3"/>
          <a:stretch>
            <a:fillRect/>
          </a:stretch>
        </p:blipFill>
        <p:spPr>
          <a:xfrm>
            <a:off x="7338060" y="1033067"/>
            <a:ext cx="1128655" cy="1640486"/>
          </a:xfrm>
          <a:prstGeom prst="rect">
            <a:avLst/>
          </a:prstGeom>
        </p:spPr>
      </p:pic>
      <p:sp>
        <p:nvSpPr>
          <p:cNvPr id="4" name="TextBox 3">
            <a:extLst>
              <a:ext uri="{FF2B5EF4-FFF2-40B4-BE49-F238E27FC236}">
                <a16:creationId xmlns:a16="http://schemas.microsoft.com/office/drawing/2014/main" id="{DE18F161-F2D6-7633-347B-E387249DA5E5}"/>
              </a:ext>
            </a:extLst>
          </p:cNvPr>
          <p:cNvSpPr txBox="1"/>
          <p:nvPr/>
        </p:nvSpPr>
        <p:spPr>
          <a:xfrm>
            <a:off x="7338060" y="2706440"/>
            <a:ext cx="944489" cy="577081"/>
          </a:xfrm>
          <a:prstGeom prst="rect">
            <a:avLst/>
          </a:prstGeom>
          <a:noFill/>
        </p:spPr>
        <p:txBody>
          <a:bodyPr wrap="none" rtlCol="0">
            <a:spAutoFit/>
          </a:bodyPr>
          <a:lstStyle/>
          <a:p>
            <a:r>
              <a:rPr lang="en-US" sz="1050" dirty="0">
                <a:latin typeface="Yu Gothic Light" panose="020B0300000000000000" pitchFamily="34" charset="-128"/>
                <a:ea typeface="Yu Gothic Light" panose="020B0300000000000000" pitchFamily="34" charset="-128"/>
              </a:rPr>
              <a:t>Jan Dean</a:t>
            </a:r>
          </a:p>
          <a:p>
            <a:r>
              <a:rPr lang="en-US" sz="1050" dirty="0">
                <a:latin typeface="Yu Gothic Light" panose="020B0300000000000000" pitchFamily="34" charset="-128"/>
                <a:ea typeface="Yu Gothic Light" panose="020B0300000000000000" pitchFamily="34" charset="-128"/>
              </a:rPr>
              <a:t>1952 </a:t>
            </a:r>
            <a:r>
              <a:rPr lang="mr-IN" sz="1050" dirty="0">
                <a:latin typeface="Yu Gothic Light" panose="020B0300000000000000" pitchFamily="34" charset="-128"/>
                <a:ea typeface="Yu Gothic Light" panose="020B0300000000000000" pitchFamily="34" charset="-128"/>
              </a:rPr>
              <a:t>–</a:t>
            </a:r>
            <a:r>
              <a:rPr lang="en-US" sz="1050" dirty="0">
                <a:latin typeface="Yu Gothic Light" panose="020B0300000000000000" pitchFamily="34" charset="-128"/>
                <a:ea typeface="Yu Gothic Light" panose="020B0300000000000000" pitchFamily="34" charset="-128"/>
              </a:rPr>
              <a:t> 2017 </a:t>
            </a:r>
          </a:p>
          <a:p>
            <a:endParaRPr lang="en-US" sz="1050" dirty="0">
              <a:latin typeface="Yu Gothic Light" panose="020B0300000000000000" pitchFamily="34" charset="-128"/>
              <a:ea typeface="Yu Gothic Light" panose="020B0300000000000000" pitchFamily="34" charset="-128"/>
            </a:endParaRPr>
          </a:p>
        </p:txBody>
      </p:sp>
    </p:spTree>
    <p:extLst>
      <p:ext uri="{BB962C8B-B14F-4D97-AF65-F5344CB8AC3E}">
        <p14:creationId xmlns:p14="http://schemas.microsoft.com/office/powerpoint/2010/main" val="23493851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5367" y="3756913"/>
            <a:ext cx="3194209" cy="994172"/>
          </a:xfrm>
        </p:spPr>
        <p:txBody>
          <a:bodyPr>
            <a:normAutofit fontScale="90000"/>
          </a:bodyPr>
          <a:lstStyle/>
          <a:p>
            <a:pPr algn="ctr"/>
            <a:r>
              <a:rPr lang="en-US" b="1" dirty="0">
                <a:solidFill>
                  <a:srgbClr val="3D487D"/>
                </a:solidFill>
                <a:latin typeface="Arial Black" panose="020B0A04020102020204" pitchFamily="34" charset="0"/>
                <a:ea typeface="Helvetica Neue Condensed" panose="02000503000000020004" pitchFamily="2" charset="0"/>
                <a:cs typeface="Helvetica Neue Condensed" panose="02000503000000020004" pitchFamily="2" charset="0"/>
              </a:rPr>
              <a:t>You can’t wait to be great.</a:t>
            </a:r>
          </a:p>
        </p:txBody>
      </p:sp>
      <p:pic>
        <p:nvPicPr>
          <p:cNvPr id="10242" name="Picture 2" descr="Image result for robin williams carpe di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006" y="132159"/>
            <a:ext cx="3532020" cy="501134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852511" y="514841"/>
            <a:ext cx="3194209" cy="192167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Yu Gothic UI Light" panose="020B0300000000000000" pitchFamily="34" charset="-128"/>
                <a:ea typeface="Yu Gothic UI Light" panose="020B0300000000000000" pitchFamily="34" charset="-128"/>
                <a:cs typeface="+mj-cs"/>
              </a:defRPr>
            </a:lvl1pPr>
          </a:lstStyle>
          <a:p>
            <a:pPr algn="ctr"/>
            <a:r>
              <a:rPr lang="en-US" sz="3000" b="1" dirty="0">
                <a:solidFill>
                  <a:srgbClr val="3D487D"/>
                </a:solidFill>
                <a:latin typeface="Arial Black" panose="020B0A04020102020204" pitchFamily="34" charset="0"/>
                <a:ea typeface="Helvetica Neue Condensed" panose="02000503000000020004" pitchFamily="2" charset="0"/>
                <a:cs typeface="Helvetica Neue Condensed" panose="02000503000000020004" pitchFamily="2" charset="0"/>
              </a:rPr>
              <a:t>Carpe diem. Seize the day. Make your lives extraordinary.</a:t>
            </a:r>
          </a:p>
        </p:txBody>
      </p:sp>
      <p:sp>
        <p:nvSpPr>
          <p:cNvPr id="6" name="TextBox 5"/>
          <p:cNvSpPr txBox="1"/>
          <p:nvPr/>
        </p:nvSpPr>
        <p:spPr>
          <a:xfrm>
            <a:off x="3963026" y="4751085"/>
            <a:ext cx="1311578" cy="415498"/>
          </a:xfrm>
          <a:prstGeom prst="rect">
            <a:avLst/>
          </a:prstGeom>
          <a:noFill/>
        </p:spPr>
        <p:txBody>
          <a:bodyPr wrap="none" rtlCol="0">
            <a:spAutoFit/>
          </a:bodyPr>
          <a:lstStyle/>
          <a:p>
            <a:r>
              <a:rPr lang="en-US" sz="1050" dirty="0">
                <a:latin typeface="Yu Gothic Light" panose="020B0300000000000000" pitchFamily="34" charset="-128"/>
                <a:ea typeface="Yu Gothic Light" panose="020B0300000000000000" pitchFamily="34" charset="-128"/>
              </a:rPr>
              <a:t>Robin Williams</a:t>
            </a:r>
          </a:p>
          <a:p>
            <a:r>
              <a:rPr lang="en-US" sz="1050" dirty="0">
                <a:latin typeface="Yu Gothic Light" panose="020B0300000000000000" pitchFamily="34" charset="-128"/>
                <a:ea typeface="Yu Gothic Light" panose="020B0300000000000000" pitchFamily="34" charset="-128"/>
              </a:rPr>
              <a:t>Dead Poets Society</a:t>
            </a:r>
          </a:p>
        </p:txBody>
      </p:sp>
    </p:spTree>
    <p:extLst>
      <p:ext uri="{BB962C8B-B14F-4D97-AF65-F5344CB8AC3E}">
        <p14:creationId xmlns:p14="http://schemas.microsoft.com/office/powerpoint/2010/main" val="221699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7EF61-A0AE-FA10-09BA-7DF236C7C2E4}"/>
              </a:ext>
            </a:extLst>
          </p:cNvPr>
          <p:cNvSpPr txBox="1"/>
          <p:nvPr/>
        </p:nvSpPr>
        <p:spPr>
          <a:xfrm>
            <a:off x="34768"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Who is the most influential leader in your life?</a:t>
            </a:r>
          </a:p>
        </p:txBody>
      </p:sp>
      <p:sp>
        <p:nvSpPr>
          <p:cNvPr id="3" name="TextBox 2">
            <a:extLst>
              <a:ext uri="{FF2B5EF4-FFF2-40B4-BE49-F238E27FC236}">
                <a16:creationId xmlns:a16="http://schemas.microsoft.com/office/drawing/2014/main" id="{11D005B9-625D-57E5-AB38-32AA9703F014}"/>
              </a:ext>
            </a:extLst>
          </p:cNvPr>
          <p:cNvSpPr txBox="1"/>
          <p:nvPr/>
        </p:nvSpPr>
        <p:spPr>
          <a:xfrm>
            <a:off x="3078005"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What are three lessons you learned from that leader?</a:t>
            </a:r>
          </a:p>
        </p:txBody>
      </p:sp>
      <p:sp>
        <p:nvSpPr>
          <p:cNvPr id="4" name="TextBox 3">
            <a:extLst>
              <a:ext uri="{FF2B5EF4-FFF2-40B4-BE49-F238E27FC236}">
                <a16:creationId xmlns:a16="http://schemas.microsoft.com/office/drawing/2014/main" id="{2D681BDD-78C7-01FE-26A0-09340FB659EA}"/>
              </a:ext>
            </a:extLst>
          </p:cNvPr>
          <p:cNvSpPr txBox="1"/>
          <p:nvPr/>
        </p:nvSpPr>
        <p:spPr>
          <a:xfrm>
            <a:off x="6121243" y="1257300"/>
            <a:ext cx="2987039" cy="2099834"/>
          </a:xfrm>
          <a:prstGeom prst="rect">
            <a:avLst/>
          </a:prstGeom>
          <a:solidFill>
            <a:schemeClr val="accent4"/>
          </a:solidFill>
        </p:spPr>
        <p:txBody>
          <a:bodyPr vert="horz" lIns="68580" tIns="34290" rIns="68580" bIns="34290" rtlCol="0" anchor="b">
            <a:normAutofit/>
          </a:bodyPr>
          <a:lstStyle/>
          <a:p>
            <a:pPr>
              <a:lnSpc>
                <a:spcPct val="90000"/>
              </a:lnSpc>
              <a:spcBef>
                <a:spcPct val="0"/>
              </a:spcBef>
              <a:spcAft>
                <a:spcPts val="450"/>
              </a:spcAft>
            </a:pPr>
            <a:r>
              <a:rPr lang="en-US" sz="3600" b="1" kern="1200" dirty="0">
                <a:solidFill>
                  <a:schemeClr val="tx1"/>
                </a:solidFill>
                <a:latin typeface="+mj-lt"/>
                <a:ea typeface="+mj-ea"/>
                <a:cs typeface="+mj-cs"/>
              </a:rPr>
              <a:t>How do you apply these lessons in times of change?</a:t>
            </a:r>
          </a:p>
        </p:txBody>
      </p:sp>
    </p:spTree>
    <p:extLst>
      <p:ext uri="{BB962C8B-B14F-4D97-AF65-F5344CB8AC3E}">
        <p14:creationId xmlns:p14="http://schemas.microsoft.com/office/powerpoint/2010/main" val="16528291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F56B09-C586-F31A-9B03-727EFE27C05F}"/>
              </a:ext>
            </a:extLst>
          </p:cNvPr>
          <p:cNvSpPr txBox="1"/>
          <p:nvPr/>
        </p:nvSpPr>
        <p:spPr>
          <a:xfrm>
            <a:off x="903175" y="804335"/>
            <a:ext cx="7685654" cy="2631490"/>
          </a:xfrm>
          <a:prstGeom prst="rect">
            <a:avLst/>
          </a:prstGeom>
          <a:noFill/>
        </p:spPr>
        <p:txBody>
          <a:bodyPr wrap="square">
            <a:spAutoFit/>
          </a:bodyPr>
          <a:lstStyle/>
          <a:p>
            <a:r>
              <a:rPr lang="en-US" sz="3000" dirty="0"/>
              <a:t>“Leadership has always been difficult, and in the face of a rapidly changing (</a:t>
            </a:r>
            <a:r>
              <a:rPr lang="en-US" sz="3000" dirty="0" err="1"/>
              <a:t>vuca</a:t>
            </a:r>
            <a:r>
              <a:rPr lang="en-US" sz="3000" dirty="0"/>
              <a:t>) environment it will only get harder. But it won’t be impossible, and it will be essential.” </a:t>
            </a:r>
          </a:p>
          <a:p>
            <a:endParaRPr lang="en-US" sz="3000" dirty="0"/>
          </a:p>
          <a:p>
            <a:r>
              <a:rPr lang="en-US" sz="1500" dirty="0"/>
              <a:t>-General Stan McChrystal (US Army, Retired)</a:t>
            </a:r>
          </a:p>
        </p:txBody>
      </p:sp>
    </p:spTree>
    <p:extLst>
      <p:ext uri="{BB962C8B-B14F-4D97-AF65-F5344CB8AC3E}">
        <p14:creationId xmlns:p14="http://schemas.microsoft.com/office/powerpoint/2010/main" val="4284201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1DA6-500E-2B14-50B3-BCDBCBF9C20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8A677D-3898-F72C-0A74-505AC0787CA1}"/>
              </a:ext>
            </a:extLst>
          </p:cNvPr>
          <p:cNvSpPr/>
          <p:nvPr/>
        </p:nvSpPr>
        <p:spPr>
          <a:xfrm>
            <a:off x="40822" y="4459741"/>
            <a:ext cx="9062357" cy="587829"/>
          </a:xfrm>
          <a:prstGeom prst="rect">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Frame 3">
            <a:extLst>
              <a:ext uri="{FF2B5EF4-FFF2-40B4-BE49-F238E27FC236}">
                <a16:creationId xmlns:a16="http://schemas.microsoft.com/office/drawing/2014/main" id="{62541C9B-0151-EEC1-F37D-F4459C0E01C1}"/>
              </a:ext>
            </a:extLst>
          </p:cNvPr>
          <p:cNvSpPr/>
          <p:nvPr/>
        </p:nvSpPr>
        <p:spPr>
          <a:xfrm>
            <a:off x="4082" y="-4082"/>
            <a:ext cx="9139918" cy="5147582"/>
          </a:xfrm>
          <a:prstGeom prst="frame">
            <a:avLst>
              <a:gd name="adj1" fmla="val 2121"/>
            </a:avLst>
          </a:prstGeom>
          <a:solidFill>
            <a:srgbClr val="132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graphicFrame>
        <p:nvGraphicFramePr>
          <p:cNvPr id="15" name="Table 14">
            <a:extLst>
              <a:ext uri="{FF2B5EF4-FFF2-40B4-BE49-F238E27FC236}">
                <a16:creationId xmlns:a16="http://schemas.microsoft.com/office/drawing/2014/main" id="{711D1764-C180-70B6-414F-72DDDCA68B32}"/>
              </a:ext>
            </a:extLst>
          </p:cNvPr>
          <p:cNvGraphicFramePr>
            <a:graphicFrameLocks noGrp="1"/>
          </p:cNvGraphicFramePr>
          <p:nvPr/>
        </p:nvGraphicFramePr>
        <p:xfrm>
          <a:off x="816924" y="697220"/>
          <a:ext cx="7510152" cy="2994660"/>
        </p:xfrm>
        <a:graphic>
          <a:graphicData uri="http://schemas.openxmlformats.org/drawingml/2006/table">
            <a:tbl>
              <a:tblPr firstRow="1" bandRow="1">
                <a:tableStyleId>{073A0DAA-6AF3-43AB-8588-CEC1D06C72B9}</a:tableStyleId>
              </a:tblPr>
              <a:tblGrid>
                <a:gridCol w="1877538">
                  <a:extLst>
                    <a:ext uri="{9D8B030D-6E8A-4147-A177-3AD203B41FA5}">
                      <a16:colId xmlns:a16="http://schemas.microsoft.com/office/drawing/2014/main" val="2202207892"/>
                    </a:ext>
                  </a:extLst>
                </a:gridCol>
                <a:gridCol w="1877538">
                  <a:extLst>
                    <a:ext uri="{9D8B030D-6E8A-4147-A177-3AD203B41FA5}">
                      <a16:colId xmlns:a16="http://schemas.microsoft.com/office/drawing/2014/main" val="790662713"/>
                    </a:ext>
                  </a:extLst>
                </a:gridCol>
                <a:gridCol w="1877538">
                  <a:extLst>
                    <a:ext uri="{9D8B030D-6E8A-4147-A177-3AD203B41FA5}">
                      <a16:colId xmlns:a16="http://schemas.microsoft.com/office/drawing/2014/main" val="352032039"/>
                    </a:ext>
                  </a:extLst>
                </a:gridCol>
                <a:gridCol w="1877538">
                  <a:extLst>
                    <a:ext uri="{9D8B030D-6E8A-4147-A177-3AD203B41FA5}">
                      <a16:colId xmlns:a16="http://schemas.microsoft.com/office/drawing/2014/main" val="3541241886"/>
                    </a:ext>
                  </a:extLst>
                </a:gridCol>
              </a:tblGrid>
              <a:tr h="1165860">
                <a:tc>
                  <a:txBody>
                    <a:bodyPr/>
                    <a:lstStyle/>
                    <a:p>
                      <a:pPr algn="ctr"/>
                      <a:r>
                        <a:rPr lang="en-US" sz="7200" dirty="0">
                          <a:solidFill>
                            <a:srgbClr val="0061AA"/>
                          </a:solidFill>
                          <a:latin typeface="Arial Black" panose="020B0A04020102020204" pitchFamily="34" charset="0"/>
                        </a:rPr>
                        <a:t>V</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U</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C</a:t>
                      </a:r>
                    </a:p>
                  </a:txBody>
                  <a:tcPr marL="68580" marR="68580" marT="34290" marB="34290">
                    <a:noFill/>
                  </a:tcPr>
                </a:tc>
                <a:tc>
                  <a:txBody>
                    <a:bodyPr/>
                    <a:lstStyle/>
                    <a:p>
                      <a:pPr algn="ctr"/>
                      <a:r>
                        <a:rPr lang="en-US" sz="7200" dirty="0">
                          <a:solidFill>
                            <a:srgbClr val="0061AA"/>
                          </a:solidFill>
                          <a:latin typeface="Arial Black" panose="020B0A04020102020204" pitchFamily="34" charset="0"/>
                        </a:rPr>
                        <a:t>A</a:t>
                      </a:r>
                    </a:p>
                  </a:txBody>
                  <a:tcPr marL="68580" marR="68580" marT="34290" marB="34290">
                    <a:noFill/>
                  </a:tcPr>
                </a:tc>
                <a:extLst>
                  <a:ext uri="{0D108BD9-81ED-4DB2-BD59-A6C34878D82A}">
                    <a16:rowId xmlns:a16="http://schemas.microsoft.com/office/drawing/2014/main" val="420720915"/>
                  </a:ext>
                </a:extLst>
              </a:tr>
              <a:tr h="480060">
                <a:tc>
                  <a:txBody>
                    <a:bodyPr/>
                    <a:lstStyle/>
                    <a:p>
                      <a:pPr algn="ctr"/>
                      <a:r>
                        <a:rPr lang="en-US" sz="2700" dirty="0">
                          <a:latin typeface="+mj-lt"/>
                        </a:rPr>
                        <a:t>Volatile</a:t>
                      </a:r>
                    </a:p>
                  </a:txBody>
                  <a:tcPr marL="68580" marR="68580" marT="34290" marB="34290">
                    <a:noFill/>
                  </a:tcPr>
                </a:tc>
                <a:tc>
                  <a:txBody>
                    <a:bodyPr/>
                    <a:lstStyle/>
                    <a:p>
                      <a:pPr algn="ctr"/>
                      <a:r>
                        <a:rPr lang="en-US" sz="2700" dirty="0">
                          <a:latin typeface="+mj-lt"/>
                        </a:rPr>
                        <a:t>Uncertain</a:t>
                      </a:r>
                    </a:p>
                  </a:txBody>
                  <a:tcPr marL="68580" marR="68580" marT="34290" marB="34290">
                    <a:noFill/>
                  </a:tcPr>
                </a:tc>
                <a:tc>
                  <a:txBody>
                    <a:bodyPr/>
                    <a:lstStyle/>
                    <a:p>
                      <a:pPr algn="ctr"/>
                      <a:r>
                        <a:rPr lang="en-US" sz="2700" dirty="0">
                          <a:latin typeface="+mj-lt"/>
                        </a:rPr>
                        <a:t>Complex</a:t>
                      </a:r>
                    </a:p>
                  </a:txBody>
                  <a:tcPr marL="68580" marR="68580" marT="34290" marB="34290">
                    <a:noFill/>
                  </a:tcPr>
                </a:tc>
                <a:tc>
                  <a:txBody>
                    <a:bodyPr/>
                    <a:lstStyle/>
                    <a:p>
                      <a:pPr algn="ctr"/>
                      <a:r>
                        <a:rPr lang="en-US" sz="2700" dirty="0">
                          <a:latin typeface="+mj-lt"/>
                        </a:rPr>
                        <a:t>Ambiguous</a:t>
                      </a:r>
                    </a:p>
                  </a:txBody>
                  <a:tcPr marL="68580" marR="68580" marT="34290" marB="34290">
                    <a:noFill/>
                  </a:tcPr>
                </a:tc>
                <a:extLst>
                  <a:ext uri="{0D108BD9-81ED-4DB2-BD59-A6C34878D82A}">
                    <a16:rowId xmlns:a16="http://schemas.microsoft.com/office/drawing/2014/main" val="2029390799"/>
                  </a:ext>
                </a:extLst>
              </a:tr>
              <a:tr h="1097280">
                <a:tc>
                  <a:txBody>
                    <a:bodyPr/>
                    <a:lstStyle/>
                    <a:p>
                      <a:pPr algn="ctr"/>
                      <a:r>
                        <a:rPr lang="en-US" sz="1400" dirty="0">
                          <a:latin typeface="+mj-lt"/>
                        </a:rPr>
                        <a:t>The environment demands you react quickly to ongoing changes that are unpredicted</a:t>
                      </a:r>
                    </a:p>
                  </a:txBody>
                  <a:tcPr marL="68580" marR="68580" marT="34290" marB="34290">
                    <a:noFill/>
                  </a:tcPr>
                </a:tc>
                <a:tc>
                  <a:txBody>
                    <a:bodyPr/>
                    <a:lstStyle/>
                    <a:p>
                      <a:pPr algn="ctr"/>
                      <a:r>
                        <a:rPr lang="en-US" sz="1400" dirty="0">
                          <a:latin typeface="+mj-lt"/>
                        </a:rPr>
                        <a:t>The environment requires you to take action without full information and certainty of decisions</a:t>
                      </a:r>
                    </a:p>
                  </a:txBody>
                  <a:tcPr marL="68580" marR="68580" marT="34290" marB="34290">
                    <a:noFill/>
                  </a:tcPr>
                </a:tc>
                <a:tc>
                  <a:txBody>
                    <a:bodyPr/>
                    <a:lstStyle/>
                    <a:p>
                      <a:pPr algn="ctr"/>
                      <a:r>
                        <a:rPr lang="en-US" sz="1400" dirty="0">
                          <a:latin typeface="+mj-lt"/>
                        </a:rPr>
                        <a:t>The environment is dynamic with many interdependencies and multiple factors affecting one another</a:t>
                      </a:r>
                    </a:p>
                  </a:txBody>
                  <a:tcPr marL="68580" marR="68580" marT="34290" marB="34290">
                    <a:noFill/>
                  </a:tcPr>
                </a:tc>
                <a:tc>
                  <a:txBody>
                    <a:bodyPr/>
                    <a:lstStyle/>
                    <a:p>
                      <a:pPr algn="ctr"/>
                      <a:r>
                        <a:rPr lang="en-US" sz="1400" dirty="0">
                          <a:latin typeface="+mj-lt"/>
                        </a:rPr>
                        <a:t>The environment is new or unfamiliar and outside the competencies and expertise of your team and partners</a:t>
                      </a:r>
                    </a:p>
                  </a:txBody>
                  <a:tcPr marL="68580" marR="68580" marT="34290" marB="34290">
                    <a:noFill/>
                  </a:tcPr>
                </a:tc>
                <a:extLst>
                  <a:ext uri="{0D108BD9-81ED-4DB2-BD59-A6C34878D82A}">
                    <a16:rowId xmlns:a16="http://schemas.microsoft.com/office/drawing/2014/main" val="4102304284"/>
                  </a:ext>
                </a:extLst>
              </a:tr>
            </a:tbl>
          </a:graphicData>
        </a:graphic>
      </p:graphicFrame>
    </p:spTree>
    <p:extLst>
      <p:ext uri="{BB962C8B-B14F-4D97-AF65-F5344CB8AC3E}">
        <p14:creationId xmlns:p14="http://schemas.microsoft.com/office/powerpoint/2010/main" val="1304817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B6F632-D5B4-F147-A0C8-F86B557FC8F2}"/>
              </a:ext>
            </a:extLst>
          </p:cNvPr>
          <p:cNvPicPr>
            <a:picLocks noChangeAspect="1"/>
          </p:cNvPicPr>
          <p:nvPr/>
        </p:nvPicPr>
        <p:blipFill>
          <a:blip r:embed="rId2"/>
          <a:stretch>
            <a:fillRect/>
          </a:stretch>
        </p:blipFill>
        <p:spPr>
          <a:xfrm>
            <a:off x="3387416" y="97721"/>
            <a:ext cx="1438275" cy="1704975"/>
          </a:xfrm>
          <a:prstGeom prst="rect">
            <a:avLst/>
          </a:prstGeom>
        </p:spPr>
      </p:pic>
      <p:sp>
        <p:nvSpPr>
          <p:cNvPr id="5" name="Content Placeholder 2"/>
          <p:cNvSpPr txBox="1">
            <a:spLocks/>
          </p:cNvSpPr>
          <p:nvPr/>
        </p:nvSpPr>
        <p:spPr>
          <a:xfrm>
            <a:off x="752058" y="1188811"/>
            <a:ext cx="3329720" cy="301752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Yu Gothic UI Light" panose="020B0300000000000000" pitchFamily="34" charset="-128"/>
                <a:ea typeface="Yu Gothic UI Light" panose="020B03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Yu Gothic UI Light" panose="020B0300000000000000" pitchFamily="34" charset="-128"/>
                <a:ea typeface="Yu Gothic UI Light" panose="020B03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Yu Gothic UI Light" panose="020B0300000000000000" pitchFamily="34" charset="-128"/>
                <a:ea typeface="Yu Gothic UI Light" panose="020B03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Yu Gothic UI Light" panose="020B0300000000000000" pitchFamily="34" charset="-128"/>
                <a:ea typeface="Yu Gothic UI Light" panose="020B03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Yu Gothic UI Light" panose="020B0300000000000000" pitchFamily="34" charset="-128"/>
                <a:ea typeface="Yu Gothic UI Light" panose="020B03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3000" b="1" dirty="0">
                <a:solidFill>
                  <a:srgbClr val="3D487D"/>
                </a:solidFill>
                <a:latin typeface="Arial Black" panose="020B0A04020102020204" pitchFamily="34" charset="0"/>
                <a:ea typeface="Helvetica Neue Condensed" charset="0"/>
                <a:cs typeface="Calibri Light" panose="020F0302020204030204" pitchFamily="34" charset="0"/>
              </a:rPr>
              <a:t>Be good at what you do. </a:t>
            </a:r>
          </a:p>
          <a:p>
            <a:pPr marL="0" indent="0">
              <a:spcBef>
                <a:spcPct val="0"/>
              </a:spcBef>
              <a:buNone/>
            </a:pPr>
            <a:endParaRPr lang="en-US" sz="3000" b="1" dirty="0">
              <a:solidFill>
                <a:srgbClr val="3D487D"/>
              </a:solidFill>
              <a:latin typeface="Arial Black" panose="020B0A04020102020204" pitchFamily="34" charset="0"/>
              <a:ea typeface="Helvetica Neue Condensed" charset="0"/>
              <a:cs typeface="Calibri Light" panose="020F0302020204030204" pitchFamily="34" charset="0"/>
            </a:endParaRPr>
          </a:p>
          <a:p>
            <a:pPr marL="0" indent="0">
              <a:spcBef>
                <a:spcPct val="0"/>
              </a:spcBef>
              <a:buNone/>
            </a:pPr>
            <a:r>
              <a:rPr lang="en-US" sz="3000" b="1" dirty="0">
                <a:solidFill>
                  <a:srgbClr val="3D487D"/>
                </a:solidFill>
                <a:latin typeface="Arial Black" panose="020B0A04020102020204" pitchFamily="34" charset="0"/>
                <a:ea typeface="Helvetica Neue Condensed" charset="0"/>
                <a:cs typeface="Calibri Light" panose="020F0302020204030204" pitchFamily="34" charset="0"/>
              </a:rPr>
              <a:t>Deliver great service. </a:t>
            </a:r>
          </a:p>
          <a:p>
            <a:pPr marL="0" indent="0">
              <a:spcBef>
                <a:spcPct val="0"/>
              </a:spcBef>
              <a:buNone/>
            </a:pPr>
            <a:endParaRPr lang="en-US" sz="3000" b="1" dirty="0">
              <a:solidFill>
                <a:srgbClr val="3D487D"/>
              </a:solidFill>
              <a:latin typeface="Arial Black" panose="020B0A04020102020204" pitchFamily="34" charset="0"/>
              <a:ea typeface="Helvetica Neue Condensed" charset="0"/>
              <a:cs typeface="Calibri Light" panose="020F0302020204030204" pitchFamily="34" charset="0"/>
            </a:endParaRPr>
          </a:p>
          <a:p>
            <a:pPr marL="0" indent="0">
              <a:spcBef>
                <a:spcPct val="0"/>
              </a:spcBef>
              <a:buNone/>
            </a:pPr>
            <a:r>
              <a:rPr lang="en-US" sz="3000" b="1" dirty="0">
                <a:solidFill>
                  <a:srgbClr val="3D487D"/>
                </a:solidFill>
                <a:latin typeface="Arial Black" panose="020B0A04020102020204" pitchFamily="34" charset="0"/>
                <a:ea typeface="Helvetica Neue Condensed" charset="0"/>
                <a:cs typeface="Calibri Light" panose="020F0302020204030204" pitchFamily="34" charset="0"/>
              </a:rPr>
              <a:t>Take care of each other. </a:t>
            </a:r>
          </a:p>
        </p:txBody>
      </p:sp>
      <p:pic>
        <p:nvPicPr>
          <p:cNvPr id="6" name="Picture 5" descr="Image result for jim band oregon c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3980" y="30580"/>
            <a:ext cx="3780248" cy="33229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4500067" y="1637727"/>
            <a:ext cx="2140109" cy="3338569"/>
          </a:xfrm>
          <a:prstGeom prst="rect">
            <a:avLst/>
          </a:prstGeom>
        </p:spPr>
      </p:pic>
      <p:sp>
        <p:nvSpPr>
          <p:cNvPr id="8" name="TextBox 7"/>
          <p:cNvSpPr txBox="1"/>
          <p:nvPr/>
        </p:nvSpPr>
        <p:spPr>
          <a:xfrm>
            <a:off x="8202849" y="3353541"/>
            <a:ext cx="713657" cy="253916"/>
          </a:xfrm>
          <a:prstGeom prst="rect">
            <a:avLst/>
          </a:prstGeom>
          <a:noFill/>
        </p:spPr>
        <p:txBody>
          <a:bodyPr wrap="none" rtlCol="0">
            <a:spAutoFit/>
          </a:bodyPr>
          <a:lstStyle/>
          <a:p>
            <a:r>
              <a:rPr lang="en-US" sz="1050" dirty="0">
                <a:latin typeface="Yu Gothic Light" panose="020B0300000000000000" pitchFamily="34" charset="-128"/>
                <a:ea typeface="Yu Gothic Light" panose="020B0300000000000000" pitchFamily="34" charset="-128"/>
              </a:rPr>
              <a:t>Jim Band</a:t>
            </a:r>
          </a:p>
        </p:txBody>
      </p:sp>
    </p:spTree>
    <p:extLst>
      <p:ext uri="{BB962C8B-B14F-4D97-AF65-F5344CB8AC3E}">
        <p14:creationId xmlns:p14="http://schemas.microsoft.com/office/powerpoint/2010/main" val="22846705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8327" y="139792"/>
            <a:ext cx="5491311" cy="415498"/>
          </a:xfrm>
          <a:prstGeom prst="rect">
            <a:avLst/>
          </a:prstGeom>
        </p:spPr>
        <p:txBody>
          <a:bodyPr wrap="none">
            <a:spAutoFit/>
          </a:bodyPr>
          <a:lstStyle/>
          <a:p>
            <a:pPr defTabSz="685800">
              <a:buClrTx/>
            </a:pPr>
            <a:r>
              <a:rPr lang="en-US" sz="2100" b="1" kern="1200" dirty="0">
                <a:solidFill>
                  <a:srgbClr val="00B0F0"/>
                </a:solidFill>
                <a:latin typeface="Calibri" panose="020F0502020204030204"/>
                <a:ea typeface="+mn-ea"/>
                <a:cs typeface="+mn-cs"/>
              </a:rPr>
              <a:t>HOW TO WIN FRIENDS AND INFLUENCE PEOPLE</a:t>
            </a:r>
          </a:p>
        </p:txBody>
      </p:sp>
      <p:pic>
        <p:nvPicPr>
          <p:cNvPr id="3" name="Picture 2"/>
          <p:cNvPicPr>
            <a:picLocks noChangeAspect="1"/>
          </p:cNvPicPr>
          <p:nvPr/>
        </p:nvPicPr>
        <p:blipFill>
          <a:blip r:embed="rId2"/>
          <a:stretch>
            <a:fillRect/>
          </a:stretch>
        </p:blipFill>
        <p:spPr>
          <a:xfrm>
            <a:off x="5350353" y="0"/>
            <a:ext cx="3771274" cy="972989"/>
          </a:xfrm>
          <a:prstGeom prst="rect">
            <a:avLst/>
          </a:prstGeom>
        </p:spPr>
      </p:pic>
    </p:spTree>
    <p:extLst>
      <p:ext uri="{BB962C8B-B14F-4D97-AF65-F5344CB8AC3E}">
        <p14:creationId xmlns:p14="http://schemas.microsoft.com/office/powerpoint/2010/main" val="9957143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79B9-5667-5328-1ABF-9B3A577F853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6C58990-8468-89E2-8788-1B3315B0DA21}"/>
              </a:ext>
            </a:extLst>
          </p:cNvPr>
          <p:cNvSpPr/>
          <p:nvPr/>
        </p:nvSpPr>
        <p:spPr>
          <a:xfrm>
            <a:off x="58327" y="634568"/>
            <a:ext cx="2807702"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BECOME A FRIENDLIER PERSON </a:t>
            </a:r>
          </a:p>
          <a:p>
            <a:pPr defTabSz="685800">
              <a:buClrTx/>
            </a:pPr>
            <a:endParaRPr lang="en-US" sz="1350" kern="1200" dirty="0">
              <a:solidFill>
                <a:prstClr val="black"/>
              </a:solidFill>
              <a:latin typeface="Calibri" panose="020F0502020204030204"/>
              <a:ea typeface="+mn-ea"/>
              <a:cs typeface="+mn-cs"/>
            </a:endParaRP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Don't criticize, condemn or complain.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Give honest, sincere appreciation.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Arouse in the other person an eager want.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Become genuinely interested in other people.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Smile.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Remember that a person's name is to that person the most important sound in any language.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 a good listener. Encourage others to talk about themselves.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Talk in terms of the other person's interest.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Make the other person feel important - and do so sincerely.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The only way to get the best of an argument is to avoid it. </a:t>
            </a:r>
          </a:p>
        </p:txBody>
      </p:sp>
      <p:sp>
        <p:nvSpPr>
          <p:cNvPr id="10" name="Rectangle 9">
            <a:extLst>
              <a:ext uri="{FF2B5EF4-FFF2-40B4-BE49-F238E27FC236}">
                <a16:creationId xmlns:a16="http://schemas.microsoft.com/office/drawing/2014/main" id="{156DB049-4E04-3D1C-7CCA-D719A4866A5D}"/>
              </a:ext>
            </a:extLst>
          </p:cNvPr>
          <p:cNvSpPr/>
          <p:nvPr/>
        </p:nvSpPr>
        <p:spPr>
          <a:xfrm>
            <a:off x="58327" y="139792"/>
            <a:ext cx="5491311" cy="415498"/>
          </a:xfrm>
          <a:prstGeom prst="rect">
            <a:avLst/>
          </a:prstGeom>
        </p:spPr>
        <p:txBody>
          <a:bodyPr wrap="none">
            <a:spAutoFit/>
          </a:bodyPr>
          <a:lstStyle/>
          <a:p>
            <a:pPr defTabSz="685800">
              <a:buClrTx/>
            </a:pPr>
            <a:r>
              <a:rPr lang="en-US" sz="2100" b="1" kern="1200" dirty="0">
                <a:solidFill>
                  <a:srgbClr val="00B0F0"/>
                </a:solidFill>
                <a:latin typeface="Calibri" panose="020F0502020204030204"/>
                <a:ea typeface="+mn-ea"/>
                <a:cs typeface="+mn-cs"/>
              </a:rPr>
              <a:t>HOW TO WIN FRIENDS AND INFLUENCE PEOPLE</a:t>
            </a:r>
          </a:p>
        </p:txBody>
      </p:sp>
      <p:pic>
        <p:nvPicPr>
          <p:cNvPr id="3" name="Picture 2">
            <a:extLst>
              <a:ext uri="{FF2B5EF4-FFF2-40B4-BE49-F238E27FC236}">
                <a16:creationId xmlns:a16="http://schemas.microsoft.com/office/drawing/2014/main" id="{D1FEAB88-9808-EDB5-0E36-6EA7E474D93A}"/>
              </a:ext>
            </a:extLst>
          </p:cNvPr>
          <p:cNvPicPr>
            <a:picLocks noChangeAspect="1"/>
          </p:cNvPicPr>
          <p:nvPr/>
        </p:nvPicPr>
        <p:blipFill>
          <a:blip r:embed="rId2"/>
          <a:stretch>
            <a:fillRect/>
          </a:stretch>
        </p:blipFill>
        <p:spPr>
          <a:xfrm>
            <a:off x="5350353" y="0"/>
            <a:ext cx="3771274" cy="972989"/>
          </a:xfrm>
          <a:prstGeom prst="rect">
            <a:avLst/>
          </a:prstGeom>
        </p:spPr>
      </p:pic>
    </p:spTree>
    <p:extLst>
      <p:ext uri="{BB962C8B-B14F-4D97-AF65-F5344CB8AC3E}">
        <p14:creationId xmlns:p14="http://schemas.microsoft.com/office/powerpoint/2010/main" val="8477989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F1399-BC85-1885-35BB-E12F31BC6E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07DC7C9-7478-EC70-2B3B-4CB939DA3256}"/>
              </a:ext>
            </a:extLst>
          </p:cNvPr>
          <p:cNvSpPr/>
          <p:nvPr/>
        </p:nvSpPr>
        <p:spPr>
          <a:xfrm>
            <a:off x="58327" y="634568"/>
            <a:ext cx="2807702"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BECOME A FRIENDLIER PERSON </a:t>
            </a:r>
          </a:p>
          <a:p>
            <a:pPr defTabSz="685800">
              <a:buClrTx/>
            </a:pPr>
            <a:endParaRPr lang="en-US" sz="1350" kern="1200" dirty="0">
              <a:solidFill>
                <a:prstClr val="black"/>
              </a:solidFill>
              <a:latin typeface="Calibri" panose="020F0502020204030204"/>
              <a:ea typeface="+mn-ea"/>
              <a:cs typeface="+mn-cs"/>
            </a:endParaRP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Don't criticize, condemn or complain.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Give honest, sincere appreciation.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Arouse in the other person an eager want.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Become genuinely interested in other people.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Smile.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Remember that a person's name is to that person the most important sound in any language.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 a good listener. Encourage others to talk about themselves.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Talk in terms of the other person's interest.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Make the other person feel important - and do so sincerely.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The only way to get the best of an argument is to avoid it. </a:t>
            </a:r>
          </a:p>
        </p:txBody>
      </p:sp>
      <p:cxnSp>
        <p:nvCxnSpPr>
          <p:cNvPr id="8" name="Straight Connector 7">
            <a:extLst>
              <a:ext uri="{FF2B5EF4-FFF2-40B4-BE49-F238E27FC236}">
                <a16:creationId xmlns:a16="http://schemas.microsoft.com/office/drawing/2014/main" id="{8EF49D1D-BDA4-CA66-300F-210C51B99D0A}"/>
              </a:ext>
            </a:extLst>
          </p:cNvPr>
          <p:cNvCxnSpPr/>
          <p:nvPr/>
        </p:nvCxnSpPr>
        <p:spPr>
          <a:xfrm>
            <a:off x="2866029" y="532207"/>
            <a:ext cx="0" cy="45345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390951C-810D-ED1A-E211-2E5C9565B9C5}"/>
              </a:ext>
            </a:extLst>
          </p:cNvPr>
          <p:cNvSpPr/>
          <p:nvPr/>
        </p:nvSpPr>
        <p:spPr>
          <a:xfrm>
            <a:off x="58327" y="139792"/>
            <a:ext cx="5491311" cy="415498"/>
          </a:xfrm>
          <a:prstGeom prst="rect">
            <a:avLst/>
          </a:prstGeom>
        </p:spPr>
        <p:txBody>
          <a:bodyPr wrap="none">
            <a:spAutoFit/>
          </a:bodyPr>
          <a:lstStyle/>
          <a:p>
            <a:pPr defTabSz="685800">
              <a:buClrTx/>
            </a:pPr>
            <a:r>
              <a:rPr lang="en-US" sz="2100" b="1" kern="1200" dirty="0">
                <a:solidFill>
                  <a:srgbClr val="00B0F0"/>
                </a:solidFill>
                <a:latin typeface="Calibri" panose="020F0502020204030204"/>
                <a:ea typeface="+mn-ea"/>
                <a:cs typeface="+mn-cs"/>
              </a:rPr>
              <a:t>HOW TO WIN FRIENDS AND INFLUENCE PEOPLE</a:t>
            </a:r>
          </a:p>
        </p:txBody>
      </p:sp>
      <p:pic>
        <p:nvPicPr>
          <p:cNvPr id="3" name="Picture 2">
            <a:extLst>
              <a:ext uri="{FF2B5EF4-FFF2-40B4-BE49-F238E27FC236}">
                <a16:creationId xmlns:a16="http://schemas.microsoft.com/office/drawing/2014/main" id="{1084BB63-1E65-CE49-6C9D-D5947AD16B77}"/>
              </a:ext>
            </a:extLst>
          </p:cNvPr>
          <p:cNvPicPr>
            <a:picLocks noChangeAspect="1"/>
          </p:cNvPicPr>
          <p:nvPr/>
        </p:nvPicPr>
        <p:blipFill>
          <a:blip r:embed="rId2"/>
          <a:stretch>
            <a:fillRect/>
          </a:stretch>
        </p:blipFill>
        <p:spPr>
          <a:xfrm>
            <a:off x="5350353" y="0"/>
            <a:ext cx="3771274" cy="972989"/>
          </a:xfrm>
          <a:prstGeom prst="rect">
            <a:avLst/>
          </a:prstGeom>
        </p:spPr>
      </p:pic>
      <p:sp>
        <p:nvSpPr>
          <p:cNvPr id="2" name="Rectangle 1">
            <a:extLst>
              <a:ext uri="{FF2B5EF4-FFF2-40B4-BE49-F238E27FC236}">
                <a16:creationId xmlns:a16="http://schemas.microsoft.com/office/drawing/2014/main" id="{B63DE659-23A4-7749-D2A0-6AD823A1F4E5}"/>
              </a:ext>
            </a:extLst>
          </p:cNvPr>
          <p:cNvSpPr/>
          <p:nvPr/>
        </p:nvSpPr>
        <p:spPr>
          <a:xfrm>
            <a:off x="3017044" y="634568"/>
            <a:ext cx="2629998"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WIN PEOPLE TO YOUR WAY OF THINKING</a:t>
            </a:r>
          </a:p>
          <a:p>
            <a:pPr defTabSz="685800">
              <a:buClrTx/>
            </a:pPr>
            <a:r>
              <a:rPr lang="en-US" sz="1350" kern="1200" dirty="0">
                <a:solidFill>
                  <a:prstClr val="black"/>
                </a:solidFill>
                <a:latin typeface="Calibri" panose="020F0502020204030204"/>
                <a:ea typeface="+mn-ea"/>
                <a:cs typeface="+mn-cs"/>
              </a:rPr>
              <a:t> Show respect for the other person's opinions. Never say, "You're wrong."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If you are wrong, admit it quickly and emphatically.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Begin in a friendly way.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Get the other person saying, "Yes, yes" immediately.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Let the other person do a great deal of the talking.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Let the other person feel that the idea is his or hers.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Try honestly to see things from the other person's point of view.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Be sympathetic with the other person's ideas and desires.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Appeal to the nobler motives.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Dramatize your ideas. </a:t>
            </a:r>
          </a:p>
        </p:txBody>
      </p:sp>
    </p:spTree>
    <p:extLst>
      <p:ext uri="{BB962C8B-B14F-4D97-AF65-F5344CB8AC3E}">
        <p14:creationId xmlns:p14="http://schemas.microsoft.com/office/powerpoint/2010/main" val="1694842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DEA6E-5A4E-A5D9-0AC9-83DD26EC62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0F418B-DAFA-363A-3F44-1CCE33CD055B}"/>
              </a:ext>
            </a:extLst>
          </p:cNvPr>
          <p:cNvSpPr/>
          <p:nvPr/>
        </p:nvSpPr>
        <p:spPr>
          <a:xfrm>
            <a:off x="58327" y="634568"/>
            <a:ext cx="2807702"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BECOME A FRIENDLIER PERSON </a:t>
            </a:r>
          </a:p>
          <a:p>
            <a:pPr defTabSz="685800">
              <a:buClrTx/>
            </a:pPr>
            <a:endParaRPr lang="en-US" sz="1350" kern="1200" dirty="0">
              <a:solidFill>
                <a:prstClr val="black"/>
              </a:solidFill>
              <a:latin typeface="Calibri" panose="020F0502020204030204"/>
              <a:ea typeface="+mn-ea"/>
              <a:cs typeface="+mn-cs"/>
            </a:endParaRP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Don't criticize, condemn or complain.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Give honest, sincere appreciation.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Arouse in the other person an eager want.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Become genuinely interested in other people.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Smile.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Remember that a person's name is to that person the most important sound in any language.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Be a good listener. Encourage others to talk about themselves.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Talk in terms of the other person's interest.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Make the other person feel important - and do so sincerely. </a:t>
            </a:r>
          </a:p>
          <a:p>
            <a:pPr marL="257175" indent="-257175" defTabSz="685800">
              <a:buClrTx/>
              <a:buFont typeface="+mj-lt"/>
              <a:buAutoNum type="arabicPeriod"/>
            </a:pPr>
            <a:r>
              <a:rPr lang="en-US" sz="1350" kern="1200" dirty="0">
                <a:solidFill>
                  <a:prstClr val="black"/>
                </a:solidFill>
                <a:latin typeface="Calibri" panose="020F0502020204030204"/>
                <a:ea typeface="+mn-ea"/>
                <a:cs typeface="+mn-cs"/>
              </a:rPr>
              <a:t>The only way to get the best of an argument is to avoid it. </a:t>
            </a:r>
          </a:p>
        </p:txBody>
      </p:sp>
      <p:sp>
        <p:nvSpPr>
          <p:cNvPr id="5" name="Rectangle 4">
            <a:extLst>
              <a:ext uri="{FF2B5EF4-FFF2-40B4-BE49-F238E27FC236}">
                <a16:creationId xmlns:a16="http://schemas.microsoft.com/office/drawing/2014/main" id="{16B5616E-ED25-10B3-0314-F064C383AC82}"/>
              </a:ext>
            </a:extLst>
          </p:cNvPr>
          <p:cNvSpPr/>
          <p:nvPr/>
        </p:nvSpPr>
        <p:spPr>
          <a:xfrm>
            <a:off x="3017044" y="634568"/>
            <a:ext cx="2629998"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WIN PEOPLE TO YOUR WAY OF THINKING</a:t>
            </a:r>
          </a:p>
          <a:p>
            <a:pPr defTabSz="685800">
              <a:buClrTx/>
            </a:pPr>
            <a:r>
              <a:rPr lang="en-US" sz="1350" kern="1200" dirty="0">
                <a:solidFill>
                  <a:prstClr val="black"/>
                </a:solidFill>
                <a:latin typeface="Calibri" panose="020F0502020204030204"/>
                <a:ea typeface="+mn-ea"/>
                <a:cs typeface="+mn-cs"/>
              </a:rPr>
              <a:t> Show respect for the other person's opinions. Never say, "You're wrong."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If you are wrong, admit it quickly and emphatically.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Begin in a friendly way.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Get the other person saying, "Yes, yes" immediately.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Let the other person do a great deal of the talking.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Let the other person feel that the idea is his or hers.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Try honestly to see things from the other person's point of view.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Be sympathetic with the other person's ideas and desires.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Appeal to the nobler motives. </a:t>
            </a:r>
          </a:p>
          <a:p>
            <a:pPr marL="257175" indent="-257175" defTabSz="685800">
              <a:buClrTx/>
              <a:buFont typeface="+mj-lt"/>
              <a:buAutoNum type="arabicPeriod" startAt="11"/>
            </a:pPr>
            <a:r>
              <a:rPr lang="en-US" sz="1350" kern="1200" dirty="0">
                <a:solidFill>
                  <a:prstClr val="black"/>
                </a:solidFill>
                <a:latin typeface="Calibri" panose="020F0502020204030204"/>
                <a:ea typeface="+mn-ea"/>
                <a:cs typeface="+mn-cs"/>
              </a:rPr>
              <a:t>Dramatize your ideas. </a:t>
            </a:r>
          </a:p>
        </p:txBody>
      </p:sp>
      <p:cxnSp>
        <p:nvCxnSpPr>
          <p:cNvPr id="8" name="Straight Connector 7">
            <a:extLst>
              <a:ext uri="{FF2B5EF4-FFF2-40B4-BE49-F238E27FC236}">
                <a16:creationId xmlns:a16="http://schemas.microsoft.com/office/drawing/2014/main" id="{3C557983-9ECC-A1A9-0DD6-2372416EA197}"/>
              </a:ext>
            </a:extLst>
          </p:cNvPr>
          <p:cNvCxnSpPr/>
          <p:nvPr/>
        </p:nvCxnSpPr>
        <p:spPr>
          <a:xfrm>
            <a:off x="2866029" y="532207"/>
            <a:ext cx="0" cy="45345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CBA55FF-DD61-F937-2628-0BCEF9627DAD}"/>
              </a:ext>
            </a:extLst>
          </p:cNvPr>
          <p:cNvSpPr/>
          <p:nvPr/>
        </p:nvSpPr>
        <p:spPr>
          <a:xfrm>
            <a:off x="58327" y="139792"/>
            <a:ext cx="5491311" cy="415498"/>
          </a:xfrm>
          <a:prstGeom prst="rect">
            <a:avLst/>
          </a:prstGeom>
        </p:spPr>
        <p:txBody>
          <a:bodyPr wrap="none">
            <a:spAutoFit/>
          </a:bodyPr>
          <a:lstStyle/>
          <a:p>
            <a:pPr defTabSz="685800">
              <a:buClrTx/>
            </a:pPr>
            <a:r>
              <a:rPr lang="en-US" sz="2100" b="1" kern="1200" dirty="0">
                <a:solidFill>
                  <a:srgbClr val="00B0F0"/>
                </a:solidFill>
                <a:latin typeface="Calibri" panose="020F0502020204030204"/>
                <a:ea typeface="+mn-ea"/>
                <a:cs typeface="+mn-cs"/>
              </a:rPr>
              <a:t>HOW TO WIN FRIENDS AND INFLUENCE PEOPLE</a:t>
            </a:r>
          </a:p>
        </p:txBody>
      </p:sp>
      <p:pic>
        <p:nvPicPr>
          <p:cNvPr id="3" name="Picture 2">
            <a:extLst>
              <a:ext uri="{FF2B5EF4-FFF2-40B4-BE49-F238E27FC236}">
                <a16:creationId xmlns:a16="http://schemas.microsoft.com/office/drawing/2014/main" id="{53AD047A-4A00-DFFD-0719-D9315E6F0F88}"/>
              </a:ext>
            </a:extLst>
          </p:cNvPr>
          <p:cNvPicPr>
            <a:picLocks noChangeAspect="1"/>
          </p:cNvPicPr>
          <p:nvPr/>
        </p:nvPicPr>
        <p:blipFill>
          <a:blip r:embed="rId2"/>
          <a:stretch>
            <a:fillRect/>
          </a:stretch>
        </p:blipFill>
        <p:spPr>
          <a:xfrm>
            <a:off x="5350353" y="0"/>
            <a:ext cx="3771274" cy="972989"/>
          </a:xfrm>
          <a:prstGeom prst="rect">
            <a:avLst/>
          </a:prstGeom>
        </p:spPr>
      </p:pic>
      <p:sp>
        <p:nvSpPr>
          <p:cNvPr id="2" name="Rectangle 1">
            <a:extLst>
              <a:ext uri="{FF2B5EF4-FFF2-40B4-BE49-F238E27FC236}">
                <a16:creationId xmlns:a16="http://schemas.microsoft.com/office/drawing/2014/main" id="{DD90A123-54F7-66E4-208B-48876AB1A889}"/>
              </a:ext>
            </a:extLst>
          </p:cNvPr>
          <p:cNvSpPr/>
          <p:nvPr/>
        </p:nvSpPr>
        <p:spPr>
          <a:xfrm>
            <a:off x="5798870" y="634568"/>
            <a:ext cx="3188608" cy="4455066"/>
          </a:xfrm>
          <a:prstGeom prst="rect">
            <a:avLst/>
          </a:prstGeom>
        </p:spPr>
        <p:txBody>
          <a:bodyPr wrap="square">
            <a:spAutoFit/>
          </a:bodyPr>
          <a:lstStyle/>
          <a:p>
            <a:pPr defTabSz="685800">
              <a:buClrTx/>
            </a:pPr>
            <a:r>
              <a:rPr lang="en-US" sz="1350" b="1" u="sng" kern="1200" dirty="0">
                <a:solidFill>
                  <a:prstClr val="black"/>
                </a:solidFill>
                <a:latin typeface="Calibri" panose="020F0502020204030204"/>
                <a:ea typeface="+mn-ea"/>
                <a:cs typeface="+mn-cs"/>
              </a:rPr>
              <a:t>CHANGE PEOPLE WITHOUT RESENTMENT</a:t>
            </a:r>
          </a:p>
          <a:p>
            <a:pPr defTabSz="685800">
              <a:buClrTx/>
            </a:pPr>
            <a:r>
              <a:rPr lang="en-US" sz="1350" kern="1200" dirty="0">
                <a:solidFill>
                  <a:prstClr val="black"/>
                </a:solidFill>
                <a:latin typeface="Calibri" panose="020F0502020204030204"/>
                <a:ea typeface="+mn-ea"/>
                <a:cs typeface="+mn-cs"/>
              </a:rPr>
              <a:t>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Throw down a challenge.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Begin with praise and honest appreciation.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Call attention to people's mistakes indirectly.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Talk about your own mistakes before criticizing the other person.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Ask questions instead of giving direct orders.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Let the other person save face.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Praise the slightest and every improvement. Be "lavish in your praise."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Give the other person a fine reputation to live up to.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Use encouragement. Make the fault seem easy to correct. </a:t>
            </a:r>
          </a:p>
          <a:p>
            <a:pPr marL="257175" indent="-257175" defTabSz="685800">
              <a:buClrTx/>
              <a:buFont typeface="+mj-lt"/>
              <a:buAutoNum type="arabicPeriod" startAt="21"/>
            </a:pPr>
            <a:r>
              <a:rPr lang="en-US" sz="1350" kern="1200" dirty="0">
                <a:solidFill>
                  <a:prstClr val="black"/>
                </a:solidFill>
                <a:latin typeface="Calibri" panose="020F0502020204030204"/>
                <a:ea typeface="+mn-ea"/>
                <a:cs typeface="+mn-cs"/>
              </a:rPr>
              <a:t>Make the other person happy about doing the thing you suggest. </a:t>
            </a:r>
          </a:p>
        </p:txBody>
      </p:sp>
      <p:cxnSp>
        <p:nvCxnSpPr>
          <p:cNvPr id="6" name="Straight Connector 5">
            <a:extLst>
              <a:ext uri="{FF2B5EF4-FFF2-40B4-BE49-F238E27FC236}">
                <a16:creationId xmlns:a16="http://schemas.microsoft.com/office/drawing/2014/main" id="{D8C047B4-F3E5-063E-4259-3A0ED3C7331F}"/>
              </a:ext>
            </a:extLst>
          </p:cNvPr>
          <p:cNvCxnSpPr/>
          <p:nvPr/>
        </p:nvCxnSpPr>
        <p:spPr>
          <a:xfrm>
            <a:off x="5734529" y="532207"/>
            <a:ext cx="0" cy="45345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0126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E3FEE0-711F-BBEF-A2C8-E591B02780DC}"/>
              </a:ext>
            </a:extLst>
          </p:cNvPr>
          <p:cNvSpPr>
            <a:spLocks noGrp="1"/>
          </p:cNvSpPr>
          <p:nvPr>
            <p:ph idx="1"/>
          </p:nvPr>
        </p:nvSpPr>
        <p:spPr>
          <a:xfrm>
            <a:off x="628650" y="2141220"/>
            <a:ext cx="7886700" cy="2491502"/>
          </a:xfrm>
        </p:spPr>
        <p:txBody>
          <a:bodyPr/>
          <a:lstStyle/>
          <a:p>
            <a:pPr marL="0" indent="0">
              <a:buNone/>
            </a:pPr>
            <a:r>
              <a:rPr lang="en-US" b="0" i="0" dirty="0">
                <a:solidFill>
                  <a:srgbClr val="333333"/>
                </a:solidFill>
                <a:effectLst/>
                <a:latin typeface="McKinsey Sans"/>
              </a:rPr>
              <a:t>It’s all about people. Period. </a:t>
            </a:r>
          </a:p>
          <a:p>
            <a:pPr marL="0" indent="0">
              <a:buNone/>
            </a:pPr>
            <a:r>
              <a:rPr lang="en-US" b="0" i="0" dirty="0">
                <a:solidFill>
                  <a:srgbClr val="333333"/>
                </a:solidFill>
                <a:effectLst/>
                <a:latin typeface="McKinsey Sans"/>
              </a:rPr>
              <a:t>People are the lifeblood of any team, organization, community. </a:t>
            </a:r>
          </a:p>
          <a:p>
            <a:pPr marL="0" indent="0">
              <a:buNone/>
            </a:pPr>
            <a:r>
              <a:rPr lang="en-US" dirty="0">
                <a:solidFill>
                  <a:srgbClr val="333333"/>
                </a:solidFill>
                <a:latin typeface="McKinsey Sans"/>
              </a:rPr>
              <a:t>Effectiveness is grounded in our connections with one another – the touchpoints we have with one another – in our work throughout our workplace, and for the customers we serve. </a:t>
            </a:r>
            <a:r>
              <a:rPr lang="en-US" b="0" i="0" dirty="0">
                <a:solidFill>
                  <a:srgbClr val="333333"/>
                </a:solidFill>
                <a:effectLst/>
                <a:latin typeface="McKinsey Sans"/>
              </a:rPr>
              <a:t> </a:t>
            </a:r>
          </a:p>
        </p:txBody>
      </p:sp>
      <p:sp>
        <p:nvSpPr>
          <p:cNvPr id="4" name="TextBox 3">
            <a:extLst>
              <a:ext uri="{FF2B5EF4-FFF2-40B4-BE49-F238E27FC236}">
                <a16:creationId xmlns:a16="http://schemas.microsoft.com/office/drawing/2014/main" id="{E42EE8E5-2697-104B-8FE2-A3E2596AC6AA}"/>
              </a:ext>
            </a:extLst>
          </p:cNvPr>
          <p:cNvSpPr txBox="1"/>
          <p:nvPr/>
        </p:nvSpPr>
        <p:spPr>
          <a:xfrm>
            <a:off x="520780" y="382051"/>
            <a:ext cx="4241720" cy="1012409"/>
          </a:xfrm>
          <a:prstGeom prst="rect">
            <a:avLst/>
          </a:prstGeom>
        </p:spPr>
        <p:txBody>
          <a:bodyPr vert="horz" lIns="68580" tIns="34290" rIns="68580" bIns="34290" rtlCol="0" anchor="b">
            <a:normAutofit fontScale="92500"/>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Some things will never, ever change</a:t>
            </a:r>
          </a:p>
        </p:txBody>
      </p:sp>
      <p:sp>
        <p:nvSpPr>
          <p:cNvPr id="5" name="Rectangle 4">
            <a:extLst>
              <a:ext uri="{FF2B5EF4-FFF2-40B4-BE49-F238E27FC236}">
                <a16:creationId xmlns:a16="http://schemas.microsoft.com/office/drawing/2014/main" id="{E6907130-A174-B411-8C7B-DEFCCDA86511}"/>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11529152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802AD-1E3F-13E0-6C3D-BCC823E2C0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828853-CAAA-3806-41C3-094350510199}"/>
              </a:ext>
            </a:extLst>
          </p:cNvPr>
          <p:cNvSpPr>
            <a:spLocks noGrp="1"/>
          </p:cNvSpPr>
          <p:nvPr>
            <p:ph idx="1"/>
          </p:nvPr>
        </p:nvSpPr>
        <p:spPr>
          <a:xfrm>
            <a:off x="628650" y="2141220"/>
            <a:ext cx="7886700" cy="2491502"/>
          </a:xfrm>
        </p:spPr>
        <p:txBody>
          <a:bodyPr/>
          <a:lstStyle/>
          <a:p>
            <a:pPr marL="0" indent="0">
              <a:buNone/>
            </a:pPr>
            <a:r>
              <a:rPr lang="en-US" b="0" i="0" dirty="0">
                <a:solidFill>
                  <a:srgbClr val="333333"/>
                </a:solidFill>
                <a:effectLst/>
                <a:latin typeface="McKinsey Sans"/>
              </a:rPr>
              <a:t>Leaders are responsible for change. </a:t>
            </a:r>
          </a:p>
          <a:p>
            <a:pPr marL="0" indent="0">
              <a:buNone/>
            </a:pPr>
            <a:r>
              <a:rPr lang="en-US" dirty="0">
                <a:solidFill>
                  <a:srgbClr val="333333"/>
                </a:solidFill>
                <a:latin typeface="McKinsey Sans"/>
              </a:rPr>
              <a:t>Change is hard (but not impossible). </a:t>
            </a:r>
          </a:p>
          <a:p>
            <a:pPr marL="0" indent="0">
              <a:buNone/>
            </a:pPr>
            <a:r>
              <a:rPr lang="en-US" dirty="0">
                <a:solidFill>
                  <a:srgbClr val="333333"/>
                </a:solidFill>
                <a:latin typeface="McKinsey Sans"/>
              </a:rPr>
              <a:t>Change occurs when teams overcome resistance. </a:t>
            </a:r>
          </a:p>
          <a:p>
            <a:pPr marL="0" indent="0">
              <a:buNone/>
            </a:pPr>
            <a:r>
              <a:rPr lang="en-US" b="0" i="0" dirty="0">
                <a:solidFill>
                  <a:srgbClr val="333333"/>
                </a:solidFill>
                <a:effectLst/>
                <a:latin typeface="McKinsey Sans"/>
              </a:rPr>
              <a:t>Leaders </a:t>
            </a:r>
            <a:r>
              <a:rPr lang="en-US" dirty="0">
                <a:solidFill>
                  <a:srgbClr val="333333"/>
                </a:solidFill>
                <a:latin typeface="McKinsey Sans"/>
              </a:rPr>
              <a:t>are always looking to help teams achieve more. </a:t>
            </a:r>
            <a:endParaRPr lang="en-US" b="0" i="0" dirty="0">
              <a:solidFill>
                <a:srgbClr val="333333"/>
              </a:solidFill>
              <a:effectLst/>
              <a:latin typeface="McKinsey Sans"/>
            </a:endParaRPr>
          </a:p>
        </p:txBody>
      </p:sp>
      <p:sp>
        <p:nvSpPr>
          <p:cNvPr id="4" name="TextBox 3">
            <a:extLst>
              <a:ext uri="{FF2B5EF4-FFF2-40B4-BE49-F238E27FC236}">
                <a16:creationId xmlns:a16="http://schemas.microsoft.com/office/drawing/2014/main" id="{9EE2820B-EBF8-6D2B-CD6E-3032BD58EF3D}"/>
              </a:ext>
            </a:extLst>
          </p:cNvPr>
          <p:cNvSpPr txBox="1"/>
          <p:nvPr/>
        </p:nvSpPr>
        <p:spPr>
          <a:xfrm>
            <a:off x="520780" y="382051"/>
            <a:ext cx="4241720" cy="1012409"/>
          </a:xfrm>
          <a:prstGeom prst="rect">
            <a:avLst/>
          </a:prstGeom>
        </p:spPr>
        <p:txBody>
          <a:bodyPr vert="horz" lIns="68580" tIns="34290" rIns="68580" bIns="34290" rtlCol="0" anchor="b">
            <a:normAutofit fontScale="92500"/>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Leaders, Change, Teams, Outcomes</a:t>
            </a:r>
          </a:p>
        </p:txBody>
      </p:sp>
      <p:sp>
        <p:nvSpPr>
          <p:cNvPr id="5" name="Rectangle 4">
            <a:extLst>
              <a:ext uri="{FF2B5EF4-FFF2-40B4-BE49-F238E27FC236}">
                <a16:creationId xmlns:a16="http://schemas.microsoft.com/office/drawing/2014/main" id="{59A32E55-5330-AB7A-DF96-D3734D5B8DF0}"/>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41689850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42B85A-4A87-4084-DC2D-50A71EFC7D4E}"/>
              </a:ext>
            </a:extLst>
          </p:cNvPr>
          <p:cNvSpPr/>
          <p:nvPr/>
        </p:nvSpPr>
        <p:spPr>
          <a:xfrm>
            <a:off x="0" y="2743556"/>
            <a:ext cx="9144000" cy="449580"/>
          </a:xfrm>
          <a:prstGeom prst="rect">
            <a:avLst/>
          </a:prstGeom>
          <a:solidFill>
            <a:srgbClr val="E9AF10"/>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23BC540E-1730-68E5-6F26-F78E101CA80C}"/>
              </a:ext>
            </a:extLst>
          </p:cNvPr>
          <p:cNvSpPr txBox="1"/>
          <p:nvPr/>
        </p:nvSpPr>
        <p:spPr>
          <a:xfrm>
            <a:off x="1741009" y="861863"/>
            <a:ext cx="5661982" cy="2785378"/>
          </a:xfrm>
          <a:prstGeom prst="rect">
            <a:avLst/>
          </a:prstGeom>
          <a:noFill/>
        </p:spPr>
        <p:txBody>
          <a:bodyPr wrap="square">
            <a:spAutoFit/>
          </a:bodyPr>
          <a:lstStyle/>
          <a:p>
            <a:pPr algn="ctr" defTabSz="685800">
              <a:spcBef>
                <a:spcPts val="450"/>
              </a:spcBef>
              <a:spcAft>
                <a:spcPts val="450"/>
              </a:spcAft>
              <a:buClrTx/>
            </a:pPr>
            <a:r>
              <a:rPr lang="en-US" sz="1800" kern="1200" dirty="0">
                <a:solidFill>
                  <a:prstClr val="black"/>
                </a:solidFill>
                <a:latin typeface="Calibri Light" panose="020F0302020204030204" pitchFamily="34" charset="0"/>
                <a:ea typeface="Calibri" panose="020F0502020204030204" pitchFamily="34" charset="0"/>
                <a:cs typeface="Times New Roman" panose="02020603050405020304" pitchFamily="18" charset="0"/>
              </a:rPr>
              <a:t>Any group of people aligned on achieving a purpose has the potential to be great. Any group has the possibility of becoming a high-performing team and realizing greatness. The potential and probability of that actually happening, however, is contingent upon several things. </a:t>
            </a:r>
          </a:p>
          <a:p>
            <a:pPr algn="ctr" defTabSz="685800">
              <a:spcBef>
                <a:spcPts val="450"/>
              </a:spcBef>
              <a:spcAft>
                <a:spcPts val="450"/>
              </a:spcAft>
              <a:buClrTx/>
            </a:pPr>
            <a:endParaRPr lang="en-US" sz="1800" kern="1200" dirty="0">
              <a:solidFill>
                <a:prstClr val="black"/>
              </a:solidFill>
              <a:latin typeface="Calibri Light" panose="020F0302020204030204" pitchFamily="34" charset="0"/>
              <a:ea typeface="Calibri" panose="020F0502020204030204" pitchFamily="34" charset="0"/>
              <a:cs typeface="Times New Roman" panose="02020603050405020304" pitchFamily="18" charset="0"/>
            </a:endParaRPr>
          </a:p>
          <a:p>
            <a:pPr algn="ctr" defTabSz="685800">
              <a:spcBef>
                <a:spcPts val="450"/>
              </a:spcBef>
              <a:spcAft>
                <a:spcPts val="450"/>
              </a:spcAft>
              <a:buClrTx/>
            </a:pPr>
            <a:r>
              <a:rPr lang="en-US" sz="2400" b="1" kern="1200" dirty="0">
                <a:solidFill>
                  <a:prstClr val="black"/>
                </a:solidFill>
                <a:latin typeface="Calibri Light" panose="020F0302020204030204" pitchFamily="34" charset="0"/>
                <a:ea typeface="Calibri" panose="020F0502020204030204" pitchFamily="34" charset="0"/>
                <a:cs typeface="Times New Roman" panose="02020603050405020304" pitchFamily="18" charset="0"/>
              </a:rPr>
              <a:t>List three reasons why great teams are great. </a:t>
            </a:r>
          </a:p>
          <a:p>
            <a:pPr algn="ctr" defTabSz="685800">
              <a:spcBef>
                <a:spcPts val="450"/>
              </a:spcBef>
              <a:spcAft>
                <a:spcPts val="450"/>
              </a:spcAft>
              <a:buClrTx/>
            </a:pPr>
            <a:endParaRPr lang="en-US" sz="1800" kern="1200" dirty="0">
              <a:solidFill>
                <a:prstClr val="black"/>
              </a:solidFill>
              <a:latin typeface="Calibri Light" panose="020F03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29332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13F2-D86F-335B-9175-3D55B3E817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F80D2A-8730-B4DA-541B-22FAE89967A4}"/>
              </a:ext>
            </a:extLst>
          </p:cNvPr>
          <p:cNvSpPr txBox="1"/>
          <p:nvPr/>
        </p:nvSpPr>
        <p:spPr>
          <a:xfrm>
            <a:off x="520780" y="382051"/>
            <a:ext cx="4241720" cy="101240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Defining the High Performing Team</a:t>
            </a:r>
          </a:p>
        </p:txBody>
      </p:sp>
      <p:sp>
        <p:nvSpPr>
          <p:cNvPr id="5" name="Rectangle 4">
            <a:extLst>
              <a:ext uri="{FF2B5EF4-FFF2-40B4-BE49-F238E27FC236}">
                <a16:creationId xmlns:a16="http://schemas.microsoft.com/office/drawing/2014/main" id="{ECC5B90E-7D52-6FF6-1378-5234AAFBEC54}"/>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spTree>
    <p:extLst>
      <p:ext uri="{BB962C8B-B14F-4D97-AF65-F5344CB8AC3E}">
        <p14:creationId xmlns:p14="http://schemas.microsoft.com/office/powerpoint/2010/main" val="26376247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2541D-182E-ECC2-D36B-9685DA3AB86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4EF93AF-FE56-7FAF-055B-954F49A403FC}"/>
              </a:ext>
            </a:extLst>
          </p:cNvPr>
          <p:cNvSpPr txBox="1"/>
          <p:nvPr/>
        </p:nvSpPr>
        <p:spPr>
          <a:xfrm>
            <a:off x="520780" y="382051"/>
            <a:ext cx="4241720" cy="1012409"/>
          </a:xfrm>
          <a:prstGeom prst="rect">
            <a:avLst/>
          </a:prstGeom>
        </p:spPr>
        <p:txBody>
          <a:bodyPr vert="horz" lIns="68580" tIns="34290" rIns="68580" bIns="34290" rtlCol="0" anchor="b">
            <a:normAutofit/>
          </a:bodyPr>
          <a:lstStyle/>
          <a:p>
            <a:pPr defTabSz="685800">
              <a:lnSpc>
                <a:spcPct val="90000"/>
              </a:lnSpc>
              <a:spcBef>
                <a:spcPct val="0"/>
              </a:spcBef>
              <a:spcAft>
                <a:spcPts val="450"/>
              </a:spcAft>
              <a:buClrTx/>
              <a:defRPr/>
            </a:pPr>
            <a:r>
              <a:rPr lang="en-US" sz="3300" kern="1200" dirty="0">
                <a:solidFill>
                  <a:srgbClr val="3D487D"/>
                </a:solidFill>
                <a:latin typeface="Arial Black" panose="020B0A04020102020204" pitchFamily="34" charset="0"/>
                <a:ea typeface="+mn-ea"/>
                <a:cs typeface="+mn-cs"/>
              </a:rPr>
              <a:t>Defining the High Performing Team</a:t>
            </a:r>
          </a:p>
        </p:txBody>
      </p:sp>
      <p:sp>
        <p:nvSpPr>
          <p:cNvPr id="5" name="Rectangle 4">
            <a:extLst>
              <a:ext uri="{FF2B5EF4-FFF2-40B4-BE49-F238E27FC236}">
                <a16:creationId xmlns:a16="http://schemas.microsoft.com/office/drawing/2014/main" id="{1EF9BDB2-D22E-AEA8-38EC-7223D9C3A5C5}"/>
              </a:ext>
            </a:extLst>
          </p:cNvPr>
          <p:cNvSpPr/>
          <p:nvPr/>
        </p:nvSpPr>
        <p:spPr>
          <a:xfrm>
            <a:off x="520780" y="1485900"/>
            <a:ext cx="2678858" cy="1104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ndParaRPr>
          </a:p>
        </p:txBody>
      </p:sp>
      <p:pic>
        <p:nvPicPr>
          <p:cNvPr id="6" name="Picture 2" descr="Overcoming the Five Dysfunctions of a Team: How Valid Creates a  Results-Oriented Organizational Culture - Valid">
            <a:extLst>
              <a:ext uri="{FF2B5EF4-FFF2-40B4-BE49-F238E27FC236}">
                <a16:creationId xmlns:a16="http://schemas.microsoft.com/office/drawing/2014/main" id="{43F6161D-8D2A-B69A-0932-A103887535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32"/>
          <a:stretch/>
        </p:blipFill>
        <p:spPr bwMode="auto">
          <a:xfrm>
            <a:off x="3064980" y="2077209"/>
            <a:ext cx="5912271" cy="29398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64A99FC-C44F-647B-A729-F66F5DB8EDB5}"/>
              </a:ext>
            </a:extLst>
          </p:cNvPr>
          <p:cNvSpPr txBox="1"/>
          <p:nvPr/>
        </p:nvSpPr>
        <p:spPr>
          <a:xfrm>
            <a:off x="291797" y="2036830"/>
            <a:ext cx="3633533" cy="2662267"/>
          </a:xfrm>
          <a:prstGeom prst="rect">
            <a:avLst/>
          </a:prstGeom>
          <a:noFill/>
        </p:spPr>
        <p:txBody>
          <a:bodyPr wrap="square">
            <a:spAutoFit/>
          </a:bodyPr>
          <a:lstStyle/>
          <a:p>
            <a:r>
              <a:rPr lang="en-US" dirty="0">
                <a:effectLst/>
                <a:latin typeface="Calibri Light" panose="020F0302020204030204" pitchFamily="34" charset="0"/>
                <a:ea typeface="Calibri" panose="020F0502020204030204" pitchFamily="34" charset="0"/>
                <a:cs typeface="Times New Roman" panose="02020603050405020304" pitchFamily="18" charset="0"/>
              </a:rPr>
              <a:t>Patrick Lencioni says it starts with trust and having open and constructive conflict, strong commitment, ownership and accountability, and laser focus on results. </a:t>
            </a:r>
          </a:p>
          <a:p>
            <a:endParaRPr lang="en-US" sz="1100" dirty="0">
              <a:latin typeface="Calibri Light" panose="020F0302020204030204" pitchFamily="34" charset="0"/>
              <a:ea typeface="Calibri" panose="020F0502020204030204" pitchFamily="34" charset="0"/>
              <a:cs typeface="Times New Roman" panose="02020603050405020304" pitchFamily="18" charset="0"/>
            </a:endParaRPr>
          </a:p>
          <a:p>
            <a:r>
              <a:rPr lang="en-US" dirty="0">
                <a:effectLst/>
                <a:latin typeface="Calibri Light" panose="020F0302020204030204" pitchFamily="34" charset="0"/>
                <a:ea typeface="Calibri" panose="020F0502020204030204" pitchFamily="34" charset="0"/>
                <a:cs typeface="Times New Roman" panose="02020603050405020304" pitchFamily="18" charset="0"/>
              </a:rPr>
              <a:t>Additionally, is leadership. Moving an average team to good or a good team to a great one – and realizing greatness – is the product of leadership influence.</a:t>
            </a:r>
          </a:p>
          <a:p>
            <a:endParaRPr lang="en-US" sz="1100" dirty="0">
              <a:latin typeface="Calibri Light" panose="020F0302020204030204" pitchFamily="34" charset="0"/>
              <a:cs typeface="Times New Roman" panose="02020603050405020304" pitchFamily="18" charset="0"/>
            </a:endParaRPr>
          </a:p>
          <a:p>
            <a:r>
              <a:rPr lang="en-US" sz="1100" dirty="0">
                <a:latin typeface="Calibri Light" panose="020F0302020204030204" pitchFamily="34" charset="0"/>
                <a:cs typeface="Times New Roman" panose="02020603050405020304" pitchFamily="18" charset="0"/>
              </a:rPr>
              <a:t>There is also the need for great followership. </a:t>
            </a:r>
          </a:p>
          <a:p>
            <a:endParaRPr lang="en-US" sz="1100" dirty="0">
              <a:latin typeface="Calibri Light" panose="020F0302020204030204" pitchFamily="34" charset="0"/>
              <a:cs typeface="Times New Roman" panose="02020603050405020304" pitchFamily="18" charset="0"/>
            </a:endParaRPr>
          </a:p>
          <a:p>
            <a:r>
              <a:rPr lang="en-US" sz="1100" dirty="0">
                <a:latin typeface="Calibri Light" panose="020F0302020204030204" pitchFamily="34" charset="0"/>
                <a:cs typeface="Times New Roman" panose="02020603050405020304" pitchFamily="18" charset="0"/>
              </a:rPr>
              <a:t>And much more. . . . </a:t>
            </a:r>
            <a:endParaRPr lang="en-US" sz="1100" dirty="0"/>
          </a:p>
        </p:txBody>
      </p:sp>
    </p:spTree>
    <p:extLst>
      <p:ext uri="{BB962C8B-B14F-4D97-AF65-F5344CB8AC3E}">
        <p14:creationId xmlns:p14="http://schemas.microsoft.com/office/powerpoint/2010/main" val="737413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20" ma:contentTypeDescription="Create a new document." ma:contentTypeScope="" ma:versionID="142b99c2d9297a75e7cde37f8e58d5c6">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92ba5a371f5c3c7573bbece1723b53ed"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_Flow_SignoffStatus xmlns="2cbd2c6a-a94f-4612-b706-a6fa77778cdf" xsi:nil="true"/>
    <lcf76f155ced4ddcb4097134ff3c332f xmlns="2cbd2c6a-a94f-4612-b706-a6fa77778c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6891462-A705-458E-8894-54ED72E1EE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bd2c6a-a94f-4612-b706-a6fa77778cdf"/>
    <ds:schemaRef ds:uri="308311e2-d142-423e-bbac-6522d79a82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232F849-87EA-4D75-A0A7-C3CB79E45CE8}">
  <ds:schemaRefs>
    <ds:schemaRef ds:uri="http://schemas.microsoft.com/sharepoint/v3/contenttype/forms"/>
  </ds:schemaRefs>
</ds:datastoreItem>
</file>

<file path=customXml/itemProps3.xml><?xml version="1.0" encoding="utf-8"?>
<ds:datastoreItem xmlns:ds="http://schemas.openxmlformats.org/officeDocument/2006/customXml" ds:itemID="{24AB4EE2-0681-4A66-93C8-CFD6013772FE}">
  <ds:schemaRefs>
    <ds:schemaRef ds:uri="http://schemas.microsoft.com/office/2006/metadata/properties"/>
    <ds:schemaRef ds:uri="http://schemas.microsoft.com/office/infopath/2007/PartnerControls"/>
    <ds:schemaRef ds:uri="308311e2-d142-423e-bbac-6522d79a82a6"/>
    <ds:schemaRef ds:uri="2cbd2c6a-a94f-4612-b706-a6fa77778cdf"/>
  </ds:schemaRefs>
</ds:datastoreItem>
</file>

<file path=docProps/app.xml><?xml version="1.0" encoding="utf-8"?>
<Properties xmlns="http://schemas.openxmlformats.org/officeDocument/2006/extended-properties" xmlns:vt="http://schemas.openxmlformats.org/officeDocument/2006/docPropsVTypes">
  <TotalTime>21587</TotalTime>
  <Words>7362</Words>
  <Application>Microsoft Office PowerPoint</Application>
  <PresentationFormat>On-screen Show (16:9)</PresentationFormat>
  <Paragraphs>639</Paragraphs>
  <Slides>115</Slides>
  <Notes>10</Notes>
  <HiddenSlides>0</HiddenSlides>
  <MMClips>0</MMClips>
  <ScaleCrop>false</ScaleCrop>
  <HeadingPairs>
    <vt:vector size="4" baseType="variant">
      <vt:variant>
        <vt:lpstr>Theme</vt:lpstr>
      </vt:variant>
      <vt:variant>
        <vt:i4>1</vt:i4>
      </vt:variant>
      <vt:variant>
        <vt:lpstr>Slide Titles</vt:lpstr>
      </vt:variant>
      <vt:variant>
        <vt:i4>115</vt:i4>
      </vt:variant>
    </vt:vector>
  </HeadingPairs>
  <TitlesOfParts>
    <vt:vector size="116" baseType="lpstr">
      <vt:lpstr>Office Theme</vt:lpstr>
      <vt:lpstr>PowerPoint Presentation</vt:lpstr>
      <vt:lpstr>PowerPoint Presentation</vt:lpstr>
      <vt:lpstr>PowerPoint Presentation</vt:lpstr>
      <vt:lpstr>PowerPoint Presentation</vt:lpstr>
      <vt:lpstr>PowerPoint Presentation</vt:lpstr>
      <vt:lpstr>Transparent and open government Increasing citizen engagement Legislative/regulatory changes Managing citizen expectations  Community planning issues Diversity, Equity, Inclusion Recruitment and retention Operational inefficiencies Digital Transformation Water Infrastructure Mental Wellbeing Transportation Cybersecurity Housing Budget  . . . </vt:lpstr>
      <vt:lpstr>PowerPoint Presentation</vt:lpstr>
      <vt:lpstr>PowerPoint Presentation</vt:lpstr>
      <vt:lpstr>PowerPoint Presentation</vt:lpstr>
      <vt:lpstr>“The role of a leader is to affect change.” </vt:lpstr>
      <vt:lpstr>“The role of a leader is to affect change.” </vt:lpstr>
      <vt:lpstr>HELP WANTED</vt:lpstr>
      <vt:lpstr>HELP WANTED</vt:lpstr>
      <vt:lpstr>HELP WANTED</vt:lpstr>
      <vt:lpstr>Transparent and open government Increasing citizen engagement Legislative/regulatory changes Managing citizen expectations  Community planning issues Diversity, Equity, Inclusion Recruitment and retention Operational inefficiencies Broadband Development Digital Transformation Water Infrastructure Mental Wellbeing Transportation Cybersecurity Housing Budget . . . </vt:lpstr>
      <vt:lpstr>“Change in all things is sweet.”  -Aristotle </vt:lpstr>
      <vt:lpstr>PowerPoint Presentation</vt:lpstr>
      <vt:lpstr>Transparent and open government Increasing citizen engagement Legislative/regulatory changes Managing citizen expectations  Community planning issues Diversity, Equity, Inclusion Recruitment and retention Operational inefficiencies Broadband Development Digital Transformation Water Infrastructure Mental Wellbeing Transportation Cybersecurity Housing Budget . . . </vt:lpstr>
      <vt:lpstr>PowerPoint Presentation</vt:lpstr>
      <vt:lpstr>PowerPoint Presentation</vt:lpstr>
      <vt:lpstr>Welcome.  You are in the right place. You are here at the right time.  And, you are in good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 WANTED</vt:lpstr>
      <vt:lpstr>HELP WANTED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Leading in Times of Great Change</vt:lpstr>
      <vt:lpstr>Leading in Times of Great Change</vt:lpstr>
      <vt:lpstr>Leading in Times of Great Change</vt:lpstr>
      <vt:lpstr>Leading in Times of Great Change</vt:lpstr>
      <vt:lpstr>Leading in Times of Great Change</vt:lpstr>
      <vt:lpstr>Leading in Times of Great Change</vt:lpstr>
      <vt:lpstr>Leading in Times of Great Change</vt:lpstr>
      <vt:lpstr>Leading in Times of Great Change</vt:lpstr>
      <vt:lpstr>Leading in Times of Great Change</vt:lpstr>
      <vt:lpstr>What will you do with the world as you find it?</vt:lpstr>
      <vt:lpstr>What will you do with the world as you find 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“Leadership is the art of accomplishing more with a group of people than the science of management says is possible.”  - General Colin Powell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may not get the chance to do a better job tomorrow.</vt:lpstr>
      <vt:lpstr>You can’t wait to be great.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Tim Rahschulte</dc:creator>
  <cp:lastModifiedBy>Tim Rahschulte</cp:lastModifiedBy>
  <cp:revision>55</cp:revision>
  <dcterms:modified xsi:type="dcterms:W3CDTF">2026-02-01T12:48:02Z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ies>
</file>