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98"/>
  </p:notesMasterIdLst>
  <p:sldIdLst>
    <p:sldId id="9933" r:id="rId6"/>
    <p:sldId id="9617" r:id="rId7"/>
    <p:sldId id="9606" r:id="rId8"/>
    <p:sldId id="499" r:id="rId9"/>
    <p:sldId id="9618" r:id="rId10"/>
    <p:sldId id="9620" r:id="rId11"/>
    <p:sldId id="9612" r:id="rId12"/>
    <p:sldId id="9607" r:id="rId13"/>
    <p:sldId id="1130" r:id="rId14"/>
    <p:sldId id="1276" r:id="rId15"/>
    <p:sldId id="644" r:id="rId16"/>
    <p:sldId id="693" r:id="rId17"/>
    <p:sldId id="1090" r:id="rId18"/>
    <p:sldId id="1239" r:id="rId19"/>
    <p:sldId id="1240" r:id="rId20"/>
    <p:sldId id="1241" r:id="rId21"/>
    <p:sldId id="9934" r:id="rId22"/>
    <p:sldId id="1242" r:id="rId23"/>
    <p:sldId id="1243" r:id="rId24"/>
    <p:sldId id="1091" r:id="rId25"/>
    <p:sldId id="1092" r:id="rId26"/>
    <p:sldId id="1093" r:id="rId27"/>
    <p:sldId id="9621" r:id="rId28"/>
    <p:sldId id="1094" r:id="rId29"/>
    <p:sldId id="1244" r:id="rId30"/>
    <p:sldId id="1246" r:id="rId31"/>
    <p:sldId id="1247" r:id="rId32"/>
    <p:sldId id="9608" r:id="rId33"/>
    <p:sldId id="1095" r:id="rId34"/>
    <p:sldId id="1097" r:id="rId35"/>
    <p:sldId id="1083" r:id="rId36"/>
    <p:sldId id="419" r:id="rId37"/>
    <p:sldId id="688" r:id="rId38"/>
    <p:sldId id="650" r:id="rId39"/>
    <p:sldId id="653" r:id="rId40"/>
    <p:sldId id="1250" r:id="rId41"/>
    <p:sldId id="1251" r:id="rId42"/>
    <p:sldId id="516" r:id="rId43"/>
    <p:sldId id="1252" r:id="rId44"/>
    <p:sldId id="1098" r:id="rId45"/>
    <p:sldId id="1099" r:id="rId46"/>
    <p:sldId id="1034" r:id="rId47"/>
    <p:sldId id="1253" r:id="rId48"/>
    <p:sldId id="1254" r:id="rId49"/>
    <p:sldId id="1100" r:id="rId50"/>
    <p:sldId id="1080" r:id="rId51"/>
    <p:sldId id="1101" r:id="rId52"/>
    <p:sldId id="1102" r:id="rId53"/>
    <p:sldId id="1103" r:id="rId54"/>
    <p:sldId id="1104" r:id="rId55"/>
    <p:sldId id="1255" r:id="rId56"/>
    <p:sldId id="1256" r:id="rId57"/>
    <p:sldId id="1257" r:id="rId58"/>
    <p:sldId id="1258" r:id="rId59"/>
    <p:sldId id="1105" r:id="rId60"/>
    <p:sldId id="1106" r:id="rId61"/>
    <p:sldId id="1107" r:id="rId62"/>
    <p:sldId id="1081" r:id="rId63"/>
    <p:sldId id="380" r:id="rId64"/>
    <p:sldId id="1259" r:id="rId65"/>
    <p:sldId id="1108" r:id="rId66"/>
    <p:sldId id="9609" r:id="rId67"/>
    <p:sldId id="1078" r:id="rId68"/>
    <p:sldId id="401" r:id="rId69"/>
    <p:sldId id="667" r:id="rId70"/>
    <p:sldId id="1260" r:id="rId71"/>
    <p:sldId id="1261" r:id="rId72"/>
    <p:sldId id="9616" r:id="rId73"/>
    <p:sldId id="1127" r:id="rId74"/>
    <p:sldId id="1128" r:id="rId75"/>
    <p:sldId id="1126" r:id="rId76"/>
    <p:sldId id="1046" r:id="rId77"/>
    <p:sldId id="1109" r:id="rId78"/>
    <p:sldId id="1266" r:id="rId79"/>
    <p:sldId id="476" r:id="rId80"/>
    <p:sldId id="9935" r:id="rId81"/>
    <p:sldId id="9936" r:id="rId82"/>
    <p:sldId id="9937" r:id="rId83"/>
    <p:sldId id="1265" r:id="rId84"/>
    <p:sldId id="1110" r:id="rId85"/>
    <p:sldId id="1118" r:id="rId86"/>
    <p:sldId id="1269" r:id="rId87"/>
    <p:sldId id="1087" r:id="rId88"/>
    <p:sldId id="1270" r:id="rId89"/>
    <p:sldId id="1271" r:id="rId90"/>
    <p:sldId id="668" r:id="rId91"/>
    <p:sldId id="1055" r:id="rId92"/>
    <p:sldId id="1054" r:id="rId93"/>
    <p:sldId id="1133" r:id="rId94"/>
    <p:sldId id="1056" r:id="rId95"/>
    <p:sldId id="1111" r:id="rId96"/>
    <p:sldId id="1070"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3D3D"/>
    <a:srgbClr val="00BEE2"/>
    <a:srgbClr val="E9E9E9"/>
    <a:srgbClr val="67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63ABD0-D847-51CD-DF4B-436A194B7C53}" v="1" dt="2026-01-22T16:07:04.058"/>
    <p1510:client id="{16863EAF-8663-0470-2437-1473AE366680}" v="6" dt="2026-01-22T16:01:53.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0" autoAdjust="0"/>
  </p:normalViewPr>
  <p:slideViewPr>
    <p:cSldViewPr snapToGrid="0">
      <p:cViewPr varScale="1">
        <p:scale>
          <a:sx n="88" d="100"/>
          <a:sy n="88" d="100"/>
        </p:scale>
        <p:origin x="189" y="60"/>
      </p:cViewPr>
      <p:guideLst/>
    </p:cSldViewPr>
  </p:slideViewPr>
  <p:notesTextViewPr>
    <p:cViewPr>
      <p:scale>
        <a:sx n="1" d="1"/>
        <a:sy n="1" d="1"/>
      </p:scale>
      <p:origin x="0" y="0"/>
    </p:cViewPr>
  </p:notesTextViewPr>
  <p:sorterViewPr>
    <p:cViewPr varScale="1">
      <p:scale>
        <a:sx n="1" d="1"/>
        <a:sy n="1" d="1"/>
      </p:scale>
      <p:origin x="0" y="-54459"/>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tableStyles" Target="tableStyles.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103"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microsoft.com/office/2015/10/relationships/revisionInfo" Target="revisionInfo.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notesMaster" Target="notesMasters/notesMaster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n Carbonell" userId="S::fern.carbonell@narc.org::0d40d45c-0913-4d8a-a032-945720eb1730" providerId="AD" clId="Web-{1463ABD0-D847-51CD-DF4B-436A194B7C53}"/>
    <pc:docChg chg="delSld">
      <pc:chgData name="Fern Carbonell" userId="S::fern.carbonell@narc.org::0d40d45c-0913-4d8a-a032-945720eb1730" providerId="AD" clId="Web-{1463ABD0-D847-51CD-DF4B-436A194B7C53}" dt="2026-01-22T16:07:04.058" v="0"/>
      <pc:docMkLst>
        <pc:docMk/>
      </pc:docMkLst>
      <pc:sldChg chg="del">
        <pc:chgData name="Fern Carbonell" userId="S::fern.carbonell@narc.org::0d40d45c-0913-4d8a-a032-945720eb1730" providerId="AD" clId="Web-{1463ABD0-D847-51CD-DF4B-436A194B7C53}" dt="2026-01-22T16:07:04.058" v="0"/>
        <pc:sldMkLst>
          <pc:docMk/>
          <pc:sldMk cId="1540457098" sldId="9938"/>
        </pc:sldMkLst>
      </pc:sldChg>
    </pc:docChg>
  </pc:docChgLst>
  <pc:docChgLst>
    <pc:chgData name="Fern Carbonell" userId="S::fern.carbonell@narc.org::0d40d45c-0913-4d8a-a032-945720eb1730" providerId="AD" clId="Web-{16863EAF-8663-0470-2437-1473AE366680}"/>
    <pc:docChg chg="addSld modSld sldOrd">
      <pc:chgData name="Fern Carbonell" userId="S::fern.carbonell@narc.org::0d40d45c-0913-4d8a-a032-945720eb1730" providerId="AD" clId="Web-{16863EAF-8663-0470-2437-1473AE366680}" dt="2026-01-22T16:01:52.883" v="4"/>
      <pc:docMkLst>
        <pc:docMk/>
      </pc:docMkLst>
      <pc:sldChg chg="addSp delSp modSp new ord">
        <pc:chgData name="Fern Carbonell" userId="S::fern.carbonell@narc.org::0d40d45c-0913-4d8a-a032-945720eb1730" providerId="AD" clId="Web-{16863EAF-8663-0470-2437-1473AE366680}" dt="2026-01-22T16:01:52.883" v="4"/>
        <pc:sldMkLst>
          <pc:docMk/>
          <pc:sldMk cId="1540457098" sldId="9938"/>
        </pc:sldMkLst>
        <pc:spChg chg="del">
          <ac:chgData name="Fern Carbonell" userId="S::fern.carbonell@narc.org::0d40d45c-0913-4d8a-a032-945720eb1730" providerId="AD" clId="Web-{16863EAF-8663-0470-2437-1473AE366680}" dt="2026-01-22T16:01:22.725" v="2"/>
          <ac:spMkLst>
            <pc:docMk/>
            <pc:sldMk cId="1540457098" sldId="9938"/>
            <ac:spMk id="2" creationId="{E2B9147E-01FC-1921-C5C0-BF6447D9728E}"/>
          </ac:spMkLst>
        </pc:spChg>
        <pc:spChg chg="del">
          <ac:chgData name="Fern Carbonell" userId="S::fern.carbonell@narc.org::0d40d45c-0913-4d8a-a032-945720eb1730" providerId="AD" clId="Web-{16863EAF-8663-0470-2437-1473AE366680}" dt="2026-01-22T16:01:24.178" v="3"/>
          <ac:spMkLst>
            <pc:docMk/>
            <pc:sldMk cId="1540457098" sldId="9938"/>
            <ac:spMk id="3" creationId="{B1BEFFD6-FAC1-FC84-9484-BE3215B411D4}"/>
          </ac:spMkLst>
        </pc:spChg>
        <pc:picChg chg="add mod">
          <ac:chgData name="Fern Carbonell" userId="S::fern.carbonell@narc.org::0d40d45c-0913-4d8a-a032-945720eb1730" providerId="AD" clId="Web-{16863EAF-8663-0470-2437-1473AE366680}" dt="2026-01-22T16:01:52.883" v="4"/>
          <ac:picMkLst>
            <pc:docMk/>
            <pc:sldMk cId="1540457098" sldId="9938"/>
            <ac:picMk id="4" creationId="{85159DF1-6E08-51B6-D7B5-06EE5925898C}"/>
          </ac:picMkLst>
        </pc:picChg>
      </pc:sldChg>
    </pc:docChg>
  </pc:docChgLst>
  <pc:docChgLst>
    <pc:chgData name="Tim Rahschulte" userId="9098ca501d538f98" providerId="LiveId" clId="{E339A976-E083-43FC-B00A-A3A9213362E9}"/>
    <pc:docChg chg="undo custSel addSld delSld modSld sldOrd delMainMaster">
      <pc:chgData name="Tim Rahschulte" userId="9098ca501d538f98" providerId="LiveId" clId="{E339A976-E083-43FC-B00A-A3A9213362E9}" dt="2026-01-16T17:50:40.979" v="678" actId="47"/>
      <pc:docMkLst>
        <pc:docMk/>
      </pc:docMkLst>
      <pc:sldChg chg="add">
        <pc:chgData name="Tim Rahschulte" userId="9098ca501d538f98" providerId="LiveId" clId="{E339A976-E083-43FC-B00A-A3A9213362E9}" dt="2026-01-12T19:52:42.281" v="603"/>
        <pc:sldMkLst>
          <pc:docMk/>
          <pc:sldMk cId="372561814" sldId="380"/>
        </pc:sldMkLst>
      </pc:sldChg>
      <pc:sldChg chg="delSp add modAnim">
        <pc:chgData name="Tim Rahschulte" userId="9098ca501d538f98" providerId="LiveId" clId="{E339A976-E083-43FC-B00A-A3A9213362E9}" dt="2026-01-16T17:48:50.677" v="668" actId="478"/>
        <pc:sldMkLst>
          <pc:docMk/>
          <pc:sldMk cId="1669412325" sldId="476"/>
        </pc:sldMkLst>
      </pc:sldChg>
      <pc:sldChg chg="ord">
        <pc:chgData name="Tim Rahschulte" userId="9098ca501d538f98" providerId="LiveId" clId="{E339A976-E083-43FC-B00A-A3A9213362E9}" dt="2026-01-12T17:47:49.263" v="18"/>
        <pc:sldMkLst>
          <pc:docMk/>
          <pc:sldMk cId="393677977" sldId="499"/>
        </pc:sldMkLst>
      </pc:sldChg>
      <pc:sldChg chg="modSp mod">
        <pc:chgData name="Tim Rahschulte" userId="9098ca501d538f98" providerId="LiveId" clId="{E339A976-E083-43FC-B00A-A3A9213362E9}" dt="2026-01-16T17:44:32.908" v="660" actId="1076"/>
        <pc:sldMkLst>
          <pc:docMk/>
          <pc:sldMk cId="1490759861" sldId="653"/>
        </pc:sldMkLst>
        <pc:picChg chg="mod">
          <ac:chgData name="Tim Rahschulte" userId="9098ca501d538f98" providerId="LiveId" clId="{E339A976-E083-43FC-B00A-A3A9213362E9}" dt="2026-01-16T17:44:32.908" v="660" actId="1076"/>
          <ac:picMkLst>
            <pc:docMk/>
            <pc:sldMk cId="1490759861" sldId="653"/>
            <ac:picMk id="18" creationId="{00000000-0000-0000-0000-000000000000}"/>
          </ac:picMkLst>
        </pc:picChg>
      </pc:sldChg>
      <pc:sldChg chg="modSp mod">
        <pc:chgData name="Tim Rahschulte" userId="9098ca501d538f98" providerId="LiveId" clId="{E339A976-E083-43FC-B00A-A3A9213362E9}" dt="2026-01-12T18:01:12.195" v="419" actId="14100"/>
        <pc:sldMkLst>
          <pc:docMk/>
          <pc:sldMk cId="1311149493" sldId="693"/>
        </pc:sldMkLst>
        <pc:spChg chg="mod">
          <ac:chgData name="Tim Rahschulte" userId="9098ca501d538f98" providerId="LiveId" clId="{E339A976-E083-43FC-B00A-A3A9213362E9}" dt="2026-01-12T18:01:12.195" v="419" actId="14100"/>
          <ac:spMkLst>
            <pc:docMk/>
            <pc:sldMk cId="1311149493" sldId="693"/>
            <ac:spMk id="43" creationId="{00000000-0000-0000-0000-000000000000}"/>
          </ac:spMkLst>
        </pc:spChg>
      </pc:sldChg>
      <pc:sldChg chg="modSp mod">
        <pc:chgData name="Tim Rahschulte" userId="9098ca501d538f98" providerId="LiveId" clId="{E339A976-E083-43FC-B00A-A3A9213362E9}" dt="2026-01-12T18:09:23.519" v="588" actId="1076"/>
        <pc:sldMkLst>
          <pc:docMk/>
          <pc:sldMk cId="2557701264" sldId="1070"/>
        </pc:sldMkLst>
        <pc:spChg chg="mod">
          <ac:chgData name="Tim Rahschulte" userId="9098ca501d538f98" providerId="LiveId" clId="{E339A976-E083-43FC-B00A-A3A9213362E9}" dt="2026-01-12T18:09:23.519" v="588" actId="1076"/>
          <ac:spMkLst>
            <pc:docMk/>
            <pc:sldMk cId="2557701264" sldId="1070"/>
            <ac:spMk id="4" creationId="{00000000-0000-0000-0000-000000000000}"/>
          </ac:spMkLst>
        </pc:spChg>
      </pc:sldChg>
      <pc:sldChg chg="ord">
        <pc:chgData name="Tim Rahschulte" userId="9098ca501d538f98" providerId="LiveId" clId="{E339A976-E083-43FC-B00A-A3A9213362E9}" dt="2026-01-16T17:46:55.949" v="663"/>
        <pc:sldMkLst>
          <pc:docMk/>
          <pc:sldMk cId="2965590500" sldId="1081"/>
        </pc:sldMkLst>
      </pc:sldChg>
      <pc:sldChg chg="modSp mod">
        <pc:chgData name="Tim Rahschulte" userId="9098ca501d538f98" providerId="LiveId" clId="{E339A976-E083-43FC-B00A-A3A9213362E9}" dt="2026-01-12T18:00:54.922" v="403" actId="14100"/>
        <pc:sldMkLst>
          <pc:docMk/>
          <pc:sldMk cId="1684091678" sldId="1095"/>
        </pc:sldMkLst>
        <pc:spChg chg="mod">
          <ac:chgData name="Tim Rahschulte" userId="9098ca501d538f98" providerId="LiveId" clId="{E339A976-E083-43FC-B00A-A3A9213362E9}" dt="2026-01-12T18:00:54.922" v="403" actId="14100"/>
          <ac:spMkLst>
            <pc:docMk/>
            <pc:sldMk cId="1684091678" sldId="1095"/>
            <ac:spMk id="43" creationId="{00000000-0000-0000-0000-000000000000}"/>
          </ac:spMkLst>
        </pc:spChg>
      </pc:sldChg>
      <pc:sldChg chg="modSp mod">
        <pc:chgData name="Tim Rahschulte" userId="9098ca501d538f98" providerId="LiveId" clId="{E339A976-E083-43FC-B00A-A3A9213362E9}" dt="2026-01-12T18:00:35.588" v="388" actId="14100"/>
        <pc:sldMkLst>
          <pc:docMk/>
          <pc:sldMk cId="237632534" sldId="1104"/>
        </pc:sldMkLst>
        <pc:spChg chg="mod">
          <ac:chgData name="Tim Rahschulte" userId="9098ca501d538f98" providerId="LiveId" clId="{E339A976-E083-43FC-B00A-A3A9213362E9}" dt="2026-01-12T18:00:35.588" v="388" actId="14100"/>
          <ac:spMkLst>
            <pc:docMk/>
            <pc:sldMk cId="237632534" sldId="1104"/>
            <ac:spMk id="43" creationId="{00000000-0000-0000-0000-000000000000}"/>
          </ac:spMkLst>
        </pc:spChg>
      </pc:sldChg>
      <pc:sldChg chg="modSp mod">
        <pc:chgData name="Tim Rahschulte" userId="9098ca501d538f98" providerId="LiveId" clId="{E339A976-E083-43FC-B00A-A3A9213362E9}" dt="2026-01-12T18:02:12.885" v="435" actId="14100"/>
        <pc:sldMkLst>
          <pc:docMk/>
          <pc:sldMk cId="1422122452" sldId="1105"/>
        </pc:sldMkLst>
        <pc:spChg chg="mod">
          <ac:chgData name="Tim Rahschulte" userId="9098ca501d538f98" providerId="LiveId" clId="{E339A976-E083-43FC-B00A-A3A9213362E9}" dt="2026-01-12T18:02:12.885" v="435" actId="14100"/>
          <ac:spMkLst>
            <pc:docMk/>
            <pc:sldMk cId="1422122452" sldId="1105"/>
            <ac:spMk id="43" creationId="{00000000-0000-0000-0000-000000000000}"/>
          </ac:spMkLst>
        </pc:spChg>
      </pc:sldChg>
      <pc:sldChg chg="modSp mod">
        <pc:chgData name="Tim Rahschulte" userId="9098ca501d538f98" providerId="LiveId" clId="{E339A976-E083-43FC-B00A-A3A9213362E9}" dt="2026-01-12T18:02:24.256" v="450" actId="14100"/>
        <pc:sldMkLst>
          <pc:docMk/>
          <pc:sldMk cId="241207006" sldId="1106"/>
        </pc:sldMkLst>
        <pc:spChg chg="mod">
          <ac:chgData name="Tim Rahschulte" userId="9098ca501d538f98" providerId="LiveId" clId="{E339A976-E083-43FC-B00A-A3A9213362E9}" dt="2026-01-12T18:02:24.256" v="450" actId="14100"/>
          <ac:spMkLst>
            <pc:docMk/>
            <pc:sldMk cId="241207006" sldId="1106"/>
            <ac:spMk id="43" creationId="{00000000-0000-0000-0000-000000000000}"/>
          </ac:spMkLst>
        </pc:spChg>
      </pc:sldChg>
      <pc:sldChg chg="modSp mod">
        <pc:chgData name="Tim Rahschulte" userId="9098ca501d538f98" providerId="LiveId" clId="{E339A976-E083-43FC-B00A-A3A9213362E9}" dt="2026-01-12T18:02:59.265" v="471" actId="14100"/>
        <pc:sldMkLst>
          <pc:docMk/>
          <pc:sldMk cId="2121151381" sldId="1108"/>
        </pc:sldMkLst>
        <pc:spChg chg="mod">
          <ac:chgData name="Tim Rahschulte" userId="9098ca501d538f98" providerId="LiveId" clId="{E339A976-E083-43FC-B00A-A3A9213362E9}" dt="2026-01-12T18:02:59.265" v="471" actId="14100"/>
          <ac:spMkLst>
            <pc:docMk/>
            <pc:sldMk cId="2121151381" sldId="1108"/>
            <ac:spMk id="43" creationId="{00000000-0000-0000-0000-000000000000}"/>
          </ac:spMkLst>
        </pc:spChg>
      </pc:sldChg>
      <pc:sldChg chg="modSp mod">
        <pc:chgData name="Tim Rahschulte" userId="9098ca501d538f98" providerId="LiveId" clId="{E339A976-E083-43FC-B00A-A3A9213362E9}" dt="2026-01-12T18:05:11.567" v="516" actId="14100"/>
        <pc:sldMkLst>
          <pc:docMk/>
          <pc:sldMk cId="888908091" sldId="1109"/>
        </pc:sldMkLst>
        <pc:spChg chg="mod">
          <ac:chgData name="Tim Rahschulte" userId="9098ca501d538f98" providerId="LiveId" clId="{E339A976-E083-43FC-B00A-A3A9213362E9}" dt="2026-01-12T18:05:11.567" v="516" actId="14100"/>
          <ac:spMkLst>
            <pc:docMk/>
            <pc:sldMk cId="888908091" sldId="1109"/>
            <ac:spMk id="43" creationId="{00000000-0000-0000-0000-000000000000}"/>
          </ac:spMkLst>
        </pc:spChg>
      </pc:sldChg>
      <pc:sldChg chg="modSp mod">
        <pc:chgData name="Tim Rahschulte" userId="9098ca501d538f98" providerId="LiveId" clId="{E339A976-E083-43FC-B00A-A3A9213362E9}" dt="2026-01-12T18:07:49.673" v="540" actId="20577"/>
        <pc:sldMkLst>
          <pc:docMk/>
          <pc:sldMk cId="1826734954" sldId="1110"/>
        </pc:sldMkLst>
        <pc:spChg chg="mod">
          <ac:chgData name="Tim Rahschulte" userId="9098ca501d538f98" providerId="LiveId" clId="{E339A976-E083-43FC-B00A-A3A9213362E9}" dt="2026-01-12T18:07:49.673" v="540" actId="20577"/>
          <ac:spMkLst>
            <pc:docMk/>
            <pc:sldMk cId="1826734954" sldId="1110"/>
            <ac:spMk id="43" creationId="{00000000-0000-0000-0000-000000000000}"/>
          </ac:spMkLst>
        </pc:spChg>
      </pc:sldChg>
      <pc:sldChg chg="modSp mod">
        <pc:chgData name="Tim Rahschulte" userId="9098ca501d538f98" providerId="LiveId" clId="{E339A976-E083-43FC-B00A-A3A9213362E9}" dt="2026-01-12T18:08:58.010" v="556" actId="14100"/>
        <pc:sldMkLst>
          <pc:docMk/>
          <pc:sldMk cId="4074435282" sldId="1111"/>
        </pc:sldMkLst>
        <pc:spChg chg="mod">
          <ac:chgData name="Tim Rahschulte" userId="9098ca501d538f98" providerId="LiveId" clId="{E339A976-E083-43FC-B00A-A3A9213362E9}" dt="2026-01-12T18:08:58.010" v="556" actId="14100"/>
          <ac:spMkLst>
            <pc:docMk/>
            <pc:sldMk cId="4074435282" sldId="1111"/>
            <ac:spMk id="43" creationId="{00000000-0000-0000-0000-000000000000}"/>
          </ac:spMkLst>
        </pc:spChg>
      </pc:sldChg>
      <pc:sldChg chg="addSp delSp modSp mod delAnim">
        <pc:chgData name="Tim Rahschulte" userId="9098ca501d538f98" providerId="LiveId" clId="{E339A976-E083-43FC-B00A-A3A9213362E9}" dt="2026-01-16T17:50:07.123" v="677" actId="478"/>
        <pc:sldMkLst>
          <pc:docMk/>
          <pc:sldMk cId="4092207686" sldId="1118"/>
        </pc:sldMkLst>
      </pc:sldChg>
      <pc:sldChg chg="delSp mod">
        <pc:chgData name="Tim Rahschulte" userId="9098ca501d538f98" providerId="LiveId" clId="{E339A976-E083-43FC-B00A-A3A9213362E9}" dt="2026-01-16T17:41:16.980" v="656" actId="478"/>
        <pc:sldMkLst>
          <pc:docMk/>
          <pc:sldMk cId="4207454938" sldId="1241"/>
        </pc:sldMkLst>
      </pc:sldChg>
      <pc:sldChg chg="modSp mod">
        <pc:chgData name="Tim Rahschulte" userId="9098ca501d538f98" providerId="LiveId" clId="{E339A976-E083-43FC-B00A-A3A9213362E9}" dt="2026-01-16T17:46:05.005" v="661" actId="20577"/>
        <pc:sldMkLst>
          <pc:docMk/>
          <pc:sldMk cId="878754495" sldId="1256"/>
        </pc:sldMkLst>
        <pc:spChg chg="mod">
          <ac:chgData name="Tim Rahschulte" userId="9098ca501d538f98" providerId="LiveId" clId="{E339A976-E083-43FC-B00A-A3A9213362E9}" dt="2026-01-16T17:46:05.005" v="661" actId="20577"/>
          <ac:spMkLst>
            <pc:docMk/>
            <pc:sldMk cId="878754495" sldId="1256"/>
            <ac:spMk id="5" creationId="{00000000-0000-0000-0000-000000000000}"/>
          </ac:spMkLst>
        </pc:spChg>
      </pc:sldChg>
      <pc:sldChg chg="ord">
        <pc:chgData name="Tim Rahschulte" userId="9098ca501d538f98" providerId="LiveId" clId="{E339A976-E083-43FC-B00A-A3A9213362E9}" dt="2026-01-12T18:06:13.757" v="519"/>
        <pc:sldMkLst>
          <pc:docMk/>
          <pc:sldMk cId="18200658" sldId="1266"/>
        </pc:sldMkLst>
      </pc:sldChg>
      <pc:sldChg chg="ord modNotesTx">
        <pc:chgData name="Tim Rahschulte" userId="9098ca501d538f98" providerId="LiveId" clId="{E339A976-E083-43FC-B00A-A3A9213362E9}" dt="2026-01-16T17:38:46.653" v="654" actId="20577"/>
        <pc:sldMkLst>
          <pc:docMk/>
          <pc:sldMk cId="1637513821" sldId="9612"/>
        </pc:sldMkLst>
      </pc:sldChg>
      <pc:sldChg chg="modSp mod">
        <pc:chgData name="Tim Rahschulte" userId="9098ca501d538f98" providerId="LiveId" clId="{E339A976-E083-43FC-B00A-A3A9213362E9}" dt="2026-01-12T18:04:39.142" v="501" actId="14100"/>
        <pc:sldMkLst>
          <pc:docMk/>
          <pc:sldMk cId="437454807" sldId="9616"/>
        </pc:sldMkLst>
        <pc:spChg chg="mod">
          <ac:chgData name="Tim Rahschulte" userId="9098ca501d538f98" providerId="LiveId" clId="{E339A976-E083-43FC-B00A-A3A9213362E9}" dt="2026-01-12T18:04:39.142" v="501" actId="14100"/>
          <ac:spMkLst>
            <pc:docMk/>
            <pc:sldMk cId="437454807" sldId="9616"/>
            <ac:spMk id="43" creationId="{00000000-0000-0000-0000-000000000000}"/>
          </ac:spMkLst>
        </pc:spChg>
      </pc:sldChg>
      <pc:sldChg chg="delSp add mod ord delAnim">
        <pc:chgData name="Tim Rahschulte" userId="9098ca501d538f98" providerId="LiveId" clId="{E339A976-E083-43FC-B00A-A3A9213362E9}" dt="2026-01-12T17:46:46.866" v="3"/>
        <pc:sldMkLst>
          <pc:docMk/>
          <pc:sldMk cId="2199828014" sldId="9617"/>
        </pc:sldMkLst>
      </pc:sldChg>
      <pc:sldChg chg="addSp delSp modSp add modAnim">
        <pc:chgData name="Tim Rahschulte" userId="9098ca501d538f98" providerId="LiveId" clId="{E339A976-E083-43FC-B00A-A3A9213362E9}" dt="2026-01-12T17:49:57.299" v="22" actId="478"/>
        <pc:sldMkLst>
          <pc:docMk/>
          <pc:sldMk cId="1026318840" sldId="9618"/>
        </pc:sldMkLst>
      </pc:sldChg>
      <pc:sldChg chg="addSp modSp add mod modAnim">
        <pc:chgData name="Tim Rahschulte" userId="9098ca501d538f98" providerId="LiveId" clId="{E339A976-E083-43FC-B00A-A3A9213362E9}" dt="2026-01-12T17:50:56.442" v="29"/>
        <pc:sldMkLst>
          <pc:docMk/>
          <pc:sldMk cId="3961911982" sldId="9620"/>
        </pc:sldMkLst>
        <pc:spChg chg="add mod">
          <ac:chgData name="Tim Rahschulte" userId="9098ca501d538f98" providerId="LiveId" clId="{E339A976-E083-43FC-B00A-A3A9213362E9}" dt="2026-01-12T17:50:31.904" v="28" actId="207"/>
          <ac:spMkLst>
            <pc:docMk/>
            <pc:sldMk cId="3961911982" sldId="9620"/>
            <ac:spMk id="2" creationId="{A61F4648-A076-BEEB-F5BE-221161221B48}"/>
          </ac:spMkLst>
        </pc:spChg>
        <pc:picChg chg="add mod">
          <ac:chgData name="Tim Rahschulte" userId="9098ca501d538f98" providerId="LiveId" clId="{E339A976-E083-43FC-B00A-A3A9213362E9}" dt="2026-01-12T17:50:56.442" v="29"/>
          <ac:picMkLst>
            <pc:docMk/>
            <pc:sldMk cId="3961911982" sldId="9620"/>
            <ac:picMk id="5" creationId="{515C0CA8-472D-B65C-D0DF-566947B139CC}"/>
          </ac:picMkLst>
        </pc:picChg>
        <pc:picChg chg="add mod">
          <ac:chgData name="Tim Rahschulte" userId="9098ca501d538f98" providerId="LiveId" clId="{E339A976-E083-43FC-B00A-A3A9213362E9}" dt="2026-01-12T17:50:56.442" v="29"/>
          <ac:picMkLst>
            <pc:docMk/>
            <pc:sldMk cId="3961911982" sldId="9620"/>
            <ac:picMk id="6" creationId="{1F8BF8DF-4EBD-B930-0FF1-AE1261D2588A}"/>
          </ac:picMkLst>
        </pc:picChg>
        <pc:picChg chg="add mod">
          <ac:chgData name="Tim Rahschulte" userId="9098ca501d538f98" providerId="LiveId" clId="{E339A976-E083-43FC-B00A-A3A9213362E9}" dt="2026-01-12T17:50:56.442" v="29"/>
          <ac:picMkLst>
            <pc:docMk/>
            <pc:sldMk cId="3961911982" sldId="9620"/>
            <ac:picMk id="7" creationId="{A39D0522-6F08-7C16-B460-8FED2FE6C977}"/>
          </ac:picMkLst>
        </pc:picChg>
        <pc:picChg chg="add mod">
          <ac:chgData name="Tim Rahschulte" userId="9098ca501d538f98" providerId="LiveId" clId="{E339A976-E083-43FC-B00A-A3A9213362E9}" dt="2026-01-12T17:50:56.442" v="29"/>
          <ac:picMkLst>
            <pc:docMk/>
            <pc:sldMk cId="3961911982" sldId="9620"/>
            <ac:picMk id="8" creationId="{34161DE1-0B8F-209F-C354-217B598BC7F1}"/>
          </ac:picMkLst>
        </pc:picChg>
        <pc:picChg chg="add mod">
          <ac:chgData name="Tim Rahschulte" userId="9098ca501d538f98" providerId="LiveId" clId="{E339A976-E083-43FC-B00A-A3A9213362E9}" dt="2026-01-12T17:50:56.442" v="29"/>
          <ac:picMkLst>
            <pc:docMk/>
            <pc:sldMk cId="3961911982" sldId="9620"/>
            <ac:picMk id="9" creationId="{71734477-7F18-8270-5DD6-CB7AB4BCADC4}"/>
          </ac:picMkLst>
        </pc:picChg>
        <pc:picChg chg="add mod">
          <ac:chgData name="Tim Rahschulte" userId="9098ca501d538f98" providerId="LiveId" clId="{E339A976-E083-43FC-B00A-A3A9213362E9}" dt="2026-01-12T17:50:56.442" v="29"/>
          <ac:picMkLst>
            <pc:docMk/>
            <pc:sldMk cId="3961911982" sldId="9620"/>
            <ac:picMk id="10" creationId="{D16F6DEE-CFB3-434D-A3E6-B46FFDEF0C2C}"/>
          </ac:picMkLst>
        </pc:picChg>
        <pc:picChg chg="add mod">
          <ac:chgData name="Tim Rahschulte" userId="9098ca501d538f98" providerId="LiveId" clId="{E339A976-E083-43FC-B00A-A3A9213362E9}" dt="2026-01-12T17:50:56.442" v="29"/>
          <ac:picMkLst>
            <pc:docMk/>
            <pc:sldMk cId="3961911982" sldId="9620"/>
            <ac:picMk id="11" creationId="{7BD587DB-7C77-11F9-00C8-1E0E6DA60A2E}"/>
          </ac:picMkLst>
        </pc:picChg>
        <pc:picChg chg="add mod">
          <ac:chgData name="Tim Rahschulte" userId="9098ca501d538f98" providerId="LiveId" clId="{E339A976-E083-43FC-B00A-A3A9213362E9}" dt="2026-01-12T17:50:56.442" v="29"/>
          <ac:picMkLst>
            <pc:docMk/>
            <pc:sldMk cId="3961911982" sldId="9620"/>
            <ac:picMk id="12" creationId="{85AED4E6-DB3E-B3ED-46D0-72D554B4750D}"/>
          </ac:picMkLst>
        </pc:picChg>
        <pc:picChg chg="add mod">
          <ac:chgData name="Tim Rahschulte" userId="9098ca501d538f98" providerId="LiveId" clId="{E339A976-E083-43FC-B00A-A3A9213362E9}" dt="2026-01-12T17:50:56.442" v="29"/>
          <ac:picMkLst>
            <pc:docMk/>
            <pc:sldMk cId="3961911982" sldId="9620"/>
            <ac:picMk id="13" creationId="{C0583AEC-D724-AB2B-1BFB-B3F6683F72F5}"/>
          </ac:picMkLst>
        </pc:picChg>
        <pc:picChg chg="add mod">
          <ac:chgData name="Tim Rahschulte" userId="9098ca501d538f98" providerId="LiveId" clId="{E339A976-E083-43FC-B00A-A3A9213362E9}" dt="2026-01-12T17:50:56.442" v="29"/>
          <ac:picMkLst>
            <pc:docMk/>
            <pc:sldMk cId="3961911982" sldId="9620"/>
            <ac:picMk id="14" creationId="{0483417E-C623-E8A5-6862-3995D945F0B0}"/>
          </ac:picMkLst>
        </pc:picChg>
      </pc:sldChg>
      <pc:sldChg chg="addSp modSp add mod">
        <pc:chgData name="Tim Rahschulte" userId="9098ca501d538f98" providerId="LiveId" clId="{E339A976-E083-43FC-B00A-A3A9213362E9}" dt="2026-01-12T17:56:11.349" v="367" actId="20577"/>
        <pc:sldMkLst>
          <pc:docMk/>
          <pc:sldMk cId="3327436765" sldId="9621"/>
        </pc:sldMkLst>
        <pc:spChg chg="add mod">
          <ac:chgData name="Tim Rahschulte" userId="9098ca501d538f98" providerId="LiveId" clId="{E339A976-E083-43FC-B00A-A3A9213362E9}" dt="2026-01-12T17:55:08.445" v="78" actId="1076"/>
          <ac:spMkLst>
            <pc:docMk/>
            <pc:sldMk cId="3327436765" sldId="9621"/>
            <ac:spMk id="3" creationId="{D1035DF3-D0AF-0B66-F177-51BBDCE30012}"/>
          </ac:spMkLst>
        </pc:spChg>
        <pc:spChg chg="add mod">
          <ac:chgData name="Tim Rahschulte" userId="9098ca501d538f98" providerId="LiveId" clId="{E339A976-E083-43FC-B00A-A3A9213362E9}" dt="2026-01-12T17:55:40.538" v="197" actId="1038"/>
          <ac:spMkLst>
            <pc:docMk/>
            <pc:sldMk cId="3327436765" sldId="9621"/>
            <ac:spMk id="4" creationId="{28DBEA96-87A6-1442-CC67-B6562742B7DB}"/>
          </ac:spMkLst>
        </pc:spChg>
        <pc:spChg chg="add mod">
          <ac:chgData name="Tim Rahschulte" userId="9098ca501d538f98" providerId="LiveId" clId="{E339A976-E083-43FC-B00A-A3A9213362E9}" dt="2026-01-12T17:55:57.201" v="285" actId="20577"/>
          <ac:spMkLst>
            <pc:docMk/>
            <pc:sldMk cId="3327436765" sldId="9621"/>
            <ac:spMk id="5" creationId="{CEC49C51-19FB-5E1F-3D43-F02F1BD8A50F}"/>
          </ac:spMkLst>
        </pc:spChg>
        <pc:spChg chg="add mod">
          <ac:chgData name="Tim Rahschulte" userId="9098ca501d538f98" providerId="LiveId" clId="{E339A976-E083-43FC-B00A-A3A9213362E9}" dt="2026-01-12T17:56:11.349" v="367" actId="20577"/>
          <ac:spMkLst>
            <pc:docMk/>
            <pc:sldMk cId="3327436765" sldId="9621"/>
            <ac:spMk id="7" creationId="{8C2B7C4F-C729-73A2-FE1A-14EBCA1C6839}"/>
          </ac:spMkLst>
        </pc:spChg>
        <pc:spChg chg="mod">
          <ac:chgData name="Tim Rahschulte" userId="9098ca501d538f98" providerId="LiveId" clId="{E339A976-E083-43FC-B00A-A3A9213362E9}" dt="2026-01-12T17:55:13.084" v="81" actId="1076"/>
          <ac:spMkLst>
            <pc:docMk/>
            <pc:sldMk cId="3327436765" sldId="9621"/>
            <ac:spMk id="30" creationId="{395381C1-17E8-357C-BA84-9EC794000F79}"/>
          </ac:spMkLst>
        </pc:spChg>
      </pc:sldChg>
      <pc:sldChg chg="add">
        <pc:chgData name="Tim Rahschulte" userId="9098ca501d538f98" providerId="LiveId" clId="{E339A976-E083-43FC-B00A-A3A9213362E9}" dt="2026-01-16T17:33:45.492" v="651"/>
        <pc:sldMkLst>
          <pc:docMk/>
          <pc:sldMk cId="2495525485" sldId="9933"/>
        </pc:sldMkLst>
      </pc:sldChg>
      <pc:sldChg chg="add">
        <pc:chgData name="Tim Rahschulte" userId="9098ca501d538f98" providerId="LiveId" clId="{E339A976-E083-43FC-B00A-A3A9213362E9}" dt="2026-01-16T17:41:15.104" v="655"/>
        <pc:sldMkLst>
          <pc:docMk/>
          <pc:sldMk cId="1875239516" sldId="9934"/>
        </pc:sldMkLst>
      </pc:sldChg>
      <pc:sldChg chg="delSp add modAnim">
        <pc:chgData name="Tim Rahschulte" userId="9098ca501d538f98" providerId="LiveId" clId="{E339A976-E083-43FC-B00A-A3A9213362E9}" dt="2026-01-16T17:48:57.290" v="669" actId="478"/>
        <pc:sldMkLst>
          <pc:docMk/>
          <pc:sldMk cId="3215575831" sldId="9935"/>
        </pc:sldMkLst>
      </pc:sldChg>
      <pc:sldChg chg="delSp add mod delAnim">
        <pc:chgData name="Tim Rahschulte" userId="9098ca501d538f98" providerId="LiveId" clId="{E339A976-E083-43FC-B00A-A3A9213362E9}" dt="2026-01-16T17:49:00.739" v="670" actId="478"/>
        <pc:sldMkLst>
          <pc:docMk/>
          <pc:sldMk cId="3865811318" sldId="9936"/>
        </pc:sldMkLst>
      </pc:sldChg>
      <pc:sldChg chg="add modAnim">
        <pc:chgData name="Tim Rahschulte" userId="9098ca501d538f98" providerId="LiveId" clId="{E339A976-E083-43FC-B00A-A3A9213362E9}" dt="2026-01-16T17:49:09.052" v="671"/>
        <pc:sldMkLst>
          <pc:docMk/>
          <pc:sldMk cId="593320829" sldId="993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ECDAE3-D9DD-4CAC-A896-8237B3038D58}" type="datetimeFigureOut">
              <a:rPr lang="en-US" smtClean="0"/>
              <a:t>1/22/2026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620C3-4D0E-491C-B0E1-EAC93EF1BD20}" type="slidenum">
              <a:rPr lang="en-US" smtClean="0"/>
              <a:t>‹#›</a:t>
            </a:fld>
            <a:endParaRPr lang="en-US"/>
          </a:p>
        </p:txBody>
      </p:sp>
    </p:spTree>
    <p:extLst>
      <p:ext uri="{BB962C8B-B14F-4D97-AF65-F5344CB8AC3E}">
        <p14:creationId xmlns:p14="http://schemas.microsoft.com/office/powerpoint/2010/main" val="2117541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8</a:t>
            </a:fld>
            <a:endParaRPr lang="en-US" dirty="0"/>
          </a:p>
        </p:txBody>
      </p:sp>
    </p:spTree>
    <p:extLst>
      <p:ext uri="{BB962C8B-B14F-4D97-AF65-F5344CB8AC3E}">
        <p14:creationId xmlns:p14="http://schemas.microsoft.com/office/powerpoint/2010/main" val="2636360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Sustaining positive change = does not mean being a tyrant or bully, or getting things done by pushing your position and power onto others to carry out your commands. </a:t>
            </a:r>
          </a:p>
          <a:p>
            <a:r>
              <a:rPr lang="en-US" dirty="0"/>
              <a:t>Success factor for leader = would you work with that person again?</a:t>
            </a:r>
          </a:p>
          <a:p>
            <a:r>
              <a:rPr lang="en-US" dirty="0"/>
              <a:t>When at the state of Oregon, I worked for one person across 4 agencies and helped three other agencies upon her request. </a:t>
            </a:r>
          </a:p>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20</a:t>
            </a:fld>
            <a:endParaRPr lang="en-US" dirty="0"/>
          </a:p>
        </p:txBody>
      </p:sp>
    </p:spTree>
    <p:extLst>
      <p:ext uri="{BB962C8B-B14F-4D97-AF65-F5344CB8AC3E}">
        <p14:creationId xmlns:p14="http://schemas.microsoft.com/office/powerpoint/2010/main" val="3648127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35</a:t>
            </a:fld>
            <a:endParaRPr lang="en-US"/>
          </a:p>
        </p:txBody>
      </p:sp>
    </p:spTree>
    <p:extLst>
      <p:ext uri="{BB962C8B-B14F-4D97-AF65-F5344CB8AC3E}">
        <p14:creationId xmlns:p14="http://schemas.microsoft.com/office/powerpoint/2010/main" val="509274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you think matters because it drives the way you act; in turn, the way you act reinforces the way you think. </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Power and </a:t>
            </a:r>
            <a:r>
              <a:rPr lang="en-US" sz="1200" kern="1200" dirty="0">
                <a:solidFill>
                  <a:schemeClr val="tx1"/>
                </a:solidFill>
                <a:effectLst/>
                <a:latin typeface="+mn-lt"/>
                <a:ea typeface="+mn-ea"/>
                <a:cs typeface="+mn-cs"/>
              </a:rPr>
              <a:t>momentum are achieved when a positive mindset meets with a positive belief in yourself. </a:t>
            </a:r>
            <a:endParaRPr lang="en-US" dirty="0"/>
          </a:p>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36</a:t>
            </a:fld>
            <a:endParaRPr lang="en-US" dirty="0"/>
          </a:p>
        </p:txBody>
      </p:sp>
    </p:spTree>
    <p:extLst>
      <p:ext uri="{BB962C8B-B14F-4D97-AF65-F5344CB8AC3E}">
        <p14:creationId xmlns:p14="http://schemas.microsoft.com/office/powerpoint/2010/main" val="2086418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reliance can either be a blessing or a curse. We care about what others think about us, and that can affect how we think about ourselves. Any negative or limiting perception others have of us can quickly imprison us in self-doubt and self-constraint.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Separate what’s real from perception and what others think from what you believe. Your belief in yourself will overcome the self-doubt. </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Many of us were raised hearing, “You can do anything,” and “You can be anybody.” Some, however, grew up being questioned: “Who do you think you are to be dreaming like that?” “You’ll never amount to anything!” “Who’s going to want you?” In either reality, we’ll need to overcome self-doubt and the insecurity we find others have in our abilities to realize our fullest potential. </a:t>
            </a:r>
            <a:endParaRPr lang="en-US" dirty="0"/>
          </a:p>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38</a:t>
            </a:fld>
            <a:endParaRPr lang="en-US" dirty="0"/>
          </a:p>
        </p:txBody>
      </p:sp>
    </p:spTree>
    <p:extLst>
      <p:ext uri="{BB962C8B-B14F-4D97-AF65-F5344CB8AC3E}">
        <p14:creationId xmlns:p14="http://schemas.microsoft.com/office/powerpoint/2010/main" val="1436753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Your ability to accomplish anything starts with what you believe is possible. If you don’t believe you can accomplish your goals, you put yourself and those you lead at a mental and philosophical deficit that’s hard to overcome. If, however, you believe in your opportunity to succeed, you immediately increase the likelihood that you will. It’s a mindset. It’s an attitude. It’s an outlook you hold about yourself and others that becomes the lens through which you can picture what’s possible. </a:t>
            </a:r>
            <a:endParaRPr lang="en-US" dirty="0"/>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B050133-8238-E140-A0BA-F5C2D95A0B09}" type="slidenum">
              <a:rPr lang="en-US" smtClean="0"/>
              <a:t>39</a:t>
            </a:fld>
            <a:endParaRPr lang="en-US" dirty="0"/>
          </a:p>
        </p:txBody>
      </p:sp>
    </p:spTree>
    <p:extLst>
      <p:ext uri="{BB962C8B-B14F-4D97-AF65-F5344CB8AC3E}">
        <p14:creationId xmlns:p14="http://schemas.microsoft.com/office/powerpoint/2010/main" val="2717895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42</a:t>
            </a:fld>
            <a:endParaRPr lang="en-US" dirty="0"/>
          </a:p>
        </p:txBody>
      </p:sp>
    </p:spTree>
    <p:extLst>
      <p:ext uri="{BB962C8B-B14F-4D97-AF65-F5344CB8AC3E}">
        <p14:creationId xmlns:p14="http://schemas.microsoft.com/office/powerpoint/2010/main" val="459777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Marshall Goldsmith, a prolific author and highly respected and successful executive coach, has done some research on mindset, purpose, and perspective. Some of his research has uncovered this interesting finding: 70 percent of people believe they’re in the top 10 percent of performers, 82 percent of people believe they’re in the top 20 percent, and 98.5 percent of people believe they’re in the top half. That’s crazy, right?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That’s the overconfidence effect in action. We also may call it what it is more simply: delusion. </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leadership rule (life rule, really!) points to the fact that sometimes we can get in our own way by creating stories that simply aren’t real.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 that there will be times when you’ll need to stop believing what you think because it’s sim- ply not true. </a:t>
            </a:r>
            <a:endParaRPr lang="en-US" dirty="0"/>
          </a:p>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43</a:t>
            </a:fld>
            <a:endParaRPr lang="en-US" dirty="0"/>
          </a:p>
        </p:txBody>
      </p:sp>
    </p:spTree>
    <p:extLst>
      <p:ext uri="{BB962C8B-B14F-4D97-AF65-F5344CB8AC3E}">
        <p14:creationId xmlns:p14="http://schemas.microsoft.com/office/powerpoint/2010/main" val="1637487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44</a:t>
            </a:fld>
            <a:endParaRPr lang="en-US" dirty="0"/>
          </a:p>
        </p:txBody>
      </p:sp>
    </p:spTree>
    <p:extLst>
      <p:ext uri="{BB962C8B-B14F-4D97-AF65-F5344CB8AC3E}">
        <p14:creationId xmlns:p14="http://schemas.microsoft.com/office/powerpoint/2010/main" val="1842634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Jerry Harvey wrote a book called </a:t>
            </a:r>
            <a:r>
              <a:rPr lang="en-US" sz="1200" i="1" kern="1200" dirty="0">
                <a:solidFill>
                  <a:schemeClr val="tx1"/>
                </a:solidFill>
                <a:effectLst/>
                <a:latin typeface="+mn-lt"/>
                <a:ea typeface="+mn-ea"/>
                <a:cs typeface="+mn-cs"/>
              </a:rPr>
              <a:t>The Abilene Paradox: The Management of Agreement </a:t>
            </a:r>
            <a:endParaRPr lang="en-US" dirty="0"/>
          </a:p>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46</a:t>
            </a:fld>
            <a:endParaRPr lang="en-US" dirty="0"/>
          </a:p>
        </p:txBody>
      </p:sp>
    </p:spTree>
    <p:extLst>
      <p:ext uri="{BB962C8B-B14F-4D97-AF65-F5344CB8AC3E}">
        <p14:creationId xmlns:p14="http://schemas.microsoft.com/office/powerpoint/2010/main" val="2332458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It’s important to know, however, that your mindset and purpose are not universal. The things that motivate you won’t necessarily motivate everyone. It’s for this reason that we must understand perspective. We each have perspective: a point of view of things currently happening around us and of what’s possible because of us. It’s our sense of things. In some cases, we find that our perspective is directly aligned with others’. In other cases, how- ever, individual perspectives are quite different. The best leaders work continually to ensure integration of the team’s perspectives, strengthen the care and commitment the team members have for one another, and maintain belief individually and collectively in their ability to achieve the common purpose that their mindset pictures as possible. </a:t>
            </a:r>
            <a:endParaRPr lang="en-US" dirty="0"/>
          </a:p>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47</a:t>
            </a:fld>
            <a:endParaRPr lang="en-US" dirty="0"/>
          </a:p>
        </p:txBody>
      </p:sp>
    </p:spTree>
    <p:extLst>
      <p:ext uri="{BB962C8B-B14F-4D97-AF65-F5344CB8AC3E}">
        <p14:creationId xmlns:p14="http://schemas.microsoft.com/office/powerpoint/2010/main" val="52943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48</a:t>
            </a:fld>
            <a:endParaRPr lang="en-US" dirty="0"/>
          </a:p>
        </p:txBody>
      </p:sp>
    </p:spTree>
    <p:extLst>
      <p:ext uri="{BB962C8B-B14F-4D97-AF65-F5344CB8AC3E}">
        <p14:creationId xmlns:p14="http://schemas.microsoft.com/office/powerpoint/2010/main" val="3409898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49</a:t>
            </a:fld>
            <a:endParaRPr lang="en-US" dirty="0"/>
          </a:p>
        </p:txBody>
      </p:sp>
    </p:spTree>
    <p:extLst>
      <p:ext uri="{BB962C8B-B14F-4D97-AF65-F5344CB8AC3E}">
        <p14:creationId xmlns:p14="http://schemas.microsoft.com/office/powerpoint/2010/main" val="946574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50</a:t>
            </a:fld>
            <a:endParaRPr lang="en-US" dirty="0"/>
          </a:p>
        </p:txBody>
      </p:sp>
    </p:spTree>
    <p:extLst>
      <p:ext uri="{BB962C8B-B14F-4D97-AF65-F5344CB8AC3E}">
        <p14:creationId xmlns:p14="http://schemas.microsoft.com/office/powerpoint/2010/main" val="3513092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55</a:t>
            </a:fld>
            <a:endParaRPr lang="en-US" dirty="0"/>
          </a:p>
        </p:txBody>
      </p:sp>
    </p:spTree>
    <p:extLst>
      <p:ext uri="{BB962C8B-B14F-4D97-AF65-F5344CB8AC3E}">
        <p14:creationId xmlns:p14="http://schemas.microsoft.com/office/powerpoint/2010/main" val="2113140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56</a:t>
            </a:fld>
            <a:endParaRPr lang="en-US" dirty="0"/>
          </a:p>
        </p:txBody>
      </p:sp>
    </p:spTree>
    <p:extLst>
      <p:ext uri="{BB962C8B-B14F-4D97-AF65-F5344CB8AC3E}">
        <p14:creationId xmlns:p14="http://schemas.microsoft.com/office/powerpoint/2010/main" val="3254414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57</a:t>
            </a:fld>
            <a:endParaRPr lang="en-US" dirty="0"/>
          </a:p>
        </p:txBody>
      </p:sp>
    </p:spTree>
    <p:extLst>
      <p:ext uri="{BB962C8B-B14F-4D97-AF65-F5344CB8AC3E}">
        <p14:creationId xmlns:p14="http://schemas.microsoft.com/office/powerpoint/2010/main" val="7115192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61</a:t>
            </a:fld>
            <a:endParaRPr lang="en-US" dirty="0"/>
          </a:p>
        </p:txBody>
      </p:sp>
    </p:spTree>
    <p:extLst>
      <p:ext uri="{BB962C8B-B14F-4D97-AF65-F5344CB8AC3E}">
        <p14:creationId xmlns:p14="http://schemas.microsoft.com/office/powerpoint/2010/main" val="4078693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Accidently at state of Oregon for 14 years. </a:t>
            </a:r>
          </a:p>
          <a:p>
            <a:r>
              <a:rPr lang="en-US" dirty="0"/>
              <a:t>In state government</a:t>
            </a:r>
            <a:r>
              <a:rPr lang="en-US" baseline="0" dirty="0"/>
              <a:t> work because of </a:t>
            </a:r>
            <a:r>
              <a:rPr lang="en-US" dirty="0"/>
              <a:t>Dan Brennen.</a:t>
            </a:r>
          </a:p>
        </p:txBody>
      </p:sp>
      <p:sp>
        <p:nvSpPr>
          <p:cNvPr id="4" name="Slide Number Placeholder 3"/>
          <p:cNvSpPr>
            <a:spLocks noGrp="1"/>
          </p:cNvSpPr>
          <p:nvPr>
            <p:ph type="sldNum" sz="quarter" idx="10"/>
          </p:nvPr>
        </p:nvSpPr>
        <p:spPr/>
        <p:txBody>
          <a:bodyPr/>
          <a:lstStyle/>
          <a:p>
            <a:fld id="{CF6623A2-0DF5-460F-AF05-762F2107EB0B}" type="slidenum">
              <a:rPr lang="en-US" smtClean="0"/>
              <a:t>62</a:t>
            </a:fld>
            <a:endParaRPr lang="en-US" dirty="0"/>
          </a:p>
        </p:txBody>
      </p:sp>
    </p:spTree>
    <p:extLst>
      <p:ext uri="{BB962C8B-B14F-4D97-AF65-F5344CB8AC3E}">
        <p14:creationId xmlns:p14="http://schemas.microsoft.com/office/powerpoint/2010/main" val="1804511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68</a:t>
            </a:fld>
            <a:endParaRPr lang="en-US" dirty="0"/>
          </a:p>
        </p:txBody>
      </p:sp>
    </p:spTree>
    <p:extLst>
      <p:ext uri="{BB962C8B-B14F-4D97-AF65-F5344CB8AC3E}">
        <p14:creationId xmlns:p14="http://schemas.microsoft.com/office/powerpoint/2010/main" val="18043608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73</a:t>
            </a:fld>
            <a:endParaRPr lang="en-US" dirty="0"/>
          </a:p>
        </p:txBody>
      </p:sp>
    </p:spTree>
    <p:extLst>
      <p:ext uri="{BB962C8B-B14F-4D97-AF65-F5344CB8AC3E}">
        <p14:creationId xmlns:p14="http://schemas.microsoft.com/office/powerpoint/2010/main" val="2219268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80</a:t>
            </a:fld>
            <a:endParaRPr lang="en-US" dirty="0"/>
          </a:p>
        </p:txBody>
      </p:sp>
    </p:spTree>
    <p:extLst>
      <p:ext uri="{BB962C8B-B14F-4D97-AF65-F5344CB8AC3E}">
        <p14:creationId xmlns:p14="http://schemas.microsoft.com/office/powerpoint/2010/main" val="40279495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You’ll find leadership to be a process, and you’ll realize it’s a learning journey as much as anything else. You’ll never really “arrive” when it comes to leadership, but when in Chicago, if you’ve embraced the rules in this workbook and committed to continuous improvement toward being a truly exceptional leader, we suspect that you’ll leave the train, walk out of the station, pause, reflect, and say, “Wow! What a ride.” </a:t>
            </a:r>
            <a:endParaRPr lang="en-US" dirty="0"/>
          </a:p>
          <a:p>
            <a:endParaRPr lang="en-US" dirty="0"/>
          </a:p>
        </p:txBody>
      </p:sp>
      <p:sp>
        <p:nvSpPr>
          <p:cNvPr id="4" name="Slide Number Placeholder 3"/>
          <p:cNvSpPr>
            <a:spLocks noGrp="1"/>
          </p:cNvSpPr>
          <p:nvPr>
            <p:ph type="sldNum" sz="quarter" idx="10"/>
          </p:nvPr>
        </p:nvSpPr>
        <p:spPr/>
        <p:txBody>
          <a:bodyPr/>
          <a:lstStyle/>
          <a:p>
            <a:fld id="{AB050133-8238-E140-A0BA-F5C2D95A0B09}" type="slidenum">
              <a:rPr lang="en-US" smtClean="0"/>
              <a:t>90</a:t>
            </a:fld>
            <a:endParaRPr lang="en-US" dirty="0"/>
          </a:p>
        </p:txBody>
      </p:sp>
    </p:spTree>
    <p:extLst>
      <p:ext uri="{BB962C8B-B14F-4D97-AF65-F5344CB8AC3E}">
        <p14:creationId xmlns:p14="http://schemas.microsoft.com/office/powerpoint/2010/main" val="30248301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6623A2-0DF5-460F-AF05-762F2107EB0B}" type="slidenum">
              <a:rPr lang="en-US" smtClean="0"/>
              <a:t>91</a:t>
            </a:fld>
            <a:endParaRPr lang="en-US" dirty="0"/>
          </a:p>
        </p:txBody>
      </p:sp>
    </p:spTree>
    <p:extLst>
      <p:ext uri="{BB962C8B-B14F-4D97-AF65-F5344CB8AC3E}">
        <p14:creationId xmlns:p14="http://schemas.microsoft.com/office/powerpoint/2010/main" val="31680098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5717C0-C57F-4F80-900D-C6901DE87848}" type="slidenum">
              <a:rPr lang="en-US" smtClean="0"/>
              <a:t>92</a:t>
            </a:fld>
            <a:endParaRPr lang="en-US" dirty="0"/>
          </a:p>
        </p:txBody>
      </p:sp>
    </p:spTree>
    <p:extLst>
      <p:ext uri="{BB962C8B-B14F-4D97-AF65-F5344CB8AC3E}">
        <p14:creationId xmlns:p14="http://schemas.microsoft.com/office/powerpoint/2010/main" val="4242243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6E55-4622-4C9D-8918-937FF0101A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3F6C56A-3B0F-43B8-975D-6FFFC9D375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5A50F7-AA0A-482D-B508-BCA7056E569A}"/>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5" name="Footer Placeholder 4">
            <a:extLst>
              <a:ext uri="{FF2B5EF4-FFF2-40B4-BE49-F238E27FC236}">
                <a16:creationId xmlns:a16="http://schemas.microsoft.com/office/drawing/2014/main" id="{DCBF3AA5-2D8B-4444-AC0D-6683428357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8D51D-A12B-47DD-8D2A-AA44886FEA94}"/>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1788419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1EE1-5814-4B71-AD4E-AF15867634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AA99C4-CAB4-4E66-ACB2-E7701B07C92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D3B93B-63EA-4B2D-AD16-2813CF170B29}"/>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5" name="Footer Placeholder 4">
            <a:extLst>
              <a:ext uri="{FF2B5EF4-FFF2-40B4-BE49-F238E27FC236}">
                <a16:creationId xmlns:a16="http://schemas.microsoft.com/office/drawing/2014/main" id="{19AABB57-3200-41F5-BD32-6D32C31E74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C1A8DF-15FA-46AD-A02D-D01C495CD2E1}"/>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3697368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27B3C-14F4-4439-B98D-40E6C1949F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5DA43D0-247A-48C4-8895-4686AAD8C6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94A6587-69FD-422A-AE6E-030B426FD8A0}"/>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5" name="Footer Placeholder 4">
            <a:extLst>
              <a:ext uri="{FF2B5EF4-FFF2-40B4-BE49-F238E27FC236}">
                <a16:creationId xmlns:a16="http://schemas.microsoft.com/office/drawing/2014/main" id="{271CDE70-9953-45B8-8319-1CA07444BE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64406A-1AEC-49C7-AA4B-C551F767B2BF}"/>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3704264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13BD-44B9-4C5D-B565-95021BDD202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28BED3-4999-4B49-8776-0D027BCF01A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7B71BF-AF7B-4BF3-A78E-8D5CF505105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88D8407-13D0-4B04-9FC7-C9BD89E4B9D7}"/>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6" name="Footer Placeholder 5">
            <a:extLst>
              <a:ext uri="{FF2B5EF4-FFF2-40B4-BE49-F238E27FC236}">
                <a16:creationId xmlns:a16="http://schemas.microsoft.com/office/drawing/2014/main" id="{E690492C-223C-4B6B-A59C-3C5B870AD0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0C9D61-1D92-4CEF-AEC0-CFF6D0C45058}"/>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421610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2715-2419-4A0B-9BEA-527841E7684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FB24FA4-94B7-4BAA-9395-522DBC4860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BDEBB3-6E8E-4F2A-A3FB-664ED385BC5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3118A0A-60EF-4D7C-B7D0-81EFF188E3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29DCC79-7BDC-4556-9C94-9516CB3092B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879BF5-F2CB-44DC-B62A-13F292791055}"/>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8" name="Footer Placeholder 7">
            <a:extLst>
              <a:ext uri="{FF2B5EF4-FFF2-40B4-BE49-F238E27FC236}">
                <a16:creationId xmlns:a16="http://schemas.microsoft.com/office/drawing/2014/main" id="{A3F6B6BC-D3D2-4CB4-84AF-9FF9933A58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1FD1DD0-2052-445B-BBCC-85DB502B885A}"/>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2571656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5FE2-7FF0-468C-9341-D687431270B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B0A4B5A-96AF-479C-89EC-CE2282944116}"/>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4" name="Footer Placeholder 3">
            <a:extLst>
              <a:ext uri="{FF2B5EF4-FFF2-40B4-BE49-F238E27FC236}">
                <a16:creationId xmlns:a16="http://schemas.microsoft.com/office/drawing/2014/main" id="{0A5EFF17-37C0-4CBB-8EE0-007B795D99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2C1CD9-44C2-4486-89CA-CB5A55655786}"/>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2290591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472837-05D5-4E3B-8C27-CBADFFB59A0F}"/>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3" name="Footer Placeholder 2">
            <a:extLst>
              <a:ext uri="{FF2B5EF4-FFF2-40B4-BE49-F238E27FC236}">
                <a16:creationId xmlns:a16="http://schemas.microsoft.com/office/drawing/2014/main" id="{0F014CCD-20B3-4BC4-8F47-26EBF984366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FF3F17-EDFB-4966-A511-280D6F5EA266}"/>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19594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BED70-BD35-4AB9-B360-AA5F83E9B4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D191374-3135-44FC-9827-DCF83ECB84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E1EDB6B-F35D-4E2E-8047-35321B36F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64649B0-62E5-4A6F-8CD4-546F2A58379A}"/>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6" name="Footer Placeholder 5">
            <a:extLst>
              <a:ext uri="{FF2B5EF4-FFF2-40B4-BE49-F238E27FC236}">
                <a16:creationId xmlns:a16="http://schemas.microsoft.com/office/drawing/2014/main" id="{9101744D-E643-4FA2-96ED-1D10CA428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075A65-B707-46FC-A701-131022E270DB}"/>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1820831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08855-4E53-4358-8D5C-DF3F9E2BA6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21DD6A1-D868-42B5-AE2A-7557593995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EB89A21-D137-46C1-B0B1-14CDDF3F00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B6F5B9-F22D-4822-A80C-49FA762CC0F0}"/>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6" name="Footer Placeholder 5">
            <a:extLst>
              <a:ext uri="{FF2B5EF4-FFF2-40B4-BE49-F238E27FC236}">
                <a16:creationId xmlns:a16="http://schemas.microsoft.com/office/drawing/2014/main" id="{D3EC2046-1C00-4B68-9F92-E4C31DEF30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88F7CE-1858-4849-9840-B7A4987FEBA6}"/>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318456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BE8F-7D50-4693-B3C7-8D0F28C43A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537155B-EE73-498C-BF55-507F601D4E5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C31A81-9E9D-42F1-91C7-DA7A7B4D451C}"/>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5" name="Footer Placeholder 4">
            <a:extLst>
              <a:ext uri="{FF2B5EF4-FFF2-40B4-BE49-F238E27FC236}">
                <a16:creationId xmlns:a16="http://schemas.microsoft.com/office/drawing/2014/main" id="{4A93D5FE-DE40-42E8-8374-755B206480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49F7DB-0812-44A0-88C6-2C6369674F2D}"/>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2749445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109920-CED0-4867-9EEC-C861C68385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755379-3087-4AA1-B0E3-FE4B9F5268D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CB2470-BC24-4D06-BDA1-2724FE52001D}"/>
              </a:ext>
            </a:extLst>
          </p:cNvPr>
          <p:cNvSpPr>
            <a:spLocks noGrp="1"/>
          </p:cNvSpPr>
          <p:nvPr>
            <p:ph type="dt" sz="half" idx="10"/>
          </p:nvPr>
        </p:nvSpPr>
        <p:spPr/>
        <p:txBody>
          <a:bodyPr/>
          <a:lstStyle/>
          <a:p>
            <a:fld id="{3BEF4BB1-65CA-4E41-85C1-A1EC2F87B382}" type="datetimeFigureOut">
              <a:rPr lang="en-US" smtClean="0"/>
              <a:t>1/22/2026</a:t>
            </a:fld>
            <a:endParaRPr lang="en-US"/>
          </a:p>
        </p:txBody>
      </p:sp>
      <p:sp>
        <p:nvSpPr>
          <p:cNvPr id="5" name="Footer Placeholder 4">
            <a:extLst>
              <a:ext uri="{FF2B5EF4-FFF2-40B4-BE49-F238E27FC236}">
                <a16:creationId xmlns:a16="http://schemas.microsoft.com/office/drawing/2014/main" id="{7DC1EF95-302F-4D84-97CC-AF0BF4DDCC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2C3677-D24E-4337-AC0C-2D0FC03CF975}"/>
              </a:ext>
            </a:extLst>
          </p:cNvPr>
          <p:cNvSpPr>
            <a:spLocks noGrp="1"/>
          </p:cNvSpPr>
          <p:nvPr>
            <p:ph type="sldNum" sz="quarter" idx="12"/>
          </p:nvPr>
        </p:nvSpPr>
        <p:spPr/>
        <p:txBody>
          <a:bodyPr/>
          <a:lstStyle/>
          <a:p>
            <a:fld id="{D185EF77-7BF3-4C41-9791-C6AB4C0D71FE}" type="slidenum">
              <a:rPr lang="en-US" smtClean="0"/>
              <a:t>‹#›</a:t>
            </a:fld>
            <a:endParaRPr lang="en-US"/>
          </a:p>
        </p:txBody>
      </p:sp>
    </p:spTree>
    <p:extLst>
      <p:ext uri="{BB962C8B-B14F-4D97-AF65-F5344CB8AC3E}">
        <p14:creationId xmlns:p14="http://schemas.microsoft.com/office/powerpoint/2010/main" val="3533230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CD19FB2-3AAB-4D03-B13A-2960828C78E3}" type="datetimeFigureOut">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171276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9916976-5D93-46E4-A98A-FAD63E4D0EA8}" type="datetimeFigureOut">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2381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39F4F5-F4D2-4D2A-AB60-88D37ADCB869}" type="datetimeFigureOut">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283890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3BC6CE-6D1E-47E5-8859-F31AC5380EB2}" type="datetimeFigureOut">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816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1B4E7C4-4DA4-404D-9965-B13F2DD7D8BF}" type="datetimeFigureOut">
              <a:rPr lang="en-US" smtClean="0"/>
              <a:t>1/22/2026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86318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76FB7AA-4A53-424F-AD41-70827B6504BA}" type="datetimeFigureOut">
              <a:rPr lang="en-US" smtClean="0"/>
              <a:t>1/22/2026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63931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smtClean="0"/>
              <a:t>1/22/2026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00546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78734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75230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DED02AE-B9A4-47BD-AF8E-97E16144138B}" type="datetimeFigureOut">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6662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0FD78B-DB02-4362-BCDC-98A55456977C}" type="datetimeFigureOut">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2226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0DEBC4-A00B-4F10-8088-244F55D9F5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939C993-00CE-4A22-9785-EAF0B61331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A308C6-5BBA-4A3F-B422-9A03E9BF42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EF4BB1-65CA-4E41-85C1-A1EC2F87B382}" type="datetimeFigureOut">
              <a:rPr lang="en-US" smtClean="0"/>
              <a:t>1/22/2026</a:t>
            </a:fld>
            <a:endParaRPr lang="en-US"/>
          </a:p>
        </p:txBody>
      </p:sp>
      <p:sp>
        <p:nvSpPr>
          <p:cNvPr id="5" name="Footer Placeholder 4">
            <a:extLst>
              <a:ext uri="{FF2B5EF4-FFF2-40B4-BE49-F238E27FC236}">
                <a16:creationId xmlns:a16="http://schemas.microsoft.com/office/drawing/2014/main" id="{079B7EB5-081A-494D-A7AC-339CD4687B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55E50AB-04F6-443A-BFBF-7260F4621E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85EF77-7BF3-4C41-9791-C6AB4C0D71FE}" type="slidenum">
              <a:rPr lang="en-US" smtClean="0"/>
              <a:t>‹#›</a:t>
            </a:fld>
            <a:endParaRPr lang="en-US"/>
          </a:p>
        </p:txBody>
      </p:sp>
    </p:spTree>
    <p:extLst>
      <p:ext uri="{BB962C8B-B14F-4D97-AF65-F5344CB8AC3E}">
        <p14:creationId xmlns:p14="http://schemas.microsoft.com/office/powerpoint/2010/main" val="4120769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1/22/2026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162908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12"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tiff"/><Relationship Id="rId1" Type="http://schemas.openxmlformats.org/officeDocument/2006/relationships/slideLayout" Target="../slideLayouts/slideLayout2.xml"/><Relationship Id="rId4" Type="http://schemas.openxmlformats.org/officeDocument/2006/relationships/image" Target="../media/image23.tiff"/></Relationships>
</file>

<file path=ppt/slides/_rels/slide16.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5.tiff"/><Relationship Id="rId1" Type="http://schemas.openxmlformats.org/officeDocument/2006/relationships/slideLayout" Target="../slideLayouts/slideLayout2.xml"/><Relationship Id="rId4" Type="http://schemas.openxmlformats.org/officeDocument/2006/relationships/image" Target="../media/image26.tiff"/></Relationships>
</file>

<file path=ppt/slides/_rels/slide19.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tiff"/></Relationships>
</file>

<file path=ppt/slides/_rels/slide27.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1.tiff"/></Relationships>
</file>

<file path=ppt/slides/_rels/slide36.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9.tiff"/></Relationships>
</file>

<file path=ppt/slides/_rels/slide43.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1.tiff"/></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5.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6.tiff"/></Relationships>
</file>

<file path=ppt/slides/_rels/slide47.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8.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0.tiff"/><Relationship Id="rId2" Type="http://schemas.openxmlformats.org/officeDocument/2006/relationships/image" Target="../media/image59.tif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3.tif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4.tif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66.tif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69.tiff"/><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3.tiff"/><Relationship Id="rId2" Type="http://schemas.openxmlformats.org/officeDocument/2006/relationships/image" Target="../media/image72.tif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4.tif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79.tiff"/><Relationship Id="rId2" Type="http://schemas.openxmlformats.org/officeDocument/2006/relationships/image" Target="../media/image78.tiff"/><Relationship Id="rId1" Type="http://schemas.openxmlformats.org/officeDocument/2006/relationships/slideLayout" Target="../slideLayouts/slideLayout2.xml"/><Relationship Id="rId5" Type="http://schemas.openxmlformats.org/officeDocument/2006/relationships/image" Target="../media/image81.tiff"/><Relationship Id="rId4" Type="http://schemas.openxmlformats.org/officeDocument/2006/relationships/image" Target="../media/image80.tiff"/></Relationships>
</file>

<file path=ppt/slides/_rels/slide75.xml.rels><?xml version="1.0" encoding="UTF-8" standalone="yes"?>
<Relationships xmlns="http://schemas.openxmlformats.org/package/2006/relationships"><Relationship Id="rId3" Type="http://schemas.openxmlformats.org/officeDocument/2006/relationships/image" Target="../media/image83.tiff"/><Relationship Id="rId2" Type="http://schemas.openxmlformats.org/officeDocument/2006/relationships/image" Target="../media/image82.tif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82.tiff"/><Relationship Id="rId2" Type="http://schemas.openxmlformats.org/officeDocument/2006/relationships/image" Target="../media/image84.jpeg"/><Relationship Id="rId1" Type="http://schemas.openxmlformats.org/officeDocument/2006/relationships/slideLayout" Target="../slideLayouts/slideLayout2.xml"/><Relationship Id="rId4" Type="http://schemas.openxmlformats.org/officeDocument/2006/relationships/image" Target="../media/image83.tiff"/></Relationships>
</file>

<file path=ppt/slides/_rels/slide7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jpeg"/><Relationship Id="rId1" Type="http://schemas.openxmlformats.org/officeDocument/2006/relationships/slideLayout" Target="../slideLayouts/slideLayout2.xml"/><Relationship Id="rId5" Type="http://schemas.openxmlformats.org/officeDocument/2006/relationships/image" Target="../media/image83.tiff"/><Relationship Id="rId4" Type="http://schemas.openxmlformats.org/officeDocument/2006/relationships/image" Target="../media/image82.tiff"/></Relationships>
</file>

<file path=ppt/slides/_rels/slide7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jpeg"/><Relationship Id="rId1" Type="http://schemas.openxmlformats.org/officeDocument/2006/relationships/slideLayout" Target="../slideLayouts/slideLayout2.xml"/><Relationship Id="rId5" Type="http://schemas.openxmlformats.org/officeDocument/2006/relationships/image" Target="../media/image83.tiff"/><Relationship Id="rId4" Type="http://schemas.openxmlformats.org/officeDocument/2006/relationships/image" Target="../media/image82.tiff"/></Relationships>
</file>

<file path=ppt/slides/_rels/slide79.xml.rels><?xml version="1.0" encoding="UTF-8" standalone="yes"?>
<Relationships xmlns="http://schemas.openxmlformats.org/package/2006/relationships"><Relationship Id="rId2" Type="http://schemas.openxmlformats.org/officeDocument/2006/relationships/image" Target="../media/image86.tif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87.tif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88.tif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91.tiff"/><Relationship Id="rId2" Type="http://schemas.openxmlformats.org/officeDocument/2006/relationships/image" Target="../media/image90.jpe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93.tiff"/><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image" Target="../media/image94.tif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96.tif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97.tif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98.tiff"/></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081A3-4F6E-FDF9-9AE7-39C6359FDA0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1330F07-5203-3304-270C-D8631AA7E752}"/>
              </a:ext>
            </a:extLst>
          </p:cNvPr>
          <p:cNvSpPr/>
          <p:nvPr/>
        </p:nvSpPr>
        <p:spPr>
          <a:xfrm>
            <a:off x="89453" y="99393"/>
            <a:ext cx="12016409" cy="6649279"/>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en-US" dirty="0">
              <a:solidFill>
                <a:prstClr val="white"/>
              </a:solidFill>
              <a:latin typeface="Calibri" panose="020F0502020204030204"/>
            </a:endParaRPr>
          </a:p>
        </p:txBody>
      </p:sp>
      <p:sp>
        <p:nvSpPr>
          <p:cNvPr id="7" name="Rectangle 6">
            <a:extLst>
              <a:ext uri="{FF2B5EF4-FFF2-40B4-BE49-F238E27FC236}">
                <a16:creationId xmlns:a16="http://schemas.microsoft.com/office/drawing/2014/main" id="{3913F85B-8E49-43ED-4C19-4675B46FBD90}"/>
              </a:ext>
            </a:extLst>
          </p:cNvPr>
          <p:cNvSpPr/>
          <p:nvPr/>
        </p:nvSpPr>
        <p:spPr>
          <a:xfrm>
            <a:off x="168964" y="844826"/>
            <a:ext cx="11847445" cy="12622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en-US" dirty="0">
              <a:solidFill>
                <a:prstClr val="white"/>
              </a:solidFill>
              <a:latin typeface="Calibri" panose="020F0502020204030204"/>
            </a:endParaRPr>
          </a:p>
        </p:txBody>
      </p:sp>
      <p:pic>
        <p:nvPicPr>
          <p:cNvPr id="1026" name="Picture 2" descr="Home - National Association of Regional Councils">
            <a:extLst>
              <a:ext uri="{FF2B5EF4-FFF2-40B4-BE49-F238E27FC236}">
                <a16:creationId xmlns:a16="http://schemas.microsoft.com/office/drawing/2014/main" id="{A386B472-C799-4B57-2D70-B4D8462BA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0475" y="965752"/>
            <a:ext cx="4591051" cy="990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71162A-4AA0-1395-5714-2DB385433532}"/>
              </a:ext>
            </a:extLst>
          </p:cNvPr>
          <p:cNvSpPr txBox="1"/>
          <p:nvPr/>
        </p:nvSpPr>
        <p:spPr>
          <a:xfrm>
            <a:off x="2296973" y="2693506"/>
            <a:ext cx="7591427" cy="3108543"/>
          </a:xfrm>
          <a:prstGeom prst="rect">
            <a:avLst/>
          </a:prstGeom>
          <a:noFill/>
        </p:spPr>
        <p:txBody>
          <a:bodyPr wrap="square">
            <a:spAutoFit/>
          </a:bodyPr>
          <a:lstStyle/>
          <a:p>
            <a:pPr algn="ctr" defTabSz="914377"/>
            <a:r>
              <a:rPr lang="en-US" sz="2800" b="1" dirty="0">
                <a:solidFill>
                  <a:srgbClr val="595A4B"/>
                </a:solidFill>
                <a:latin typeface="Open Sans" panose="020B0606030504020204" pitchFamily="34" charset="0"/>
              </a:rPr>
              <a:t>The National Association of Regional Councils (NARC) serves as the national voice for regions by advocating for regional cooperation as the most effective way to address a variety of community planning and development opportunities and issues.</a:t>
            </a:r>
            <a:endParaRPr lang="en-US" sz="2800" dirty="0">
              <a:solidFill>
                <a:srgbClr val="595A4B"/>
              </a:solidFill>
              <a:latin typeface="Open Sans" panose="020B0606030504020204" pitchFamily="34" charset="0"/>
            </a:endParaRPr>
          </a:p>
        </p:txBody>
      </p:sp>
    </p:spTree>
    <p:extLst>
      <p:ext uri="{BB962C8B-B14F-4D97-AF65-F5344CB8AC3E}">
        <p14:creationId xmlns:p14="http://schemas.microsoft.com/office/powerpoint/2010/main" val="2495525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23F16-7A12-4245-83F7-74173E6B5A6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34A883DD-21CD-7136-F41A-9D825BB9DB5F}"/>
              </a:ext>
            </a:extLst>
          </p:cNvPr>
          <p:cNvSpPr/>
          <p:nvPr/>
        </p:nvSpPr>
        <p:spPr>
          <a:xfrm>
            <a:off x="5984240" y="1290320"/>
            <a:ext cx="4705531" cy="69135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FFFCA93-BFB0-8943-32E4-1D7D23CF3F00}"/>
              </a:ext>
            </a:extLst>
          </p:cNvPr>
          <p:cNvSpPr txBox="1"/>
          <p:nvPr/>
        </p:nvSpPr>
        <p:spPr>
          <a:xfrm>
            <a:off x="339454" y="268620"/>
            <a:ext cx="10747646" cy="2492990"/>
          </a:xfrm>
          <a:prstGeom prst="rect">
            <a:avLst/>
          </a:prstGeom>
          <a:noFill/>
        </p:spPr>
        <p:txBody>
          <a:bodyPr wrap="square" rtlCol="0">
            <a:spAutoFit/>
          </a:bodyPr>
          <a:lstStyle/>
          <a:p>
            <a:pPr algn="ctr"/>
            <a:r>
              <a:rPr lang="en-US" sz="5400" b="1" dirty="0">
                <a:solidFill>
                  <a:schemeClr val="accent1">
                    <a:lumMod val="50000"/>
                  </a:schemeClr>
                </a:solidFill>
                <a:latin typeface="Helvetica Neue Condensed" charset="0"/>
                <a:ea typeface="Helvetica Neue Condensed" charset="0"/>
                <a:cs typeface="Helvetica Neue Condensed" charset="0"/>
              </a:rPr>
              <a:t>The most high performing organization is: ____________</a:t>
            </a:r>
          </a:p>
          <a:p>
            <a:r>
              <a:rPr lang="en-US" sz="4800" b="1" dirty="0">
                <a:solidFill>
                  <a:schemeClr val="accent1">
                    <a:lumMod val="50000"/>
                  </a:schemeClr>
                </a:solidFill>
                <a:latin typeface="Helvetica Neue Condensed" charset="0"/>
                <a:ea typeface="Helvetica Neue Condensed" charset="0"/>
                <a:cs typeface="Helvetica Neue Condensed" charset="0"/>
              </a:rPr>
              <a:t>	     </a:t>
            </a:r>
          </a:p>
        </p:txBody>
      </p:sp>
    </p:spTree>
    <p:extLst>
      <p:ext uri="{BB962C8B-B14F-4D97-AF65-F5344CB8AC3E}">
        <p14:creationId xmlns:p14="http://schemas.microsoft.com/office/powerpoint/2010/main" val="2199828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300BDDC-F38B-C94B-88B9-946248D1CEFF}"/>
              </a:ext>
            </a:extLst>
          </p:cNvPr>
          <p:cNvPicPr>
            <a:picLocks noChangeAspect="1"/>
          </p:cNvPicPr>
          <p:nvPr/>
        </p:nvPicPr>
        <p:blipFill rotWithShape="1">
          <a:blip r:embed="rId2"/>
          <a:srcRect t="32118" b="24260"/>
          <a:stretch/>
        </p:blipFill>
        <p:spPr>
          <a:xfrm>
            <a:off x="6441025" y="2418244"/>
            <a:ext cx="5567887" cy="1821613"/>
          </a:xfrm>
          <a:prstGeom prst="rect">
            <a:avLst/>
          </a:prstGeom>
        </p:spPr>
      </p:pic>
      <p:sp>
        <p:nvSpPr>
          <p:cNvPr id="5" name="Rectangle 4">
            <a:extLst>
              <a:ext uri="{FF2B5EF4-FFF2-40B4-BE49-F238E27FC236}">
                <a16:creationId xmlns:a16="http://schemas.microsoft.com/office/drawing/2014/main" id="{EA88E0B7-2B6B-C74C-B9B6-923E672ECD72}"/>
              </a:ext>
            </a:extLst>
          </p:cNvPr>
          <p:cNvSpPr/>
          <p:nvPr/>
        </p:nvSpPr>
        <p:spPr>
          <a:xfrm>
            <a:off x="5984240" y="1290320"/>
            <a:ext cx="4705531" cy="69135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EEFEC9A-05CD-EF4B-B7C1-1D2EBD2E158B}"/>
              </a:ext>
            </a:extLst>
          </p:cNvPr>
          <p:cNvSpPr txBox="1"/>
          <p:nvPr/>
        </p:nvSpPr>
        <p:spPr>
          <a:xfrm>
            <a:off x="339454" y="268620"/>
            <a:ext cx="10747646" cy="2492990"/>
          </a:xfrm>
          <a:prstGeom prst="rect">
            <a:avLst/>
          </a:prstGeom>
          <a:noFill/>
        </p:spPr>
        <p:txBody>
          <a:bodyPr wrap="square" rtlCol="0">
            <a:spAutoFit/>
          </a:bodyPr>
          <a:lstStyle/>
          <a:p>
            <a:pPr algn="ctr"/>
            <a:r>
              <a:rPr lang="en-US" sz="5400" b="1" dirty="0">
                <a:solidFill>
                  <a:schemeClr val="accent1">
                    <a:lumMod val="50000"/>
                  </a:schemeClr>
                </a:solidFill>
                <a:latin typeface="Helvetica Neue Condensed" charset="0"/>
                <a:ea typeface="Helvetica Neue Condensed" charset="0"/>
                <a:cs typeface="Helvetica Neue Condensed" charset="0"/>
              </a:rPr>
              <a:t>The most high performing organization is: ____________</a:t>
            </a:r>
          </a:p>
          <a:p>
            <a:r>
              <a:rPr lang="en-US" sz="4800" b="1" dirty="0">
                <a:solidFill>
                  <a:schemeClr val="accent1">
                    <a:lumMod val="50000"/>
                  </a:schemeClr>
                </a:solidFill>
                <a:latin typeface="Helvetica Neue Condensed" charset="0"/>
                <a:ea typeface="Helvetica Neue Condensed" charset="0"/>
                <a:cs typeface="Helvetica Neue Condensed" charset="0"/>
              </a:rPr>
              <a:t>	     </a:t>
            </a:r>
          </a:p>
        </p:txBody>
      </p:sp>
      <p:pic>
        <p:nvPicPr>
          <p:cNvPr id="15" name="Picture 14">
            <a:extLst>
              <a:ext uri="{FF2B5EF4-FFF2-40B4-BE49-F238E27FC236}">
                <a16:creationId xmlns:a16="http://schemas.microsoft.com/office/drawing/2014/main" id="{D5E25E9D-FF24-8E40-93EF-D219273B685D}"/>
              </a:ext>
            </a:extLst>
          </p:cNvPr>
          <p:cNvPicPr>
            <a:picLocks noChangeAspect="1"/>
          </p:cNvPicPr>
          <p:nvPr/>
        </p:nvPicPr>
        <p:blipFill>
          <a:blip r:embed="rId3"/>
          <a:stretch>
            <a:fillRect/>
          </a:stretch>
        </p:blipFill>
        <p:spPr>
          <a:xfrm>
            <a:off x="670974" y="2577863"/>
            <a:ext cx="5628651" cy="3073540"/>
          </a:xfrm>
          <a:prstGeom prst="rect">
            <a:avLst/>
          </a:prstGeom>
        </p:spPr>
      </p:pic>
      <p:pic>
        <p:nvPicPr>
          <p:cNvPr id="17" name="Picture 16">
            <a:extLst>
              <a:ext uri="{FF2B5EF4-FFF2-40B4-BE49-F238E27FC236}">
                <a16:creationId xmlns:a16="http://schemas.microsoft.com/office/drawing/2014/main" id="{BC52E3A8-0165-0245-BAC2-DF9AC01C9E3B}"/>
              </a:ext>
            </a:extLst>
          </p:cNvPr>
          <p:cNvPicPr>
            <a:picLocks noChangeAspect="1"/>
          </p:cNvPicPr>
          <p:nvPr/>
        </p:nvPicPr>
        <p:blipFill>
          <a:blip r:embed="rId4"/>
          <a:stretch>
            <a:fillRect/>
          </a:stretch>
        </p:blipFill>
        <p:spPr>
          <a:xfrm>
            <a:off x="6721970" y="4312342"/>
            <a:ext cx="5320774" cy="2678123"/>
          </a:xfrm>
          <a:prstGeom prst="rect">
            <a:avLst/>
          </a:prstGeom>
        </p:spPr>
      </p:pic>
      <p:sp>
        <p:nvSpPr>
          <p:cNvPr id="2" name="Rectangle 1">
            <a:extLst>
              <a:ext uri="{FF2B5EF4-FFF2-40B4-BE49-F238E27FC236}">
                <a16:creationId xmlns:a16="http://schemas.microsoft.com/office/drawing/2014/main" id="{4545639F-FB12-4880-8F44-4198EE24F5D8}"/>
              </a:ext>
            </a:extLst>
          </p:cNvPr>
          <p:cNvSpPr/>
          <p:nvPr/>
        </p:nvSpPr>
        <p:spPr>
          <a:xfrm>
            <a:off x="7285757" y="2255684"/>
            <a:ext cx="2895600" cy="200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085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dissolv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3773147"/>
            <a:ext cx="4281493" cy="53875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91509" y="5980113"/>
            <a:ext cx="2610010" cy="369332"/>
          </a:xfrm>
          <a:prstGeom prst="rect">
            <a:avLst/>
          </a:prstGeom>
        </p:spPr>
        <p:txBody>
          <a:bodyPr wrap="none">
            <a:spAutoFit/>
          </a:bodyPr>
          <a:lstStyle/>
          <a:p>
            <a:r>
              <a:rPr lang="en-US" dirty="0">
                <a:latin typeface="Yu Gothic Light" panose="020B0300000000000000" pitchFamily="34" charset="-128"/>
                <a:ea typeface="Yu Gothic Light" panose="020B0300000000000000" pitchFamily="34" charset="-128"/>
              </a:rPr>
              <a:t> Thornton May, Futurist</a:t>
            </a:r>
            <a:endParaRPr lang="en-US" sz="2800" dirty="0">
              <a:latin typeface="Yu Gothic Light" panose="020B0300000000000000" pitchFamily="34" charset="-128"/>
              <a:ea typeface="Yu Gothic Light" panose="020B0300000000000000" pitchFamily="34" charset="-128"/>
            </a:endParaRPr>
          </a:p>
        </p:txBody>
      </p:sp>
      <p:sp>
        <p:nvSpPr>
          <p:cNvPr id="6" name="TextBox 5"/>
          <p:cNvSpPr txBox="1"/>
          <p:nvPr/>
        </p:nvSpPr>
        <p:spPr>
          <a:xfrm>
            <a:off x="-98654" y="1528083"/>
            <a:ext cx="4463822" cy="3416320"/>
          </a:xfrm>
          <a:prstGeom prst="rect">
            <a:avLst/>
          </a:prstGeom>
          <a:noFill/>
        </p:spPr>
        <p:txBody>
          <a:bodyPr wrap="square" rtlCol="0">
            <a:spAutoFit/>
          </a:bodyPr>
          <a:lstStyle/>
          <a:p>
            <a:pPr algn="ctr"/>
            <a:r>
              <a:rPr lang="en-US" sz="3600" b="1" dirty="0">
                <a:solidFill>
                  <a:schemeClr val="accent1">
                    <a:lumMod val="50000"/>
                  </a:schemeClr>
                </a:solidFill>
                <a:latin typeface="Helvetica Neue Condensed" charset="0"/>
                <a:ea typeface="Helvetica Neue Condensed" charset="0"/>
                <a:cs typeface="Helvetica Neue Condensed" charset="0"/>
              </a:rPr>
              <a:t>“We live in a highly specialized world where it’s easy to overlook the FUNDAMENTALS.”</a:t>
            </a:r>
          </a:p>
          <a:p>
            <a:r>
              <a:rPr lang="en-US" sz="3200" b="1" dirty="0">
                <a:solidFill>
                  <a:schemeClr val="accent1">
                    <a:lumMod val="50000"/>
                  </a:schemeClr>
                </a:solidFill>
                <a:latin typeface="Helvetica Neue Condensed" charset="0"/>
                <a:ea typeface="Helvetica Neue Condensed" charset="0"/>
                <a:cs typeface="Helvetica Neue Condensed" charset="0"/>
              </a:rPr>
              <a:t>	     </a:t>
            </a:r>
          </a:p>
        </p:txBody>
      </p:sp>
      <p:pic>
        <p:nvPicPr>
          <p:cNvPr id="2" name="Picture 1"/>
          <p:cNvPicPr>
            <a:picLocks noChangeAspect="1"/>
          </p:cNvPicPr>
          <p:nvPr/>
        </p:nvPicPr>
        <p:blipFill>
          <a:blip r:embed="rId2"/>
          <a:stretch>
            <a:fillRect/>
          </a:stretch>
        </p:blipFill>
        <p:spPr>
          <a:xfrm>
            <a:off x="4281494" y="766763"/>
            <a:ext cx="7820025" cy="5213350"/>
          </a:xfrm>
          <a:prstGeom prst="rect">
            <a:avLst/>
          </a:prstGeom>
        </p:spPr>
      </p:pic>
    </p:spTree>
    <p:extLst>
      <p:ext uri="{BB962C8B-B14F-4D97-AF65-F5344CB8AC3E}">
        <p14:creationId xmlns:p14="http://schemas.microsoft.com/office/powerpoint/2010/main" val="39367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dissolv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F7D00-EB1B-CB65-C61D-E52FC5D5831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86C8E2C-DCBD-C61A-B431-4420A26CA3FD}"/>
              </a:ext>
            </a:extLst>
          </p:cNvPr>
          <p:cNvSpPr>
            <a:spLocks noGrp="1"/>
          </p:cNvSpPr>
          <p:nvPr>
            <p:ph type="title"/>
          </p:nvPr>
        </p:nvSpPr>
        <p:spPr/>
        <p:txBody>
          <a:bodyPr/>
          <a:lstStyle/>
          <a:p>
            <a:endParaRPr lang="en-US" dirty="0"/>
          </a:p>
        </p:txBody>
      </p:sp>
      <p:pic>
        <p:nvPicPr>
          <p:cNvPr id="4" name="Picture 3">
            <a:extLst>
              <a:ext uri="{FF2B5EF4-FFF2-40B4-BE49-F238E27FC236}">
                <a16:creationId xmlns:a16="http://schemas.microsoft.com/office/drawing/2014/main" id="{D342F62F-FE22-1B32-7C40-5A09A33AFDED}"/>
              </a:ext>
            </a:extLst>
          </p:cNvPr>
          <p:cNvPicPr>
            <a:picLocks noChangeAspect="1"/>
          </p:cNvPicPr>
          <p:nvPr/>
        </p:nvPicPr>
        <p:blipFill>
          <a:blip r:embed="rId2"/>
          <a:stretch>
            <a:fillRect/>
          </a:stretch>
        </p:blipFill>
        <p:spPr>
          <a:xfrm>
            <a:off x="261133" y="-12924"/>
            <a:ext cx="11764617" cy="6920799"/>
          </a:xfrm>
          <a:prstGeom prst="rect">
            <a:avLst/>
          </a:prstGeom>
          <a:noFill/>
        </p:spPr>
      </p:pic>
    </p:spTree>
    <p:extLst>
      <p:ext uri="{BB962C8B-B14F-4D97-AF65-F5344CB8AC3E}">
        <p14:creationId xmlns:p14="http://schemas.microsoft.com/office/powerpoint/2010/main" val="1026318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4F428-B182-A13F-8CD1-84A23C920B7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1CC4CBA-4268-D4BD-AC03-36F52842694A}"/>
              </a:ext>
            </a:extLst>
          </p:cNvPr>
          <p:cNvSpPr>
            <a:spLocks noGrp="1"/>
          </p:cNvSpPr>
          <p:nvPr>
            <p:ph type="title"/>
          </p:nvPr>
        </p:nvSpPr>
        <p:spPr/>
        <p:txBody>
          <a:bodyPr/>
          <a:lstStyle/>
          <a:p>
            <a:endParaRPr lang="en-US" dirty="0"/>
          </a:p>
        </p:txBody>
      </p:sp>
      <p:pic>
        <p:nvPicPr>
          <p:cNvPr id="4" name="Picture 3">
            <a:extLst>
              <a:ext uri="{FF2B5EF4-FFF2-40B4-BE49-F238E27FC236}">
                <a16:creationId xmlns:a16="http://schemas.microsoft.com/office/drawing/2014/main" id="{429262FB-FC62-2020-3DDA-575F4A2FA96C}"/>
              </a:ext>
            </a:extLst>
          </p:cNvPr>
          <p:cNvPicPr>
            <a:picLocks noChangeAspect="1"/>
          </p:cNvPicPr>
          <p:nvPr/>
        </p:nvPicPr>
        <p:blipFill>
          <a:blip r:embed="rId2"/>
          <a:stretch>
            <a:fillRect/>
          </a:stretch>
        </p:blipFill>
        <p:spPr>
          <a:xfrm>
            <a:off x="261133" y="-12924"/>
            <a:ext cx="11764617" cy="6920799"/>
          </a:xfrm>
          <a:prstGeom prst="rect">
            <a:avLst/>
          </a:prstGeom>
          <a:noFill/>
        </p:spPr>
      </p:pic>
      <p:sp>
        <p:nvSpPr>
          <p:cNvPr id="2" name="Rectangle 1">
            <a:extLst>
              <a:ext uri="{FF2B5EF4-FFF2-40B4-BE49-F238E27FC236}">
                <a16:creationId xmlns:a16="http://schemas.microsoft.com/office/drawing/2014/main" id="{A61F4648-A076-BEEB-F5BE-221161221B48}"/>
              </a:ext>
            </a:extLst>
          </p:cNvPr>
          <p:cNvSpPr/>
          <p:nvPr/>
        </p:nvSpPr>
        <p:spPr>
          <a:xfrm>
            <a:off x="0" y="-12924"/>
            <a:ext cx="12192000" cy="6920799"/>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Related image">
            <a:extLst>
              <a:ext uri="{FF2B5EF4-FFF2-40B4-BE49-F238E27FC236}">
                <a16:creationId xmlns:a16="http://schemas.microsoft.com/office/drawing/2014/main" id="{515C0CA8-472D-B65C-D0DF-566947B13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89" y="288091"/>
            <a:ext cx="3366231" cy="28051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Related image">
            <a:extLst>
              <a:ext uri="{FF2B5EF4-FFF2-40B4-BE49-F238E27FC236}">
                <a16:creationId xmlns:a16="http://schemas.microsoft.com/office/drawing/2014/main" id="{1F8BF8DF-4EBD-B930-0FF1-AE1261D258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8658" y="4238981"/>
            <a:ext cx="5645440" cy="26190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Image result for photo of pete selleck">
            <a:extLst>
              <a:ext uri="{FF2B5EF4-FFF2-40B4-BE49-F238E27FC236}">
                <a16:creationId xmlns:a16="http://schemas.microsoft.com/office/drawing/2014/main" id="{A39D0522-6F08-7C16-B460-8FED2FE6C9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5219" y="553284"/>
            <a:ext cx="3048000" cy="24288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Image result for Erica Coletta">
            <a:extLst>
              <a:ext uri="{FF2B5EF4-FFF2-40B4-BE49-F238E27FC236}">
                <a16:creationId xmlns:a16="http://schemas.microsoft.com/office/drawing/2014/main" id="{34161DE1-0B8F-209F-C354-217B598BC7F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5670" y="2619092"/>
            <a:ext cx="2803483" cy="392487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Image result for photo of amber case">
            <a:extLst>
              <a:ext uri="{FF2B5EF4-FFF2-40B4-BE49-F238E27FC236}">
                <a16:creationId xmlns:a16="http://schemas.microsoft.com/office/drawing/2014/main" id="{71734477-7F18-8270-5DD6-CB7AB4BCAD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293297"/>
            <a:ext cx="3304023" cy="330402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2" descr="Image result for photo of tom murphy CIO">
            <a:extLst>
              <a:ext uri="{FF2B5EF4-FFF2-40B4-BE49-F238E27FC236}">
                <a16:creationId xmlns:a16="http://schemas.microsoft.com/office/drawing/2014/main" id="{D16F6DEE-CFB3-434D-A3E6-B46FFDEF0C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87715" y="0"/>
            <a:ext cx="2638035" cy="351738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4" descr="Image result for photo of tony curtis ralph lauren">
            <a:extLst>
              <a:ext uri="{FF2B5EF4-FFF2-40B4-BE49-F238E27FC236}">
                <a16:creationId xmlns:a16="http://schemas.microsoft.com/office/drawing/2014/main" id="{7BD587DB-7C77-11F9-00C8-1E0E6DA60A2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20545" y="172173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6" descr="Related image">
            <a:extLst>
              <a:ext uri="{FF2B5EF4-FFF2-40B4-BE49-F238E27FC236}">
                <a16:creationId xmlns:a16="http://schemas.microsoft.com/office/drawing/2014/main" id="{85AED4E6-DB3E-B3ED-46D0-72D554B4750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26480" y="3595680"/>
            <a:ext cx="2238375" cy="332771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8" descr="Image result for sara andrews cio photo">
            <a:extLst>
              <a:ext uri="{FF2B5EF4-FFF2-40B4-BE49-F238E27FC236}">
                <a16:creationId xmlns:a16="http://schemas.microsoft.com/office/drawing/2014/main" id="{C0583AEC-D724-AB2B-1BFB-B3F6683F72F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863964" y="2861848"/>
            <a:ext cx="2183417" cy="218341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0" descr="Image result for photo of alonzo ellis">
            <a:extLst>
              <a:ext uri="{FF2B5EF4-FFF2-40B4-BE49-F238E27FC236}">
                <a16:creationId xmlns:a16="http://schemas.microsoft.com/office/drawing/2014/main" id="{0483417E-C623-E8A5-6862-3995D945F0B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044805" y="0"/>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91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3118703" y="-60180"/>
            <a:ext cx="4329019" cy="6835292"/>
          </a:xfrm>
          <a:prstGeom prst="rect">
            <a:avLst/>
          </a:prstGeom>
        </p:spPr>
      </p:pic>
      <p:sp>
        <p:nvSpPr>
          <p:cNvPr id="5" name="Rectangle 4"/>
          <p:cNvSpPr/>
          <p:nvPr/>
        </p:nvSpPr>
        <p:spPr>
          <a:xfrm>
            <a:off x="288758" y="171726"/>
            <a:ext cx="3055691" cy="2308324"/>
          </a:xfrm>
          <a:prstGeom prst="rect">
            <a:avLst/>
          </a:prstGeom>
        </p:spPr>
        <p:txBody>
          <a:bodyPr wrap="square">
            <a:spAutoFit/>
          </a:bodyPr>
          <a:lstStyle/>
          <a:p>
            <a:r>
              <a:rPr lang="en-US" sz="3600" b="1" dirty="0">
                <a:solidFill>
                  <a:srgbClr val="12456D"/>
                </a:solidFill>
                <a:latin typeface="Tw Cen MT" charset="0"/>
                <a:ea typeface="Tw Cen MT" charset="0"/>
                <a:cs typeface="Tw Cen MT" charset="0"/>
              </a:rPr>
              <a:t>The purpose of business is people serving people, period.</a:t>
            </a:r>
          </a:p>
        </p:txBody>
      </p:sp>
      <p:pic>
        <p:nvPicPr>
          <p:cNvPr id="2" name="Picture 1"/>
          <p:cNvPicPr>
            <a:picLocks noChangeAspect="1"/>
          </p:cNvPicPr>
          <p:nvPr/>
        </p:nvPicPr>
        <p:blipFill>
          <a:blip r:embed="rId4"/>
          <a:stretch>
            <a:fillRect/>
          </a:stretch>
        </p:blipFill>
        <p:spPr>
          <a:xfrm>
            <a:off x="6657035" y="1296681"/>
            <a:ext cx="5451174" cy="5478430"/>
          </a:xfrm>
          <a:prstGeom prst="rect">
            <a:avLst/>
          </a:prstGeom>
        </p:spPr>
      </p:pic>
      <p:sp>
        <p:nvSpPr>
          <p:cNvPr id="6" name="Rectangle 5"/>
          <p:cNvSpPr/>
          <p:nvPr/>
        </p:nvSpPr>
        <p:spPr>
          <a:xfrm>
            <a:off x="11319467" y="6495276"/>
            <a:ext cx="1269582" cy="276999"/>
          </a:xfrm>
          <a:prstGeom prst="rect">
            <a:avLst/>
          </a:prstGeom>
        </p:spPr>
        <p:txBody>
          <a:bodyPr wrap="square">
            <a:spAutoFit/>
          </a:bodyPr>
          <a:lstStyle/>
          <a:p>
            <a:r>
              <a:rPr lang="en-US" sz="1200" dirty="0">
                <a:latin typeface="Yu Gothic Light" panose="020B0300000000000000" pitchFamily="34" charset="-128"/>
                <a:ea typeface="Yu Gothic Light" panose="020B0300000000000000" pitchFamily="34" charset="-128"/>
              </a:rPr>
              <a:t>Tom Peters</a:t>
            </a:r>
          </a:p>
        </p:txBody>
      </p:sp>
      <p:sp>
        <p:nvSpPr>
          <p:cNvPr id="8" name="Rectangle 7"/>
          <p:cNvSpPr/>
          <p:nvPr/>
        </p:nvSpPr>
        <p:spPr>
          <a:xfrm>
            <a:off x="2168590" y="6495276"/>
            <a:ext cx="1900372" cy="276999"/>
          </a:xfrm>
          <a:prstGeom prst="rect">
            <a:avLst/>
          </a:prstGeom>
        </p:spPr>
        <p:txBody>
          <a:bodyPr wrap="square">
            <a:spAutoFit/>
          </a:bodyPr>
          <a:lstStyle/>
          <a:p>
            <a:r>
              <a:rPr lang="en-US" sz="1200" dirty="0">
                <a:latin typeface="Yu Gothic Light" panose="020B0300000000000000" pitchFamily="34" charset="-128"/>
                <a:ea typeface="Yu Gothic Light" panose="020B0300000000000000" pitchFamily="34" charset="-128"/>
              </a:rPr>
              <a:t>Rosabeth Moss Kanter</a:t>
            </a:r>
          </a:p>
        </p:txBody>
      </p:sp>
    </p:spTree>
    <p:extLst>
      <p:ext uri="{BB962C8B-B14F-4D97-AF65-F5344CB8AC3E}">
        <p14:creationId xmlns:p14="http://schemas.microsoft.com/office/powerpoint/2010/main" val="1637513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309701" y="3925547"/>
            <a:ext cx="2046203" cy="53875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3943425" y="450915"/>
            <a:ext cx="4562341" cy="4832092"/>
          </a:xfrm>
          <a:prstGeom prst="rect">
            <a:avLst/>
          </a:prstGeom>
          <a:solidFill>
            <a:schemeClr val="bg1">
              <a:alpha val="76000"/>
            </a:schemeClr>
          </a:solidFill>
        </p:spPr>
        <p:txBody>
          <a:bodyPr wrap="square" rtlCol="0">
            <a:spAutoFit/>
          </a:bodyPr>
          <a:lstStyle/>
          <a:p>
            <a:pPr algn="ctr"/>
            <a:r>
              <a:rPr lang="en-US" sz="4400" b="1" dirty="0">
                <a:solidFill>
                  <a:schemeClr val="accent1">
                    <a:lumMod val="50000"/>
                  </a:schemeClr>
                </a:solidFill>
                <a:latin typeface="Helvetica Neue Condensed" charset="0"/>
                <a:ea typeface="Helvetica Neue Condensed" charset="0"/>
                <a:cs typeface="Helvetica Neue Condensed" charset="0"/>
              </a:rPr>
              <a:t>“Alignment drives connection and the way you get things done is through HUMAN connection.”</a:t>
            </a:r>
          </a:p>
        </p:txBody>
      </p:sp>
      <p:grpSp>
        <p:nvGrpSpPr>
          <p:cNvPr id="7" name="Group 6"/>
          <p:cNvGrpSpPr/>
          <p:nvPr/>
        </p:nvGrpSpPr>
        <p:grpSpPr>
          <a:xfrm>
            <a:off x="830114" y="1941713"/>
            <a:ext cx="3535282" cy="4283177"/>
            <a:chOff x="830114" y="1941713"/>
            <a:chExt cx="3535282" cy="4283177"/>
          </a:xfrm>
        </p:grpSpPr>
        <p:sp>
          <p:nvSpPr>
            <p:cNvPr id="4" name="Rectangular Callout 3"/>
            <p:cNvSpPr/>
            <p:nvPr/>
          </p:nvSpPr>
          <p:spPr>
            <a:xfrm>
              <a:off x="830114" y="1941713"/>
              <a:ext cx="3017520" cy="4283177"/>
            </a:xfrm>
            <a:prstGeom prst="wedgeRectCallout">
              <a:avLst>
                <a:gd name="adj1" fmla="val 70331"/>
                <a:gd name="adj2" fmla="val 21495"/>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Helvetica Neue" charset="0"/>
                  <a:ea typeface="Helvetica Neue" charset="0"/>
                  <a:cs typeface="Helvetica Neue" charset="0"/>
                </a:rPr>
                <a:t>Managers become leaders when they intentionally create and sustain this connection. Period.</a:t>
              </a:r>
            </a:p>
          </p:txBody>
        </p:sp>
        <p:sp>
          <p:nvSpPr>
            <p:cNvPr id="5" name="Triangle 4"/>
            <p:cNvSpPr/>
            <p:nvPr/>
          </p:nvSpPr>
          <p:spPr>
            <a:xfrm rot="5400000">
              <a:off x="3708670" y="4674228"/>
              <a:ext cx="713231" cy="600220"/>
            </a:xfrm>
            <a:prstGeom prst="triangl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914399" y="2043953"/>
              <a:ext cx="2850775" cy="4087906"/>
            </a:xfrm>
            <a:prstGeom prst="rect">
              <a:avLst/>
            </a:prstGeom>
            <a:no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ular Callout 9">
            <a:extLst>
              <a:ext uri="{FF2B5EF4-FFF2-40B4-BE49-F238E27FC236}">
                <a16:creationId xmlns:a16="http://schemas.microsoft.com/office/drawing/2014/main" id="{1DC79A4F-CCBE-0043-8297-DE698536E621}"/>
              </a:ext>
            </a:extLst>
          </p:cNvPr>
          <p:cNvSpPr/>
          <p:nvPr/>
        </p:nvSpPr>
        <p:spPr>
          <a:xfrm>
            <a:off x="9126332" y="341376"/>
            <a:ext cx="3017520" cy="5423413"/>
          </a:xfrm>
          <a:prstGeom prst="wedgeRectCallout">
            <a:avLst>
              <a:gd name="adj1" fmla="val -72699"/>
              <a:gd name="adj2" fmla="val 20926"/>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Helvetica Neue" charset="0"/>
                <a:ea typeface="Helvetica Neue" charset="0"/>
                <a:cs typeface="Helvetica Neue" charset="0"/>
              </a:rPr>
              <a:t>The most successful organizations are full of leaders who see people as PEOPLE rather than economic variables or points of leverage for personal gain.</a:t>
            </a:r>
          </a:p>
        </p:txBody>
      </p:sp>
      <p:sp>
        <p:nvSpPr>
          <p:cNvPr id="11" name="Triangle 10">
            <a:extLst>
              <a:ext uri="{FF2B5EF4-FFF2-40B4-BE49-F238E27FC236}">
                <a16:creationId xmlns:a16="http://schemas.microsoft.com/office/drawing/2014/main" id="{01AFF6A5-0913-0C4C-8008-B25442153841}"/>
              </a:ext>
            </a:extLst>
          </p:cNvPr>
          <p:cNvSpPr/>
          <p:nvPr/>
        </p:nvSpPr>
        <p:spPr>
          <a:xfrm rot="16200000">
            <a:off x="8536348" y="3858528"/>
            <a:ext cx="713231" cy="600220"/>
          </a:xfrm>
          <a:prstGeom prst="triangl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19F64D5-0088-D244-B58D-110BDC4E121B}"/>
              </a:ext>
            </a:extLst>
          </p:cNvPr>
          <p:cNvSpPr/>
          <p:nvPr/>
        </p:nvSpPr>
        <p:spPr>
          <a:xfrm>
            <a:off x="9193073" y="426720"/>
            <a:ext cx="2850775" cy="5230368"/>
          </a:xfrm>
          <a:prstGeom prst="rect">
            <a:avLst/>
          </a:prstGeom>
          <a:no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4075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dissolve">
                                      <p:cBhvr>
                                        <p:cTn id="15" dur="500"/>
                                        <p:tgtEl>
                                          <p:spTgt spid="11"/>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dissolv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2CA39B2-2298-A04E-B747-9DC45E5DBC25}"/>
              </a:ext>
            </a:extLst>
          </p:cNvPr>
          <p:cNvSpPr/>
          <p:nvPr/>
        </p:nvSpPr>
        <p:spPr>
          <a:xfrm>
            <a:off x="601250" y="1298522"/>
            <a:ext cx="11123112" cy="4031873"/>
          </a:xfrm>
          <a:prstGeom prst="rect">
            <a:avLst/>
          </a:prstGeom>
        </p:spPr>
        <p:txBody>
          <a:bodyPr wrap="square">
            <a:spAutoFit/>
          </a:bodyPr>
          <a:lstStyle/>
          <a:p>
            <a:pPr algn="ctr">
              <a:spcBef>
                <a:spcPts val="600"/>
              </a:spcBef>
              <a:spcAft>
                <a:spcPts val="600"/>
              </a:spcAft>
            </a:pPr>
            <a:r>
              <a:rPr lang="en-US" sz="3200" dirty="0">
                <a:latin typeface="Tw Cen MT" panose="020B0602020104020603" pitchFamily="34" charset="77"/>
                <a:ea typeface="Calibri" panose="020F0502020204030204" pitchFamily="34" charset="0"/>
                <a:cs typeface="Times New Roman" panose="02020603050405020304" pitchFamily="18" charset="0"/>
              </a:rPr>
              <a:t>A leader’s action can establish mutual trust or diminish it completely, build a culture of continual improvement or get stuck in the status quo, encourage full engagement or something a lot less, exceed expectations or leave those served doubting value is even possible, achieve more as a team than what any individual could accomplish alone, and establish purpose and meaning from contribution or simply drive contribution based on fear of consequence from the person leveraging positional power. </a:t>
            </a:r>
            <a:endParaRPr lang="en-US" sz="3200" dirty="0">
              <a:latin typeface="Tw Cen MT" panose="020B0602020104020603" pitchFamily="34" charset="77"/>
              <a:ea typeface="Calibri" panose="020F0502020204030204" pitchFamily="34" charset="0"/>
            </a:endParaRPr>
          </a:p>
        </p:txBody>
      </p:sp>
    </p:spTree>
    <p:extLst>
      <p:ext uri="{BB962C8B-B14F-4D97-AF65-F5344CB8AC3E}">
        <p14:creationId xmlns:p14="http://schemas.microsoft.com/office/powerpoint/2010/main" val="1773064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3773147"/>
            <a:ext cx="4281493" cy="53875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91509" y="5980113"/>
            <a:ext cx="2610010" cy="369332"/>
          </a:xfrm>
          <a:prstGeom prst="rect">
            <a:avLst/>
          </a:prstGeom>
        </p:spPr>
        <p:txBody>
          <a:bodyPr wrap="none">
            <a:spAutoFit/>
          </a:bodyPr>
          <a:lstStyle/>
          <a:p>
            <a:r>
              <a:rPr lang="en-US" dirty="0">
                <a:latin typeface="Yu Gothic Light" panose="020B0300000000000000" pitchFamily="34" charset="-128"/>
                <a:ea typeface="Yu Gothic Light" panose="020B0300000000000000" pitchFamily="34" charset="-128"/>
              </a:rPr>
              <a:t> Thornton May, Futurist</a:t>
            </a:r>
            <a:endParaRPr lang="en-US" sz="2800" dirty="0">
              <a:latin typeface="Yu Gothic Light" panose="020B0300000000000000" pitchFamily="34" charset="-128"/>
              <a:ea typeface="Yu Gothic Light" panose="020B0300000000000000" pitchFamily="34" charset="-128"/>
            </a:endParaRPr>
          </a:p>
        </p:txBody>
      </p:sp>
      <p:sp>
        <p:nvSpPr>
          <p:cNvPr id="6" name="TextBox 5"/>
          <p:cNvSpPr txBox="1"/>
          <p:nvPr/>
        </p:nvSpPr>
        <p:spPr>
          <a:xfrm>
            <a:off x="-98654" y="1528083"/>
            <a:ext cx="4463822" cy="3416320"/>
          </a:xfrm>
          <a:prstGeom prst="rect">
            <a:avLst/>
          </a:prstGeom>
          <a:noFill/>
        </p:spPr>
        <p:txBody>
          <a:bodyPr wrap="square" rtlCol="0">
            <a:spAutoFit/>
          </a:bodyPr>
          <a:lstStyle/>
          <a:p>
            <a:pPr algn="ctr"/>
            <a:r>
              <a:rPr lang="en-US" sz="3600" b="1" dirty="0">
                <a:solidFill>
                  <a:schemeClr val="accent1">
                    <a:lumMod val="50000"/>
                  </a:schemeClr>
                </a:solidFill>
                <a:latin typeface="Helvetica Neue Condensed" charset="0"/>
                <a:ea typeface="Helvetica Neue Condensed" charset="0"/>
                <a:cs typeface="Helvetica Neue Condensed" charset="0"/>
              </a:rPr>
              <a:t>“We live in a highly specialized world where it’s easy to overlook the FUNDAMENTALS.”</a:t>
            </a:r>
          </a:p>
          <a:p>
            <a:r>
              <a:rPr lang="en-US" sz="3200" b="1" dirty="0">
                <a:solidFill>
                  <a:schemeClr val="accent1">
                    <a:lumMod val="50000"/>
                  </a:schemeClr>
                </a:solidFill>
                <a:latin typeface="Helvetica Neue Condensed" charset="0"/>
                <a:ea typeface="Helvetica Neue Condensed" charset="0"/>
                <a:cs typeface="Helvetica Neue Condensed" charset="0"/>
              </a:rPr>
              <a:t>	     </a:t>
            </a:r>
          </a:p>
        </p:txBody>
      </p:sp>
      <p:pic>
        <p:nvPicPr>
          <p:cNvPr id="2" name="Picture 1"/>
          <p:cNvPicPr>
            <a:picLocks noChangeAspect="1"/>
          </p:cNvPicPr>
          <p:nvPr/>
        </p:nvPicPr>
        <p:blipFill>
          <a:blip r:embed="rId2"/>
          <a:stretch>
            <a:fillRect/>
          </a:stretch>
        </p:blipFill>
        <p:spPr>
          <a:xfrm>
            <a:off x="4281494" y="766763"/>
            <a:ext cx="7820025" cy="5213350"/>
          </a:xfrm>
          <a:prstGeom prst="rect">
            <a:avLst/>
          </a:prstGeom>
        </p:spPr>
      </p:pic>
    </p:spTree>
    <p:extLst>
      <p:ext uri="{BB962C8B-B14F-4D97-AF65-F5344CB8AC3E}">
        <p14:creationId xmlns:p14="http://schemas.microsoft.com/office/powerpoint/2010/main" val="3200811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836508"/>
            <a:ext cx="12192000" cy="485192"/>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0" y="2861332"/>
            <a:ext cx="12192000" cy="1655762"/>
          </a:xfrm>
        </p:spPr>
        <p:txBody>
          <a:bodyPr/>
          <a:lstStyle/>
          <a:p>
            <a:r>
              <a:rPr lang="en-US" sz="2800" b="1" dirty="0">
                <a:solidFill>
                  <a:schemeClr val="bg1"/>
                </a:solidFill>
                <a:latin typeface="Helvetica Neue Condensed" charset="0"/>
                <a:ea typeface="Helvetica Neue Condensed" charset="0"/>
                <a:cs typeface="Helvetica Neue Condensed" charset="0"/>
              </a:rPr>
              <a:t>9 things I know to be true</a:t>
            </a:r>
          </a:p>
          <a:p>
            <a:r>
              <a:rPr lang="en-US" sz="1800" dirty="0"/>
              <a:t> </a:t>
            </a:r>
          </a:p>
        </p:txBody>
      </p:sp>
      <p:sp>
        <p:nvSpPr>
          <p:cNvPr id="6" name="Title 1">
            <a:extLst>
              <a:ext uri="{FF2B5EF4-FFF2-40B4-BE49-F238E27FC236}">
                <a16:creationId xmlns:a16="http://schemas.microsoft.com/office/drawing/2014/main" id="{3A04B2B7-BEE9-3A41-9438-E064099B3FC1}"/>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30910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44880"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276377"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2" name="Title 1">
            <a:extLst>
              <a:ext uri="{FF2B5EF4-FFF2-40B4-BE49-F238E27FC236}">
                <a16:creationId xmlns:a16="http://schemas.microsoft.com/office/drawing/2014/main" id="{29906BE7-4869-5129-A034-911DDCBFCAAF}"/>
              </a:ext>
            </a:extLst>
          </p:cNvPr>
          <p:cNvSpPr txBox="1">
            <a:spLocks/>
          </p:cNvSpPr>
          <p:nvPr/>
        </p:nvSpPr>
        <p:spPr>
          <a:xfrm>
            <a:off x="0" y="56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311149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126549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90BD88CF-B829-4C41-9AD7-E1E466EDE5C1}"/>
              </a:ext>
            </a:extLst>
          </p:cNvPr>
          <p:cNvSpPr/>
          <p:nvPr/>
        </p:nvSpPr>
        <p:spPr>
          <a:xfrm>
            <a:off x="-12353" y="1969679"/>
            <a:ext cx="12204352" cy="499718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4E7CD4B0-FD63-5444-B4FA-E4E72262CA8A}"/>
              </a:ext>
            </a:extLst>
          </p:cNvPr>
          <p:cNvSpPr/>
          <p:nvPr/>
        </p:nvSpPr>
        <p:spPr>
          <a:xfrm>
            <a:off x="1603547" y="2776792"/>
            <a:ext cx="8972550" cy="2308324"/>
          </a:xfrm>
          <a:prstGeom prst="rect">
            <a:avLst/>
          </a:prstGeom>
        </p:spPr>
        <p:txBody>
          <a:bodyPr wrap="square">
            <a:spAutoFit/>
          </a:bodyPr>
          <a:lstStyle/>
          <a:p>
            <a:pPr algn="ctr"/>
            <a:r>
              <a:rPr lang="en-US" sz="4800" b="1" dirty="0">
                <a:solidFill>
                  <a:srgbClr val="AB212F"/>
                </a:solidFill>
                <a:latin typeface="Helvetica Neue Condensed Black" panose="02000503000000020004" pitchFamily="2" charset="0"/>
                <a:ea typeface="Helvetica Neue Condensed Black" panose="02000503000000020004" pitchFamily="2" charset="0"/>
                <a:cs typeface="Helvetica Neue Condensed Black" panose="02000503000000020004" pitchFamily="2" charset="0"/>
              </a:rPr>
              <a:t>“If you always do what you’ve always done, you’ll always get what you’ve always gotten.” </a:t>
            </a:r>
          </a:p>
        </p:txBody>
      </p:sp>
      <p:sp>
        <p:nvSpPr>
          <p:cNvPr id="32" name="Title 1">
            <a:extLst>
              <a:ext uri="{FF2B5EF4-FFF2-40B4-BE49-F238E27FC236}">
                <a16:creationId xmlns:a16="http://schemas.microsoft.com/office/drawing/2014/main" id="{F20AE3D5-37EE-5146-B6B5-B581F25AFC38}"/>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490374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dissolve">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WON’T GET UNANIMOUS CONSENT</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0512267"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ENJOY THE JOURNEY</a:t>
            </a:r>
          </a:p>
        </p:txBody>
      </p:sp>
      <p:sp>
        <p:nvSpPr>
          <p:cNvPr id="30" name="Rectangle 29">
            <a:extLst>
              <a:ext uri="{FF2B5EF4-FFF2-40B4-BE49-F238E27FC236}">
                <a16:creationId xmlns:a16="http://schemas.microsoft.com/office/drawing/2014/main" id="{71C7BDC6-B305-1B4E-BFB2-EEADFD9C8CF5}"/>
              </a:ext>
            </a:extLst>
          </p:cNvPr>
          <p:cNvSpPr/>
          <p:nvPr/>
        </p:nvSpPr>
        <p:spPr>
          <a:xfrm>
            <a:off x="-12353" y="1969679"/>
            <a:ext cx="12204352" cy="499718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4" name="Picture 53">
            <a:extLst>
              <a:ext uri="{FF2B5EF4-FFF2-40B4-BE49-F238E27FC236}">
                <a16:creationId xmlns:a16="http://schemas.microsoft.com/office/drawing/2014/main" id="{9DC351A2-FA65-DB44-A9AE-590ACCED7B07}"/>
              </a:ext>
            </a:extLst>
          </p:cNvPr>
          <p:cNvPicPr>
            <a:picLocks noChangeAspect="1"/>
          </p:cNvPicPr>
          <p:nvPr/>
        </p:nvPicPr>
        <p:blipFill>
          <a:blip r:embed="rId2"/>
          <a:stretch>
            <a:fillRect/>
          </a:stretch>
        </p:blipFill>
        <p:spPr>
          <a:xfrm>
            <a:off x="8605381" y="2015255"/>
            <a:ext cx="3407075" cy="4542767"/>
          </a:xfrm>
          <a:prstGeom prst="rect">
            <a:avLst/>
          </a:prstGeom>
        </p:spPr>
      </p:pic>
      <p:sp>
        <p:nvSpPr>
          <p:cNvPr id="55" name="Rectangle 54">
            <a:extLst>
              <a:ext uri="{FF2B5EF4-FFF2-40B4-BE49-F238E27FC236}">
                <a16:creationId xmlns:a16="http://schemas.microsoft.com/office/drawing/2014/main" id="{63DC382D-C64E-CC42-B691-2D94BBC14433}"/>
              </a:ext>
            </a:extLst>
          </p:cNvPr>
          <p:cNvSpPr/>
          <p:nvPr/>
        </p:nvSpPr>
        <p:spPr>
          <a:xfrm>
            <a:off x="9979155" y="6548619"/>
            <a:ext cx="2379941" cy="369332"/>
          </a:xfrm>
          <a:prstGeom prst="rect">
            <a:avLst/>
          </a:prstGeom>
        </p:spPr>
        <p:txBody>
          <a:bodyPr wrap="square">
            <a:spAutoFit/>
          </a:bodyPr>
          <a:lstStyle/>
          <a:p>
            <a:r>
              <a:rPr lang="en-US" dirty="0">
                <a:latin typeface="Yu Gothic Light" panose="020B0300000000000000" pitchFamily="34" charset="-128"/>
                <a:ea typeface="Yu Gothic Light" panose="020B0300000000000000" pitchFamily="34" charset="-128"/>
              </a:rPr>
              <a:t>Marshall Goldsmith</a:t>
            </a:r>
            <a:endParaRPr lang="en-US" sz="2800" dirty="0">
              <a:latin typeface="Yu Gothic Light" panose="020B0300000000000000" pitchFamily="34" charset="-128"/>
              <a:ea typeface="Yu Gothic Light" panose="020B0300000000000000" pitchFamily="34" charset="-128"/>
            </a:endParaRPr>
          </a:p>
        </p:txBody>
      </p:sp>
      <p:pic>
        <p:nvPicPr>
          <p:cNvPr id="56" name="Picture 55">
            <a:extLst>
              <a:ext uri="{FF2B5EF4-FFF2-40B4-BE49-F238E27FC236}">
                <a16:creationId xmlns:a16="http://schemas.microsoft.com/office/drawing/2014/main" id="{590A0DA9-8698-C041-97CF-F3056D2E0375}"/>
              </a:ext>
            </a:extLst>
          </p:cNvPr>
          <p:cNvPicPr>
            <a:picLocks noChangeAspect="1"/>
          </p:cNvPicPr>
          <p:nvPr/>
        </p:nvPicPr>
        <p:blipFill>
          <a:blip r:embed="rId3"/>
          <a:stretch>
            <a:fillRect/>
          </a:stretch>
        </p:blipFill>
        <p:spPr>
          <a:xfrm rot="20922270">
            <a:off x="3122497" y="2226205"/>
            <a:ext cx="4187819" cy="4484127"/>
          </a:xfrm>
          <a:prstGeom prst="rect">
            <a:avLst/>
          </a:prstGeom>
        </p:spPr>
      </p:pic>
      <p:sp>
        <p:nvSpPr>
          <p:cNvPr id="57" name="Rectangle 56">
            <a:extLst>
              <a:ext uri="{FF2B5EF4-FFF2-40B4-BE49-F238E27FC236}">
                <a16:creationId xmlns:a16="http://schemas.microsoft.com/office/drawing/2014/main" id="{8E554FBF-640C-1A4F-884A-1517CEC2157A}"/>
              </a:ext>
            </a:extLst>
          </p:cNvPr>
          <p:cNvSpPr/>
          <p:nvPr/>
        </p:nvSpPr>
        <p:spPr>
          <a:xfrm>
            <a:off x="8605381" y="2001479"/>
            <a:ext cx="3421607" cy="4556543"/>
          </a:xfrm>
          <a:prstGeom prst="rect">
            <a:avLst/>
          </a:prstGeom>
          <a:noFill/>
          <a:ln w="920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itle 1">
            <a:extLst>
              <a:ext uri="{FF2B5EF4-FFF2-40B4-BE49-F238E27FC236}">
                <a16:creationId xmlns:a16="http://schemas.microsoft.com/office/drawing/2014/main" id="{BB64A285-A811-CB4C-9259-576FF028638E}"/>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834907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5F48BE7-1A33-0F44-A01C-C51FABA7528E}"/>
              </a:ext>
            </a:extLst>
          </p:cNvPr>
          <p:cNvPicPr>
            <a:picLocks noChangeAspect="1"/>
          </p:cNvPicPr>
          <p:nvPr/>
        </p:nvPicPr>
        <p:blipFill>
          <a:blip r:embed="rId2"/>
          <a:stretch>
            <a:fillRect/>
          </a:stretch>
        </p:blipFill>
        <p:spPr>
          <a:xfrm>
            <a:off x="4137929" y="1834001"/>
            <a:ext cx="3290212" cy="4947877"/>
          </a:xfrm>
          <a:prstGeom prst="rect">
            <a:avLst/>
          </a:prstGeom>
        </p:spPr>
      </p:pic>
      <p:pic>
        <p:nvPicPr>
          <p:cNvPr id="6" name="Picture 5">
            <a:extLst>
              <a:ext uri="{FF2B5EF4-FFF2-40B4-BE49-F238E27FC236}">
                <a16:creationId xmlns:a16="http://schemas.microsoft.com/office/drawing/2014/main" id="{69D1DE92-12E1-F041-8484-232C294D871B}"/>
              </a:ext>
            </a:extLst>
          </p:cNvPr>
          <p:cNvPicPr>
            <a:picLocks noChangeAspect="1"/>
          </p:cNvPicPr>
          <p:nvPr/>
        </p:nvPicPr>
        <p:blipFill>
          <a:blip r:embed="rId3"/>
          <a:stretch>
            <a:fillRect/>
          </a:stretch>
        </p:blipFill>
        <p:spPr>
          <a:xfrm>
            <a:off x="7315200" y="1981200"/>
            <a:ext cx="4876800" cy="4876800"/>
          </a:xfrm>
          <a:prstGeom prst="rect">
            <a:avLst/>
          </a:prstGeom>
        </p:spPr>
      </p:pic>
      <p:pic>
        <p:nvPicPr>
          <p:cNvPr id="4" name="Picture 3">
            <a:extLst>
              <a:ext uri="{FF2B5EF4-FFF2-40B4-BE49-F238E27FC236}">
                <a16:creationId xmlns:a16="http://schemas.microsoft.com/office/drawing/2014/main" id="{2911564C-1427-824D-9194-C38A1788FD5C}"/>
              </a:ext>
            </a:extLst>
          </p:cNvPr>
          <p:cNvPicPr>
            <a:picLocks noChangeAspect="1"/>
          </p:cNvPicPr>
          <p:nvPr/>
        </p:nvPicPr>
        <p:blipFill>
          <a:blip r:embed="rId4"/>
          <a:stretch>
            <a:fillRect/>
          </a:stretch>
        </p:blipFill>
        <p:spPr>
          <a:xfrm>
            <a:off x="0" y="1533478"/>
            <a:ext cx="5324522" cy="5324522"/>
          </a:xfrm>
          <a:prstGeom prst="rect">
            <a:avLst/>
          </a:prstGeom>
        </p:spPr>
      </p:pic>
      <p:sp>
        <p:nvSpPr>
          <p:cNvPr id="5" name="Rectangle 4">
            <a:extLst>
              <a:ext uri="{FF2B5EF4-FFF2-40B4-BE49-F238E27FC236}">
                <a16:creationId xmlns:a16="http://schemas.microsoft.com/office/drawing/2014/main" id="{97B33821-A5D2-254B-8276-989B781464B4}"/>
              </a:ext>
            </a:extLst>
          </p:cNvPr>
          <p:cNvSpPr/>
          <p:nvPr/>
        </p:nvSpPr>
        <p:spPr>
          <a:xfrm>
            <a:off x="236668" y="296348"/>
            <a:ext cx="11955331" cy="1569660"/>
          </a:xfrm>
          <a:prstGeom prst="rect">
            <a:avLst/>
          </a:prstGeom>
        </p:spPr>
        <p:txBody>
          <a:bodyPr wrap="square">
            <a:spAutoFit/>
          </a:bodyPr>
          <a:lstStyle/>
          <a:p>
            <a:r>
              <a:rPr lang="en-US" sz="48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“The things you’re learning while you’re here are going to be pretty irrelevant relatively soon.”</a:t>
            </a:r>
          </a:p>
        </p:txBody>
      </p:sp>
      <p:sp>
        <p:nvSpPr>
          <p:cNvPr id="8" name="Rectangle 7">
            <a:extLst>
              <a:ext uri="{FF2B5EF4-FFF2-40B4-BE49-F238E27FC236}">
                <a16:creationId xmlns:a16="http://schemas.microsoft.com/office/drawing/2014/main" id="{6D49174B-FF09-8D4A-A9C4-1F006E7577CC}"/>
              </a:ext>
            </a:extLst>
          </p:cNvPr>
          <p:cNvSpPr/>
          <p:nvPr/>
        </p:nvSpPr>
        <p:spPr>
          <a:xfrm>
            <a:off x="5024362" y="6488668"/>
            <a:ext cx="2379941" cy="369332"/>
          </a:xfrm>
          <a:prstGeom prst="rect">
            <a:avLst/>
          </a:prstGeom>
        </p:spPr>
        <p:txBody>
          <a:bodyPr wrap="square">
            <a:spAutoFit/>
          </a:bodyPr>
          <a:lstStyle/>
          <a:p>
            <a:r>
              <a:rPr lang="en-US" dirty="0">
                <a:latin typeface="Yu Gothic Light" panose="020B0300000000000000" pitchFamily="34" charset="-128"/>
                <a:ea typeface="Yu Gothic Light" panose="020B0300000000000000" pitchFamily="34" charset="-128"/>
              </a:rPr>
              <a:t>Jeff Immelt</a:t>
            </a:r>
            <a:endParaRPr lang="en-US" sz="2800" dirty="0">
              <a:latin typeface="Yu Gothic Light" panose="020B0300000000000000" pitchFamily="34" charset="-128"/>
              <a:ea typeface="Yu Gothic Light" panose="020B0300000000000000" pitchFamily="34" charset="-128"/>
            </a:endParaRPr>
          </a:p>
        </p:txBody>
      </p:sp>
    </p:spTree>
    <p:extLst>
      <p:ext uri="{BB962C8B-B14F-4D97-AF65-F5344CB8AC3E}">
        <p14:creationId xmlns:p14="http://schemas.microsoft.com/office/powerpoint/2010/main" val="602851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83598" y="3073899"/>
            <a:ext cx="3855915" cy="3695252"/>
          </a:xfrm>
          <a:prstGeom prst="rect">
            <a:avLst/>
          </a:prstGeom>
        </p:spPr>
      </p:pic>
    </p:spTree>
    <p:extLst>
      <p:ext uri="{BB962C8B-B14F-4D97-AF65-F5344CB8AC3E}">
        <p14:creationId xmlns:p14="http://schemas.microsoft.com/office/powerpoint/2010/main" val="4207454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4458A-62AD-35D5-EF90-C038CF9EEAE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C7A7ACC-587B-94C4-AB5B-C704A37B6D55}"/>
              </a:ext>
            </a:extLst>
          </p:cNvPr>
          <p:cNvPicPr>
            <a:picLocks noChangeAspect="1"/>
          </p:cNvPicPr>
          <p:nvPr/>
        </p:nvPicPr>
        <p:blipFill>
          <a:blip r:embed="rId2"/>
          <a:stretch>
            <a:fillRect/>
          </a:stretch>
        </p:blipFill>
        <p:spPr>
          <a:xfrm>
            <a:off x="5830646" y="1866008"/>
            <a:ext cx="3044378" cy="4595653"/>
          </a:xfrm>
          <a:prstGeom prst="rect">
            <a:avLst/>
          </a:prstGeom>
        </p:spPr>
      </p:pic>
      <p:pic>
        <p:nvPicPr>
          <p:cNvPr id="6" name="Picture 5">
            <a:extLst>
              <a:ext uri="{FF2B5EF4-FFF2-40B4-BE49-F238E27FC236}">
                <a16:creationId xmlns:a16="http://schemas.microsoft.com/office/drawing/2014/main" id="{E5863968-60F9-B12D-1ECC-EEAC627DCB23}"/>
              </a:ext>
            </a:extLst>
          </p:cNvPr>
          <p:cNvPicPr>
            <a:picLocks noChangeAspect="1"/>
          </p:cNvPicPr>
          <p:nvPr/>
        </p:nvPicPr>
        <p:blipFill>
          <a:blip r:embed="rId3"/>
          <a:stretch>
            <a:fillRect/>
          </a:stretch>
        </p:blipFill>
        <p:spPr>
          <a:xfrm>
            <a:off x="83598" y="3073899"/>
            <a:ext cx="3855915" cy="3695252"/>
          </a:xfrm>
          <a:prstGeom prst="rect">
            <a:avLst/>
          </a:prstGeom>
        </p:spPr>
      </p:pic>
    </p:spTree>
    <p:extLst>
      <p:ext uri="{BB962C8B-B14F-4D97-AF65-F5344CB8AC3E}">
        <p14:creationId xmlns:p14="http://schemas.microsoft.com/office/powerpoint/2010/main" val="1875239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5830646" y="637940"/>
            <a:ext cx="3857908" cy="5823721"/>
          </a:xfrm>
          <a:prstGeom prst="rect">
            <a:avLst/>
          </a:prstGeom>
        </p:spPr>
      </p:pic>
      <p:pic>
        <p:nvPicPr>
          <p:cNvPr id="6" name="Picture 5"/>
          <p:cNvPicPr>
            <a:picLocks noChangeAspect="1"/>
          </p:cNvPicPr>
          <p:nvPr/>
        </p:nvPicPr>
        <p:blipFill>
          <a:blip r:embed="rId3"/>
          <a:stretch>
            <a:fillRect/>
          </a:stretch>
        </p:blipFill>
        <p:spPr>
          <a:xfrm>
            <a:off x="83598" y="3073899"/>
            <a:ext cx="3855915" cy="3695252"/>
          </a:xfrm>
          <a:prstGeom prst="rect">
            <a:avLst/>
          </a:prstGeom>
        </p:spPr>
      </p:pic>
      <p:sp>
        <p:nvSpPr>
          <p:cNvPr id="8" name="Rectangle 1">
            <a:extLst>
              <a:ext uri="{FF2B5EF4-FFF2-40B4-BE49-F238E27FC236}">
                <a16:creationId xmlns:a16="http://schemas.microsoft.com/office/drawing/2014/main" id="{44FA2A8B-8BAF-C04E-A662-7C342AF292D8}"/>
              </a:ext>
            </a:extLst>
          </p:cNvPr>
          <p:cNvSpPr>
            <a:spLocks noGrp="1" noChangeArrowheads="1"/>
          </p:cNvSpPr>
          <p:nvPr>
            <p:ph idx="1"/>
          </p:nvPr>
        </p:nvSpPr>
        <p:spPr bwMode="auto">
          <a:xfrm>
            <a:off x="4679844" y="962266"/>
            <a:ext cx="417362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altLang="en-US" sz="4000" b="1" dirty="0">
                <a:solidFill>
                  <a:schemeClr val="accent1">
                    <a:lumMod val="50000"/>
                  </a:schemeClr>
                </a:solidFill>
                <a:latin typeface="Helvetica Neue" charset="0"/>
                <a:ea typeface="Helvetica Neue" charset="0"/>
                <a:cs typeface="Helvetica Neue" charset="0"/>
              </a:rPr>
              <a:t>“We learn on the fringe of what we already know.” </a:t>
            </a:r>
            <a:r>
              <a:rPr lang="en-US" altLang="en-US" sz="1200" b="1" dirty="0">
                <a:solidFill>
                  <a:schemeClr val="accent1">
                    <a:lumMod val="50000"/>
                  </a:schemeClr>
                </a:solidFill>
                <a:latin typeface="Helvetica Neue" charset="0"/>
                <a:ea typeface="Helvetica Neue" charset="0"/>
                <a:cs typeface="Helvetica Neue" charset="0"/>
              </a:rPr>
              <a:t>- Marc Varner</a:t>
            </a:r>
            <a:r>
              <a:rPr lang="en-US" altLang="en-US" sz="4000" b="1" dirty="0">
                <a:solidFill>
                  <a:schemeClr val="accent1">
                    <a:lumMod val="50000"/>
                  </a:schemeClr>
                </a:solidFill>
                <a:latin typeface="Helvetica Neue" charset="0"/>
                <a:ea typeface="Helvetica Neue" charset="0"/>
                <a:cs typeface="Helvetica Neue" charset="0"/>
              </a:rPr>
              <a:t> </a:t>
            </a:r>
          </a:p>
          <a:p>
            <a:pPr marL="0" indent="0" eaLnBrk="0" fontAlgn="base" hangingPunct="0">
              <a:lnSpc>
                <a:spcPct val="100000"/>
              </a:lnSpc>
              <a:spcBef>
                <a:spcPct val="0"/>
              </a:spcBef>
              <a:spcAft>
                <a:spcPct val="0"/>
              </a:spcAft>
              <a:buNone/>
            </a:pPr>
            <a:endParaRPr lang="en-US" altLang="en-US" sz="2000" b="1" dirty="0">
              <a:solidFill>
                <a:schemeClr val="accent1">
                  <a:lumMod val="50000"/>
                </a:schemeClr>
              </a:solidFill>
              <a:latin typeface="Helvetica Neue" charset="0"/>
              <a:ea typeface="Helvetica Neue" charset="0"/>
              <a:cs typeface="Helvetica Neue" charset="0"/>
            </a:endParaRPr>
          </a:p>
        </p:txBody>
      </p:sp>
      <p:grpSp>
        <p:nvGrpSpPr>
          <p:cNvPr id="4" name="Group 3">
            <a:extLst>
              <a:ext uri="{FF2B5EF4-FFF2-40B4-BE49-F238E27FC236}">
                <a16:creationId xmlns:a16="http://schemas.microsoft.com/office/drawing/2014/main" id="{976555F3-1ED2-E669-5C70-DE0AE8A94B85}"/>
              </a:ext>
            </a:extLst>
          </p:cNvPr>
          <p:cNvGrpSpPr/>
          <p:nvPr/>
        </p:nvGrpSpPr>
        <p:grpSpPr>
          <a:xfrm>
            <a:off x="3853362" y="372168"/>
            <a:ext cx="8338638" cy="6426488"/>
            <a:chOff x="3853362" y="372168"/>
            <a:chExt cx="8338638" cy="6426488"/>
          </a:xfrm>
        </p:grpSpPr>
        <p:pic>
          <p:nvPicPr>
            <p:cNvPr id="2" name="Picture 1"/>
            <p:cNvPicPr>
              <a:picLocks noChangeAspect="1"/>
            </p:cNvPicPr>
            <p:nvPr/>
          </p:nvPicPr>
          <p:blipFill>
            <a:blip r:embed="rId4"/>
            <a:stretch>
              <a:fillRect/>
            </a:stretch>
          </p:blipFill>
          <p:spPr>
            <a:xfrm>
              <a:off x="3853362" y="372168"/>
              <a:ext cx="8338638" cy="6394396"/>
            </a:xfrm>
            <a:prstGeom prst="rect">
              <a:avLst/>
            </a:prstGeom>
          </p:spPr>
        </p:pic>
        <p:sp>
          <p:nvSpPr>
            <p:cNvPr id="3" name="TextBox 2">
              <a:extLst>
                <a:ext uri="{FF2B5EF4-FFF2-40B4-BE49-F238E27FC236}">
                  <a16:creationId xmlns:a16="http://schemas.microsoft.com/office/drawing/2014/main" id="{BE60462C-710C-332B-0641-246F24294BE3}"/>
                </a:ext>
              </a:extLst>
            </p:cNvPr>
            <p:cNvSpPr txBox="1"/>
            <p:nvPr/>
          </p:nvSpPr>
          <p:spPr>
            <a:xfrm>
              <a:off x="3891280" y="6429324"/>
              <a:ext cx="7856638" cy="369332"/>
            </a:xfrm>
            <a:prstGeom prst="rect">
              <a:avLst/>
            </a:prstGeom>
            <a:solidFill>
              <a:schemeClr val="bg1">
                <a:lumMod val="95000"/>
              </a:schemeClr>
            </a:solidFill>
          </p:spPr>
          <p:txBody>
            <a:bodyPr wrap="none" rtlCol="0">
              <a:spAutoFit/>
            </a:bodyPr>
            <a:lstStyle/>
            <a:p>
              <a:r>
                <a:rPr lang="en-US" dirty="0"/>
                <a:t>1785	               1845	            1900	    1950	        1990	       2020       </a:t>
              </a:r>
            </a:p>
          </p:txBody>
        </p:sp>
      </p:grpSp>
    </p:spTree>
    <p:extLst>
      <p:ext uri="{BB962C8B-B14F-4D97-AF65-F5344CB8AC3E}">
        <p14:creationId xmlns:p14="http://schemas.microsoft.com/office/powerpoint/2010/main" val="1349000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WON’T GET UNANIMOUS CONSENT</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0512267"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ENJOY THE JOURNEY</a:t>
            </a:r>
          </a:p>
        </p:txBody>
      </p:sp>
      <p:sp>
        <p:nvSpPr>
          <p:cNvPr id="30" name="Rectangle 29">
            <a:extLst>
              <a:ext uri="{FF2B5EF4-FFF2-40B4-BE49-F238E27FC236}">
                <a16:creationId xmlns:a16="http://schemas.microsoft.com/office/drawing/2014/main" id="{71C7BDC6-B305-1B4E-BFB2-EEADFD9C8CF5}"/>
              </a:ext>
            </a:extLst>
          </p:cNvPr>
          <p:cNvSpPr/>
          <p:nvPr/>
        </p:nvSpPr>
        <p:spPr>
          <a:xfrm>
            <a:off x="-12353" y="1969679"/>
            <a:ext cx="12204352" cy="4997181"/>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EA63D055-9DA4-324B-97E9-905F62870CFB}"/>
              </a:ext>
            </a:extLst>
          </p:cNvPr>
          <p:cNvSpPr/>
          <p:nvPr/>
        </p:nvSpPr>
        <p:spPr>
          <a:xfrm>
            <a:off x="1087488" y="2112931"/>
            <a:ext cx="10867222" cy="769441"/>
          </a:xfrm>
          <a:prstGeom prst="rect">
            <a:avLst/>
          </a:prstGeom>
        </p:spPr>
        <p:txBody>
          <a:bodyPr wrap="square">
            <a:spAutoFit/>
          </a:bodyPr>
          <a:lstStyle/>
          <a:p>
            <a:pPr algn="ctr"/>
            <a:r>
              <a:rPr lang="en-US" sz="4400" b="1" dirty="0">
                <a:solidFill>
                  <a:srgbClr val="C00000"/>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If you’re not learning, you’re in trouble.</a:t>
            </a:r>
          </a:p>
        </p:txBody>
      </p:sp>
      <p:pic>
        <p:nvPicPr>
          <p:cNvPr id="55" name="Picture 54">
            <a:extLst>
              <a:ext uri="{FF2B5EF4-FFF2-40B4-BE49-F238E27FC236}">
                <a16:creationId xmlns:a16="http://schemas.microsoft.com/office/drawing/2014/main" id="{A20E5E3C-81FA-4D40-A0B5-ED5DCB432C12}"/>
              </a:ext>
            </a:extLst>
          </p:cNvPr>
          <p:cNvPicPr/>
          <p:nvPr/>
        </p:nvPicPr>
        <p:blipFill>
          <a:blip r:embed="rId2">
            <a:extLst>
              <a:ext uri="{28A0092B-C50C-407E-A947-70E740481C1C}">
                <a14:useLocalDpi xmlns:a14="http://schemas.microsoft.com/office/drawing/2010/main" val="0"/>
              </a:ext>
            </a:extLst>
          </a:blip>
          <a:stretch>
            <a:fillRect/>
          </a:stretch>
        </p:blipFill>
        <p:spPr>
          <a:xfrm>
            <a:off x="2922015" y="2999772"/>
            <a:ext cx="6335613" cy="3982491"/>
          </a:xfrm>
          <a:prstGeom prst="rect">
            <a:avLst/>
          </a:prstGeom>
          <a:ln>
            <a:noFill/>
          </a:ln>
        </p:spPr>
      </p:pic>
      <p:sp>
        <p:nvSpPr>
          <p:cNvPr id="2" name="Title 1">
            <a:extLst>
              <a:ext uri="{FF2B5EF4-FFF2-40B4-BE49-F238E27FC236}">
                <a16:creationId xmlns:a16="http://schemas.microsoft.com/office/drawing/2014/main" id="{D96BD084-D208-3890-8858-EE05BA26E1F3}"/>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331476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dissolve">
                                      <p:cBhvr>
                                        <p:cTn id="7"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A12EFDA3-1062-024F-93FA-F2718BB9A733}"/>
              </a:ext>
            </a:extLst>
          </p:cNvPr>
          <p:cNvSpPr/>
          <p:nvPr/>
        </p:nvSpPr>
        <p:spPr>
          <a:xfrm>
            <a:off x="-12353" y="2023426"/>
            <a:ext cx="12204352" cy="4943434"/>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F093AA9A-CFFD-104B-B82D-1BFB557AB088}"/>
              </a:ext>
            </a:extLst>
          </p:cNvPr>
          <p:cNvSpPr/>
          <p:nvPr/>
        </p:nvSpPr>
        <p:spPr>
          <a:xfrm>
            <a:off x="0" y="4085091"/>
            <a:ext cx="12165103" cy="830997"/>
          </a:xfrm>
          <a:prstGeom prst="rect">
            <a:avLst/>
          </a:prstGeom>
        </p:spPr>
        <p:txBody>
          <a:bodyPr wrap="square">
            <a:spAutoFit/>
          </a:bodyPr>
          <a:lstStyle/>
          <a:p>
            <a:pPr algn="ctr"/>
            <a:r>
              <a:rPr lang="en-US" sz="4800" b="1" dirty="0">
                <a:solidFill>
                  <a:srgbClr val="C00000"/>
                </a:solidFill>
                <a:latin typeface="Tw Cen MT" charset="0"/>
                <a:ea typeface="Tw Cen MT" charset="0"/>
                <a:cs typeface="Tw Cen MT" charset="0"/>
              </a:rPr>
              <a:t>LEADERSHIP IS ABOUT CREATING CHANGE</a:t>
            </a:r>
          </a:p>
        </p:txBody>
      </p:sp>
      <p:sp>
        <p:nvSpPr>
          <p:cNvPr id="56" name="Half Frame 55">
            <a:extLst>
              <a:ext uri="{FF2B5EF4-FFF2-40B4-BE49-F238E27FC236}">
                <a16:creationId xmlns:a16="http://schemas.microsoft.com/office/drawing/2014/main" id="{706D597C-677C-824E-BA82-3E636E3095B1}"/>
              </a:ext>
            </a:extLst>
          </p:cNvPr>
          <p:cNvSpPr/>
          <p:nvPr/>
        </p:nvSpPr>
        <p:spPr>
          <a:xfrm rot="2482711">
            <a:off x="8966766" y="4732208"/>
            <a:ext cx="626359" cy="626359"/>
          </a:xfrm>
          <a:prstGeom prst="halfFrame">
            <a:avLst>
              <a:gd name="adj1" fmla="val 10752"/>
              <a:gd name="adj2" fmla="val 10752"/>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7" name="TextBox 56">
            <a:extLst>
              <a:ext uri="{FF2B5EF4-FFF2-40B4-BE49-F238E27FC236}">
                <a16:creationId xmlns:a16="http://schemas.microsoft.com/office/drawing/2014/main" id="{21B60205-ADB1-CA47-A16C-F3835961E582}"/>
              </a:ext>
            </a:extLst>
          </p:cNvPr>
          <p:cNvSpPr txBox="1"/>
          <p:nvPr/>
        </p:nvSpPr>
        <p:spPr>
          <a:xfrm rot="21344624">
            <a:off x="5352987" y="3322115"/>
            <a:ext cx="6790642" cy="830997"/>
          </a:xfrm>
          <a:prstGeom prst="rect">
            <a:avLst/>
          </a:prstGeom>
          <a:noFill/>
        </p:spPr>
        <p:txBody>
          <a:bodyPr wrap="none" rtlCol="0">
            <a:spAutoFit/>
          </a:bodyPr>
          <a:lstStyle/>
          <a:p>
            <a:r>
              <a:rPr lang="en-US" sz="4800" b="1" dirty="0">
                <a:latin typeface="Bradley Hand" pitchFamily="2" charset="77"/>
                <a:cs typeface="Apple Chancery" panose="03020702040506060504" pitchFamily="66" charset="-79"/>
              </a:rPr>
              <a:t>and sustaining positive </a:t>
            </a:r>
          </a:p>
        </p:txBody>
      </p:sp>
      <p:sp>
        <p:nvSpPr>
          <p:cNvPr id="2" name="Title 1">
            <a:extLst>
              <a:ext uri="{FF2B5EF4-FFF2-40B4-BE49-F238E27FC236}">
                <a16:creationId xmlns:a16="http://schemas.microsoft.com/office/drawing/2014/main" id="{D9089816-3E4F-BCBD-5FF1-60C72A606A0A}"/>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381711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dissolve">
                                      <p:cBhvr>
                                        <p:cTn id="7" dur="500"/>
                                        <p:tgtEl>
                                          <p:spTgt spid="5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6"/>
                                        </p:tgtEl>
                                        <p:attrNameLst>
                                          <p:attrName>style.visibility</p:attrName>
                                        </p:attrNameLst>
                                      </p:cBhvr>
                                      <p:to>
                                        <p:strVal val="visible"/>
                                      </p:to>
                                    </p:set>
                                    <p:animEffect transition="in" filter="dissolve">
                                      <p:cBhvr>
                                        <p:cTn id="12" dur="500"/>
                                        <p:tgtEl>
                                          <p:spTgt spid="56"/>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dissolve">
                                      <p:cBhvr>
                                        <p:cTn id="15"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56" grpId="0" animBg="1"/>
      <p:bldP spid="5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4CEB07EC-D55F-EF42-8C25-F82CDCEF5490}"/>
              </a:ext>
            </a:extLst>
          </p:cNvPr>
          <p:cNvSpPr/>
          <p:nvPr/>
        </p:nvSpPr>
        <p:spPr>
          <a:xfrm>
            <a:off x="-12353" y="2579437"/>
            <a:ext cx="12204352" cy="438742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 name="Picture 30">
            <a:extLst>
              <a:ext uri="{FF2B5EF4-FFF2-40B4-BE49-F238E27FC236}">
                <a16:creationId xmlns:a16="http://schemas.microsoft.com/office/drawing/2014/main" id="{48F28310-2038-3A45-B799-B1421C1CFE5B}"/>
              </a:ext>
            </a:extLst>
          </p:cNvPr>
          <p:cNvPicPr>
            <a:picLocks noChangeAspect="1"/>
          </p:cNvPicPr>
          <p:nvPr/>
        </p:nvPicPr>
        <p:blipFill>
          <a:blip r:embed="rId2"/>
          <a:stretch>
            <a:fillRect/>
          </a:stretch>
        </p:blipFill>
        <p:spPr>
          <a:xfrm>
            <a:off x="6212910" y="2536223"/>
            <a:ext cx="5635863" cy="4390994"/>
          </a:xfrm>
          <a:prstGeom prst="rect">
            <a:avLst/>
          </a:prstGeom>
        </p:spPr>
      </p:pic>
      <p:sp>
        <p:nvSpPr>
          <p:cNvPr id="32" name="Rectangle 1">
            <a:extLst>
              <a:ext uri="{FF2B5EF4-FFF2-40B4-BE49-F238E27FC236}">
                <a16:creationId xmlns:a16="http://schemas.microsoft.com/office/drawing/2014/main" id="{7F40D77E-D7BF-1848-8F83-1228531D760B}"/>
              </a:ext>
            </a:extLst>
          </p:cNvPr>
          <p:cNvSpPr>
            <a:spLocks noGrp="1" noChangeArrowheads="1"/>
          </p:cNvSpPr>
          <p:nvPr>
            <p:ph idx="1"/>
          </p:nvPr>
        </p:nvSpPr>
        <p:spPr bwMode="auto">
          <a:xfrm>
            <a:off x="623958" y="3051157"/>
            <a:ext cx="5346826"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altLang="en-US" sz="4800" b="1" dirty="0">
                <a:solidFill>
                  <a:schemeClr val="accent1">
                    <a:lumMod val="50000"/>
                  </a:schemeClr>
                </a:solidFill>
                <a:latin typeface="Helvetica Neue" charset="0"/>
                <a:ea typeface="Helvetica Neue" charset="0"/>
                <a:cs typeface="Helvetica Neue" charset="0"/>
              </a:rPr>
              <a:t>“Like water and electricity, people follow the path of least resistance.”</a:t>
            </a:r>
          </a:p>
          <a:p>
            <a:pPr marL="0" indent="0" eaLnBrk="0" fontAlgn="base" hangingPunct="0">
              <a:lnSpc>
                <a:spcPct val="100000"/>
              </a:lnSpc>
              <a:spcBef>
                <a:spcPct val="0"/>
              </a:spcBef>
              <a:spcAft>
                <a:spcPct val="0"/>
              </a:spcAft>
              <a:buNone/>
            </a:pPr>
            <a:endParaRPr lang="en-US" altLang="en-US" b="1" dirty="0">
              <a:solidFill>
                <a:schemeClr val="accent1">
                  <a:lumMod val="50000"/>
                </a:schemeClr>
              </a:solidFill>
              <a:latin typeface="Helvetica Neue" charset="0"/>
              <a:ea typeface="Helvetica Neue" charset="0"/>
              <a:cs typeface="Helvetica Neue" charset="0"/>
            </a:endParaRPr>
          </a:p>
        </p:txBody>
      </p:sp>
      <p:sp>
        <p:nvSpPr>
          <p:cNvPr id="54" name="TextBox 53">
            <a:extLst>
              <a:ext uri="{FF2B5EF4-FFF2-40B4-BE49-F238E27FC236}">
                <a16:creationId xmlns:a16="http://schemas.microsoft.com/office/drawing/2014/main" id="{E27B5225-54CA-A641-8DC5-6FD665A1DB8D}"/>
              </a:ext>
            </a:extLst>
          </p:cNvPr>
          <p:cNvSpPr txBox="1"/>
          <p:nvPr/>
        </p:nvSpPr>
        <p:spPr>
          <a:xfrm>
            <a:off x="4571584" y="6375162"/>
            <a:ext cx="1628972" cy="523220"/>
          </a:xfrm>
          <a:prstGeom prst="rect">
            <a:avLst/>
          </a:prstGeom>
          <a:noFill/>
        </p:spPr>
        <p:txBody>
          <a:bodyPr wrap="none" rtlCol="0">
            <a:spAutoFit/>
          </a:bodyPr>
          <a:lstStyle/>
          <a:p>
            <a:r>
              <a:rPr lang="en-US" sz="1400" dirty="0">
                <a:latin typeface="Yu Gothic Light" panose="020B0300000000000000" pitchFamily="34" charset="-128"/>
                <a:ea typeface="Yu Gothic Light" panose="020B0300000000000000" pitchFamily="34" charset="-128"/>
              </a:rPr>
              <a:t>Marc Varner, CISO</a:t>
            </a:r>
          </a:p>
          <a:p>
            <a:r>
              <a:rPr lang="en-US" sz="1400" dirty="0">
                <a:latin typeface="Yu Gothic Light" panose="020B0300000000000000" pitchFamily="34" charset="-128"/>
                <a:ea typeface="Yu Gothic Light" panose="020B0300000000000000" pitchFamily="34" charset="-128"/>
              </a:rPr>
              <a:t>YUM! Brands</a:t>
            </a:r>
          </a:p>
        </p:txBody>
      </p:sp>
      <p:sp>
        <p:nvSpPr>
          <p:cNvPr id="2" name="Title 1">
            <a:extLst>
              <a:ext uri="{FF2B5EF4-FFF2-40B4-BE49-F238E27FC236}">
                <a16:creationId xmlns:a16="http://schemas.microsoft.com/office/drawing/2014/main" id="{90A0FF3F-9BDB-D439-BDAC-CA3CDF9AE1E7}"/>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454423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dissolve">
                                      <p:cBhvr>
                                        <p:cTn id="7" dur="500"/>
                                        <p:tgtEl>
                                          <p:spTgt spid="31"/>
                                        </p:tgtEl>
                                      </p:cBhvr>
                                    </p:animEffect>
                                  </p:childTnLst>
                                </p:cTn>
                              </p:par>
                              <p:par>
                                <p:cTn id="8" presetID="9" presetClass="entr" presetSubtype="0" fill="hold" grpId="0" nodeType="withEffect">
                                  <p:stCondLst>
                                    <p:cond delay="0"/>
                                  </p:stCondLst>
                                  <p:childTnLst>
                                    <p:set>
                                      <p:cBhvr>
                                        <p:cTn id="9" dur="1" fill="hold">
                                          <p:stCondLst>
                                            <p:cond delay="0"/>
                                          </p:stCondLst>
                                        </p:cTn>
                                        <p:tgtEl>
                                          <p:spTgt spid="54"/>
                                        </p:tgtEl>
                                        <p:attrNameLst>
                                          <p:attrName>style.visibility</p:attrName>
                                        </p:attrNameLst>
                                      </p:cBhvr>
                                      <p:to>
                                        <p:strVal val="visible"/>
                                      </p:to>
                                    </p:set>
                                    <p:animEffect transition="in" filter="dissolve">
                                      <p:cBhvr>
                                        <p:cTn id="10" dur="500"/>
                                        <p:tgtEl>
                                          <p:spTgt spid="54"/>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32">
                                            <p:txEl>
                                              <p:pRg st="0" end="0"/>
                                            </p:txEl>
                                          </p:spTgt>
                                        </p:tgtEl>
                                        <p:attrNameLst>
                                          <p:attrName>style.visibility</p:attrName>
                                        </p:attrNameLst>
                                      </p:cBhvr>
                                      <p:to>
                                        <p:strVal val="visible"/>
                                      </p:to>
                                    </p:set>
                                    <p:animEffect transition="in" filter="dissolve">
                                      <p:cBhvr>
                                        <p:cTn id="15" dur="2000"/>
                                        <p:tgtEl>
                                          <p:spTgt spid="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uild="p"/>
      <p:bldP spid="5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58663"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4CEB07EC-D55F-EF42-8C25-F82CDCEF5490}"/>
              </a:ext>
            </a:extLst>
          </p:cNvPr>
          <p:cNvSpPr/>
          <p:nvPr/>
        </p:nvSpPr>
        <p:spPr>
          <a:xfrm>
            <a:off x="-12353" y="2579437"/>
            <a:ext cx="12204352" cy="438742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4BACF88A-1AAE-0F47-A45F-8B072A948594}"/>
              </a:ext>
            </a:extLst>
          </p:cNvPr>
          <p:cNvSpPr/>
          <p:nvPr/>
        </p:nvSpPr>
        <p:spPr>
          <a:xfrm>
            <a:off x="0" y="3466053"/>
            <a:ext cx="12185822" cy="2215991"/>
          </a:xfrm>
          <a:prstGeom prst="rect">
            <a:avLst/>
          </a:prstGeom>
        </p:spPr>
        <p:txBody>
          <a:bodyPr wrap="square">
            <a:spAutoFit/>
          </a:bodyPr>
          <a:lstStyle/>
          <a:p>
            <a:pPr algn="ctr"/>
            <a:r>
              <a:rPr lang="en-US" sz="13800" b="1" dirty="0">
                <a:solidFill>
                  <a:srgbClr val="C00000"/>
                </a:solidFill>
                <a:latin typeface="Tw Cen MT" charset="0"/>
                <a:ea typeface="Tw Cen MT" charset="0"/>
                <a:cs typeface="Tw Cen MT" charset="0"/>
              </a:rPr>
              <a:t>D </a:t>
            </a:r>
            <a:r>
              <a:rPr lang="en-US" sz="13800" dirty="0">
                <a:solidFill>
                  <a:srgbClr val="C00000"/>
                </a:solidFill>
                <a:latin typeface="Tw Cen MT" charset="0"/>
                <a:ea typeface="Tw Cen MT" charset="0"/>
                <a:cs typeface="Tw Cen MT" charset="0"/>
              </a:rPr>
              <a:t>x</a:t>
            </a:r>
            <a:r>
              <a:rPr lang="en-US" sz="13800" b="1" dirty="0">
                <a:solidFill>
                  <a:srgbClr val="C00000"/>
                </a:solidFill>
                <a:latin typeface="Tw Cen MT" charset="0"/>
                <a:ea typeface="Tw Cen MT" charset="0"/>
                <a:cs typeface="Tw Cen MT" charset="0"/>
              </a:rPr>
              <a:t> V </a:t>
            </a:r>
            <a:r>
              <a:rPr lang="en-US" sz="13800" dirty="0">
                <a:solidFill>
                  <a:srgbClr val="C00000"/>
                </a:solidFill>
                <a:latin typeface="Tw Cen MT" charset="0"/>
                <a:ea typeface="Tw Cen MT" charset="0"/>
                <a:cs typeface="Tw Cen MT" charset="0"/>
              </a:rPr>
              <a:t>x</a:t>
            </a:r>
            <a:r>
              <a:rPr lang="en-US" sz="13800" b="1" dirty="0">
                <a:solidFill>
                  <a:srgbClr val="C00000"/>
                </a:solidFill>
                <a:latin typeface="Tw Cen MT" charset="0"/>
                <a:ea typeface="Tw Cen MT" charset="0"/>
                <a:cs typeface="Tw Cen MT" charset="0"/>
              </a:rPr>
              <a:t> F </a:t>
            </a:r>
            <a:r>
              <a:rPr lang="en-US" sz="13800" dirty="0">
                <a:solidFill>
                  <a:srgbClr val="C00000"/>
                </a:solidFill>
                <a:latin typeface="Tw Cen MT" charset="0"/>
                <a:ea typeface="Tw Cen MT" charset="0"/>
                <a:cs typeface="Tw Cen MT" charset="0"/>
              </a:rPr>
              <a:t>&gt;</a:t>
            </a:r>
            <a:r>
              <a:rPr lang="en-US" sz="13800" b="1" dirty="0">
                <a:solidFill>
                  <a:srgbClr val="C00000"/>
                </a:solidFill>
                <a:latin typeface="Tw Cen MT" charset="0"/>
                <a:ea typeface="Tw Cen MT" charset="0"/>
                <a:cs typeface="Tw Cen MT" charset="0"/>
              </a:rPr>
              <a:t> R</a:t>
            </a:r>
          </a:p>
        </p:txBody>
      </p:sp>
      <p:sp>
        <p:nvSpPr>
          <p:cNvPr id="56" name="TextBox 55">
            <a:extLst>
              <a:ext uri="{FF2B5EF4-FFF2-40B4-BE49-F238E27FC236}">
                <a16:creationId xmlns:a16="http://schemas.microsoft.com/office/drawing/2014/main" id="{BCD310F2-4DDE-1B45-B736-E565AD4B8BAB}"/>
              </a:ext>
            </a:extLst>
          </p:cNvPr>
          <p:cNvSpPr txBox="1"/>
          <p:nvPr/>
        </p:nvSpPr>
        <p:spPr>
          <a:xfrm>
            <a:off x="0" y="6685173"/>
            <a:ext cx="2205797" cy="276999"/>
          </a:xfrm>
          <a:prstGeom prst="rect">
            <a:avLst/>
          </a:prstGeom>
          <a:noFill/>
        </p:spPr>
        <p:txBody>
          <a:bodyPr wrap="none" rtlCol="0">
            <a:spAutoFit/>
          </a:bodyPr>
          <a:lstStyle/>
          <a:p>
            <a:r>
              <a:rPr lang="en-US" sz="1200" dirty="0">
                <a:solidFill>
                  <a:schemeClr val="bg1">
                    <a:lumMod val="75000"/>
                  </a:schemeClr>
                </a:solidFill>
              </a:rPr>
              <a:t>SOURCE: </a:t>
            </a:r>
            <a:r>
              <a:rPr lang="en-US" sz="1200" dirty="0" err="1">
                <a:solidFill>
                  <a:schemeClr val="bg1">
                    <a:lumMod val="75000"/>
                  </a:schemeClr>
                </a:solidFill>
              </a:rPr>
              <a:t>Beckhard</a:t>
            </a:r>
            <a:r>
              <a:rPr lang="en-US" sz="1200" dirty="0">
                <a:solidFill>
                  <a:schemeClr val="bg1">
                    <a:lumMod val="75000"/>
                  </a:schemeClr>
                </a:solidFill>
              </a:rPr>
              <a:t>-Harris model</a:t>
            </a:r>
          </a:p>
        </p:txBody>
      </p:sp>
      <p:sp>
        <p:nvSpPr>
          <p:cNvPr id="2" name="Title 1">
            <a:extLst>
              <a:ext uri="{FF2B5EF4-FFF2-40B4-BE49-F238E27FC236}">
                <a16:creationId xmlns:a16="http://schemas.microsoft.com/office/drawing/2014/main" id="{D69FC423-FC85-3FBB-630E-5B515C310044}"/>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928086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CA59C9-A443-9CA7-8A31-C1FDA3B84D3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91CEA860-24D5-C49B-3B19-B6ACFBF130F3}"/>
              </a:ext>
            </a:extLst>
          </p:cNvPr>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16E9881D-2A5A-437D-06F5-1F9BC4134A61}"/>
              </a:ext>
            </a:extLst>
          </p:cNvPr>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a:extLst>
              <a:ext uri="{FF2B5EF4-FFF2-40B4-BE49-F238E27FC236}">
                <a16:creationId xmlns:a16="http://schemas.microsoft.com/office/drawing/2014/main" id="{B48B59AD-A5D6-37B3-F90B-ED02C9C23555}"/>
              </a:ext>
            </a:extLst>
          </p:cNvPr>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A28AAFD-C605-F08E-D86F-0162780AE559}"/>
              </a:ext>
            </a:extLst>
          </p:cNvPr>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a:extLst>
              <a:ext uri="{FF2B5EF4-FFF2-40B4-BE49-F238E27FC236}">
                <a16:creationId xmlns:a16="http://schemas.microsoft.com/office/drawing/2014/main" id="{7DF049F9-EDCB-654B-01A2-246545EFB1F2}"/>
              </a:ext>
            </a:extLst>
          </p:cNvPr>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a:extLst>
              <a:ext uri="{FF2B5EF4-FFF2-40B4-BE49-F238E27FC236}">
                <a16:creationId xmlns:a16="http://schemas.microsoft.com/office/drawing/2014/main" id="{2929B7B6-FEEF-EE9A-4387-8DFEFFF6BB68}"/>
              </a:ext>
            </a:extLst>
          </p:cNvPr>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C75A0EC1-A20F-3A6D-83B7-CBBEF671D8E8}"/>
              </a:ext>
            </a:extLst>
          </p:cNvPr>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a:extLst>
              <a:ext uri="{FF2B5EF4-FFF2-40B4-BE49-F238E27FC236}">
                <a16:creationId xmlns:a16="http://schemas.microsoft.com/office/drawing/2014/main" id="{E56CE8FC-0ABD-61D6-7396-5EB018F072E0}"/>
              </a:ext>
            </a:extLst>
          </p:cNvPr>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6B838B75-10EC-7703-96C2-D0C120C5F513}"/>
              </a:ext>
            </a:extLst>
          </p:cNvPr>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a:extLst>
              <a:ext uri="{FF2B5EF4-FFF2-40B4-BE49-F238E27FC236}">
                <a16:creationId xmlns:a16="http://schemas.microsoft.com/office/drawing/2014/main" id="{4D5A7146-AB86-07E4-0558-BD762B7C7BCC}"/>
              </a:ext>
            </a:extLst>
          </p:cNvPr>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a:extLst>
              <a:ext uri="{FF2B5EF4-FFF2-40B4-BE49-F238E27FC236}">
                <a16:creationId xmlns:a16="http://schemas.microsoft.com/office/drawing/2014/main" id="{223367E9-B9B4-3E5D-928E-A31653C402C5}"/>
              </a:ext>
            </a:extLst>
          </p:cNvPr>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a:extLst>
              <a:ext uri="{FF2B5EF4-FFF2-40B4-BE49-F238E27FC236}">
                <a16:creationId xmlns:a16="http://schemas.microsoft.com/office/drawing/2014/main" id="{859F7D6D-CF75-E8C1-72AE-8415F5CCB685}"/>
              </a:ext>
            </a:extLst>
          </p:cNvPr>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a:extLst>
              <a:ext uri="{FF2B5EF4-FFF2-40B4-BE49-F238E27FC236}">
                <a16:creationId xmlns:a16="http://schemas.microsoft.com/office/drawing/2014/main" id="{5DD828CC-99CD-7ED2-7691-2929425AD9BF}"/>
              </a:ext>
            </a:extLst>
          </p:cNvPr>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a:extLst>
              <a:ext uri="{FF2B5EF4-FFF2-40B4-BE49-F238E27FC236}">
                <a16:creationId xmlns:a16="http://schemas.microsoft.com/office/drawing/2014/main" id="{0DA49C3E-5338-8020-B337-01E524D9C1E8}"/>
              </a:ext>
            </a:extLst>
          </p:cNvPr>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964C08EE-0833-45EB-B454-715270C7E0CE}"/>
              </a:ext>
            </a:extLst>
          </p:cNvPr>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a:extLst>
              <a:ext uri="{FF2B5EF4-FFF2-40B4-BE49-F238E27FC236}">
                <a16:creationId xmlns:a16="http://schemas.microsoft.com/office/drawing/2014/main" id="{7E5F7F0D-AEA0-DC71-2682-810325C8D8EF}"/>
              </a:ext>
            </a:extLst>
          </p:cNvPr>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a:extLst>
              <a:ext uri="{FF2B5EF4-FFF2-40B4-BE49-F238E27FC236}">
                <a16:creationId xmlns:a16="http://schemas.microsoft.com/office/drawing/2014/main" id="{83A984B4-1934-487D-00CD-3290C6D1D5D1}"/>
              </a:ext>
            </a:extLst>
          </p:cNvPr>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a:extLst>
              <a:ext uri="{FF2B5EF4-FFF2-40B4-BE49-F238E27FC236}">
                <a16:creationId xmlns:a16="http://schemas.microsoft.com/office/drawing/2014/main" id="{E0CC3C2C-1074-C529-BD31-75A684553A38}"/>
              </a:ext>
            </a:extLst>
          </p:cNvPr>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a:extLst>
              <a:ext uri="{FF2B5EF4-FFF2-40B4-BE49-F238E27FC236}">
                <a16:creationId xmlns:a16="http://schemas.microsoft.com/office/drawing/2014/main" id="{5159317C-578A-0BDD-17B1-338DC227648B}"/>
              </a:ext>
            </a:extLst>
          </p:cNvPr>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0E5970AB-B631-318E-E450-DBAD3E8FF366}"/>
              </a:ext>
            </a:extLst>
          </p:cNvPr>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a:extLst>
              <a:ext uri="{FF2B5EF4-FFF2-40B4-BE49-F238E27FC236}">
                <a16:creationId xmlns:a16="http://schemas.microsoft.com/office/drawing/2014/main" id="{B55C8ABD-2552-BE93-41A2-2768A5835051}"/>
              </a:ext>
            </a:extLst>
          </p:cNvPr>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a:extLst>
              <a:ext uri="{FF2B5EF4-FFF2-40B4-BE49-F238E27FC236}">
                <a16:creationId xmlns:a16="http://schemas.microsoft.com/office/drawing/2014/main" id="{B577320F-B660-15EA-AE86-4F949374519C}"/>
              </a:ext>
            </a:extLst>
          </p:cNvPr>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D1F4BB0C-369C-21B8-B260-AA61ED2811B3}"/>
              </a:ext>
            </a:extLst>
          </p:cNvPr>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a:extLst>
              <a:ext uri="{FF2B5EF4-FFF2-40B4-BE49-F238E27FC236}">
                <a16:creationId xmlns:a16="http://schemas.microsoft.com/office/drawing/2014/main" id="{589196B8-8EC1-D1B8-F389-C6CBFF5E260C}"/>
              </a:ext>
            </a:extLst>
          </p:cNvPr>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7D51C630-1E21-AF0F-5749-91D434292458}"/>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97BE3768-167A-CDF5-1A90-274F4133B667}"/>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B165BAC9-7C1E-7675-9A55-1B4B2115ED43}"/>
              </a:ext>
            </a:extLst>
          </p:cNvPr>
          <p:cNvSpPr txBox="1"/>
          <p:nvPr/>
        </p:nvSpPr>
        <p:spPr>
          <a:xfrm>
            <a:off x="1165993" y="6260175"/>
            <a:ext cx="11058663"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395381C1-17E8-357C-BA84-9EC794000F79}"/>
              </a:ext>
            </a:extLst>
          </p:cNvPr>
          <p:cNvSpPr/>
          <p:nvPr/>
        </p:nvSpPr>
        <p:spPr>
          <a:xfrm>
            <a:off x="-12353" y="2579437"/>
            <a:ext cx="12204352" cy="438742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4315F151-7A14-8D5F-53FB-E2A82F0AE488}"/>
              </a:ext>
            </a:extLst>
          </p:cNvPr>
          <p:cNvSpPr/>
          <p:nvPr/>
        </p:nvSpPr>
        <p:spPr>
          <a:xfrm>
            <a:off x="0" y="3466053"/>
            <a:ext cx="12185822" cy="2215991"/>
          </a:xfrm>
          <a:prstGeom prst="rect">
            <a:avLst/>
          </a:prstGeom>
        </p:spPr>
        <p:txBody>
          <a:bodyPr wrap="square">
            <a:spAutoFit/>
          </a:bodyPr>
          <a:lstStyle/>
          <a:p>
            <a:pPr algn="ctr"/>
            <a:r>
              <a:rPr lang="en-US" sz="13800" b="1" dirty="0">
                <a:solidFill>
                  <a:srgbClr val="C00000"/>
                </a:solidFill>
                <a:latin typeface="Tw Cen MT" charset="0"/>
                <a:ea typeface="Tw Cen MT" charset="0"/>
                <a:cs typeface="Tw Cen MT" charset="0"/>
              </a:rPr>
              <a:t>D </a:t>
            </a:r>
            <a:r>
              <a:rPr lang="en-US" sz="13800" dirty="0">
                <a:solidFill>
                  <a:srgbClr val="C00000"/>
                </a:solidFill>
                <a:latin typeface="Tw Cen MT" charset="0"/>
                <a:ea typeface="Tw Cen MT" charset="0"/>
                <a:cs typeface="Tw Cen MT" charset="0"/>
              </a:rPr>
              <a:t>x</a:t>
            </a:r>
            <a:r>
              <a:rPr lang="en-US" sz="13800" b="1" dirty="0">
                <a:solidFill>
                  <a:srgbClr val="C00000"/>
                </a:solidFill>
                <a:latin typeface="Tw Cen MT" charset="0"/>
                <a:ea typeface="Tw Cen MT" charset="0"/>
                <a:cs typeface="Tw Cen MT" charset="0"/>
              </a:rPr>
              <a:t> V </a:t>
            </a:r>
            <a:r>
              <a:rPr lang="en-US" sz="13800" dirty="0">
                <a:solidFill>
                  <a:srgbClr val="C00000"/>
                </a:solidFill>
                <a:latin typeface="Tw Cen MT" charset="0"/>
                <a:ea typeface="Tw Cen MT" charset="0"/>
                <a:cs typeface="Tw Cen MT" charset="0"/>
              </a:rPr>
              <a:t>x</a:t>
            </a:r>
            <a:r>
              <a:rPr lang="en-US" sz="13800" b="1" dirty="0">
                <a:solidFill>
                  <a:srgbClr val="C00000"/>
                </a:solidFill>
                <a:latin typeface="Tw Cen MT" charset="0"/>
                <a:ea typeface="Tw Cen MT" charset="0"/>
                <a:cs typeface="Tw Cen MT" charset="0"/>
              </a:rPr>
              <a:t> F </a:t>
            </a:r>
            <a:r>
              <a:rPr lang="en-US" sz="13800" dirty="0">
                <a:solidFill>
                  <a:srgbClr val="C00000"/>
                </a:solidFill>
                <a:latin typeface="Tw Cen MT" charset="0"/>
                <a:ea typeface="Tw Cen MT" charset="0"/>
                <a:cs typeface="Tw Cen MT" charset="0"/>
              </a:rPr>
              <a:t>&gt;</a:t>
            </a:r>
            <a:r>
              <a:rPr lang="en-US" sz="13800" b="1" dirty="0">
                <a:solidFill>
                  <a:srgbClr val="C00000"/>
                </a:solidFill>
                <a:latin typeface="Tw Cen MT" charset="0"/>
                <a:ea typeface="Tw Cen MT" charset="0"/>
                <a:cs typeface="Tw Cen MT" charset="0"/>
              </a:rPr>
              <a:t> R</a:t>
            </a:r>
          </a:p>
        </p:txBody>
      </p:sp>
      <p:sp>
        <p:nvSpPr>
          <p:cNvPr id="56" name="TextBox 55">
            <a:extLst>
              <a:ext uri="{FF2B5EF4-FFF2-40B4-BE49-F238E27FC236}">
                <a16:creationId xmlns:a16="http://schemas.microsoft.com/office/drawing/2014/main" id="{3BB4520A-4700-590A-912A-060676A033CE}"/>
              </a:ext>
            </a:extLst>
          </p:cNvPr>
          <p:cNvSpPr txBox="1"/>
          <p:nvPr/>
        </p:nvSpPr>
        <p:spPr>
          <a:xfrm>
            <a:off x="0" y="6685173"/>
            <a:ext cx="2205797" cy="276999"/>
          </a:xfrm>
          <a:prstGeom prst="rect">
            <a:avLst/>
          </a:prstGeom>
          <a:noFill/>
        </p:spPr>
        <p:txBody>
          <a:bodyPr wrap="none" rtlCol="0">
            <a:spAutoFit/>
          </a:bodyPr>
          <a:lstStyle/>
          <a:p>
            <a:r>
              <a:rPr lang="en-US" sz="1200" dirty="0">
                <a:solidFill>
                  <a:schemeClr val="bg1">
                    <a:lumMod val="75000"/>
                  </a:schemeClr>
                </a:solidFill>
              </a:rPr>
              <a:t>SOURCE: </a:t>
            </a:r>
            <a:r>
              <a:rPr lang="en-US" sz="1200" dirty="0" err="1">
                <a:solidFill>
                  <a:schemeClr val="bg1">
                    <a:lumMod val="75000"/>
                  </a:schemeClr>
                </a:solidFill>
              </a:rPr>
              <a:t>Beckhard</a:t>
            </a:r>
            <a:r>
              <a:rPr lang="en-US" sz="1200" dirty="0">
                <a:solidFill>
                  <a:schemeClr val="bg1">
                    <a:lumMod val="75000"/>
                  </a:schemeClr>
                </a:solidFill>
              </a:rPr>
              <a:t>-Harris model</a:t>
            </a:r>
          </a:p>
        </p:txBody>
      </p:sp>
      <p:sp>
        <p:nvSpPr>
          <p:cNvPr id="2" name="Title 1">
            <a:extLst>
              <a:ext uri="{FF2B5EF4-FFF2-40B4-BE49-F238E27FC236}">
                <a16:creationId xmlns:a16="http://schemas.microsoft.com/office/drawing/2014/main" id="{22936E02-F2FD-6A58-58C8-4B8A389BA808}"/>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
        <p:nvSpPr>
          <p:cNvPr id="3" name="TextBox 2">
            <a:extLst>
              <a:ext uri="{FF2B5EF4-FFF2-40B4-BE49-F238E27FC236}">
                <a16:creationId xmlns:a16="http://schemas.microsoft.com/office/drawing/2014/main" id="{D1035DF3-D0AF-0B66-F177-51BBDCE30012}"/>
              </a:ext>
            </a:extLst>
          </p:cNvPr>
          <p:cNvSpPr txBox="1"/>
          <p:nvPr/>
        </p:nvSpPr>
        <p:spPr>
          <a:xfrm>
            <a:off x="589798" y="5526883"/>
            <a:ext cx="2040174" cy="461665"/>
          </a:xfrm>
          <a:prstGeom prst="rect">
            <a:avLst/>
          </a:prstGeom>
          <a:noFill/>
        </p:spPr>
        <p:txBody>
          <a:bodyPr wrap="none" rtlCol="0">
            <a:spAutoFit/>
          </a:bodyPr>
          <a:lstStyle/>
          <a:p>
            <a:r>
              <a:rPr lang="en-US" sz="2400" b="1" dirty="0">
                <a:solidFill>
                  <a:srgbClr val="C00000"/>
                </a:solidFill>
              </a:rPr>
              <a:t>Dissatisfaction</a:t>
            </a:r>
          </a:p>
        </p:txBody>
      </p:sp>
      <p:sp>
        <p:nvSpPr>
          <p:cNvPr id="4" name="TextBox 3">
            <a:extLst>
              <a:ext uri="{FF2B5EF4-FFF2-40B4-BE49-F238E27FC236}">
                <a16:creationId xmlns:a16="http://schemas.microsoft.com/office/drawing/2014/main" id="{28DBEA96-87A6-1442-CC67-B6562742B7DB}"/>
              </a:ext>
            </a:extLst>
          </p:cNvPr>
          <p:cNvSpPr txBox="1"/>
          <p:nvPr/>
        </p:nvSpPr>
        <p:spPr>
          <a:xfrm>
            <a:off x="4131797" y="5537332"/>
            <a:ext cx="971741" cy="461665"/>
          </a:xfrm>
          <a:prstGeom prst="rect">
            <a:avLst/>
          </a:prstGeom>
          <a:noFill/>
        </p:spPr>
        <p:txBody>
          <a:bodyPr wrap="none" rtlCol="0">
            <a:spAutoFit/>
          </a:bodyPr>
          <a:lstStyle/>
          <a:p>
            <a:r>
              <a:rPr lang="en-US" sz="2400" b="1" dirty="0">
                <a:solidFill>
                  <a:srgbClr val="C00000"/>
                </a:solidFill>
              </a:rPr>
              <a:t>Vision</a:t>
            </a:r>
          </a:p>
        </p:txBody>
      </p:sp>
      <p:sp>
        <p:nvSpPr>
          <p:cNvPr id="5" name="TextBox 4">
            <a:extLst>
              <a:ext uri="{FF2B5EF4-FFF2-40B4-BE49-F238E27FC236}">
                <a16:creationId xmlns:a16="http://schemas.microsoft.com/office/drawing/2014/main" id="{CEC49C51-19FB-5E1F-3D43-F02F1BD8A50F}"/>
              </a:ext>
            </a:extLst>
          </p:cNvPr>
          <p:cNvSpPr txBox="1"/>
          <p:nvPr/>
        </p:nvSpPr>
        <p:spPr>
          <a:xfrm>
            <a:off x="6896029" y="5521186"/>
            <a:ext cx="1494640" cy="461665"/>
          </a:xfrm>
          <a:prstGeom prst="rect">
            <a:avLst/>
          </a:prstGeom>
          <a:noFill/>
        </p:spPr>
        <p:txBody>
          <a:bodyPr wrap="none" rtlCol="0">
            <a:spAutoFit/>
          </a:bodyPr>
          <a:lstStyle/>
          <a:p>
            <a:r>
              <a:rPr lang="en-US" sz="2400" b="1" dirty="0">
                <a:solidFill>
                  <a:srgbClr val="C00000"/>
                </a:solidFill>
              </a:rPr>
              <a:t>First Steps</a:t>
            </a:r>
          </a:p>
        </p:txBody>
      </p:sp>
      <p:sp>
        <p:nvSpPr>
          <p:cNvPr id="7" name="TextBox 6">
            <a:extLst>
              <a:ext uri="{FF2B5EF4-FFF2-40B4-BE49-F238E27FC236}">
                <a16:creationId xmlns:a16="http://schemas.microsoft.com/office/drawing/2014/main" id="{8C2B7C4F-C729-73A2-FE1A-14EBCA1C6839}"/>
              </a:ext>
            </a:extLst>
          </p:cNvPr>
          <p:cNvSpPr txBox="1"/>
          <p:nvPr/>
        </p:nvSpPr>
        <p:spPr>
          <a:xfrm>
            <a:off x="9817917" y="5530715"/>
            <a:ext cx="1533048" cy="461665"/>
          </a:xfrm>
          <a:prstGeom prst="rect">
            <a:avLst/>
          </a:prstGeom>
          <a:noFill/>
        </p:spPr>
        <p:txBody>
          <a:bodyPr wrap="none" rtlCol="0">
            <a:spAutoFit/>
          </a:bodyPr>
          <a:lstStyle/>
          <a:p>
            <a:r>
              <a:rPr lang="en-US" sz="2400" b="1" dirty="0">
                <a:solidFill>
                  <a:srgbClr val="C00000"/>
                </a:solidFill>
              </a:rPr>
              <a:t>Resistance</a:t>
            </a:r>
          </a:p>
        </p:txBody>
      </p:sp>
    </p:spTree>
    <p:extLst>
      <p:ext uri="{BB962C8B-B14F-4D97-AF65-F5344CB8AC3E}">
        <p14:creationId xmlns:p14="http://schemas.microsoft.com/office/powerpoint/2010/main" val="3327436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103218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4CEB07EC-D55F-EF42-8C25-F82CDCEF5490}"/>
              </a:ext>
            </a:extLst>
          </p:cNvPr>
          <p:cNvSpPr/>
          <p:nvPr/>
        </p:nvSpPr>
        <p:spPr>
          <a:xfrm>
            <a:off x="-12353" y="2579437"/>
            <a:ext cx="12204352" cy="438742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100D73FC-E44E-5A42-8187-BCAF0AA03552}"/>
              </a:ext>
            </a:extLst>
          </p:cNvPr>
          <p:cNvSpPr/>
          <p:nvPr/>
        </p:nvSpPr>
        <p:spPr>
          <a:xfrm>
            <a:off x="618170" y="2995592"/>
            <a:ext cx="10943303" cy="3416320"/>
          </a:xfrm>
          <a:prstGeom prst="rect">
            <a:avLst/>
          </a:prstGeom>
        </p:spPr>
        <p:txBody>
          <a:bodyPr wrap="square">
            <a:spAutoFit/>
          </a:bodyPr>
          <a:lstStyle/>
          <a:p>
            <a:pPr algn="ctr"/>
            <a:r>
              <a:rPr lang="en-US" sz="7200" b="1" dirty="0">
                <a:solidFill>
                  <a:srgbClr val="C00000"/>
                </a:solidFill>
                <a:latin typeface="Tw Cen MT" charset="0"/>
                <a:ea typeface="Tw Cen MT" charset="0"/>
                <a:cs typeface="Tw Cen MT" charset="0"/>
              </a:rPr>
              <a:t>“Don’t get the change ahead of the culture’s readiness to change.”</a:t>
            </a:r>
          </a:p>
        </p:txBody>
      </p:sp>
      <p:sp>
        <p:nvSpPr>
          <p:cNvPr id="2" name="Title 1">
            <a:extLst>
              <a:ext uri="{FF2B5EF4-FFF2-40B4-BE49-F238E27FC236}">
                <a16:creationId xmlns:a16="http://schemas.microsoft.com/office/drawing/2014/main" id="{ABAF0C1B-BE2C-8239-B8B2-0A1BCFAB58D8}"/>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431800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82FA2F5-4CDB-CA43-AD80-1C008D9D3387}"/>
              </a:ext>
            </a:extLst>
          </p:cNvPr>
          <p:cNvPicPr>
            <a:picLocks noChangeAspect="1"/>
          </p:cNvPicPr>
          <p:nvPr/>
        </p:nvPicPr>
        <p:blipFill>
          <a:blip r:embed="rId2"/>
          <a:stretch>
            <a:fillRect/>
          </a:stretch>
        </p:blipFill>
        <p:spPr>
          <a:xfrm>
            <a:off x="325676" y="1073546"/>
            <a:ext cx="8829513" cy="5150549"/>
          </a:xfrm>
          <a:prstGeom prst="rect">
            <a:avLst/>
          </a:prstGeom>
        </p:spPr>
      </p:pic>
      <p:pic>
        <p:nvPicPr>
          <p:cNvPr id="4" name="Picture 3">
            <a:extLst>
              <a:ext uri="{FF2B5EF4-FFF2-40B4-BE49-F238E27FC236}">
                <a16:creationId xmlns:a16="http://schemas.microsoft.com/office/drawing/2014/main" id="{99410A36-73A7-DA4B-A25E-85041EC1245B}"/>
              </a:ext>
            </a:extLst>
          </p:cNvPr>
          <p:cNvPicPr>
            <a:picLocks noChangeAspect="1"/>
          </p:cNvPicPr>
          <p:nvPr/>
        </p:nvPicPr>
        <p:blipFill>
          <a:blip r:embed="rId3"/>
          <a:stretch>
            <a:fillRect/>
          </a:stretch>
        </p:blipFill>
        <p:spPr>
          <a:xfrm>
            <a:off x="3984031" y="985864"/>
            <a:ext cx="7943813" cy="5798984"/>
          </a:xfrm>
          <a:prstGeom prst="rect">
            <a:avLst/>
          </a:prstGeom>
        </p:spPr>
      </p:pic>
      <p:sp>
        <p:nvSpPr>
          <p:cNvPr id="6" name="Title 1">
            <a:extLst>
              <a:ext uri="{FF2B5EF4-FFF2-40B4-BE49-F238E27FC236}">
                <a16:creationId xmlns:a16="http://schemas.microsoft.com/office/drawing/2014/main" id="{B7BED1AE-07EA-7944-8B3E-398B25CCC9C1}"/>
              </a:ext>
            </a:extLst>
          </p:cNvPr>
          <p:cNvSpPr txBox="1">
            <a:spLocks/>
          </p:cNvSpPr>
          <p:nvPr/>
        </p:nvSpPr>
        <p:spPr>
          <a:xfrm>
            <a:off x="0" y="67734"/>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b="1" dirty="0">
                <a:solidFill>
                  <a:schemeClr val="accent1">
                    <a:lumMod val="50000"/>
                  </a:schemeClr>
                </a:solidFill>
                <a:latin typeface="Helvetica Neue Condensed Black" charset="0"/>
                <a:ea typeface="Helvetica Neue Condensed Black" charset="0"/>
                <a:cs typeface="Helvetica Neue Condensed Black" charset="0"/>
              </a:rPr>
              <a:t>How?</a:t>
            </a:r>
          </a:p>
        </p:txBody>
      </p:sp>
    </p:spTree>
    <p:extLst>
      <p:ext uri="{BB962C8B-B14F-4D97-AF65-F5344CB8AC3E}">
        <p14:creationId xmlns:p14="http://schemas.microsoft.com/office/powerpoint/2010/main" val="141953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8" y="289714"/>
            <a:ext cx="3646801" cy="1754326"/>
          </a:xfrm>
          <a:prstGeom prst="rect">
            <a:avLst/>
          </a:prstGeom>
        </p:spPr>
        <p:txBody>
          <a:bodyPr wrap="square">
            <a:spAutoFit/>
          </a:bodyPr>
          <a:lstStyle/>
          <a:p>
            <a:r>
              <a:rPr lang="en-US" sz="3600" b="1" dirty="0">
                <a:solidFill>
                  <a:srgbClr val="12456D"/>
                </a:solidFill>
                <a:latin typeface="Tw Cen MT" charset="0"/>
                <a:ea typeface="Tw Cen MT" charset="0"/>
                <a:cs typeface="Tw Cen MT" charset="0"/>
              </a:rPr>
              <a:t>Don’t mistake a clear vision with a short distance.</a:t>
            </a:r>
          </a:p>
        </p:txBody>
      </p:sp>
      <p:cxnSp>
        <p:nvCxnSpPr>
          <p:cNvPr id="4" name="Straight Connector 3"/>
          <p:cNvCxnSpPr/>
          <p:nvPr/>
        </p:nvCxnSpPr>
        <p:spPr>
          <a:xfrm>
            <a:off x="288758" y="885824"/>
            <a:ext cx="11598442" cy="0"/>
          </a:xfrm>
          <a:prstGeom prst="line">
            <a:avLst/>
          </a:prstGeom>
          <a:ln w="28575">
            <a:solidFill>
              <a:srgbClr val="AB212F"/>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2"/>
          <a:stretch>
            <a:fillRect/>
          </a:stretch>
        </p:blipFill>
        <p:spPr>
          <a:xfrm>
            <a:off x="4916078" y="1599923"/>
            <a:ext cx="6585359" cy="4937084"/>
          </a:xfrm>
          <a:prstGeom prst="rect">
            <a:avLst/>
          </a:prstGeom>
        </p:spPr>
      </p:pic>
      <p:pic>
        <p:nvPicPr>
          <p:cNvPr id="2" name="Picture 1"/>
          <p:cNvPicPr>
            <a:picLocks noChangeAspect="1"/>
          </p:cNvPicPr>
          <p:nvPr/>
        </p:nvPicPr>
        <p:blipFill>
          <a:blip r:embed="rId3"/>
          <a:stretch>
            <a:fillRect/>
          </a:stretch>
        </p:blipFill>
        <p:spPr>
          <a:xfrm>
            <a:off x="188161" y="2603161"/>
            <a:ext cx="4235863" cy="4235863"/>
          </a:xfrm>
          <a:prstGeom prst="rect">
            <a:avLst/>
          </a:prstGeom>
        </p:spPr>
      </p:pic>
      <p:sp>
        <p:nvSpPr>
          <p:cNvPr id="8" name="Rectangle 7"/>
          <p:cNvSpPr/>
          <p:nvPr/>
        </p:nvSpPr>
        <p:spPr>
          <a:xfrm>
            <a:off x="6244958" y="533161"/>
            <a:ext cx="4591551" cy="646331"/>
          </a:xfrm>
          <a:prstGeom prst="rect">
            <a:avLst/>
          </a:prstGeom>
          <a:solidFill>
            <a:schemeClr val="bg1"/>
          </a:solidFill>
        </p:spPr>
        <p:txBody>
          <a:bodyPr wrap="square">
            <a:spAutoFit/>
          </a:bodyPr>
          <a:lstStyle/>
          <a:p>
            <a:r>
              <a:rPr lang="en-US" sz="3600" dirty="0">
                <a:solidFill>
                  <a:srgbClr val="AB212F"/>
                </a:solidFill>
                <a:latin typeface="Tw Cen MT" charset="0"/>
                <a:ea typeface="Tw Cen MT" charset="0"/>
                <a:cs typeface="Tw Cen MT" charset="0"/>
              </a:rPr>
              <a:t>“We use aiming points.”</a:t>
            </a:r>
          </a:p>
        </p:txBody>
      </p:sp>
      <p:grpSp>
        <p:nvGrpSpPr>
          <p:cNvPr id="13" name="Group 12">
            <a:extLst>
              <a:ext uri="{FF2B5EF4-FFF2-40B4-BE49-F238E27FC236}">
                <a16:creationId xmlns:a16="http://schemas.microsoft.com/office/drawing/2014/main" id="{53D2080C-38F5-434B-AA51-4F126D40B725}"/>
              </a:ext>
            </a:extLst>
          </p:cNvPr>
          <p:cNvGrpSpPr/>
          <p:nvPr/>
        </p:nvGrpSpPr>
        <p:grpSpPr>
          <a:xfrm>
            <a:off x="4865388" y="1532155"/>
            <a:ext cx="7021812" cy="5284456"/>
            <a:chOff x="4865388" y="1532155"/>
            <a:chExt cx="7021812" cy="5284456"/>
          </a:xfrm>
        </p:grpSpPr>
        <p:pic>
          <p:nvPicPr>
            <p:cNvPr id="10" name="Picture 9">
              <a:extLst>
                <a:ext uri="{FF2B5EF4-FFF2-40B4-BE49-F238E27FC236}">
                  <a16:creationId xmlns:a16="http://schemas.microsoft.com/office/drawing/2014/main" id="{BDCE0A37-AD8D-E844-A5D1-7A2971CA7668}"/>
                </a:ext>
              </a:extLst>
            </p:cNvPr>
            <p:cNvPicPr>
              <a:picLocks noChangeAspect="1"/>
            </p:cNvPicPr>
            <p:nvPr/>
          </p:nvPicPr>
          <p:blipFill>
            <a:blip r:embed="rId4"/>
            <a:stretch>
              <a:fillRect/>
            </a:stretch>
          </p:blipFill>
          <p:spPr>
            <a:xfrm>
              <a:off x="4865388" y="1532155"/>
              <a:ext cx="7021812" cy="5284456"/>
            </a:xfrm>
            <a:prstGeom prst="rect">
              <a:avLst/>
            </a:prstGeom>
          </p:spPr>
        </p:pic>
        <p:sp>
          <p:nvSpPr>
            <p:cNvPr id="12" name="Rectangle 11">
              <a:extLst>
                <a:ext uri="{FF2B5EF4-FFF2-40B4-BE49-F238E27FC236}">
                  <a16:creationId xmlns:a16="http://schemas.microsoft.com/office/drawing/2014/main" id="{7D04B786-7F51-CB4B-A233-2AC5C57DC806}"/>
                </a:ext>
              </a:extLst>
            </p:cNvPr>
            <p:cNvSpPr/>
            <p:nvPr/>
          </p:nvSpPr>
          <p:spPr>
            <a:xfrm>
              <a:off x="7503090" y="2136452"/>
              <a:ext cx="350729" cy="230967"/>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TextBox 13">
            <a:extLst>
              <a:ext uri="{FF2B5EF4-FFF2-40B4-BE49-F238E27FC236}">
                <a16:creationId xmlns:a16="http://schemas.microsoft.com/office/drawing/2014/main" id="{B2DBAE28-E989-A843-9B98-4B8FA49C304A}"/>
              </a:ext>
            </a:extLst>
          </p:cNvPr>
          <p:cNvSpPr txBox="1"/>
          <p:nvPr/>
        </p:nvSpPr>
        <p:spPr>
          <a:xfrm>
            <a:off x="3252244" y="6508834"/>
            <a:ext cx="1181734" cy="307777"/>
          </a:xfrm>
          <a:prstGeom prst="rect">
            <a:avLst/>
          </a:prstGeom>
          <a:noFill/>
        </p:spPr>
        <p:txBody>
          <a:bodyPr wrap="none" rtlCol="0">
            <a:spAutoFit/>
          </a:bodyPr>
          <a:lstStyle/>
          <a:p>
            <a:r>
              <a:rPr lang="en-US" sz="1400" dirty="0">
                <a:solidFill>
                  <a:schemeClr val="bg1">
                    <a:lumMod val="95000"/>
                  </a:schemeClr>
                </a:solidFill>
                <a:latin typeface="Yu Gothic Light" panose="020B0300000000000000" pitchFamily="34" charset="-128"/>
                <a:ea typeface="Yu Gothic Light" panose="020B0300000000000000" pitchFamily="34" charset="-128"/>
              </a:rPr>
              <a:t>Louie Ehrlich</a:t>
            </a:r>
          </a:p>
        </p:txBody>
      </p:sp>
    </p:spTree>
    <p:extLst>
      <p:ext uri="{BB962C8B-B14F-4D97-AF65-F5344CB8AC3E}">
        <p14:creationId xmlns:p14="http://schemas.microsoft.com/office/powerpoint/2010/main" val="135445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dissolv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8" y="259408"/>
            <a:ext cx="3596689" cy="1200329"/>
          </a:xfrm>
          <a:prstGeom prst="rect">
            <a:avLst/>
          </a:prstGeom>
        </p:spPr>
        <p:txBody>
          <a:bodyPr wrap="square">
            <a:spAutoFit/>
          </a:bodyPr>
          <a:lstStyle/>
          <a:p>
            <a:r>
              <a:rPr lang="en-US" sz="3600" b="1" dirty="0">
                <a:solidFill>
                  <a:srgbClr val="12456D"/>
                </a:solidFill>
                <a:latin typeface="Tw Cen MT" charset="0"/>
                <a:ea typeface="Tw Cen MT" charset="0"/>
                <a:cs typeface="Tw Cen MT" charset="0"/>
              </a:rPr>
              <a:t>Small details never are.</a:t>
            </a:r>
          </a:p>
        </p:txBody>
      </p:sp>
      <p:cxnSp>
        <p:nvCxnSpPr>
          <p:cNvPr id="4" name="Straight Connector 3"/>
          <p:cNvCxnSpPr/>
          <p:nvPr/>
        </p:nvCxnSpPr>
        <p:spPr>
          <a:xfrm>
            <a:off x="288758" y="885824"/>
            <a:ext cx="11598442" cy="0"/>
          </a:xfrm>
          <a:prstGeom prst="line">
            <a:avLst/>
          </a:prstGeom>
          <a:ln w="28575">
            <a:solidFill>
              <a:srgbClr val="AB212F"/>
            </a:solidFill>
          </a:ln>
        </p:spPr>
        <p:style>
          <a:lnRef idx="1">
            <a:schemeClr val="accent1"/>
          </a:lnRef>
          <a:fillRef idx="0">
            <a:schemeClr val="accent1"/>
          </a:fillRef>
          <a:effectRef idx="0">
            <a:schemeClr val="accent1"/>
          </a:effectRef>
          <a:fontRef idx="minor">
            <a:schemeClr val="tx1"/>
          </a:fontRef>
        </p:style>
      </p:cxnSp>
      <p:sp>
        <p:nvSpPr>
          <p:cNvPr id="6" name="Title 1"/>
          <p:cNvSpPr>
            <a:spLocks noGrp="1"/>
          </p:cNvSpPr>
          <p:nvPr>
            <p:ph type="title"/>
          </p:nvPr>
        </p:nvSpPr>
        <p:spPr>
          <a:xfrm>
            <a:off x="8601075" y="4628863"/>
            <a:ext cx="3286125" cy="1325563"/>
          </a:xfrm>
        </p:spPr>
        <p:txBody>
          <a:bodyPr>
            <a:noAutofit/>
          </a:bodyPr>
          <a:lstStyle/>
          <a:p>
            <a:pPr algn="ctr"/>
            <a:r>
              <a:rPr lang="en-US" dirty="0">
                <a:solidFill>
                  <a:srgbClr val="12456D"/>
                </a:solidFill>
                <a:latin typeface="Tw Cen MT" charset="0"/>
                <a:ea typeface="Tw Cen MT" charset="0"/>
                <a:cs typeface="Tw Cen MT" charset="0"/>
              </a:rPr>
              <a:t>Remember physics</a:t>
            </a:r>
            <a:br>
              <a:rPr lang="en-US" dirty="0">
                <a:solidFill>
                  <a:srgbClr val="12456D"/>
                </a:solidFill>
                <a:latin typeface="Tw Cen MT" charset="0"/>
                <a:ea typeface="Tw Cen MT" charset="0"/>
                <a:cs typeface="Tw Cen MT" charset="0"/>
              </a:rPr>
            </a:br>
            <a:endParaRPr lang="en-US" dirty="0">
              <a:solidFill>
                <a:srgbClr val="12456D"/>
              </a:solidFill>
              <a:latin typeface="Tw Cen MT" charset="0"/>
              <a:ea typeface="Tw Cen MT" charset="0"/>
              <a:cs typeface="Tw Cen MT" charset="0"/>
            </a:endParaRPr>
          </a:p>
        </p:txBody>
      </p:sp>
      <p:pic>
        <p:nvPicPr>
          <p:cNvPr id="7" name="Picture 6"/>
          <p:cNvPicPr>
            <a:picLocks noChangeAspect="1"/>
          </p:cNvPicPr>
          <p:nvPr/>
        </p:nvPicPr>
        <p:blipFill>
          <a:blip r:embed="rId2"/>
          <a:stretch>
            <a:fillRect/>
          </a:stretch>
        </p:blipFill>
        <p:spPr>
          <a:xfrm>
            <a:off x="4510081" y="614365"/>
            <a:ext cx="3519383" cy="5791897"/>
          </a:xfrm>
          <a:prstGeom prst="rect">
            <a:avLst/>
          </a:prstGeom>
        </p:spPr>
      </p:pic>
      <p:sp>
        <p:nvSpPr>
          <p:cNvPr id="8" name="TextBox 7"/>
          <p:cNvSpPr txBox="1"/>
          <p:nvPr/>
        </p:nvSpPr>
        <p:spPr>
          <a:xfrm>
            <a:off x="6747123" y="6406262"/>
            <a:ext cx="1390124" cy="307777"/>
          </a:xfrm>
          <a:prstGeom prst="rect">
            <a:avLst/>
          </a:prstGeom>
          <a:noFill/>
        </p:spPr>
        <p:txBody>
          <a:bodyPr wrap="none" rtlCol="0">
            <a:spAutoFit/>
          </a:bodyPr>
          <a:lstStyle/>
          <a:p>
            <a:r>
              <a:rPr lang="en-US" sz="1400" dirty="0">
                <a:latin typeface="Yu Gothic Light" panose="020B0300000000000000" pitchFamily="34" charset="-128"/>
                <a:ea typeface="Yu Gothic Light" panose="020B0300000000000000" pitchFamily="34" charset="-128"/>
              </a:rPr>
              <a:t>Michael Ponton</a:t>
            </a:r>
          </a:p>
        </p:txBody>
      </p:sp>
      <p:sp>
        <p:nvSpPr>
          <p:cNvPr id="10" name="Title 1"/>
          <p:cNvSpPr txBox="1">
            <a:spLocks/>
          </p:cNvSpPr>
          <p:nvPr/>
        </p:nvSpPr>
        <p:spPr>
          <a:xfrm>
            <a:off x="8387279" y="2049163"/>
            <a:ext cx="3804721" cy="2079144"/>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Yu Gothic UI Light" panose="020B0300000000000000" pitchFamily="34" charset="-128"/>
                <a:ea typeface="Yu Gothic UI Light" panose="020B0300000000000000" pitchFamily="34" charset="-128"/>
                <a:cs typeface="+mj-cs"/>
              </a:defRPr>
            </a:lvl1pPr>
          </a:lstStyle>
          <a:p>
            <a:r>
              <a:rPr lang="en-US" sz="3600" dirty="0">
                <a:solidFill>
                  <a:srgbClr val="AB212F"/>
                </a:solidFill>
                <a:latin typeface="Tw Cen MT" charset="0"/>
                <a:ea typeface="Tw Cen MT" charset="0"/>
                <a:cs typeface="Tw Cen MT" charset="0"/>
              </a:rPr>
              <a:t>Your (BIG) goals will only be realized one (small) accomplishment at a time, accumulating over time.</a:t>
            </a:r>
          </a:p>
        </p:txBody>
      </p:sp>
      <p:pic>
        <p:nvPicPr>
          <p:cNvPr id="2" name="Picture 1"/>
          <p:cNvPicPr>
            <a:picLocks noChangeAspect="1"/>
          </p:cNvPicPr>
          <p:nvPr/>
        </p:nvPicPr>
        <p:blipFill>
          <a:blip r:embed="rId3"/>
          <a:stretch>
            <a:fillRect/>
          </a:stretch>
        </p:blipFill>
        <p:spPr>
          <a:xfrm>
            <a:off x="1203784" y="4128307"/>
            <a:ext cx="2261827" cy="1871662"/>
          </a:xfrm>
          <a:prstGeom prst="rect">
            <a:avLst/>
          </a:prstGeom>
        </p:spPr>
      </p:pic>
      <p:sp>
        <p:nvSpPr>
          <p:cNvPr id="11" name="Rectangle 10"/>
          <p:cNvSpPr/>
          <p:nvPr/>
        </p:nvSpPr>
        <p:spPr>
          <a:xfrm>
            <a:off x="302188" y="2625835"/>
            <a:ext cx="4065021" cy="954107"/>
          </a:xfrm>
          <a:prstGeom prst="rect">
            <a:avLst/>
          </a:prstGeom>
        </p:spPr>
        <p:txBody>
          <a:bodyPr wrap="square">
            <a:spAutoFit/>
          </a:bodyPr>
          <a:lstStyle/>
          <a:p>
            <a:pPr algn="ctr"/>
            <a:r>
              <a:rPr lang="en-US" sz="2800" b="1" dirty="0">
                <a:solidFill>
                  <a:srgbClr val="AB212F"/>
                </a:solidFill>
                <a:latin typeface="Tw Cen MT" charset="0"/>
                <a:ea typeface="Tw Cen MT" charset="0"/>
                <a:cs typeface="Tw Cen MT" charset="0"/>
              </a:rPr>
              <a:t>National Aeronautics and Space Administration</a:t>
            </a:r>
            <a:endParaRPr lang="en-US" sz="2800" dirty="0">
              <a:solidFill>
                <a:srgbClr val="AB212F"/>
              </a:solidFill>
              <a:latin typeface="Tw Cen MT" charset="0"/>
              <a:ea typeface="Tw Cen MT" charset="0"/>
              <a:cs typeface="Tw Cen MT" charset="0"/>
            </a:endParaRPr>
          </a:p>
        </p:txBody>
      </p:sp>
      <p:pic>
        <p:nvPicPr>
          <p:cNvPr id="12" name="Picture 6" descr="Image result for photo of big domino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7279" y="4292253"/>
            <a:ext cx="3703192" cy="2022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31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dissolv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E8B07B1-3515-C64C-AFC2-DD675A5BC99A}"/>
              </a:ext>
            </a:extLst>
          </p:cNvPr>
          <p:cNvSpPr/>
          <p:nvPr/>
        </p:nvSpPr>
        <p:spPr>
          <a:xfrm>
            <a:off x="-30481" y="2002135"/>
            <a:ext cx="12191999" cy="1938992"/>
          </a:xfrm>
          <a:prstGeom prst="rect">
            <a:avLst/>
          </a:prstGeom>
        </p:spPr>
        <p:txBody>
          <a:bodyPr wrap="square">
            <a:spAutoFit/>
          </a:bodyPr>
          <a:lstStyle/>
          <a:p>
            <a:pPr marL="346075" marR="0" algn="just">
              <a:spcBef>
                <a:spcPts val="0"/>
              </a:spcBef>
              <a:spcAft>
                <a:spcPts val="0"/>
              </a:spcAft>
            </a:pPr>
            <a:r>
              <a:rPr lang="en-US" sz="4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Key Question 1: What is the compelling vision?</a:t>
            </a:r>
          </a:p>
          <a:p>
            <a:pPr marL="346075" marR="0" algn="just">
              <a:spcBef>
                <a:spcPts val="0"/>
              </a:spcBef>
              <a:spcAft>
                <a:spcPts val="0"/>
              </a:spcAft>
            </a:pPr>
            <a:r>
              <a:rPr lang="en-US" sz="4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Key Question 2: What are my key priorities?</a:t>
            </a:r>
          </a:p>
          <a:p>
            <a:pPr marL="346075" marR="0" algn="just">
              <a:spcBef>
                <a:spcPts val="0"/>
              </a:spcBef>
              <a:spcAft>
                <a:spcPts val="0"/>
              </a:spcAft>
            </a:pPr>
            <a:r>
              <a:rPr lang="en-US" sz="4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Key Question 3: How do I allocate my time?</a:t>
            </a:r>
          </a:p>
        </p:txBody>
      </p:sp>
      <p:sp>
        <p:nvSpPr>
          <p:cNvPr id="5" name="Title 1">
            <a:extLst>
              <a:ext uri="{FF2B5EF4-FFF2-40B4-BE49-F238E27FC236}">
                <a16:creationId xmlns:a16="http://schemas.microsoft.com/office/drawing/2014/main" id="{DE05E139-857C-344A-A199-8E7269F3F4EE}"/>
              </a:ext>
            </a:extLst>
          </p:cNvPr>
          <p:cNvSpPr txBox="1">
            <a:spLocks/>
          </p:cNvSpPr>
          <p:nvPr/>
        </p:nvSpPr>
        <p:spPr>
          <a:xfrm>
            <a:off x="0" y="67734"/>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b="1" dirty="0">
                <a:solidFill>
                  <a:schemeClr val="accent1">
                    <a:lumMod val="50000"/>
                  </a:schemeClr>
                </a:solidFill>
                <a:latin typeface="Helvetica Neue Condensed Black" charset="0"/>
                <a:ea typeface="Helvetica Neue Condensed Black" charset="0"/>
                <a:cs typeface="Helvetica Neue Condensed Black" charset="0"/>
              </a:rPr>
              <a:t>How?</a:t>
            </a:r>
          </a:p>
        </p:txBody>
      </p:sp>
    </p:spTree>
    <p:extLst>
      <p:ext uri="{BB962C8B-B14F-4D97-AF65-F5344CB8AC3E}">
        <p14:creationId xmlns:p14="http://schemas.microsoft.com/office/powerpoint/2010/main" val="1892282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114120"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200177"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2" name="Title 1">
            <a:extLst>
              <a:ext uri="{FF2B5EF4-FFF2-40B4-BE49-F238E27FC236}">
                <a16:creationId xmlns:a16="http://schemas.microsoft.com/office/drawing/2014/main" id="{F4070062-F991-7E18-95C5-636118882B4A}"/>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684091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236125"/>
            <a:ext cx="12204352" cy="3730735"/>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AE7B2BE-8E10-0F44-BDA9-E1CF7E136014}"/>
              </a:ext>
            </a:extLst>
          </p:cNvPr>
          <p:cNvSpPr/>
          <p:nvPr/>
        </p:nvSpPr>
        <p:spPr>
          <a:xfrm>
            <a:off x="1658848" y="3728913"/>
            <a:ext cx="8861948" cy="2554545"/>
          </a:xfrm>
          <a:prstGeom prst="rect">
            <a:avLst/>
          </a:prstGeom>
          <a:solidFill>
            <a:schemeClr val="bg1">
              <a:alpha val="53000"/>
            </a:schemeClr>
          </a:solidFill>
        </p:spPr>
        <p:txBody>
          <a:bodyPr wrap="square">
            <a:spAutoFit/>
          </a:bodyPr>
          <a:lstStyle/>
          <a:p>
            <a:pPr algn="ctr"/>
            <a:r>
              <a:rPr lang="en-US" sz="4000" b="1" dirty="0">
                <a:solidFill>
                  <a:schemeClr val="accent1">
                    <a:lumMod val="50000"/>
                  </a:schemeClr>
                </a:solidFill>
                <a:latin typeface="Helvetica Neue Condensed" charset="0"/>
                <a:ea typeface="Helvetica Neue Condensed" charset="0"/>
                <a:cs typeface="Helvetica Neue Condensed" charset="0"/>
              </a:rPr>
              <a:t>Nothing is achieved without a belief that it can be done. That’s a mindset. Mindset is an attitude that colors our view of the world and what’s possible in the world. </a:t>
            </a:r>
          </a:p>
        </p:txBody>
      </p:sp>
      <p:sp>
        <p:nvSpPr>
          <p:cNvPr id="2" name="Title 1">
            <a:extLst>
              <a:ext uri="{FF2B5EF4-FFF2-40B4-BE49-F238E27FC236}">
                <a16:creationId xmlns:a16="http://schemas.microsoft.com/office/drawing/2014/main" id="{D69962C5-6448-F1C5-856B-BCDA7CFBBE5B}"/>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20577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dissolve">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34B939-092C-4C46-9AE8-10723E1F51AE}"/>
              </a:ext>
            </a:extLst>
          </p:cNvPr>
          <p:cNvSpPr/>
          <p:nvPr/>
        </p:nvSpPr>
        <p:spPr>
          <a:xfrm>
            <a:off x="2699577" y="1514877"/>
            <a:ext cx="6817895" cy="2985433"/>
          </a:xfrm>
          <a:prstGeom prst="rect">
            <a:avLst/>
          </a:prstGeom>
          <a:solidFill>
            <a:schemeClr val="bg1">
              <a:alpha val="53000"/>
            </a:schemeClr>
          </a:solidFill>
        </p:spPr>
        <p:txBody>
          <a:bodyPr wrap="square">
            <a:spAutoFit/>
          </a:bodyPr>
          <a:lstStyle/>
          <a:p>
            <a:pPr algn="ctr"/>
            <a:r>
              <a:rPr lang="en-US" sz="4800" b="1" dirty="0">
                <a:solidFill>
                  <a:schemeClr val="accent1">
                    <a:lumMod val="50000"/>
                  </a:schemeClr>
                </a:solidFill>
                <a:latin typeface="Helvetica Neue Condensed" charset="0"/>
                <a:ea typeface="Helvetica Neue Condensed" charset="0"/>
                <a:cs typeface="Helvetica Neue Condensed" charset="0"/>
              </a:rPr>
              <a:t>MINDSET:  </a:t>
            </a:r>
          </a:p>
          <a:p>
            <a:pPr algn="ctr"/>
            <a:r>
              <a:rPr lang="en-US" sz="2800" b="1" dirty="0">
                <a:solidFill>
                  <a:schemeClr val="accent1">
                    <a:lumMod val="50000"/>
                  </a:schemeClr>
                </a:solidFill>
                <a:latin typeface="Helvetica Neue Condensed" charset="0"/>
                <a:ea typeface="Helvetica Neue Condensed" charset="0"/>
                <a:cs typeface="Helvetica Neue Condensed" charset="0"/>
              </a:rPr>
              <a:t>The assumptions and expectations we have for ourselves and others that  guide our behavior and influence our responses to daily events.  </a:t>
            </a:r>
          </a:p>
          <a:p>
            <a:pPr algn="ctr"/>
            <a:endParaRPr lang="en-US" sz="2800" b="1" dirty="0">
              <a:solidFill>
                <a:schemeClr val="accent1">
                  <a:lumMod val="50000"/>
                </a:schemeClr>
              </a:solidFill>
              <a:latin typeface="Helvetica Neue Condensed" charset="0"/>
              <a:ea typeface="Helvetica Neue Condensed" charset="0"/>
              <a:cs typeface="Helvetica Neue Condensed" charset="0"/>
            </a:endParaRPr>
          </a:p>
        </p:txBody>
      </p:sp>
      <p:sp>
        <p:nvSpPr>
          <p:cNvPr id="5" name="Rectangle 4">
            <a:extLst>
              <a:ext uri="{FF2B5EF4-FFF2-40B4-BE49-F238E27FC236}">
                <a16:creationId xmlns:a16="http://schemas.microsoft.com/office/drawing/2014/main" id="{BD7F1A9F-7104-974D-BB63-38402616C15D}"/>
              </a:ext>
            </a:extLst>
          </p:cNvPr>
          <p:cNvSpPr/>
          <p:nvPr/>
        </p:nvSpPr>
        <p:spPr>
          <a:xfrm>
            <a:off x="2937050" y="4097263"/>
            <a:ext cx="6546576" cy="1077218"/>
          </a:xfrm>
          <a:prstGeom prst="rect">
            <a:avLst/>
          </a:prstGeom>
          <a:solidFill>
            <a:schemeClr val="accent4"/>
          </a:solidFill>
        </p:spPr>
        <p:txBody>
          <a:bodyPr wrap="square">
            <a:spAutoFit/>
          </a:bodyPr>
          <a:lstStyle/>
          <a:p>
            <a:pPr algn="ctr"/>
            <a:r>
              <a:rPr lang="en-US" sz="3200" dirty="0"/>
              <a:t>This brings up two really important questions for us in life and leadership.</a:t>
            </a:r>
          </a:p>
        </p:txBody>
      </p:sp>
    </p:spTree>
    <p:extLst>
      <p:ext uri="{BB962C8B-B14F-4D97-AF65-F5344CB8AC3E}">
        <p14:creationId xmlns:p14="http://schemas.microsoft.com/office/powerpoint/2010/main" val="312277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3389877"/>
            <a:ext cx="12192000" cy="145942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p:nvSpPr>
        <p:spPr>
          <a:xfrm>
            <a:off x="0" y="1672606"/>
            <a:ext cx="12192000" cy="145942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12734" y="1739535"/>
            <a:ext cx="11138115" cy="1325563"/>
          </a:xfrm>
        </p:spPr>
        <p:txBody>
          <a:bodyPr>
            <a:normAutofit/>
          </a:bodyPr>
          <a:lstStyle/>
          <a:p>
            <a:r>
              <a:rPr lang="en-US" sz="4000" dirty="0">
                <a:latin typeface="Yu Gothic" charset="-128"/>
                <a:ea typeface="Yu Gothic" charset="-128"/>
                <a:cs typeface="Yu Gothic" charset="-128"/>
              </a:rPr>
              <a:t>What will you do with the world as you find it?</a:t>
            </a:r>
          </a:p>
        </p:txBody>
      </p:sp>
      <p:sp>
        <p:nvSpPr>
          <p:cNvPr id="5" name="Title 1"/>
          <p:cNvSpPr txBox="1">
            <a:spLocks/>
          </p:cNvSpPr>
          <p:nvPr/>
        </p:nvSpPr>
        <p:spPr>
          <a:xfrm>
            <a:off x="3316635" y="3456806"/>
            <a:ext cx="766649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Yu Gothic UI Light" panose="020B0300000000000000" pitchFamily="34" charset="-128"/>
                <a:ea typeface="Yu Gothic UI Light" panose="020B0300000000000000" pitchFamily="34" charset="-128"/>
                <a:cs typeface="+mj-cs"/>
              </a:defRPr>
            </a:lvl1pPr>
          </a:lstStyle>
          <a:p>
            <a:r>
              <a:rPr lang="en-US" sz="4000" dirty="0">
                <a:latin typeface="Yu Gothic" charset="-128"/>
                <a:ea typeface="Yu Gothic" charset="-128"/>
                <a:cs typeface="Yu Gothic" charset="-128"/>
              </a:rPr>
              <a:t>What shows up when you do?</a:t>
            </a:r>
          </a:p>
        </p:txBody>
      </p:sp>
    </p:spTree>
    <p:extLst>
      <p:ext uri="{BB962C8B-B14F-4D97-AF65-F5344CB8AC3E}">
        <p14:creationId xmlns:p14="http://schemas.microsoft.com/office/powerpoint/2010/main" val="388030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b="1" dirty="0">
                <a:solidFill>
                  <a:schemeClr val="accent1">
                    <a:lumMod val="50000"/>
                  </a:schemeClr>
                </a:solidFill>
                <a:latin typeface="Helvetica Neue Condensed Black" charset="0"/>
                <a:ea typeface="Helvetica Neue Condensed Black" charset="0"/>
                <a:cs typeface="Helvetica Neue Condensed Black" charset="0"/>
              </a:rPr>
              <a:t>Leading in the Public Sector</a:t>
            </a:r>
          </a:p>
        </p:txBody>
      </p:sp>
      <p:pic>
        <p:nvPicPr>
          <p:cNvPr id="7" name="Picture 6"/>
          <p:cNvPicPr>
            <a:picLocks noChangeAspect="1"/>
          </p:cNvPicPr>
          <p:nvPr/>
        </p:nvPicPr>
        <p:blipFill>
          <a:blip r:embed="rId2"/>
          <a:stretch>
            <a:fillRect/>
          </a:stretch>
        </p:blipFill>
        <p:spPr>
          <a:xfrm>
            <a:off x="2032000" y="776115"/>
            <a:ext cx="8128000" cy="6096000"/>
          </a:xfrm>
          <a:prstGeom prst="rect">
            <a:avLst/>
          </a:prstGeom>
        </p:spPr>
      </p:pic>
      <p:pic>
        <p:nvPicPr>
          <p:cNvPr id="9" name="Picture 8"/>
          <p:cNvPicPr>
            <a:picLocks noChangeAspect="1"/>
          </p:cNvPicPr>
          <p:nvPr/>
        </p:nvPicPr>
        <p:blipFill>
          <a:blip r:embed="rId3"/>
          <a:stretch>
            <a:fillRect/>
          </a:stretch>
        </p:blipFill>
        <p:spPr>
          <a:xfrm>
            <a:off x="5011418" y="3238909"/>
            <a:ext cx="2169161" cy="1721556"/>
          </a:xfrm>
          <a:prstGeom prst="rect">
            <a:avLst/>
          </a:prstGeom>
        </p:spPr>
      </p:pic>
      <p:sp>
        <p:nvSpPr>
          <p:cNvPr id="10" name="Title 1"/>
          <p:cNvSpPr txBox="1">
            <a:spLocks/>
          </p:cNvSpPr>
          <p:nvPr/>
        </p:nvSpPr>
        <p:spPr>
          <a:xfrm>
            <a:off x="3607496" y="3151227"/>
            <a:ext cx="4985359" cy="1909231"/>
          </a:xfrm>
          <a:prstGeom prst="rect">
            <a:avLst/>
          </a:prstGeom>
          <a:solidFill>
            <a:schemeClr val="bg1"/>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700" b="1" dirty="0">
                <a:solidFill>
                  <a:schemeClr val="accent1">
                    <a:lumMod val="50000"/>
                  </a:schemeClr>
                </a:solidFill>
                <a:latin typeface="Helvetica Neue Condensed Black" charset="0"/>
                <a:ea typeface="Helvetica Neue Condensed Black" charset="0"/>
                <a:cs typeface="Helvetica Neue Condensed Black" charset="0"/>
              </a:rPr>
              <a:t>48</a:t>
            </a:r>
          </a:p>
        </p:txBody>
      </p:sp>
    </p:spTree>
    <p:extLst>
      <p:ext uri="{BB962C8B-B14F-4D97-AF65-F5344CB8AC3E}">
        <p14:creationId xmlns:p14="http://schemas.microsoft.com/office/powerpoint/2010/main" val="5439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907733" y="2582261"/>
            <a:ext cx="3085755" cy="2057170"/>
          </a:xfrm>
          <a:prstGeom prst="rect">
            <a:avLst/>
          </a:prstGeom>
        </p:spPr>
      </p:pic>
      <p:sp>
        <p:nvSpPr>
          <p:cNvPr id="6" name="Rectangle 5"/>
          <p:cNvSpPr/>
          <p:nvPr/>
        </p:nvSpPr>
        <p:spPr>
          <a:xfrm>
            <a:off x="1487475" y="2087352"/>
            <a:ext cx="2938263" cy="3046988"/>
          </a:xfrm>
          <a:prstGeom prst="rect">
            <a:avLst/>
          </a:prstGeom>
        </p:spPr>
        <p:txBody>
          <a:bodyPr wrap="square">
            <a:spAutoFit/>
          </a:bodyPr>
          <a:lstStyle/>
          <a:p>
            <a:r>
              <a:rPr lang="en-US" sz="3200" b="1" u="sng" dirty="0">
                <a:latin typeface="Tw Cen MT" charset="0"/>
                <a:ea typeface="Tw Cen MT" charset="0"/>
                <a:cs typeface="Tw Cen MT" charset="0"/>
              </a:rPr>
              <a:t>Question: </a:t>
            </a:r>
          </a:p>
          <a:p>
            <a:r>
              <a:rPr lang="en-US" sz="3200" dirty="0">
                <a:latin typeface="Tw Cen MT" charset="0"/>
                <a:ea typeface="Tw Cen MT" charset="0"/>
                <a:cs typeface="Tw Cen MT" charset="0"/>
              </a:rPr>
              <a:t>When you think about what must change for you to succeed, can you do it?</a:t>
            </a:r>
          </a:p>
        </p:txBody>
      </p:sp>
      <p:sp>
        <p:nvSpPr>
          <p:cNvPr id="16" name="TextBox 15">
            <a:extLst>
              <a:ext uri="{FF2B5EF4-FFF2-40B4-BE49-F238E27FC236}">
                <a16:creationId xmlns:a16="http://schemas.microsoft.com/office/drawing/2014/main" id="{47A7D18C-D2EA-4C47-8E8E-BD0A1BCDF809}"/>
              </a:ext>
            </a:extLst>
          </p:cNvPr>
          <p:cNvSpPr txBox="1"/>
          <p:nvPr/>
        </p:nvSpPr>
        <p:spPr>
          <a:xfrm>
            <a:off x="7793310" y="4897389"/>
            <a:ext cx="4134123" cy="1384995"/>
          </a:xfrm>
          <a:prstGeom prst="rect">
            <a:avLst/>
          </a:prstGeom>
          <a:noFill/>
        </p:spPr>
        <p:txBody>
          <a:bodyPr wrap="square" rtlCol="0">
            <a:spAutoFit/>
          </a:bodyPr>
          <a:lstStyle/>
          <a:p>
            <a:pPr algn="ctr"/>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grpSp>
        <p:nvGrpSpPr>
          <p:cNvPr id="17" name="Group 16">
            <a:extLst>
              <a:ext uri="{FF2B5EF4-FFF2-40B4-BE49-F238E27FC236}">
                <a16:creationId xmlns:a16="http://schemas.microsoft.com/office/drawing/2014/main" id="{FBB78C34-A30D-8E42-8E75-020BA30917AB}"/>
              </a:ext>
            </a:extLst>
          </p:cNvPr>
          <p:cNvGrpSpPr/>
          <p:nvPr/>
        </p:nvGrpSpPr>
        <p:grpSpPr>
          <a:xfrm>
            <a:off x="1173158" y="0"/>
            <a:ext cx="10277385" cy="1462310"/>
            <a:chOff x="1504327" y="638428"/>
            <a:chExt cx="10277385" cy="1462310"/>
          </a:xfrm>
        </p:grpSpPr>
        <p:cxnSp>
          <p:nvCxnSpPr>
            <p:cNvPr id="18" name="Straight Connector 17">
              <a:extLst>
                <a:ext uri="{FF2B5EF4-FFF2-40B4-BE49-F238E27FC236}">
                  <a16:creationId xmlns:a16="http://schemas.microsoft.com/office/drawing/2014/main" id="{5152F9FC-5B1F-3D45-BF51-1478D9C53D5A}"/>
                </a:ext>
              </a:extLst>
            </p:cNvPr>
            <p:cNvCxnSpPr/>
            <p:nvPr/>
          </p:nvCxnSpPr>
          <p:spPr>
            <a:xfrm>
              <a:off x="2063262" y="1172310"/>
              <a:ext cx="8206153" cy="0"/>
            </a:xfrm>
            <a:prstGeom prst="line">
              <a:avLst/>
            </a:prstGeom>
            <a:ln w="57150">
              <a:gradFill flip="none" rotWithShape="1">
                <a:gsLst>
                  <a:gs pos="0">
                    <a:srgbClr val="FF0000">
                      <a:lumMod val="94000"/>
                      <a:lumOff val="6000"/>
                    </a:srgbClr>
                  </a:gs>
                  <a:gs pos="49000">
                    <a:srgbClr val="FFFF00"/>
                  </a:gs>
                  <a:gs pos="100000">
                    <a:srgbClr val="00B050"/>
                  </a:gs>
                </a:gsLst>
                <a:lin ang="0" scaled="0"/>
                <a:tileRect/>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44DD6F7-4425-034D-94CF-D1B9ACE64BF9}"/>
                </a:ext>
              </a:extLst>
            </p:cNvPr>
            <p:cNvSpPr txBox="1"/>
            <p:nvPr/>
          </p:nvSpPr>
          <p:spPr>
            <a:xfrm>
              <a:off x="1504327" y="1300519"/>
              <a:ext cx="2291057" cy="800219"/>
            </a:xfrm>
            <a:prstGeom prst="rect">
              <a:avLst/>
            </a:prstGeom>
            <a:noFill/>
          </p:spPr>
          <p:txBody>
            <a:bodyPr wrap="square" rtlCol="0">
              <a:spAutoFit/>
            </a:bodyPr>
            <a:lstStyle/>
            <a:p>
              <a:r>
                <a:rPr lang="en-US" dirty="0"/>
                <a:t>NEGATIVE</a:t>
              </a:r>
            </a:p>
            <a:p>
              <a:r>
                <a:rPr lang="en-US" sz="1400" dirty="0"/>
                <a:t>We won’t succeed, in fact, we don’t have a chance</a:t>
              </a:r>
            </a:p>
          </p:txBody>
        </p:sp>
        <p:sp>
          <p:nvSpPr>
            <p:cNvPr id="20" name="TextBox 19">
              <a:extLst>
                <a:ext uri="{FF2B5EF4-FFF2-40B4-BE49-F238E27FC236}">
                  <a16:creationId xmlns:a16="http://schemas.microsoft.com/office/drawing/2014/main" id="{9CBDD9E0-E568-8E40-8E18-71409533CAEC}"/>
                </a:ext>
              </a:extLst>
            </p:cNvPr>
            <p:cNvSpPr txBox="1"/>
            <p:nvPr/>
          </p:nvSpPr>
          <p:spPr>
            <a:xfrm>
              <a:off x="9710480" y="1300519"/>
              <a:ext cx="2071232" cy="800219"/>
            </a:xfrm>
            <a:prstGeom prst="rect">
              <a:avLst/>
            </a:prstGeom>
            <a:noFill/>
          </p:spPr>
          <p:txBody>
            <a:bodyPr wrap="square" rtlCol="0">
              <a:spAutoFit/>
            </a:bodyPr>
            <a:lstStyle/>
            <a:p>
              <a:r>
                <a:rPr lang="en-US" dirty="0"/>
                <a:t>POSITIVE</a:t>
              </a:r>
            </a:p>
            <a:p>
              <a:r>
                <a:rPr lang="en-US" sz="1400" dirty="0"/>
                <a:t>We will succeed and be recognized as best in class</a:t>
              </a:r>
            </a:p>
          </p:txBody>
        </p:sp>
        <p:cxnSp>
          <p:nvCxnSpPr>
            <p:cNvPr id="21" name="Straight Connector 20">
              <a:extLst>
                <a:ext uri="{FF2B5EF4-FFF2-40B4-BE49-F238E27FC236}">
                  <a16:creationId xmlns:a16="http://schemas.microsoft.com/office/drawing/2014/main" id="{E0AE2147-FEBD-5543-B139-F902C8861A09}"/>
                </a:ext>
              </a:extLst>
            </p:cNvPr>
            <p:cNvCxnSpPr/>
            <p:nvPr/>
          </p:nvCxnSpPr>
          <p:spPr>
            <a:xfrm>
              <a:off x="6096000" y="1008185"/>
              <a:ext cx="0" cy="292334"/>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18950F0A-53C6-DA40-9589-31138C6F5AE1}"/>
                </a:ext>
              </a:extLst>
            </p:cNvPr>
            <p:cNvSpPr txBox="1"/>
            <p:nvPr/>
          </p:nvSpPr>
          <p:spPr>
            <a:xfrm>
              <a:off x="1818644" y="682417"/>
              <a:ext cx="489236" cy="369332"/>
            </a:xfrm>
            <a:prstGeom prst="rect">
              <a:avLst/>
            </a:prstGeom>
            <a:noFill/>
          </p:spPr>
          <p:txBody>
            <a:bodyPr wrap="none" rtlCol="0">
              <a:spAutoFit/>
            </a:bodyPr>
            <a:lstStyle/>
            <a:p>
              <a:r>
                <a:rPr lang="en-US"/>
                <a:t>-10</a:t>
              </a:r>
              <a:endParaRPr lang="en-US" dirty="0"/>
            </a:p>
          </p:txBody>
        </p:sp>
        <p:sp>
          <p:nvSpPr>
            <p:cNvPr id="23" name="TextBox 22">
              <a:extLst>
                <a:ext uri="{FF2B5EF4-FFF2-40B4-BE49-F238E27FC236}">
                  <a16:creationId xmlns:a16="http://schemas.microsoft.com/office/drawing/2014/main" id="{539637EE-CBE9-0A49-9110-638B68C996EE}"/>
                </a:ext>
              </a:extLst>
            </p:cNvPr>
            <p:cNvSpPr txBox="1"/>
            <p:nvPr/>
          </p:nvSpPr>
          <p:spPr>
            <a:xfrm>
              <a:off x="9982189" y="720916"/>
              <a:ext cx="418704" cy="369332"/>
            </a:xfrm>
            <a:prstGeom prst="rect">
              <a:avLst/>
            </a:prstGeom>
            <a:noFill/>
          </p:spPr>
          <p:txBody>
            <a:bodyPr wrap="none" rtlCol="0">
              <a:spAutoFit/>
            </a:bodyPr>
            <a:lstStyle/>
            <a:p>
              <a:r>
                <a:rPr lang="en-US" dirty="0"/>
                <a:t>10</a:t>
              </a:r>
            </a:p>
          </p:txBody>
        </p:sp>
        <p:sp>
          <p:nvSpPr>
            <p:cNvPr id="24" name="TextBox 23">
              <a:extLst>
                <a:ext uri="{FF2B5EF4-FFF2-40B4-BE49-F238E27FC236}">
                  <a16:creationId xmlns:a16="http://schemas.microsoft.com/office/drawing/2014/main" id="{56643FB9-522E-F54B-9242-8298EBB0880E}"/>
                </a:ext>
              </a:extLst>
            </p:cNvPr>
            <p:cNvSpPr txBox="1"/>
            <p:nvPr/>
          </p:nvSpPr>
          <p:spPr>
            <a:xfrm>
              <a:off x="5955912" y="638428"/>
              <a:ext cx="301686" cy="369332"/>
            </a:xfrm>
            <a:prstGeom prst="rect">
              <a:avLst/>
            </a:prstGeom>
            <a:noFill/>
          </p:spPr>
          <p:txBody>
            <a:bodyPr wrap="none" rtlCol="0">
              <a:spAutoFit/>
            </a:bodyPr>
            <a:lstStyle/>
            <a:p>
              <a:r>
                <a:rPr lang="en-US"/>
                <a:t>0</a:t>
              </a:r>
              <a:endParaRPr lang="en-US" dirty="0"/>
            </a:p>
          </p:txBody>
        </p:sp>
      </p:grpSp>
    </p:spTree>
    <p:extLst>
      <p:ext uri="{BB962C8B-B14F-4D97-AF65-F5344CB8AC3E}">
        <p14:creationId xmlns:p14="http://schemas.microsoft.com/office/powerpoint/2010/main" val="5071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dissolve">
                                      <p:cBhvr>
                                        <p:cTn id="1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73158" y="0"/>
            <a:ext cx="10277385" cy="1462310"/>
            <a:chOff x="1504327" y="638428"/>
            <a:chExt cx="10277385" cy="1462310"/>
          </a:xfrm>
        </p:grpSpPr>
        <p:cxnSp>
          <p:nvCxnSpPr>
            <p:cNvPr id="5" name="Straight Connector 4"/>
            <p:cNvCxnSpPr/>
            <p:nvPr/>
          </p:nvCxnSpPr>
          <p:spPr>
            <a:xfrm>
              <a:off x="2063262" y="1172310"/>
              <a:ext cx="8206153" cy="0"/>
            </a:xfrm>
            <a:prstGeom prst="line">
              <a:avLst/>
            </a:prstGeom>
            <a:ln w="57150">
              <a:gradFill flip="none" rotWithShape="1">
                <a:gsLst>
                  <a:gs pos="0">
                    <a:srgbClr val="FF0000">
                      <a:lumMod val="94000"/>
                      <a:lumOff val="6000"/>
                    </a:srgbClr>
                  </a:gs>
                  <a:gs pos="49000">
                    <a:srgbClr val="FFFF00"/>
                  </a:gs>
                  <a:gs pos="100000">
                    <a:srgbClr val="00B050"/>
                  </a:gs>
                </a:gsLst>
                <a:lin ang="0" scaled="0"/>
                <a:tileRect/>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504327" y="1300519"/>
              <a:ext cx="2291057" cy="800219"/>
            </a:xfrm>
            <a:prstGeom prst="rect">
              <a:avLst/>
            </a:prstGeom>
            <a:noFill/>
          </p:spPr>
          <p:txBody>
            <a:bodyPr wrap="square" rtlCol="0">
              <a:spAutoFit/>
            </a:bodyPr>
            <a:lstStyle/>
            <a:p>
              <a:r>
                <a:rPr lang="en-US" dirty="0"/>
                <a:t>NEGATIVE</a:t>
              </a:r>
            </a:p>
            <a:p>
              <a:r>
                <a:rPr lang="en-US" sz="1400" dirty="0"/>
                <a:t>We won’t succeed, in fact, we don’t have a chance</a:t>
              </a:r>
            </a:p>
          </p:txBody>
        </p:sp>
        <p:sp>
          <p:nvSpPr>
            <p:cNvPr id="7" name="TextBox 6"/>
            <p:cNvSpPr txBox="1"/>
            <p:nvPr/>
          </p:nvSpPr>
          <p:spPr>
            <a:xfrm>
              <a:off x="9710480" y="1300519"/>
              <a:ext cx="2071232" cy="800219"/>
            </a:xfrm>
            <a:prstGeom prst="rect">
              <a:avLst/>
            </a:prstGeom>
            <a:noFill/>
          </p:spPr>
          <p:txBody>
            <a:bodyPr wrap="square" rtlCol="0">
              <a:spAutoFit/>
            </a:bodyPr>
            <a:lstStyle/>
            <a:p>
              <a:r>
                <a:rPr lang="en-US" dirty="0"/>
                <a:t>POSITIVE</a:t>
              </a:r>
            </a:p>
            <a:p>
              <a:r>
                <a:rPr lang="en-US" sz="1400" dirty="0"/>
                <a:t>We will succeed and be recognized as best in class</a:t>
              </a:r>
            </a:p>
          </p:txBody>
        </p:sp>
        <p:cxnSp>
          <p:nvCxnSpPr>
            <p:cNvPr id="8" name="Straight Connector 7"/>
            <p:cNvCxnSpPr/>
            <p:nvPr/>
          </p:nvCxnSpPr>
          <p:spPr>
            <a:xfrm>
              <a:off x="6096000" y="1008185"/>
              <a:ext cx="0" cy="292334"/>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818644" y="682417"/>
              <a:ext cx="489236" cy="369332"/>
            </a:xfrm>
            <a:prstGeom prst="rect">
              <a:avLst/>
            </a:prstGeom>
            <a:noFill/>
          </p:spPr>
          <p:txBody>
            <a:bodyPr wrap="none" rtlCol="0">
              <a:spAutoFit/>
            </a:bodyPr>
            <a:lstStyle/>
            <a:p>
              <a:r>
                <a:rPr lang="en-US"/>
                <a:t>-10</a:t>
              </a:r>
              <a:endParaRPr lang="en-US" dirty="0"/>
            </a:p>
          </p:txBody>
        </p:sp>
        <p:sp>
          <p:nvSpPr>
            <p:cNvPr id="10" name="TextBox 9"/>
            <p:cNvSpPr txBox="1"/>
            <p:nvPr/>
          </p:nvSpPr>
          <p:spPr>
            <a:xfrm>
              <a:off x="9982189" y="720916"/>
              <a:ext cx="418704" cy="369332"/>
            </a:xfrm>
            <a:prstGeom prst="rect">
              <a:avLst/>
            </a:prstGeom>
            <a:noFill/>
          </p:spPr>
          <p:txBody>
            <a:bodyPr wrap="none" rtlCol="0">
              <a:spAutoFit/>
            </a:bodyPr>
            <a:lstStyle/>
            <a:p>
              <a:r>
                <a:rPr lang="en-US" dirty="0"/>
                <a:t>10</a:t>
              </a:r>
            </a:p>
          </p:txBody>
        </p:sp>
        <p:sp>
          <p:nvSpPr>
            <p:cNvPr id="11" name="TextBox 10"/>
            <p:cNvSpPr txBox="1"/>
            <p:nvPr/>
          </p:nvSpPr>
          <p:spPr>
            <a:xfrm>
              <a:off x="5955912" y="638428"/>
              <a:ext cx="301686" cy="369332"/>
            </a:xfrm>
            <a:prstGeom prst="rect">
              <a:avLst/>
            </a:prstGeom>
            <a:noFill/>
          </p:spPr>
          <p:txBody>
            <a:bodyPr wrap="none" rtlCol="0">
              <a:spAutoFit/>
            </a:bodyPr>
            <a:lstStyle/>
            <a:p>
              <a:r>
                <a:rPr lang="en-US"/>
                <a:t>0</a:t>
              </a:r>
              <a:endParaRPr lang="en-US" dirty="0"/>
            </a:p>
          </p:txBody>
        </p:sp>
      </p:grpSp>
      <p:pic>
        <p:nvPicPr>
          <p:cNvPr id="18" name="Picture 17"/>
          <p:cNvPicPr>
            <a:picLocks noChangeAspect="1"/>
          </p:cNvPicPr>
          <p:nvPr/>
        </p:nvPicPr>
        <p:blipFill>
          <a:blip r:embed="rId3"/>
          <a:stretch>
            <a:fillRect/>
          </a:stretch>
        </p:blipFill>
        <p:spPr>
          <a:xfrm>
            <a:off x="0" y="1835374"/>
            <a:ext cx="8662878" cy="5022626"/>
          </a:xfrm>
          <a:prstGeom prst="rect">
            <a:avLst/>
          </a:prstGeom>
        </p:spPr>
      </p:pic>
      <p:pic>
        <p:nvPicPr>
          <p:cNvPr id="19" name="Picture 18"/>
          <p:cNvPicPr>
            <a:picLocks noChangeAspect="1"/>
          </p:cNvPicPr>
          <p:nvPr/>
        </p:nvPicPr>
        <p:blipFill>
          <a:blip r:embed="rId4"/>
          <a:stretch>
            <a:fillRect/>
          </a:stretch>
        </p:blipFill>
        <p:spPr>
          <a:xfrm>
            <a:off x="8103610" y="1989221"/>
            <a:ext cx="3511608" cy="4868779"/>
          </a:xfrm>
          <a:prstGeom prst="rect">
            <a:avLst/>
          </a:prstGeom>
        </p:spPr>
      </p:pic>
    </p:spTree>
    <p:extLst>
      <p:ext uri="{BB962C8B-B14F-4D97-AF65-F5344CB8AC3E}">
        <p14:creationId xmlns:p14="http://schemas.microsoft.com/office/powerpoint/2010/main" val="149075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dissolv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7" y="171726"/>
            <a:ext cx="11462766" cy="2123658"/>
          </a:xfrm>
          <a:prstGeom prst="rect">
            <a:avLst/>
          </a:prstGeom>
        </p:spPr>
        <p:txBody>
          <a:bodyPr wrap="square">
            <a:spAutoFit/>
          </a:bodyPr>
          <a:lstStyle/>
          <a:p>
            <a:r>
              <a:rPr lang="en-US" sz="6600" b="1" dirty="0">
                <a:solidFill>
                  <a:srgbClr val="12456D"/>
                </a:solidFill>
                <a:latin typeface="Tw Cen MT" charset="0"/>
                <a:ea typeface="Tw Cen MT" charset="0"/>
                <a:cs typeface="Tw Cen MT" charset="0"/>
              </a:rPr>
              <a:t>You’re right about your belief in yourself.</a:t>
            </a:r>
          </a:p>
        </p:txBody>
      </p:sp>
      <p:pic>
        <p:nvPicPr>
          <p:cNvPr id="2" name="Picture 1"/>
          <p:cNvPicPr>
            <a:picLocks noChangeAspect="1"/>
          </p:cNvPicPr>
          <p:nvPr/>
        </p:nvPicPr>
        <p:blipFill>
          <a:blip r:embed="rId3"/>
          <a:stretch>
            <a:fillRect/>
          </a:stretch>
        </p:blipFill>
        <p:spPr>
          <a:xfrm>
            <a:off x="3721850" y="1714500"/>
            <a:ext cx="8029673" cy="4516691"/>
          </a:xfrm>
          <a:prstGeom prst="rect">
            <a:avLst/>
          </a:prstGeom>
        </p:spPr>
      </p:pic>
      <p:sp>
        <p:nvSpPr>
          <p:cNvPr id="6" name="Rectangle 5"/>
          <p:cNvSpPr/>
          <p:nvPr/>
        </p:nvSpPr>
        <p:spPr>
          <a:xfrm>
            <a:off x="288757" y="2818683"/>
            <a:ext cx="3368844" cy="2308324"/>
          </a:xfrm>
          <a:prstGeom prst="rect">
            <a:avLst/>
          </a:prstGeom>
        </p:spPr>
        <p:txBody>
          <a:bodyPr wrap="square">
            <a:spAutoFit/>
          </a:bodyPr>
          <a:lstStyle/>
          <a:p>
            <a:pPr algn="ctr"/>
            <a:r>
              <a:rPr lang="en-US" sz="3600" b="1" dirty="0">
                <a:solidFill>
                  <a:srgbClr val="AB212F"/>
                </a:solidFill>
                <a:latin typeface="Tw Cen MT" charset="0"/>
                <a:ea typeface="Tw Cen MT" charset="0"/>
                <a:cs typeface="Tw Cen MT" charset="0"/>
              </a:rPr>
              <a:t>“Whether you think you can or think you can’t, you’re right.”</a:t>
            </a:r>
          </a:p>
        </p:txBody>
      </p:sp>
    </p:spTree>
    <p:extLst>
      <p:ext uri="{BB962C8B-B14F-4D97-AF65-F5344CB8AC3E}">
        <p14:creationId xmlns:p14="http://schemas.microsoft.com/office/powerpoint/2010/main" val="2310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A34E59-6ECA-4243-BB07-AD94DB7466B5}"/>
              </a:ext>
            </a:extLst>
          </p:cNvPr>
          <p:cNvPicPr>
            <a:picLocks noChangeAspect="1"/>
          </p:cNvPicPr>
          <p:nvPr/>
        </p:nvPicPr>
        <p:blipFill>
          <a:blip r:embed="rId2"/>
          <a:stretch>
            <a:fillRect/>
          </a:stretch>
        </p:blipFill>
        <p:spPr>
          <a:xfrm>
            <a:off x="1487475" y="1062200"/>
            <a:ext cx="7515161" cy="6213653"/>
          </a:xfrm>
          <a:prstGeom prst="rect">
            <a:avLst/>
          </a:prstGeom>
        </p:spPr>
      </p:pic>
      <p:grpSp>
        <p:nvGrpSpPr>
          <p:cNvPr id="5" name="Group 4">
            <a:extLst>
              <a:ext uri="{FF2B5EF4-FFF2-40B4-BE49-F238E27FC236}">
                <a16:creationId xmlns:a16="http://schemas.microsoft.com/office/drawing/2014/main" id="{8BA19BC5-82E5-194C-8A31-E6463DBA3DF0}"/>
              </a:ext>
            </a:extLst>
          </p:cNvPr>
          <p:cNvGrpSpPr/>
          <p:nvPr/>
        </p:nvGrpSpPr>
        <p:grpSpPr>
          <a:xfrm>
            <a:off x="1173158" y="0"/>
            <a:ext cx="10277385" cy="1462310"/>
            <a:chOff x="1504327" y="638428"/>
            <a:chExt cx="10277385" cy="1462310"/>
          </a:xfrm>
        </p:grpSpPr>
        <p:cxnSp>
          <p:nvCxnSpPr>
            <p:cNvPr id="6" name="Straight Connector 5">
              <a:extLst>
                <a:ext uri="{FF2B5EF4-FFF2-40B4-BE49-F238E27FC236}">
                  <a16:creationId xmlns:a16="http://schemas.microsoft.com/office/drawing/2014/main" id="{892B0E58-E027-6242-B4D0-9994F598B8C2}"/>
                </a:ext>
              </a:extLst>
            </p:cNvPr>
            <p:cNvCxnSpPr/>
            <p:nvPr/>
          </p:nvCxnSpPr>
          <p:spPr>
            <a:xfrm>
              <a:off x="2063262" y="1172310"/>
              <a:ext cx="8206153" cy="0"/>
            </a:xfrm>
            <a:prstGeom prst="line">
              <a:avLst/>
            </a:prstGeom>
            <a:ln w="57150">
              <a:gradFill flip="none" rotWithShape="1">
                <a:gsLst>
                  <a:gs pos="0">
                    <a:srgbClr val="FF0000">
                      <a:lumMod val="94000"/>
                      <a:lumOff val="6000"/>
                    </a:srgbClr>
                  </a:gs>
                  <a:gs pos="49000">
                    <a:srgbClr val="FFFF00"/>
                  </a:gs>
                  <a:gs pos="100000">
                    <a:srgbClr val="00B050"/>
                  </a:gs>
                </a:gsLst>
                <a:lin ang="0" scaled="0"/>
                <a:tileRect/>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773A914-2607-8B49-ADBF-C72A382D5CA4}"/>
                </a:ext>
              </a:extLst>
            </p:cNvPr>
            <p:cNvSpPr txBox="1"/>
            <p:nvPr/>
          </p:nvSpPr>
          <p:spPr>
            <a:xfrm>
              <a:off x="1504327" y="1300519"/>
              <a:ext cx="2291057" cy="800219"/>
            </a:xfrm>
            <a:prstGeom prst="rect">
              <a:avLst/>
            </a:prstGeom>
            <a:noFill/>
          </p:spPr>
          <p:txBody>
            <a:bodyPr wrap="square" rtlCol="0">
              <a:spAutoFit/>
            </a:bodyPr>
            <a:lstStyle/>
            <a:p>
              <a:r>
                <a:rPr lang="en-US" dirty="0"/>
                <a:t>NEGATIVE</a:t>
              </a:r>
            </a:p>
            <a:p>
              <a:r>
                <a:rPr lang="en-US" sz="1400" dirty="0"/>
                <a:t>We won’t succeed, in fact, we don’t have a chance</a:t>
              </a:r>
            </a:p>
          </p:txBody>
        </p:sp>
        <p:sp>
          <p:nvSpPr>
            <p:cNvPr id="8" name="TextBox 7">
              <a:extLst>
                <a:ext uri="{FF2B5EF4-FFF2-40B4-BE49-F238E27FC236}">
                  <a16:creationId xmlns:a16="http://schemas.microsoft.com/office/drawing/2014/main" id="{0361CD26-09DF-514C-82D6-6BE29E107FBF}"/>
                </a:ext>
              </a:extLst>
            </p:cNvPr>
            <p:cNvSpPr txBox="1"/>
            <p:nvPr/>
          </p:nvSpPr>
          <p:spPr>
            <a:xfrm>
              <a:off x="9710480" y="1300519"/>
              <a:ext cx="2071232" cy="800219"/>
            </a:xfrm>
            <a:prstGeom prst="rect">
              <a:avLst/>
            </a:prstGeom>
            <a:noFill/>
          </p:spPr>
          <p:txBody>
            <a:bodyPr wrap="square" rtlCol="0">
              <a:spAutoFit/>
            </a:bodyPr>
            <a:lstStyle/>
            <a:p>
              <a:r>
                <a:rPr lang="en-US" dirty="0"/>
                <a:t>POSITIVE</a:t>
              </a:r>
            </a:p>
            <a:p>
              <a:r>
                <a:rPr lang="en-US" sz="1400" dirty="0"/>
                <a:t>We will succeed and be recognized as best in class</a:t>
              </a:r>
            </a:p>
          </p:txBody>
        </p:sp>
        <p:cxnSp>
          <p:nvCxnSpPr>
            <p:cNvPr id="9" name="Straight Connector 8">
              <a:extLst>
                <a:ext uri="{FF2B5EF4-FFF2-40B4-BE49-F238E27FC236}">
                  <a16:creationId xmlns:a16="http://schemas.microsoft.com/office/drawing/2014/main" id="{59A85EDC-2B4E-8940-8E8C-617B022E59FE}"/>
                </a:ext>
              </a:extLst>
            </p:cNvPr>
            <p:cNvCxnSpPr/>
            <p:nvPr/>
          </p:nvCxnSpPr>
          <p:spPr>
            <a:xfrm>
              <a:off x="6096000" y="1008185"/>
              <a:ext cx="0" cy="292334"/>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906CDC63-1536-A94A-B477-3609DB42EE20}"/>
                </a:ext>
              </a:extLst>
            </p:cNvPr>
            <p:cNvSpPr txBox="1"/>
            <p:nvPr/>
          </p:nvSpPr>
          <p:spPr>
            <a:xfrm>
              <a:off x="1818644" y="682417"/>
              <a:ext cx="489236" cy="369332"/>
            </a:xfrm>
            <a:prstGeom prst="rect">
              <a:avLst/>
            </a:prstGeom>
            <a:noFill/>
          </p:spPr>
          <p:txBody>
            <a:bodyPr wrap="none" rtlCol="0">
              <a:spAutoFit/>
            </a:bodyPr>
            <a:lstStyle/>
            <a:p>
              <a:r>
                <a:rPr lang="en-US"/>
                <a:t>-10</a:t>
              </a:r>
              <a:endParaRPr lang="en-US" dirty="0"/>
            </a:p>
          </p:txBody>
        </p:sp>
        <p:sp>
          <p:nvSpPr>
            <p:cNvPr id="11" name="TextBox 10">
              <a:extLst>
                <a:ext uri="{FF2B5EF4-FFF2-40B4-BE49-F238E27FC236}">
                  <a16:creationId xmlns:a16="http://schemas.microsoft.com/office/drawing/2014/main" id="{A765FE45-CFBF-5F42-9257-CD2EB9249C37}"/>
                </a:ext>
              </a:extLst>
            </p:cNvPr>
            <p:cNvSpPr txBox="1"/>
            <p:nvPr/>
          </p:nvSpPr>
          <p:spPr>
            <a:xfrm>
              <a:off x="9982189" y="720916"/>
              <a:ext cx="418704" cy="369332"/>
            </a:xfrm>
            <a:prstGeom prst="rect">
              <a:avLst/>
            </a:prstGeom>
            <a:noFill/>
          </p:spPr>
          <p:txBody>
            <a:bodyPr wrap="none" rtlCol="0">
              <a:spAutoFit/>
            </a:bodyPr>
            <a:lstStyle/>
            <a:p>
              <a:r>
                <a:rPr lang="en-US" dirty="0"/>
                <a:t>10</a:t>
              </a:r>
            </a:p>
          </p:txBody>
        </p:sp>
        <p:sp>
          <p:nvSpPr>
            <p:cNvPr id="12" name="TextBox 11">
              <a:extLst>
                <a:ext uri="{FF2B5EF4-FFF2-40B4-BE49-F238E27FC236}">
                  <a16:creationId xmlns:a16="http://schemas.microsoft.com/office/drawing/2014/main" id="{E0CB9FA0-51F4-5743-BB88-551EBAAED592}"/>
                </a:ext>
              </a:extLst>
            </p:cNvPr>
            <p:cNvSpPr txBox="1"/>
            <p:nvPr/>
          </p:nvSpPr>
          <p:spPr>
            <a:xfrm>
              <a:off x="5955912" y="638428"/>
              <a:ext cx="301686" cy="369332"/>
            </a:xfrm>
            <a:prstGeom prst="rect">
              <a:avLst/>
            </a:prstGeom>
            <a:noFill/>
          </p:spPr>
          <p:txBody>
            <a:bodyPr wrap="none" rtlCol="0">
              <a:spAutoFit/>
            </a:bodyPr>
            <a:lstStyle/>
            <a:p>
              <a:r>
                <a:rPr lang="en-US"/>
                <a:t>0</a:t>
              </a:r>
              <a:endParaRPr lang="en-US" dirty="0"/>
            </a:p>
          </p:txBody>
        </p:sp>
      </p:grpSp>
      <p:pic>
        <p:nvPicPr>
          <p:cNvPr id="16" name="Picture 15">
            <a:extLst>
              <a:ext uri="{FF2B5EF4-FFF2-40B4-BE49-F238E27FC236}">
                <a16:creationId xmlns:a16="http://schemas.microsoft.com/office/drawing/2014/main" id="{4D9E8ED9-0ABC-AE47-B331-4E532C94C75E}"/>
              </a:ext>
            </a:extLst>
          </p:cNvPr>
          <p:cNvPicPr>
            <a:picLocks noChangeAspect="1"/>
          </p:cNvPicPr>
          <p:nvPr/>
        </p:nvPicPr>
        <p:blipFill>
          <a:blip r:embed="rId3"/>
          <a:stretch>
            <a:fillRect/>
          </a:stretch>
        </p:blipFill>
        <p:spPr>
          <a:xfrm>
            <a:off x="8531207" y="1990627"/>
            <a:ext cx="3077034" cy="3196530"/>
          </a:xfrm>
          <a:prstGeom prst="rect">
            <a:avLst/>
          </a:prstGeom>
        </p:spPr>
      </p:pic>
      <p:sp>
        <p:nvSpPr>
          <p:cNvPr id="17" name="Rectangle 16">
            <a:extLst>
              <a:ext uri="{FF2B5EF4-FFF2-40B4-BE49-F238E27FC236}">
                <a16:creationId xmlns:a16="http://schemas.microsoft.com/office/drawing/2014/main" id="{A852ED15-7DD4-D34E-B05F-DA713110550A}"/>
              </a:ext>
            </a:extLst>
          </p:cNvPr>
          <p:cNvSpPr/>
          <p:nvPr/>
        </p:nvSpPr>
        <p:spPr>
          <a:xfrm>
            <a:off x="9379311" y="5187157"/>
            <a:ext cx="1544012" cy="369332"/>
          </a:xfrm>
          <a:prstGeom prst="rect">
            <a:avLst/>
          </a:prstGeom>
        </p:spPr>
        <p:txBody>
          <a:bodyPr wrap="none">
            <a:spAutoFit/>
          </a:bodyPr>
          <a:lstStyle/>
          <a:p>
            <a:r>
              <a:rPr lang="en-US" dirty="0">
                <a:latin typeface="Yu Gothic Light" panose="020B0300000000000000" pitchFamily="34" charset="-128"/>
                <a:ea typeface="Yu Gothic Light" panose="020B0300000000000000" pitchFamily="34" charset="-128"/>
              </a:rPr>
              <a:t>Kim Cameron</a:t>
            </a:r>
            <a:endParaRPr lang="en-US" sz="2800" dirty="0">
              <a:latin typeface="Yu Gothic Light" panose="020B0300000000000000" pitchFamily="34" charset="-128"/>
              <a:ea typeface="Yu Gothic Light" panose="020B0300000000000000" pitchFamily="34" charset="-128"/>
            </a:endParaRPr>
          </a:p>
        </p:txBody>
      </p:sp>
    </p:spTree>
    <p:extLst>
      <p:ext uri="{BB962C8B-B14F-4D97-AF65-F5344CB8AC3E}">
        <p14:creationId xmlns:p14="http://schemas.microsoft.com/office/powerpoint/2010/main" val="3579681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5943600" y="671604"/>
            <a:ext cx="5572125" cy="6017330"/>
            <a:chOff x="5943600" y="671604"/>
            <a:chExt cx="5572125" cy="6017330"/>
          </a:xfrm>
        </p:grpSpPr>
        <p:pic>
          <p:nvPicPr>
            <p:cNvPr id="6" name="Picture 2" descr="Image result for suzie smibe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671604"/>
              <a:ext cx="4013513" cy="601733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9393438" y="6258047"/>
              <a:ext cx="2122287" cy="430887"/>
            </a:xfrm>
            <a:prstGeom prst="rect">
              <a:avLst/>
            </a:prstGeom>
            <a:noFill/>
          </p:spPr>
          <p:txBody>
            <a:bodyPr wrap="square" rtlCol="0">
              <a:spAutoFit/>
            </a:bodyPr>
            <a:lstStyle/>
            <a:p>
              <a:r>
                <a:rPr lang="en-US" sz="1100" dirty="0">
                  <a:latin typeface="Yu Gothic Light" panose="020B0300000000000000" pitchFamily="34" charset="-128"/>
                  <a:ea typeface="Yu Gothic Light" panose="020B0300000000000000" pitchFamily="34" charset="-128"/>
                </a:rPr>
                <a:t>Suzie Smibert</a:t>
              </a:r>
            </a:p>
            <a:p>
              <a:r>
                <a:rPr lang="en-US" sz="1100" dirty="0">
                  <a:latin typeface="Yu Gothic Light" panose="020B0300000000000000" pitchFamily="34" charset="-128"/>
                  <a:ea typeface="Yu Gothic Light" panose="020B0300000000000000" pitchFamily="34" charset="-128"/>
                </a:rPr>
                <a:t>CISO, Finning International</a:t>
              </a:r>
            </a:p>
          </p:txBody>
        </p:sp>
      </p:grpSp>
      <p:sp>
        <p:nvSpPr>
          <p:cNvPr id="8" name="Rectangle 7"/>
          <p:cNvSpPr/>
          <p:nvPr/>
        </p:nvSpPr>
        <p:spPr>
          <a:xfrm>
            <a:off x="782481" y="2927325"/>
            <a:ext cx="4846794" cy="2862322"/>
          </a:xfrm>
          <a:prstGeom prst="rect">
            <a:avLst/>
          </a:prstGeom>
        </p:spPr>
        <p:txBody>
          <a:bodyPr wrap="square">
            <a:spAutoFit/>
          </a:bodyPr>
          <a:lstStyle/>
          <a:p>
            <a:pPr algn="ctr"/>
            <a:r>
              <a:rPr lang="en-US" sz="3600" b="1" dirty="0">
                <a:solidFill>
                  <a:srgbClr val="AB212F"/>
                </a:solidFill>
                <a:latin typeface="Tw Cen MT" charset="0"/>
                <a:ea typeface="Tw Cen MT" charset="0"/>
                <a:cs typeface="Tw Cen MT" charset="0"/>
              </a:rPr>
              <a:t>“Have trust in yourself. Don’t project your insecurity on others and don’t let them project theirs onto you.”</a:t>
            </a:r>
            <a:r>
              <a:rPr lang="en-US" sz="3600" dirty="0">
                <a:latin typeface="NewBaskerville" charset="0"/>
              </a:rPr>
              <a:t> </a:t>
            </a:r>
            <a:endParaRPr lang="en-US" sz="3600" dirty="0"/>
          </a:p>
        </p:txBody>
      </p:sp>
      <p:sp>
        <p:nvSpPr>
          <p:cNvPr id="5" name="Rectangle 4"/>
          <p:cNvSpPr/>
          <p:nvPr/>
        </p:nvSpPr>
        <p:spPr>
          <a:xfrm>
            <a:off x="288758" y="171726"/>
            <a:ext cx="7669380" cy="1569660"/>
          </a:xfrm>
          <a:prstGeom prst="rect">
            <a:avLst/>
          </a:prstGeom>
        </p:spPr>
        <p:txBody>
          <a:bodyPr wrap="square">
            <a:spAutoFit/>
          </a:bodyPr>
          <a:lstStyle/>
          <a:p>
            <a:r>
              <a:rPr lang="en-US" sz="4800" b="1" dirty="0">
                <a:solidFill>
                  <a:srgbClr val="12456D"/>
                </a:solidFill>
                <a:latin typeface="Tw Cen MT" charset="0"/>
                <a:ea typeface="Tw Cen MT" charset="0"/>
                <a:cs typeface="Tw Cen MT" charset="0"/>
              </a:rPr>
              <a:t>Don’t confuse self-doubt with someone else’s insecurity.</a:t>
            </a:r>
          </a:p>
        </p:txBody>
      </p:sp>
    </p:spTree>
    <p:extLst>
      <p:ext uri="{BB962C8B-B14F-4D97-AF65-F5344CB8AC3E}">
        <p14:creationId xmlns:p14="http://schemas.microsoft.com/office/powerpoint/2010/main" val="155823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88757" y="171726"/>
            <a:ext cx="5524214" cy="1200329"/>
          </a:xfrm>
          <a:prstGeom prst="rect">
            <a:avLst/>
          </a:prstGeom>
        </p:spPr>
        <p:txBody>
          <a:bodyPr wrap="square">
            <a:spAutoFit/>
          </a:bodyPr>
          <a:lstStyle/>
          <a:p>
            <a:r>
              <a:rPr lang="en-US" sz="3600" b="1" dirty="0">
                <a:solidFill>
                  <a:srgbClr val="12456D"/>
                </a:solidFill>
                <a:latin typeface="Tw Cen MT" charset="0"/>
                <a:ea typeface="Tw Cen MT" charset="0"/>
                <a:cs typeface="Tw Cen MT" charset="0"/>
              </a:rPr>
              <a:t>The foundation of success is a positive mindset.</a:t>
            </a:r>
          </a:p>
        </p:txBody>
      </p:sp>
      <p:sp>
        <p:nvSpPr>
          <p:cNvPr id="14" name="Rectangle 13"/>
          <p:cNvSpPr/>
          <p:nvPr/>
        </p:nvSpPr>
        <p:spPr>
          <a:xfrm>
            <a:off x="7141029" y="4561245"/>
            <a:ext cx="3497226" cy="1754326"/>
          </a:xfrm>
          <a:prstGeom prst="rect">
            <a:avLst/>
          </a:prstGeom>
        </p:spPr>
        <p:txBody>
          <a:bodyPr wrap="square">
            <a:spAutoFit/>
          </a:bodyPr>
          <a:lstStyle/>
          <a:p>
            <a:pPr algn="ctr"/>
            <a:r>
              <a:rPr lang="en-US" sz="3600" b="1" dirty="0">
                <a:solidFill>
                  <a:srgbClr val="AB212F"/>
                </a:solidFill>
                <a:latin typeface="Tw Cen MT" charset="0"/>
                <a:ea typeface="Tw Cen MT" charset="0"/>
                <a:cs typeface="Tw Cen MT" charset="0"/>
              </a:rPr>
              <a:t>“Perpetual optimism is a force multiplier.”</a:t>
            </a:r>
          </a:p>
        </p:txBody>
      </p:sp>
      <p:pic>
        <p:nvPicPr>
          <p:cNvPr id="4" name="Picture 3">
            <a:extLst>
              <a:ext uri="{FF2B5EF4-FFF2-40B4-BE49-F238E27FC236}">
                <a16:creationId xmlns:a16="http://schemas.microsoft.com/office/drawing/2014/main" id="{B677FD8E-F100-492C-9183-FFBE3BC24A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936" y="1415550"/>
            <a:ext cx="4065815" cy="5421086"/>
          </a:xfrm>
          <a:prstGeom prst="rect">
            <a:avLst/>
          </a:prstGeom>
        </p:spPr>
      </p:pic>
      <p:pic>
        <p:nvPicPr>
          <p:cNvPr id="6" name="Picture 5">
            <a:extLst>
              <a:ext uri="{FF2B5EF4-FFF2-40B4-BE49-F238E27FC236}">
                <a16:creationId xmlns:a16="http://schemas.microsoft.com/office/drawing/2014/main" id="{C7AFBD62-A6E5-4FAD-893D-E4F7B64FB0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5657" y="171726"/>
            <a:ext cx="6247586" cy="4223657"/>
          </a:xfrm>
          <a:prstGeom prst="rect">
            <a:avLst/>
          </a:prstGeom>
        </p:spPr>
      </p:pic>
    </p:spTree>
    <p:extLst>
      <p:ext uri="{BB962C8B-B14F-4D97-AF65-F5344CB8AC3E}">
        <p14:creationId xmlns:p14="http://schemas.microsoft.com/office/powerpoint/2010/main" val="206627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1000" fill="hold"/>
                                        <p:tgtEl>
                                          <p:spTgt spid="14"/>
                                        </p:tgtEl>
                                        <p:attrNameLst>
                                          <p:attrName>ppt_w</p:attrName>
                                        </p:attrNameLst>
                                      </p:cBhvr>
                                      <p:tavLst>
                                        <p:tav tm="0">
                                          <p:val>
                                            <p:strVal val="#ppt_w*0.70"/>
                                          </p:val>
                                        </p:tav>
                                        <p:tav tm="100000">
                                          <p:val>
                                            <p:strVal val="#ppt_w"/>
                                          </p:val>
                                        </p:tav>
                                      </p:tavLst>
                                    </p:anim>
                                    <p:anim calcmode="lin" valueType="num">
                                      <p:cBhvr>
                                        <p:cTn id="8" dur="1000" fill="hold"/>
                                        <p:tgtEl>
                                          <p:spTgt spid="14"/>
                                        </p:tgtEl>
                                        <p:attrNameLst>
                                          <p:attrName>ppt_h</p:attrName>
                                        </p:attrNameLst>
                                      </p:cBhvr>
                                      <p:tavLst>
                                        <p:tav tm="0">
                                          <p:val>
                                            <p:strVal val="#ppt_h"/>
                                          </p:val>
                                        </p:tav>
                                        <p:tav tm="100000">
                                          <p:val>
                                            <p:strVal val="#ppt_h"/>
                                          </p:val>
                                        </p:tav>
                                      </p:tavLst>
                                    </p:anim>
                                    <p:animEffect transition="in" filter="fade">
                                      <p:cBhvr>
                                        <p:cTn id="9"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103218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236125"/>
            <a:ext cx="12204352" cy="3730735"/>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303D521-B97D-1846-B48B-44A6E9738337}"/>
              </a:ext>
            </a:extLst>
          </p:cNvPr>
          <p:cNvSpPr/>
          <p:nvPr/>
        </p:nvSpPr>
        <p:spPr>
          <a:xfrm>
            <a:off x="618170" y="4154174"/>
            <a:ext cx="10943303" cy="2308324"/>
          </a:xfrm>
          <a:prstGeom prst="rect">
            <a:avLst/>
          </a:prstGeom>
        </p:spPr>
        <p:txBody>
          <a:bodyPr wrap="square">
            <a:spAutoFit/>
          </a:bodyPr>
          <a:lstStyle/>
          <a:p>
            <a:pPr algn="ctr"/>
            <a:r>
              <a:rPr lang="en-US" sz="7200" b="1" dirty="0">
                <a:solidFill>
                  <a:srgbClr val="C00000"/>
                </a:solidFill>
                <a:latin typeface="Tw Cen MT" charset="0"/>
                <a:ea typeface="Tw Cen MT" charset="0"/>
                <a:cs typeface="Tw Cen MT" charset="0"/>
              </a:rPr>
              <a:t>A positive mindset is NOT about being foolish.</a:t>
            </a:r>
          </a:p>
        </p:txBody>
      </p:sp>
      <p:sp>
        <p:nvSpPr>
          <p:cNvPr id="54" name="Title 1">
            <a:extLst>
              <a:ext uri="{FF2B5EF4-FFF2-40B4-BE49-F238E27FC236}">
                <a16:creationId xmlns:a16="http://schemas.microsoft.com/office/drawing/2014/main" id="{7FDDCD8D-B970-E246-977D-9D0B9B70C4FD}"/>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EXECUTIVE PERSPECTIVES ON STRATEGY AND LEADERSHIP</a:t>
            </a:r>
          </a:p>
        </p:txBody>
      </p:sp>
    </p:spTree>
    <p:extLst>
      <p:ext uri="{BB962C8B-B14F-4D97-AF65-F5344CB8AC3E}">
        <p14:creationId xmlns:p14="http://schemas.microsoft.com/office/powerpoint/2010/main" val="377310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dissolv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1026006"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760350"/>
            <a:ext cx="12204352" cy="320651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303D521-B97D-1846-B48B-44A6E9738337}"/>
              </a:ext>
            </a:extLst>
          </p:cNvPr>
          <p:cNvSpPr/>
          <p:nvPr/>
        </p:nvSpPr>
        <p:spPr>
          <a:xfrm>
            <a:off x="618170" y="4154174"/>
            <a:ext cx="10943303" cy="2308324"/>
          </a:xfrm>
          <a:prstGeom prst="rect">
            <a:avLst/>
          </a:prstGeom>
        </p:spPr>
        <p:txBody>
          <a:bodyPr wrap="square">
            <a:spAutoFit/>
          </a:bodyPr>
          <a:lstStyle/>
          <a:p>
            <a:pPr algn="ctr"/>
            <a:r>
              <a:rPr lang="en-US" sz="7200" b="1" dirty="0">
                <a:solidFill>
                  <a:srgbClr val="C00000"/>
                </a:solidFill>
                <a:latin typeface="Tw Cen MT" charset="0"/>
                <a:ea typeface="Tw Cen MT" charset="0"/>
                <a:cs typeface="Tw Cen MT" charset="0"/>
              </a:rPr>
              <a:t>A positive mindset is NOT about being foolish.</a:t>
            </a:r>
          </a:p>
        </p:txBody>
      </p:sp>
      <p:sp>
        <p:nvSpPr>
          <p:cNvPr id="54" name="Title 1">
            <a:extLst>
              <a:ext uri="{FF2B5EF4-FFF2-40B4-BE49-F238E27FC236}">
                <a16:creationId xmlns:a16="http://schemas.microsoft.com/office/drawing/2014/main" id="{93083880-E0F8-2F4F-AE80-B77ADADC762E}"/>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EXECUTIVE PERSPECTIVES ON STRATEGY AND LEADERSHIP</a:t>
            </a:r>
          </a:p>
        </p:txBody>
      </p:sp>
    </p:spTree>
    <p:extLst>
      <p:ext uri="{BB962C8B-B14F-4D97-AF65-F5344CB8AC3E}">
        <p14:creationId xmlns:p14="http://schemas.microsoft.com/office/powerpoint/2010/main" val="38794051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88342" y="325592"/>
            <a:ext cx="5836469" cy="5604556"/>
          </a:xfrm>
          <a:prstGeom prst="rect">
            <a:avLst/>
          </a:prstGeom>
        </p:spPr>
      </p:pic>
      <p:sp>
        <p:nvSpPr>
          <p:cNvPr id="5" name="Rectangle 4"/>
          <p:cNvSpPr/>
          <p:nvPr/>
        </p:nvSpPr>
        <p:spPr>
          <a:xfrm>
            <a:off x="288758" y="144167"/>
            <a:ext cx="11723827" cy="1015663"/>
          </a:xfrm>
          <a:prstGeom prst="rect">
            <a:avLst/>
          </a:prstGeom>
        </p:spPr>
        <p:txBody>
          <a:bodyPr wrap="square">
            <a:spAutoFit/>
          </a:bodyPr>
          <a:lstStyle/>
          <a:p>
            <a:r>
              <a:rPr lang="en-US" sz="6000" b="1" dirty="0">
                <a:solidFill>
                  <a:srgbClr val="12456D"/>
                </a:solidFill>
                <a:latin typeface="Tw Cen MT" charset="0"/>
                <a:ea typeface="Tw Cen MT" charset="0"/>
                <a:cs typeface="Tw Cen MT" charset="0"/>
              </a:rPr>
              <a:t>Stop believing everything you think.</a:t>
            </a:r>
          </a:p>
        </p:txBody>
      </p:sp>
      <p:pic>
        <p:nvPicPr>
          <p:cNvPr id="8" name="Picture 7"/>
          <p:cNvPicPr>
            <a:picLocks noChangeAspect="1"/>
          </p:cNvPicPr>
          <p:nvPr/>
        </p:nvPicPr>
        <p:blipFill>
          <a:blip r:embed="rId4"/>
          <a:stretch>
            <a:fillRect/>
          </a:stretch>
        </p:blipFill>
        <p:spPr>
          <a:xfrm>
            <a:off x="5643874" y="2866970"/>
            <a:ext cx="6499210" cy="3774205"/>
          </a:xfrm>
          <a:prstGeom prst="rect">
            <a:avLst/>
          </a:prstGeom>
        </p:spPr>
      </p:pic>
      <p:sp>
        <p:nvSpPr>
          <p:cNvPr id="11" name="Rectangle 10"/>
          <p:cNvSpPr/>
          <p:nvPr/>
        </p:nvSpPr>
        <p:spPr>
          <a:xfrm>
            <a:off x="9389570" y="6309596"/>
            <a:ext cx="1540700" cy="2433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01ADAA-8760-7A40-9B60-A92DCA76B920}"/>
              </a:ext>
            </a:extLst>
          </p:cNvPr>
          <p:cNvSpPr/>
          <p:nvPr/>
        </p:nvSpPr>
        <p:spPr>
          <a:xfrm>
            <a:off x="5643875" y="6595793"/>
            <a:ext cx="6430924"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22402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a:spLocks noGrp="1"/>
          </p:cNvSpPr>
          <p:nvPr>
            <p:ph idx="1"/>
          </p:nvPr>
        </p:nvSpPr>
        <p:spPr>
          <a:xfrm>
            <a:off x="977689" y="1666817"/>
            <a:ext cx="5082989" cy="2610168"/>
          </a:xfrm>
        </p:spPr>
        <p:txBody>
          <a:bodyPr>
            <a:noAutofit/>
          </a:bodyPr>
          <a:lstStyle/>
          <a:p>
            <a:pPr marL="0" indent="0" defTabSz="727075">
              <a:buNone/>
            </a:pPr>
            <a:r>
              <a:rPr lang="en-US" b="1" dirty="0">
                <a:solidFill>
                  <a:schemeClr val="accent1">
                    <a:lumMod val="50000"/>
                  </a:schemeClr>
                </a:solidFill>
                <a:latin typeface="Arial Black" panose="020B0A04020102020204" pitchFamily="34" charset="0"/>
              </a:rPr>
              <a:t>Integrity:	93 vs </a:t>
            </a:r>
            <a:r>
              <a:rPr lang="en-US" b="1" dirty="0">
                <a:solidFill>
                  <a:srgbClr val="C00000"/>
                </a:solidFill>
                <a:latin typeface="Arial Black" panose="020B0A04020102020204" pitchFamily="34" charset="0"/>
              </a:rPr>
              <a:t>63</a:t>
            </a:r>
          </a:p>
          <a:p>
            <a:pPr marL="0" indent="0" defTabSz="727075">
              <a:buNone/>
            </a:pPr>
            <a:r>
              <a:rPr lang="en-US" b="1" dirty="0">
                <a:solidFill>
                  <a:schemeClr val="accent1">
                    <a:lumMod val="50000"/>
                  </a:schemeClr>
                </a:solidFill>
                <a:latin typeface="Arial Black" panose="020B0A04020102020204" pitchFamily="34" charset="0"/>
              </a:rPr>
              <a:t>Intent:		91 vs </a:t>
            </a:r>
            <a:r>
              <a:rPr lang="en-US" b="1" dirty="0">
                <a:solidFill>
                  <a:srgbClr val="C00000"/>
                </a:solidFill>
                <a:latin typeface="Arial Black" panose="020B0A04020102020204" pitchFamily="34" charset="0"/>
              </a:rPr>
              <a:t>59</a:t>
            </a:r>
          </a:p>
          <a:p>
            <a:pPr marL="0" indent="0" defTabSz="727075">
              <a:buNone/>
            </a:pPr>
            <a:r>
              <a:rPr lang="en-US" b="1" dirty="0">
                <a:solidFill>
                  <a:schemeClr val="accent1">
                    <a:lumMod val="50000"/>
                  </a:schemeClr>
                </a:solidFill>
                <a:latin typeface="Arial Black" panose="020B0A04020102020204" pitchFamily="34" charset="0"/>
              </a:rPr>
              <a:t>Capability:	88 vs </a:t>
            </a:r>
            <a:r>
              <a:rPr lang="en-US" b="1" dirty="0">
                <a:solidFill>
                  <a:srgbClr val="C00000"/>
                </a:solidFill>
                <a:latin typeface="Arial Black" panose="020B0A04020102020204" pitchFamily="34" charset="0"/>
              </a:rPr>
              <a:t>44</a:t>
            </a:r>
          </a:p>
          <a:p>
            <a:pPr marL="0" indent="0" defTabSz="727075">
              <a:buNone/>
            </a:pPr>
            <a:r>
              <a:rPr lang="en-US" b="1" dirty="0">
                <a:solidFill>
                  <a:schemeClr val="accent1">
                    <a:lumMod val="50000"/>
                  </a:schemeClr>
                </a:solidFill>
                <a:latin typeface="Arial Black" panose="020B0A04020102020204" pitchFamily="34" charset="0"/>
              </a:rPr>
              <a:t>Results: 	82 vs </a:t>
            </a:r>
            <a:r>
              <a:rPr lang="en-US" b="1" dirty="0">
                <a:solidFill>
                  <a:srgbClr val="C00000"/>
                </a:solidFill>
                <a:latin typeface="Arial Black" panose="020B0A04020102020204" pitchFamily="34" charset="0"/>
              </a:rPr>
              <a:t>45</a:t>
            </a:r>
          </a:p>
        </p:txBody>
      </p:sp>
      <p:sp>
        <p:nvSpPr>
          <p:cNvPr id="14" name="Content Placeholder 2"/>
          <p:cNvSpPr txBox="1">
            <a:spLocks/>
          </p:cNvSpPr>
          <p:nvPr/>
        </p:nvSpPr>
        <p:spPr>
          <a:xfrm>
            <a:off x="7608907" y="1528437"/>
            <a:ext cx="4034256" cy="25352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dirty="0">
                <a:solidFill>
                  <a:schemeClr val="accent1">
                    <a:lumMod val="50000"/>
                  </a:schemeClr>
                </a:solidFill>
                <a:latin typeface="Arial Black" panose="020B0A04020102020204" pitchFamily="34" charset="0"/>
              </a:rPr>
              <a:t>70%</a:t>
            </a:r>
            <a:r>
              <a:rPr lang="en-US" dirty="0">
                <a:solidFill>
                  <a:schemeClr val="accent1">
                    <a:lumMod val="50000"/>
                  </a:schemeClr>
                </a:solidFill>
                <a:latin typeface="Arial Black" panose="020B0A04020102020204" pitchFamily="34" charset="0"/>
              </a:rPr>
              <a:t> </a:t>
            </a:r>
            <a:r>
              <a:rPr lang="en-US" sz="2000" dirty="0">
                <a:solidFill>
                  <a:schemeClr val="accent1">
                    <a:lumMod val="50000"/>
                  </a:schemeClr>
                </a:solidFill>
                <a:latin typeface="Corbel" panose="020B0503020204020204" pitchFamily="34" charset="0"/>
              </a:rPr>
              <a:t>of people believe they are in the top 10% of performers</a:t>
            </a:r>
          </a:p>
          <a:p>
            <a:pPr marL="0" indent="0">
              <a:buFont typeface="Arial" panose="020B0604020202020204" pitchFamily="34" charset="0"/>
              <a:buNone/>
            </a:pPr>
            <a:r>
              <a:rPr lang="en-US" sz="3200" b="1" dirty="0">
                <a:solidFill>
                  <a:schemeClr val="accent1">
                    <a:lumMod val="50000"/>
                  </a:schemeClr>
                </a:solidFill>
                <a:latin typeface="Arial Black" panose="020B0A04020102020204" pitchFamily="34" charset="0"/>
              </a:rPr>
              <a:t>82%</a:t>
            </a:r>
            <a:r>
              <a:rPr lang="en-US" sz="2000" dirty="0">
                <a:solidFill>
                  <a:schemeClr val="accent1">
                    <a:lumMod val="50000"/>
                  </a:schemeClr>
                </a:solidFill>
                <a:latin typeface="Corbel" panose="020B0503020204020204" pitchFamily="34" charset="0"/>
              </a:rPr>
              <a:t> of people believe they are in the top 20% of performers</a:t>
            </a:r>
          </a:p>
          <a:p>
            <a:pPr marL="0" indent="0">
              <a:buFont typeface="Arial" panose="020B0604020202020204" pitchFamily="34" charset="0"/>
              <a:buNone/>
            </a:pPr>
            <a:r>
              <a:rPr lang="en-US" sz="3200" b="1" dirty="0">
                <a:solidFill>
                  <a:schemeClr val="accent1">
                    <a:lumMod val="50000"/>
                  </a:schemeClr>
                </a:solidFill>
                <a:latin typeface="Arial Black" panose="020B0A04020102020204" pitchFamily="34" charset="0"/>
              </a:rPr>
              <a:t>98.5%</a:t>
            </a:r>
            <a:r>
              <a:rPr lang="en-US" sz="2000" dirty="0">
                <a:solidFill>
                  <a:schemeClr val="accent1">
                    <a:lumMod val="50000"/>
                  </a:schemeClr>
                </a:solidFill>
                <a:latin typeface="Corbel" panose="020B0503020204020204" pitchFamily="34" charset="0"/>
              </a:rPr>
              <a:t> of people believe they’re in the top half of performers</a:t>
            </a:r>
          </a:p>
          <a:p>
            <a:endParaRPr lang="en-US" sz="2000" dirty="0">
              <a:solidFill>
                <a:schemeClr val="accent1">
                  <a:lumMod val="50000"/>
                </a:schemeClr>
              </a:solidFill>
              <a:latin typeface="Corbel" panose="020B0503020204020204" pitchFamily="34" charset="0"/>
            </a:endParaRPr>
          </a:p>
        </p:txBody>
      </p:sp>
      <p:pic>
        <p:nvPicPr>
          <p:cNvPr id="15" name="Picture 14"/>
          <p:cNvPicPr>
            <a:picLocks noChangeAspect="1"/>
          </p:cNvPicPr>
          <p:nvPr/>
        </p:nvPicPr>
        <p:blipFill>
          <a:blip r:embed="rId3"/>
          <a:stretch>
            <a:fillRect/>
          </a:stretch>
        </p:blipFill>
        <p:spPr>
          <a:xfrm>
            <a:off x="7310981" y="4432269"/>
            <a:ext cx="4881019" cy="2291957"/>
          </a:xfrm>
          <a:prstGeom prst="rect">
            <a:avLst/>
          </a:prstGeom>
        </p:spPr>
      </p:pic>
      <p:sp>
        <p:nvSpPr>
          <p:cNvPr id="16" name="Rectangle 15"/>
          <p:cNvSpPr/>
          <p:nvPr/>
        </p:nvSpPr>
        <p:spPr>
          <a:xfrm>
            <a:off x="3613736" y="4783973"/>
            <a:ext cx="3231715" cy="1631216"/>
          </a:xfrm>
          <a:prstGeom prst="rect">
            <a:avLst/>
          </a:prstGeom>
          <a:solidFill>
            <a:schemeClr val="accent1">
              <a:lumMod val="20000"/>
              <a:lumOff val="80000"/>
            </a:schemeClr>
          </a:solidFill>
        </p:spPr>
        <p:txBody>
          <a:bodyPr wrap="square">
            <a:spAutoFit/>
          </a:bodyPr>
          <a:lstStyle/>
          <a:p>
            <a:r>
              <a:rPr lang="en-US" sz="2000" b="1" u="sng" dirty="0">
                <a:latin typeface="Helvetica Neue Condensed" panose="02000503000000020004" pitchFamily="2" charset="0"/>
                <a:ea typeface="Helvetica Neue Condensed" panose="02000503000000020004" pitchFamily="2" charset="0"/>
                <a:cs typeface="Helvetica Neue Condensed" panose="02000503000000020004" pitchFamily="2" charset="0"/>
              </a:rPr>
              <a:t>Four key beliefs: </a:t>
            </a:r>
          </a:p>
          <a:p>
            <a:pPr marL="577850" lvl="1" indent="-284163">
              <a:buFont typeface="Arial" charset="0"/>
              <a:buChar char="•"/>
            </a:pPr>
            <a:r>
              <a:rPr lang="en-US" sz="2000" b="1" dirty="0">
                <a:latin typeface="Helvetica Neue Condensed" panose="02000503000000020004" pitchFamily="2" charset="0"/>
                <a:ea typeface="Helvetica Neue Condensed" panose="02000503000000020004" pitchFamily="2" charset="0"/>
                <a:cs typeface="Helvetica Neue Condensed" panose="02000503000000020004" pitchFamily="2" charset="0"/>
              </a:rPr>
              <a:t>I have succeeded</a:t>
            </a:r>
          </a:p>
          <a:p>
            <a:pPr marL="577850" lvl="1" indent="-284163">
              <a:buFont typeface="Arial" charset="0"/>
              <a:buChar char="•"/>
            </a:pPr>
            <a:r>
              <a:rPr lang="en-US" sz="2000" b="1" dirty="0">
                <a:latin typeface="Helvetica Neue Condensed" panose="02000503000000020004" pitchFamily="2" charset="0"/>
                <a:ea typeface="Helvetica Neue Condensed" panose="02000503000000020004" pitchFamily="2" charset="0"/>
                <a:cs typeface="Helvetica Neue Condensed" panose="02000503000000020004" pitchFamily="2" charset="0"/>
              </a:rPr>
              <a:t>I can succeed</a:t>
            </a:r>
          </a:p>
          <a:p>
            <a:pPr marL="577850" lvl="1" indent="-284163">
              <a:buFont typeface="Arial" charset="0"/>
              <a:buChar char="•"/>
            </a:pPr>
            <a:r>
              <a:rPr lang="en-US" sz="2000" b="1" dirty="0">
                <a:latin typeface="Helvetica Neue Condensed" panose="02000503000000020004" pitchFamily="2" charset="0"/>
                <a:ea typeface="Helvetica Neue Condensed" panose="02000503000000020004" pitchFamily="2" charset="0"/>
                <a:cs typeface="Helvetica Neue Condensed" panose="02000503000000020004" pitchFamily="2" charset="0"/>
              </a:rPr>
              <a:t>I will succeed</a:t>
            </a:r>
          </a:p>
          <a:p>
            <a:pPr marL="577850" lvl="1" indent="-284163">
              <a:buFont typeface="Arial" charset="0"/>
              <a:buChar char="•"/>
            </a:pPr>
            <a:r>
              <a:rPr lang="en-US" sz="2000" b="1" dirty="0">
                <a:latin typeface="Helvetica Neue Condensed" panose="02000503000000020004" pitchFamily="2" charset="0"/>
                <a:ea typeface="Helvetica Neue Condensed" panose="02000503000000020004" pitchFamily="2" charset="0"/>
                <a:cs typeface="Helvetica Neue Condensed" panose="02000503000000020004" pitchFamily="2" charset="0"/>
              </a:rPr>
              <a:t>I choose to succeed</a:t>
            </a:r>
          </a:p>
        </p:txBody>
      </p:sp>
      <p:pic>
        <p:nvPicPr>
          <p:cNvPr id="2" name="Picture 1"/>
          <p:cNvPicPr>
            <a:picLocks noChangeAspect="1"/>
          </p:cNvPicPr>
          <p:nvPr/>
        </p:nvPicPr>
        <p:blipFill>
          <a:blip r:embed="rId4"/>
          <a:stretch>
            <a:fillRect/>
          </a:stretch>
        </p:blipFill>
        <p:spPr>
          <a:xfrm>
            <a:off x="0" y="3984591"/>
            <a:ext cx="2873409" cy="2873409"/>
          </a:xfrm>
          <a:prstGeom prst="rect">
            <a:avLst/>
          </a:prstGeom>
        </p:spPr>
      </p:pic>
      <p:sp>
        <p:nvSpPr>
          <p:cNvPr id="17" name="Rectangle 16">
            <a:extLst>
              <a:ext uri="{FF2B5EF4-FFF2-40B4-BE49-F238E27FC236}">
                <a16:creationId xmlns:a16="http://schemas.microsoft.com/office/drawing/2014/main" id="{FB13905B-26BE-3444-9033-4A2CEFD4FCC3}"/>
              </a:ext>
            </a:extLst>
          </p:cNvPr>
          <p:cNvSpPr/>
          <p:nvPr/>
        </p:nvSpPr>
        <p:spPr>
          <a:xfrm>
            <a:off x="288758" y="144167"/>
            <a:ext cx="11723827" cy="1015663"/>
          </a:xfrm>
          <a:prstGeom prst="rect">
            <a:avLst/>
          </a:prstGeom>
        </p:spPr>
        <p:txBody>
          <a:bodyPr wrap="square">
            <a:spAutoFit/>
          </a:bodyPr>
          <a:lstStyle/>
          <a:p>
            <a:r>
              <a:rPr lang="en-US" sz="6000" b="1" dirty="0">
                <a:solidFill>
                  <a:srgbClr val="12456D"/>
                </a:solidFill>
                <a:latin typeface="Tw Cen MT" charset="0"/>
                <a:ea typeface="Tw Cen MT" charset="0"/>
                <a:cs typeface="Tw Cen MT" charset="0"/>
              </a:rPr>
              <a:t>Stop believing everything you think.</a:t>
            </a:r>
          </a:p>
        </p:txBody>
      </p:sp>
    </p:spTree>
    <p:extLst>
      <p:ext uri="{BB962C8B-B14F-4D97-AF65-F5344CB8AC3E}">
        <p14:creationId xmlns:p14="http://schemas.microsoft.com/office/powerpoint/2010/main" val="323517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dissolv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dissolv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ssolv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animEffect transition="in" filter="fade">
                                      <p:cBhvr>
                                        <p:cTn id="27" dur="500"/>
                                        <p:tgtEl>
                                          <p:spTgt spid="8">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fade">
                                      <p:cBhvr>
                                        <p:cTn id="32" dur="500"/>
                                        <p:tgtEl>
                                          <p:spTgt spid="8">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xEl>
                                              <p:pRg st="3" end="3"/>
                                            </p:txEl>
                                          </p:spTgt>
                                        </p:tgtEl>
                                        <p:attrNameLst>
                                          <p:attrName>style.visibility</p:attrName>
                                        </p:attrNameLst>
                                      </p:cBhvr>
                                      <p:to>
                                        <p:strVal val="visible"/>
                                      </p:to>
                                    </p:set>
                                    <p:animEffect transition="in" filter="fade">
                                      <p:cBhvr>
                                        <p:cTn id="3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4" grpId="0"/>
      <p:bldP spid="1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p:cNvSpPr/>
          <p:nvPr/>
        </p:nvSpPr>
        <p:spPr>
          <a:xfrm>
            <a:off x="7719954" y="2207008"/>
            <a:ext cx="2481936" cy="2382659"/>
          </a:xfrm>
          <a:prstGeom prst="ellipse">
            <a:avLst/>
          </a:prstGeom>
          <a:solidFill>
            <a:schemeClr val="bg1"/>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b="1">
                <a:solidFill>
                  <a:schemeClr val="tx1"/>
                </a:solidFill>
                <a:latin typeface="Arial" pitchFamily="34" charset="0"/>
                <a:cs typeface="Arial" pitchFamily="34" charset="0"/>
              </a:defRPr>
            </a:lvl1pPr>
            <a:lvl2pPr marL="742950" indent="-285750" eaLnBrk="0" hangingPunct="0">
              <a:defRPr sz="2400" b="1">
                <a:solidFill>
                  <a:schemeClr val="tx1"/>
                </a:solidFill>
                <a:latin typeface="Arial" pitchFamily="34" charset="0"/>
                <a:cs typeface="Arial" pitchFamily="34" charset="0"/>
              </a:defRPr>
            </a:lvl2pPr>
            <a:lvl3pPr marL="1143000" indent="-228600" eaLnBrk="0" hangingPunct="0">
              <a:defRPr sz="2400" b="1">
                <a:solidFill>
                  <a:schemeClr val="tx1"/>
                </a:solidFill>
                <a:latin typeface="Arial" pitchFamily="34" charset="0"/>
                <a:cs typeface="Arial" pitchFamily="34" charset="0"/>
              </a:defRPr>
            </a:lvl3pPr>
            <a:lvl4pPr marL="1600200" indent="-228600" eaLnBrk="0" hangingPunct="0">
              <a:defRPr sz="2400" b="1">
                <a:solidFill>
                  <a:schemeClr val="tx1"/>
                </a:solidFill>
                <a:latin typeface="Arial" pitchFamily="34" charset="0"/>
                <a:cs typeface="Arial" pitchFamily="34" charset="0"/>
              </a:defRPr>
            </a:lvl4pPr>
            <a:lvl5pPr marL="2057400" indent="-228600" eaLnBrk="0" hangingPunct="0">
              <a:defRPr sz="2400" b="1">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2400" b="1">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2400" b="1">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2400" b="1">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2400" b="1">
                <a:solidFill>
                  <a:schemeClr val="tx1"/>
                </a:solidFill>
                <a:latin typeface="Arial" pitchFamily="34" charset="0"/>
                <a:cs typeface="Arial" pitchFamily="34" charset="0"/>
              </a:defRPr>
            </a:lvl9pPr>
          </a:lstStyle>
          <a:p>
            <a:pPr algn="ctr" eaLnBrk="1" hangingPunct="1">
              <a:defRPr/>
            </a:pPr>
            <a:r>
              <a:rPr lang="en-US" altLang="en-US" sz="11500">
                <a:latin typeface="Baskerville Old Face" pitchFamily="18" charset="0"/>
              </a:rPr>
              <a:t>8</a:t>
            </a:r>
            <a:endParaRPr lang="en-US" altLang="en-US">
              <a:latin typeface="Baskerville Old Face" pitchFamily="18" charset="0"/>
            </a:endParaRPr>
          </a:p>
        </p:txBody>
      </p:sp>
      <p:sp>
        <p:nvSpPr>
          <p:cNvPr id="11" name="Oval 10"/>
          <p:cNvSpPr/>
          <p:nvPr/>
        </p:nvSpPr>
        <p:spPr>
          <a:xfrm>
            <a:off x="5014082" y="2172083"/>
            <a:ext cx="2481936" cy="2382659"/>
          </a:xfrm>
          <a:prstGeom prst="ellipse">
            <a:avLst/>
          </a:prstGeom>
          <a:solidFill>
            <a:schemeClr val="bg1"/>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b="1">
                <a:solidFill>
                  <a:schemeClr val="tx1"/>
                </a:solidFill>
                <a:latin typeface="Arial" pitchFamily="34" charset="0"/>
                <a:cs typeface="Arial" pitchFamily="34" charset="0"/>
              </a:defRPr>
            </a:lvl1pPr>
            <a:lvl2pPr marL="742950" indent="-285750" eaLnBrk="0" hangingPunct="0">
              <a:defRPr sz="2400" b="1">
                <a:solidFill>
                  <a:schemeClr val="tx1"/>
                </a:solidFill>
                <a:latin typeface="Arial" pitchFamily="34" charset="0"/>
                <a:cs typeface="Arial" pitchFamily="34" charset="0"/>
              </a:defRPr>
            </a:lvl2pPr>
            <a:lvl3pPr marL="1143000" indent="-228600" eaLnBrk="0" hangingPunct="0">
              <a:defRPr sz="2400" b="1">
                <a:solidFill>
                  <a:schemeClr val="tx1"/>
                </a:solidFill>
                <a:latin typeface="Arial" pitchFamily="34" charset="0"/>
                <a:cs typeface="Arial" pitchFamily="34" charset="0"/>
              </a:defRPr>
            </a:lvl3pPr>
            <a:lvl4pPr marL="1600200" indent="-228600" eaLnBrk="0" hangingPunct="0">
              <a:defRPr sz="2400" b="1">
                <a:solidFill>
                  <a:schemeClr val="tx1"/>
                </a:solidFill>
                <a:latin typeface="Arial" pitchFamily="34" charset="0"/>
                <a:cs typeface="Arial" pitchFamily="34" charset="0"/>
              </a:defRPr>
            </a:lvl4pPr>
            <a:lvl5pPr marL="2057400" indent="-228600" eaLnBrk="0" hangingPunct="0">
              <a:defRPr sz="2400" b="1">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2400" b="1">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2400" b="1">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2400" b="1">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2400" b="1">
                <a:solidFill>
                  <a:schemeClr val="tx1"/>
                </a:solidFill>
                <a:latin typeface="Arial" pitchFamily="34" charset="0"/>
                <a:cs typeface="Arial" pitchFamily="34" charset="0"/>
              </a:defRPr>
            </a:lvl9pPr>
          </a:lstStyle>
          <a:p>
            <a:pPr algn="ctr" eaLnBrk="1" hangingPunct="1">
              <a:defRPr/>
            </a:pPr>
            <a:r>
              <a:rPr lang="en-US" altLang="en-US" sz="8800">
                <a:latin typeface="Baskerville Old Face" pitchFamily="18" charset="0"/>
              </a:rPr>
              <a:t>45</a:t>
            </a:r>
            <a:endParaRPr lang="en-US" altLang="en-US">
              <a:latin typeface="Baskerville Old Face" pitchFamily="18" charset="0"/>
            </a:endParaRPr>
          </a:p>
        </p:txBody>
      </p:sp>
      <p:sp>
        <p:nvSpPr>
          <p:cNvPr id="12" name="Oval 11"/>
          <p:cNvSpPr/>
          <p:nvPr/>
        </p:nvSpPr>
        <p:spPr>
          <a:xfrm>
            <a:off x="2340919" y="2207008"/>
            <a:ext cx="2481936" cy="2382659"/>
          </a:xfrm>
          <a:prstGeom prst="ellipse">
            <a:avLst/>
          </a:prstGeom>
          <a:solidFill>
            <a:schemeClr val="bg1"/>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b="1">
                <a:solidFill>
                  <a:schemeClr val="tx1"/>
                </a:solidFill>
                <a:latin typeface="Arial" pitchFamily="34" charset="0"/>
                <a:cs typeface="Arial" pitchFamily="34" charset="0"/>
              </a:defRPr>
            </a:lvl1pPr>
            <a:lvl2pPr marL="742950" indent="-285750" eaLnBrk="0" hangingPunct="0">
              <a:defRPr sz="2400" b="1">
                <a:solidFill>
                  <a:schemeClr val="tx1"/>
                </a:solidFill>
                <a:latin typeface="Arial" pitchFamily="34" charset="0"/>
                <a:cs typeface="Arial" pitchFamily="34" charset="0"/>
              </a:defRPr>
            </a:lvl2pPr>
            <a:lvl3pPr marL="1143000" indent="-228600" eaLnBrk="0" hangingPunct="0">
              <a:defRPr sz="2400" b="1">
                <a:solidFill>
                  <a:schemeClr val="tx1"/>
                </a:solidFill>
                <a:latin typeface="Arial" pitchFamily="34" charset="0"/>
                <a:cs typeface="Arial" pitchFamily="34" charset="0"/>
              </a:defRPr>
            </a:lvl3pPr>
            <a:lvl4pPr marL="1600200" indent="-228600" eaLnBrk="0" hangingPunct="0">
              <a:defRPr sz="2400" b="1">
                <a:solidFill>
                  <a:schemeClr val="tx1"/>
                </a:solidFill>
                <a:latin typeface="Arial" pitchFamily="34" charset="0"/>
                <a:cs typeface="Arial" pitchFamily="34" charset="0"/>
              </a:defRPr>
            </a:lvl4pPr>
            <a:lvl5pPr marL="2057400" indent="-228600" eaLnBrk="0" hangingPunct="0">
              <a:defRPr sz="2400" b="1">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2400" b="1">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2400" b="1">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2400" b="1">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2400" b="1">
                <a:solidFill>
                  <a:schemeClr val="tx1"/>
                </a:solidFill>
                <a:latin typeface="Arial" pitchFamily="34" charset="0"/>
                <a:cs typeface="Arial" pitchFamily="34" charset="0"/>
              </a:defRPr>
            </a:lvl9pPr>
          </a:lstStyle>
          <a:p>
            <a:pPr algn="ctr" eaLnBrk="1" hangingPunct="1">
              <a:defRPr/>
            </a:pPr>
            <a:r>
              <a:rPr lang="en-US" altLang="en-US" sz="8800" dirty="0">
                <a:latin typeface="Arial Narrow" pitchFamily="34" charset="0"/>
              </a:rPr>
              <a:t>25</a:t>
            </a:r>
            <a:endParaRPr lang="en-US" altLang="en-US" dirty="0">
              <a:latin typeface="Arial Narrow" pitchFamily="34" charset="0"/>
            </a:endParaRPr>
          </a:p>
        </p:txBody>
      </p:sp>
      <p:pic>
        <p:nvPicPr>
          <p:cNvPr id="13"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5953" y="2110242"/>
            <a:ext cx="2553085" cy="2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7894" y="2110242"/>
            <a:ext cx="2553085" cy="2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77223" y="2110242"/>
            <a:ext cx="2553085" cy="2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16">
            <a:extLst>
              <a:ext uri="{FF2B5EF4-FFF2-40B4-BE49-F238E27FC236}">
                <a16:creationId xmlns:a16="http://schemas.microsoft.com/office/drawing/2014/main" id="{673F07DC-35A1-8042-B3FF-2C77CB3F3E4D}"/>
              </a:ext>
            </a:extLst>
          </p:cNvPr>
          <p:cNvSpPr/>
          <p:nvPr/>
        </p:nvSpPr>
        <p:spPr>
          <a:xfrm>
            <a:off x="288758" y="271934"/>
            <a:ext cx="11775910" cy="769441"/>
          </a:xfrm>
          <a:prstGeom prst="rect">
            <a:avLst/>
          </a:prstGeom>
        </p:spPr>
        <p:txBody>
          <a:bodyPr wrap="square">
            <a:spAutoFit/>
          </a:bodyPr>
          <a:lstStyle/>
          <a:p>
            <a:r>
              <a:rPr lang="en-US" sz="4400" b="1" dirty="0">
                <a:solidFill>
                  <a:srgbClr val="12456D"/>
                </a:solidFill>
                <a:latin typeface="Tw Cen MT" charset="0"/>
                <a:ea typeface="Tw Cen MT" charset="0"/>
                <a:cs typeface="Tw Cen MT" charset="0"/>
              </a:rPr>
              <a:t>Have a point of view, but be willing to change it.</a:t>
            </a:r>
          </a:p>
        </p:txBody>
      </p:sp>
    </p:spTree>
    <p:extLst>
      <p:ext uri="{BB962C8B-B14F-4D97-AF65-F5344CB8AC3E}">
        <p14:creationId xmlns:p14="http://schemas.microsoft.com/office/powerpoint/2010/main" val="2832319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dissolve">
                                      <p:cBhvr>
                                        <p:cTn id="10" dur="500"/>
                                        <p:tgtEl>
                                          <p:spTgt spid="11"/>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dissolve">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dissolve">
                                      <p:cBhvr>
                                        <p:cTn id="18" dur="500"/>
                                        <p:tgtEl>
                                          <p:spTgt spid="13"/>
                                        </p:tgtEl>
                                      </p:cBhvr>
                                    </p:animEffect>
                                  </p:childTnLst>
                                </p:cTn>
                              </p:par>
                              <p:par>
                                <p:cTn id="19" presetID="9"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dissolve">
                                      <p:cBhvr>
                                        <p:cTn id="21" dur="500"/>
                                        <p:tgtEl>
                                          <p:spTgt spid="15"/>
                                        </p:tgtEl>
                                      </p:cBhvr>
                                    </p:animEffect>
                                  </p:childTnLst>
                                </p:cTn>
                              </p:par>
                              <p:par>
                                <p:cTn id="22" presetID="9" presetClass="entr" presetSubtype="0"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dissolve">
                                      <p:cBhvr>
                                        <p:cTn id="2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760350"/>
            <a:ext cx="12204352" cy="320651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303D521-B97D-1846-B48B-44A6E9738337}"/>
              </a:ext>
            </a:extLst>
          </p:cNvPr>
          <p:cNvSpPr/>
          <p:nvPr/>
        </p:nvSpPr>
        <p:spPr>
          <a:xfrm>
            <a:off x="618170" y="4154174"/>
            <a:ext cx="10943303" cy="1200329"/>
          </a:xfrm>
          <a:prstGeom prst="rect">
            <a:avLst/>
          </a:prstGeom>
        </p:spPr>
        <p:txBody>
          <a:bodyPr wrap="square">
            <a:spAutoFit/>
          </a:bodyPr>
          <a:lstStyle/>
          <a:p>
            <a:pPr algn="ctr"/>
            <a:r>
              <a:rPr lang="en-US" sz="7200" b="1" dirty="0">
                <a:solidFill>
                  <a:srgbClr val="C00000"/>
                </a:solidFill>
                <a:latin typeface="Tw Cen MT" charset="0"/>
                <a:ea typeface="Tw Cen MT" charset="0"/>
                <a:cs typeface="Tw Cen MT" charset="0"/>
              </a:rPr>
              <a:t>Before leaving this point . . .</a:t>
            </a:r>
          </a:p>
        </p:txBody>
      </p:sp>
      <p:sp>
        <p:nvSpPr>
          <p:cNvPr id="2" name="Title 1">
            <a:extLst>
              <a:ext uri="{FF2B5EF4-FFF2-40B4-BE49-F238E27FC236}">
                <a16:creationId xmlns:a16="http://schemas.microsoft.com/office/drawing/2014/main" id="{CB6FB03A-FC7E-15F2-BD03-05E36FB4CE04}"/>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33721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dissolv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4F94900-BF41-0348-B6D7-8B3175F695F9}"/>
              </a:ext>
            </a:extLst>
          </p:cNvPr>
          <p:cNvPicPr>
            <a:picLocks noChangeAspect="1"/>
          </p:cNvPicPr>
          <p:nvPr/>
        </p:nvPicPr>
        <p:blipFill>
          <a:blip r:embed="rId3"/>
          <a:stretch>
            <a:fillRect/>
          </a:stretch>
        </p:blipFill>
        <p:spPr>
          <a:xfrm>
            <a:off x="2252862" y="0"/>
            <a:ext cx="9939137" cy="6626091"/>
          </a:xfrm>
          <a:prstGeom prst="rect">
            <a:avLst/>
          </a:prstGeom>
        </p:spPr>
      </p:pic>
      <p:pic>
        <p:nvPicPr>
          <p:cNvPr id="4" name="Picture 3">
            <a:extLst>
              <a:ext uri="{FF2B5EF4-FFF2-40B4-BE49-F238E27FC236}">
                <a16:creationId xmlns:a16="http://schemas.microsoft.com/office/drawing/2014/main" id="{909FB092-F416-564B-803D-F9A2F5942260}"/>
              </a:ext>
            </a:extLst>
          </p:cNvPr>
          <p:cNvPicPr>
            <a:picLocks noChangeAspect="1"/>
          </p:cNvPicPr>
          <p:nvPr/>
        </p:nvPicPr>
        <p:blipFill>
          <a:blip r:embed="rId4"/>
          <a:stretch>
            <a:fillRect/>
          </a:stretch>
        </p:blipFill>
        <p:spPr>
          <a:xfrm>
            <a:off x="0" y="1216517"/>
            <a:ext cx="5135670" cy="5409574"/>
          </a:xfrm>
          <a:prstGeom prst="rect">
            <a:avLst/>
          </a:prstGeom>
        </p:spPr>
      </p:pic>
      <p:sp>
        <p:nvSpPr>
          <p:cNvPr id="9" name="Title 1">
            <a:extLst>
              <a:ext uri="{FF2B5EF4-FFF2-40B4-BE49-F238E27FC236}">
                <a16:creationId xmlns:a16="http://schemas.microsoft.com/office/drawing/2014/main" id="{81123D12-3233-DF45-948A-1C7A195DBBC1}"/>
              </a:ext>
            </a:extLst>
          </p:cNvPr>
          <p:cNvSpPr txBox="1">
            <a:spLocks/>
          </p:cNvSpPr>
          <p:nvPr/>
        </p:nvSpPr>
        <p:spPr>
          <a:xfrm>
            <a:off x="0" y="67734"/>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b="1" dirty="0">
                <a:solidFill>
                  <a:schemeClr val="accent1">
                    <a:lumMod val="50000"/>
                  </a:schemeClr>
                </a:solidFill>
                <a:latin typeface="Helvetica Neue Condensed Black" charset="0"/>
                <a:ea typeface="Helvetica Neue Condensed Black" charset="0"/>
                <a:cs typeface="Helvetica Neue Condensed Black" charset="0"/>
              </a:rPr>
              <a:t>The Abilene Paradox</a:t>
            </a:r>
          </a:p>
        </p:txBody>
      </p:sp>
    </p:spTree>
    <p:extLst>
      <p:ext uri="{BB962C8B-B14F-4D97-AF65-F5344CB8AC3E}">
        <p14:creationId xmlns:p14="http://schemas.microsoft.com/office/powerpoint/2010/main" val="235306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760350"/>
            <a:ext cx="12204352" cy="320651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C0BB451A-C0FF-7246-AD3F-D939D962B4EF}"/>
              </a:ext>
            </a:extLst>
          </p:cNvPr>
          <p:cNvSpPr/>
          <p:nvPr/>
        </p:nvSpPr>
        <p:spPr>
          <a:xfrm>
            <a:off x="720892" y="4154173"/>
            <a:ext cx="5194409" cy="2308324"/>
          </a:xfrm>
          <a:prstGeom prst="rect">
            <a:avLst/>
          </a:prstGeom>
        </p:spPr>
        <p:txBody>
          <a:bodyPr wrap="square">
            <a:spAutoFit/>
          </a:bodyPr>
          <a:lstStyle/>
          <a:p>
            <a:r>
              <a:rPr lang="en-US" sz="3600" b="1" dirty="0">
                <a:solidFill>
                  <a:srgbClr val="AB212F"/>
                </a:solidFill>
                <a:latin typeface="Tw Cen MT" charset="0"/>
                <a:ea typeface="Tw Cen MT" charset="0"/>
                <a:cs typeface="Tw Cen MT" charset="0"/>
              </a:rPr>
              <a:t>“It’s not what you don’t know that kills you. It’s what you know for sure that ain’t true.” </a:t>
            </a:r>
          </a:p>
        </p:txBody>
      </p:sp>
      <p:pic>
        <p:nvPicPr>
          <p:cNvPr id="55" name="Picture 54">
            <a:extLst>
              <a:ext uri="{FF2B5EF4-FFF2-40B4-BE49-F238E27FC236}">
                <a16:creationId xmlns:a16="http://schemas.microsoft.com/office/drawing/2014/main" id="{F7ABB381-A801-B04D-800E-6712DC3F57FD}"/>
              </a:ext>
            </a:extLst>
          </p:cNvPr>
          <p:cNvPicPr>
            <a:picLocks noChangeAspect="1"/>
          </p:cNvPicPr>
          <p:nvPr/>
        </p:nvPicPr>
        <p:blipFill>
          <a:blip r:embed="rId3"/>
          <a:stretch>
            <a:fillRect/>
          </a:stretch>
        </p:blipFill>
        <p:spPr>
          <a:xfrm>
            <a:off x="5927655" y="3773219"/>
            <a:ext cx="5160768" cy="3070233"/>
          </a:xfrm>
          <a:prstGeom prst="rect">
            <a:avLst/>
          </a:prstGeom>
        </p:spPr>
      </p:pic>
      <p:sp>
        <p:nvSpPr>
          <p:cNvPr id="2" name="Title 1">
            <a:extLst>
              <a:ext uri="{FF2B5EF4-FFF2-40B4-BE49-F238E27FC236}">
                <a16:creationId xmlns:a16="http://schemas.microsoft.com/office/drawing/2014/main" id="{00A24FED-FA19-52BF-1F03-24E2902F5C25}"/>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39437393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760350"/>
            <a:ext cx="12204352" cy="320651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6" name="Picture 55">
            <a:extLst>
              <a:ext uri="{FF2B5EF4-FFF2-40B4-BE49-F238E27FC236}">
                <a16:creationId xmlns:a16="http://schemas.microsoft.com/office/drawing/2014/main" id="{090AD31D-DFCC-2D4E-AF6A-14D0B4299126}"/>
              </a:ext>
            </a:extLst>
          </p:cNvPr>
          <p:cNvPicPr>
            <a:picLocks noChangeAspect="1"/>
          </p:cNvPicPr>
          <p:nvPr/>
        </p:nvPicPr>
        <p:blipFill>
          <a:blip r:embed="rId3"/>
          <a:stretch>
            <a:fillRect/>
          </a:stretch>
        </p:blipFill>
        <p:spPr>
          <a:xfrm>
            <a:off x="5927655" y="3723552"/>
            <a:ext cx="4774186" cy="3179608"/>
          </a:xfrm>
          <a:prstGeom prst="rect">
            <a:avLst/>
          </a:prstGeom>
        </p:spPr>
      </p:pic>
      <p:sp>
        <p:nvSpPr>
          <p:cNvPr id="57" name="Rectangle 56">
            <a:extLst>
              <a:ext uri="{FF2B5EF4-FFF2-40B4-BE49-F238E27FC236}">
                <a16:creationId xmlns:a16="http://schemas.microsoft.com/office/drawing/2014/main" id="{B1EDECFC-6CE3-9849-8E63-63E40F963CD3}"/>
              </a:ext>
            </a:extLst>
          </p:cNvPr>
          <p:cNvSpPr/>
          <p:nvPr/>
        </p:nvSpPr>
        <p:spPr>
          <a:xfrm>
            <a:off x="436751" y="4067776"/>
            <a:ext cx="5463415" cy="2308324"/>
          </a:xfrm>
          <a:prstGeom prst="rect">
            <a:avLst/>
          </a:prstGeom>
        </p:spPr>
        <p:txBody>
          <a:bodyPr wrap="square">
            <a:spAutoFit/>
          </a:bodyPr>
          <a:lstStyle/>
          <a:p>
            <a:r>
              <a:rPr lang="en-US" sz="3600" b="1" dirty="0">
                <a:solidFill>
                  <a:srgbClr val="AB212F"/>
                </a:solidFill>
                <a:latin typeface="Tw Cen MT" charset="0"/>
                <a:ea typeface="Tw Cen MT" charset="0"/>
                <a:cs typeface="Tw Cen MT" charset="0"/>
              </a:rPr>
              <a:t>“We have to recognize that however smart we are, we’re not smarter than everyone else combined.” </a:t>
            </a:r>
          </a:p>
        </p:txBody>
      </p:sp>
      <p:sp>
        <p:nvSpPr>
          <p:cNvPr id="2" name="Title 1">
            <a:extLst>
              <a:ext uri="{FF2B5EF4-FFF2-40B4-BE49-F238E27FC236}">
                <a16:creationId xmlns:a16="http://schemas.microsoft.com/office/drawing/2014/main" id="{B85E269F-EF40-20CD-467D-1575023817FE}"/>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29360860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0" name="Rectangle 29">
            <a:extLst>
              <a:ext uri="{FF2B5EF4-FFF2-40B4-BE49-F238E27FC236}">
                <a16:creationId xmlns:a16="http://schemas.microsoft.com/office/drawing/2014/main" id="{2AC9D1A1-807E-FE45-92A7-134ED3093309}"/>
              </a:ext>
            </a:extLst>
          </p:cNvPr>
          <p:cNvSpPr/>
          <p:nvPr/>
        </p:nvSpPr>
        <p:spPr>
          <a:xfrm>
            <a:off x="-12353" y="3760350"/>
            <a:ext cx="12204352" cy="320651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1163D3E8-86AD-1645-BF4D-040312A10B5B}"/>
              </a:ext>
            </a:extLst>
          </p:cNvPr>
          <p:cNvSpPr/>
          <p:nvPr/>
        </p:nvSpPr>
        <p:spPr>
          <a:xfrm>
            <a:off x="1990404" y="3903158"/>
            <a:ext cx="7874501" cy="2862322"/>
          </a:xfrm>
          <a:prstGeom prst="rect">
            <a:avLst/>
          </a:prstGeom>
        </p:spPr>
        <p:txBody>
          <a:bodyPr wrap="square">
            <a:spAutoFit/>
          </a:bodyPr>
          <a:lstStyle/>
          <a:p>
            <a:pPr algn="ctr"/>
            <a:r>
              <a:rPr lang="en-US" sz="6000" b="1" u="sng" dirty="0">
                <a:solidFill>
                  <a:srgbClr val="C00000"/>
                </a:solidFill>
                <a:latin typeface="Tw Cen MT" charset="0"/>
                <a:ea typeface="Tw Cen MT" charset="0"/>
                <a:cs typeface="Tw Cen MT" charset="0"/>
              </a:rPr>
              <a:t>KEY TAKE-AWAY</a:t>
            </a:r>
          </a:p>
          <a:p>
            <a:pPr algn="ctr"/>
            <a:r>
              <a:rPr lang="en-US" sz="6000" b="1" dirty="0">
                <a:solidFill>
                  <a:srgbClr val="C00000"/>
                </a:solidFill>
                <a:latin typeface="Tw Cen MT" charset="0"/>
                <a:ea typeface="Tw Cen MT" charset="0"/>
                <a:cs typeface="Tw Cen MT" charset="0"/>
              </a:rPr>
              <a:t>Focus on getting it right, not on being right.</a:t>
            </a:r>
          </a:p>
        </p:txBody>
      </p:sp>
      <p:sp>
        <p:nvSpPr>
          <p:cNvPr id="2" name="Title 1">
            <a:extLst>
              <a:ext uri="{FF2B5EF4-FFF2-40B4-BE49-F238E27FC236}">
                <a16:creationId xmlns:a16="http://schemas.microsoft.com/office/drawing/2014/main" id="{3C0291CB-A6F9-A512-4CEE-DE3DDFBE23FA}"/>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8762696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10886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134863"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4361930"/>
            <a:ext cx="12204352" cy="2604929"/>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14A982-615C-88B5-7616-7E9220180684}"/>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2376325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8" y="171726"/>
            <a:ext cx="11598442" cy="1754326"/>
          </a:xfrm>
          <a:prstGeom prst="rect">
            <a:avLst/>
          </a:prstGeom>
        </p:spPr>
        <p:txBody>
          <a:bodyPr wrap="square">
            <a:spAutoFit/>
          </a:bodyPr>
          <a:lstStyle/>
          <a:p>
            <a:pPr algn="ctr"/>
            <a:r>
              <a:rPr lang="en-US" sz="5400" b="1" dirty="0">
                <a:solidFill>
                  <a:srgbClr val="12456D"/>
                </a:solidFill>
                <a:latin typeface="Tw Cen MT" charset="0"/>
                <a:ea typeface="Tw Cen MT" charset="0"/>
                <a:cs typeface="Tw Cen MT" charset="0"/>
              </a:rPr>
              <a:t>When it comes to consent and engagement, you won’t get everyone.</a:t>
            </a:r>
          </a:p>
        </p:txBody>
      </p:sp>
      <p:pic>
        <p:nvPicPr>
          <p:cNvPr id="2" name="Picture 1"/>
          <p:cNvPicPr>
            <a:picLocks noChangeAspect="1"/>
          </p:cNvPicPr>
          <p:nvPr/>
        </p:nvPicPr>
        <p:blipFill>
          <a:blip r:embed="rId2"/>
          <a:stretch>
            <a:fillRect/>
          </a:stretch>
        </p:blipFill>
        <p:spPr>
          <a:xfrm>
            <a:off x="0" y="2815450"/>
            <a:ext cx="7747000" cy="3713256"/>
          </a:xfrm>
          <a:prstGeom prst="rect">
            <a:avLst/>
          </a:prstGeom>
        </p:spPr>
      </p:pic>
      <p:pic>
        <p:nvPicPr>
          <p:cNvPr id="6" name="Picture 5"/>
          <p:cNvPicPr>
            <a:picLocks noChangeAspect="1"/>
          </p:cNvPicPr>
          <p:nvPr/>
        </p:nvPicPr>
        <p:blipFill>
          <a:blip r:embed="rId3"/>
          <a:stretch>
            <a:fillRect/>
          </a:stretch>
        </p:blipFill>
        <p:spPr>
          <a:xfrm>
            <a:off x="7970478" y="2136452"/>
            <a:ext cx="4200132" cy="3153391"/>
          </a:xfrm>
          <a:prstGeom prst="rect">
            <a:avLst/>
          </a:prstGeom>
        </p:spPr>
      </p:pic>
      <p:sp>
        <p:nvSpPr>
          <p:cNvPr id="7" name="Rectangle 6"/>
          <p:cNvSpPr/>
          <p:nvPr/>
        </p:nvSpPr>
        <p:spPr>
          <a:xfrm>
            <a:off x="7970478" y="4978400"/>
            <a:ext cx="4301732" cy="812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22500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72453" y="2186860"/>
            <a:ext cx="3725471" cy="4247317"/>
          </a:xfrm>
          <a:prstGeom prst="rect">
            <a:avLst/>
          </a:prstGeom>
        </p:spPr>
        <p:txBody>
          <a:bodyPr wrap="square">
            <a:spAutoFit/>
          </a:bodyPr>
          <a:lstStyle/>
          <a:p>
            <a:r>
              <a:rPr lang="en-US" sz="5400" b="1" dirty="0">
                <a:solidFill>
                  <a:srgbClr val="12456D"/>
                </a:solidFill>
                <a:latin typeface="Tw Cen MT" charset="0"/>
                <a:ea typeface="Tw Cen MT" charset="0"/>
                <a:cs typeface="Tw Cen MT" charset="0"/>
              </a:rPr>
              <a:t>YOU DON’T NEED IT! </a:t>
            </a:r>
          </a:p>
          <a:p>
            <a:r>
              <a:rPr lang="en-US" sz="5400" b="1" dirty="0">
                <a:solidFill>
                  <a:srgbClr val="C00000"/>
                </a:solidFill>
                <a:latin typeface="Tw Cen MT" charset="0"/>
                <a:ea typeface="Tw Cen MT" charset="0"/>
                <a:cs typeface="Tw Cen MT" charset="0"/>
              </a:rPr>
              <a:t>ERR ON THE SIDE OF ACTION!</a:t>
            </a:r>
          </a:p>
        </p:txBody>
      </p:sp>
      <p:sp>
        <p:nvSpPr>
          <p:cNvPr id="14" name="Rectangle 13">
            <a:extLst>
              <a:ext uri="{FF2B5EF4-FFF2-40B4-BE49-F238E27FC236}">
                <a16:creationId xmlns:a16="http://schemas.microsoft.com/office/drawing/2014/main" id="{2F9CC5BA-6947-724E-A14D-8EA1475E8C4E}"/>
              </a:ext>
            </a:extLst>
          </p:cNvPr>
          <p:cNvSpPr/>
          <p:nvPr/>
        </p:nvSpPr>
        <p:spPr>
          <a:xfrm>
            <a:off x="288758" y="171726"/>
            <a:ext cx="11598442" cy="1754326"/>
          </a:xfrm>
          <a:prstGeom prst="rect">
            <a:avLst/>
          </a:prstGeom>
        </p:spPr>
        <p:txBody>
          <a:bodyPr wrap="square">
            <a:spAutoFit/>
          </a:bodyPr>
          <a:lstStyle/>
          <a:p>
            <a:pPr algn="ctr"/>
            <a:r>
              <a:rPr lang="en-US" sz="5400" b="1" dirty="0">
                <a:solidFill>
                  <a:srgbClr val="12456D"/>
                </a:solidFill>
                <a:latin typeface="Tw Cen MT" charset="0"/>
                <a:ea typeface="Tw Cen MT" charset="0"/>
                <a:cs typeface="Tw Cen MT" charset="0"/>
              </a:rPr>
              <a:t>When it comes to consent and engagement, you won’t get everyone.</a:t>
            </a:r>
          </a:p>
        </p:txBody>
      </p:sp>
      <p:pic>
        <p:nvPicPr>
          <p:cNvPr id="15" name="Picture 14">
            <a:extLst>
              <a:ext uri="{FF2B5EF4-FFF2-40B4-BE49-F238E27FC236}">
                <a16:creationId xmlns:a16="http://schemas.microsoft.com/office/drawing/2014/main" id="{D754E2F5-CB34-2843-9B82-9B28763994B0}"/>
              </a:ext>
            </a:extLst>
          </p:cNvPr>
          <p:cNvPicPr>
            <a:picLocks noChangeAspect="1"/>
          </p:cNvPicPr>
          <p:nvPr/>
        </p:nvPicPr>
        <p:blipFill>
          <a:blip r:embed="rId2"/>
          <a:stretch>
            <a:fillRect/>
          </a:stretch>
        </p:blipFill>
        <p:spPr>
          <a:xfrm>
            <a:off x="5793765" y="1838370"/>
            <a:ext cx="6037545" cy="4888843"/>
          </a:xfrm>
          <a:prstGeom prst="rect">
            <a:avLst/>
          </a:prstGeom>
        </p:spPr>
      </p:pic>
    </p:spTree>
    <p:extLst>
      <p:ext uri="{BB962C8B-B14F-4D97-AF65-F5344CB8AC3E}">
        <p14:creationId xmlns:p14="http://schemas.microsoft.com/office/powerpoint/2010/main" val="8787544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929280" y="412757"/>
            <a:ext cx="3483778" cy="1384995"/>
          </a:xfrm>
          <a:prstGeom prst="rect">
            <a:avLst/>
          </a:prstGeom>
          <a:noFill/>
        </p:spPr>
        <p:txBody>
          <a:bodyPr wrap="square" rtlCol="0">
            <a:spAutoFit/>
          </a:bodyPr>
          <a:lstStyle/>
          <a:p>
            <a:r>
              <a:rPr lang="en-US" sz="2800" dirty="0">
                <a:latin typeface="Yu Gothic Light" panose="020B0300000000000000" pitchFamily="34" charset="-128"/>
                <a:ea typeface="Yu Gothic Light" panose="020B0300000000000000" pitchFamily="34" charset="-128"/>
              </a:rPr>
              <a:t>No one ever got muscles by watching me lift weights.</a:t>
            </a:r>
          </a:p>
        </p:txBody>
      </p:sp>
      <p:sp>
        <p:nvSpPr>
          <p:cNvPr id="6" name="Rectangle 5">
            <a:extLst>
              <a:ext uri="{FF2B5EF4-FFF2-40B4-BE49-F238E27FC236}">
                <a16:creationId xmlns:a16="http://schemas.microsoft.com/office/drawing/2014/main" id="{74939615-0973-CE4D-B63F-CDF3A601269D}"/>
              </a:ext>
            </a:extLst>
          </p:cNvPr>
          <p:cNvSpPr/>
          <p:nvPr/>
        </p:nvSpPr>
        <p:spPr>
          <a:xfrm>
            <a:off x="1172453" y="2186860"/>
            <a:ext cx="3725471" cy="4247317"/>
          </a:xfrm>
          <a:prstGeom prst="rect">
            <a:avLst/>
          </a:prstGeom>
        </p:spPr>
        <p:txBody>
          <a:bodyPr wrap="square">
            <a:spAutoFit/>
          </a:bodyPr>
          <a:lstStyle/>
          <a:p>
            <a:r>
              <a:rPr lang="en-US" sz="5400" b="1" dirty="0">
                <a:solidFill>
                  <a:schemeClr val="bg1"/>
                </a:solidFill>
                <a:latin typeface="Tw Cen MT" charset="0"/>
                <a:ea typeface="Tw Cen MT" charset="0"/>
                <a:cs typeface="Tw Cen MT" charset="0"/>
              </a:rPr>
              <a:t>YOU DON’T NEED IT! </a:t>
            </a:r>
          </a:p>
          <a:p>
            <a:r>
              <a:rPr lang="en-US" sz="5400" b="1" dirty="0">
                <a:solidFill>
                  <a:srgbClr val="C00000"/>
                </a:solidFill>
                <a:latin typeface="Tw Cen MT" charset="0"/>
                <a:ea typeface="Tw Cen MT" charset="0"/>
                <a:cs typeface="Tw Cen MT" charset="0"/>
              </a:rPr>
              <a:t>ERR ON THE SIDE OF ACTION</a:t>
            </a:r>
          </a:p>
        </p:txBody>
      </p:sp>
      <p:pic>
        <p:nvPicPr>
          <p:cNvPr id="30724" name="Picture 4" descr="Arnold Schwarzenegger on Training Heavy | Muscle &amp; Fitness">
            <a:extLst>
              <a:ext uri="{FF2B5EF4-FFF2-40B4-BE49-F238E27FC236}">
                <a16:creationId xmlns:a16="http://schemas.microsoft.com/office/drawing/2014/main" id="{8DBB9027-B602-43AE-80DE-079C58095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0258" y="2186859"/>
            <a:ext cx="7545600" cy="4247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972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309882" y="2741073"/>
            <a:ext cx="2588410" cy="3874576"/>
          </a:xfrm>
          <a:prstGeom prst="rect">
            <a:avLst/>
          </a:prstGeom>
        </p:spPr>
      </p:pic>
      <p:sp>
        <p:nvSpPr>
          <p:cNvPr id="11" name="TextBox 10"/>
          <p:cNvSpPr txBox="1"/>
          <p:nvPr/>
        </p:nvSpPr>
        <p:spPr>
          <a:xfrm>
            <a:off x="288758" y="6571354"/>
            <a:ext cx="3442448" cy="261610"/>
          </a:xfrm>
          <a:prstGeom prst="rect">
            <a:avLst/>
          </a:prstGeom>
          <a:noFill/>
        </p:spPr>
        <p:txBody>
          <a:bodyPr wrap="square" rtlCol="0">
            <a:spAutoFit/>
          </a:bodyPr>
          <a:lstStyle/>
          <a:p>
            <a:r>
              <a:rPr lang="en-US" sz="1100" dirty="0">
                <a:latin typeface="Yu Gothic Light" panose="020B0300000000000000" pitchFamily="34" charset="-128"/>
                <a:ea typeface="Yu Gothic Light" panose="020B0300000000000000" pitchFamily="34" charset="-128"/>
              </a:rPr>
              <a:t>Tom Murphy, CIO, PENN</a:t>
            </a:r>
          </a:p>
        </p:txBody>
      </p:sp>
      <p:sp>
        <p:nvSpPr>
          <p:cNvPr id="14" name="Rectangle 13">
            <a:extLst>
              <a:ext uri="{FF2B5EF4-FFF2-40B4-BE49-F238E27FC236}">
                <a16:creationId xmlns:a16="http://schemas.microsoft.com/office/drawing/2014/main" id="{2F9CC5BA-6947-724E-A14D-8EA1475E8C4E}"/>
              </a:ext>
            </a:extLst>
          </p:cNvPr>
          <p:cNvSpPr/>
          <p:nvPr/>
        </p:nvSpPr>
        <p:spPr>
          <a:xfrm>
            <a:off x="288758" y="171726"/>
            <a:ext cx="11598442" cy="1754326"/>
          </a:xfrm>
          <a:prstGeom prst="rect">
            <a:avLst/>
          </a:prstGeom>
        </p:spPr>
        <p:txBody>
          <a:bodyPr wrap="square">
            <a:spAutoFit/>
          </a:bodyPr>
          <a:lstStyle/>
          <a:p>
            <a:pPr algn="ctr"/>
            <a:r>
              <a:rPr lang="en-US" sz="5400" b="1" dirty="0">
                <a:solidFill>
                  <a:srgbClr val="12456D"/>
                </a:solidFill>
                <a:latin typeface="Tw Cen MT" charset="0"/>
                <a:ea typeface="Tw Cen MT" charset="0"/>
                <a:cs typeface="Tw Cen MT" charset="0"/>
              </a:rPr>
              <a:t>When it comes to consent and engagement, you won’t get everyone.</a:t>
            </a:r>
          </a:p>
        </p:txBody>
      </p:sp>
      <p:sp>
        <p:nvSpPr>
          <p:cNvPr id="9" name="Rectangle 8"/>
          <p:cNvSpPr/>
          <p:nvPr/>
        </p:nvSpPr>
        <p:spPr>
          <a:xfrm>
            <a:off x="2919416" y="3071164"/>
            <a:ext cx="9127333" cy="3170099"/>
          </a:xfrm>
          <a:prstGeom prst="rect">
            <a:avLst/>
          </a:prstGeom>
          <a:solidFill>
            <a:schemeClr val="bg1"/>
          </a:solidFill>
        </p:spPr>
        <p:txBody>
          <a:bodyPr wrap="square">
            <a:spAutoFit/>
          </a:bodyPr>
          <a:lstStyle/>
          <a:p>
            <a:r>
              <a:rPr lang="en-US" sz="4000" dirty="0">
                <a:solidFill>
                  <a:srgbClr val="AB212F"/>
                </a:solidFill>
                <a:latin typeface="Tw Cen MT" charset="0"/>
                <a:ea typeface="Tw Cen MT" charset="0"/>
                <a:cs typeface="Tw Cen MT" charset="0"/>
              </a:rPr>
              <a:t>“While you may not get everyone fully engaged, don’t let that reality impede your progress. It’s always possible to increase engagement just slightly, and the results are worth your effort.” </a:t>
            </a:r>
          </a:p>
        </p:txBody>
      </p:sp>
    </p:spTree>
    <p:extLst>
      <p:ext uri="{BB962C8B-B14F-4D97-AF65-F5344CB8AC3E}">
        <p14:creationId xmlns:p14="http://schemas.microsoft.com/office/powerpoint/2010/main" val="32581862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63411"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123977"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4361930"/>
            <a:ext cx="12204352" cy="2604929"/>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82DF603-2444-A545-A1B2-713914B8622F}"/>
              </a:ext>
            </a:extLst>
          </p:cNvPr>
          <p:cNvSpPr/>
          <p:nvPr/>
        </p:nvSpPr>
        <p:spPr>
          <a:xfrm>
            <a:off x="976162" y="5112258"/>
            <a:ext cx="10867222" cy="923330"/>
          </a:xfrm>
          <a:prstGeom prst="rect">
            <a:avLst/>
          </a:prstGeom>
        </p:spPr>
        <p:txBody>
          <a:bodyPr wrap="square">
            <a:spAutoFit/>
          </a:bodyPr>
          <a:lstStyle/>
          <a:p>
            <a:pPr algn="ctr"/>
            <a:r>
              <a:rPr lang="en-US" sz="5400" b="1" dirty="0">
                <a:solidFill>
                  <a:srgbClr val="C00000"/>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If you’re not learning, you’re in trouble.</a:t>
            </a:r>
          </a:p>
        </p:txBody>
      </p:sp>
      <p:sp>
        <p:nvSpPr>
          <p:cNvPr id="2" name="Title 1">
            <a:extLst>
              <a:ext uri="{FF2B5EF4-FFF2-40B4-BE49-F238E27FC236}">
                <a16:creationId xmlns:a16="http://schemas.microsoft.com/office/drawing/2014/main" id="{5AE8EEC7-395A-2342-623E-21A0558038B8}"/>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4221224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63411"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22194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5011833"/>
            <a:ext cx="12204352" cy="195502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55" name="Rectangle 54">
            <a:extLst>
              <a:ext uri="{FF2B5EF4-FFF2-40B4-BE49-F238E27FC236}">
                <a16:creationId xmlns:a16="http://schemas.microsoft.com/office/drawing/2014/main" id="{887FCF27-0AAB-4E54-9A80-1489D2A9D26A}"/>
              </a:ext>
            </a:extLst>
          </p:cNvPr>
          <p:cNvSpPr/>
          <p:nvPr/>
        </p:nvSpPr>
        <p:spPr>
          <a:xfrm>
            <a:off x="976162" y="5112258"/>
            <a:ext cx="10867222" cy="923330"/>
          </a:xfrm>
          <a:prstGeom prst="rect">
            <a:avLst/>
          </a:prstGeom>
        </p:spPr>
        <p:txBody>
          <a:bodyPr wrap="square">
            <a:spAutoFit/>
          </a:bodyPr>
          <a:lstStyle/>
          <a:p>
            <a:pPr algn="ctr"/>
            <a:r>
              <a:rPr lang="en-US" sz="5400" b="1" dirty="0">
                <a:solidFill>
                  <a:srgbClr val="C00000"/>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If you’re not learning, you’re in trouble.</a:t>
            </a:r>
          </a:p>
        </p:txBody>
      </p:sp>
      <p:sp>
        <p:nvSpPr>
          <p:cNvPr id="2" name="Title 1">
            <a:extLst>
              <a:ext uri="{FF2B5EF4-FFF2-40B4-BE49-F238E27FC236}">
                <a16:creationId xmlns:a16="http://schemas.microsoft.com/office/drawing/2014/main" id="{3595172A-7D79-27AC-65B8-3A6A7B79AC68}"/>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2412070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111309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5011833"/>
            <a:ext cx="12204352" cy="195502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4AF2F637-6304-514B-A2A5-CDC7E33B219B}"/>
              </a:ext>
            </a:extLst>
          </p:cNvPr>
          <p:cNvSpPr/>
          <p:nvPr/>
        </p:nvSpPr>
        <p:spPr>
          <a:xfrm>
            <a:off x="1087488" y="4856132"/>
            <a:ext cx="10867222" cy="1569660"/>
          </a:xfrm>
          <a:prstGeom prst="rect">
            <a:avLst/>
          </a:prstGeom>
        </p:spPr>
        <p:txBody>
          <a:bodyPr wrap="square">
            <a:spAutoFit/>
          </a:bodyPr>
          <a:lstStyle/>
          <a:p>
            <a:pPr algn="ctr"/>
            <a:r>
              <a:rPr lang="en-US" sz="4800" b="1" dirty="0">
                <a:solidFill>
                  <a:srgbClr val="C00000"/>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Do you remember navigating before the availability of GPS tracking? </a:t>
            </a:r>
          </a:p>
        </p:txBody>
      </p:sp>
      <p:sp>
        <p:nvSpPr>
          <p:cNvPr id="2" name="Title 1">
            <a:extLst>
              <a:ext uri="{FF2B5EF4-FFF2-40B4-BE49-F238E27FC236}">
                <a16:creationId xmlns:a16="http://schemas.microsoft.com/office/drawing/2014/main" id="{9D93D290-C3B0-5F2A-8410-00D8485E81C5}"/>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424464536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CC25CB-51E9-CE4A-AC66-5B1EBF3F077A}"/>
              </a:ext>
            </a:extLst>
          </p:cNvPr>
          <p:cNvPicPr>
            <a:picLocks noChangeAspect="1"/>
          </p:cNvPicPr>
          <p:nvPr/>
        </p:nvPicPr>
        <p:blipFill>
          <a:blip r:embed="rId2"/>
          <a:stretch>
            <a:fillRect/>
          </a:stretch>
        </p:blipFill>
        <p:spPr>
          <a:xfrm>
            <a:off x="3400901" y="0"/>
            <a:ext cx="8792657" cy="6795370"/>
          </a:xfrm>
          <a:prstGeom prst="rect">
            <a:avLst/>
          </a:prstGeom>
        </p:spPr>
      </p:pic>
      <p:sp>
        <p:nvSpPr>
          <p:cNvPr id="5" name="Rectangle 4">
            <a:extLst>
              <a:ext uri="{FF2B5EF4-FFF2-40B4-BE49-F238E27FC236}">
                <a16:creationId xmlns:a16="http://schemas.microsoft.com/office/drawing/2014/main" id="{33721954-826B-764A-8585-4C4414DD62BB}"/>
              </a:ext>
            </a:extLst>
          </p:cNvPr>
          <p:cNvSpPr/>
          <p:nvPr/>
        </p:nvSpPr>
        <p:spPr>
          <a:xfrm>
            <a:off x="150971" y="159200"/>
            <a:ext cx="3669467" cy="1754326"/>
          </a:xfrm>
          <a:prstGeom prst="rect">
            <a:avLst/>
          </a:prstGeom>
        </p:spPr>
        <p:txBody>
          <a:bodyPr wrap="square">
            <a:spAutoFit/>
          </a:bodyPr>
          <a:lstStyle/>
          <a:p>
            <a:pPr algn="ctr"/>
            <a:r>
              <a:rPr lang="en-US" sz="5400" b="1" dirty="0">
                <a:solidFill>
                  <a:srgbClr val="12456D"/>
                </a:solidFill>
                <a:latin typeface="Tw Cen MT" charset="0"/>
                <a:ea typeface="Tw Cen MT" charset="0"/>
                <a:cs typeface="Tw Cen MT" charset="0"/>
              </a:rPr>
              <a:t>This is how GPS works.</a:t>
            </a:r>
          </a:p>
        </p:txBody>
      </p:sp>
    </p:spTree>
    <p:extLst>
      <p:ext uri="{BB962C8B-B14F-4D97-AF65-F5344CB8AC3E}">
        <p14:creationId xmlns:p14="http://schemas.microsoft.com/office/powerpoint/2010/main" val="29655905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Image result for photo of cheryl smith AND mckess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p:cNvSpPr txBox="1"/>
          <p:nvPr/>
        </p:nvSpPr>
        <p:spPr>
          <a:xfrm>
            <a:off x="1588127" y="4291772"/>
            <a:ext cx="5318658" cy="138499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“My goal is to be a CIO ----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	   			 </a:t>
            </a:r>
            <a:r>
              <a:rPr kumimoji="0" lang="en-US" sz="1800" b="0" i="0" u="none" strike="noStrike" kern="1200" cap="none" spc="0" normalizeH="0" baseline="0" noProof="0" dirty="0">
                <a:ln>
                  <a:noFill/>
                </a:ln>
                <a:solidFill>
                  <a:prstClr val="white"/>
                </a:solidFill>
                <a:effectLst/>
                <a:uLnTx/>
                <a:uFillTx/>
                <a:latin typeface="Calibri Light" panose="020F0302020204030204"/>
                <a:ea typeface="+mn-ea"/>
                <a:cs typeface="+mn-cs"/>
              </a:rPr>
              <a:t>- Cheryl Smith</a:t>
            </a:r>
            <a:endPar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7" name="TextBox 16"/>
          <p:cNvSpPr txBox="1"/>
          <p:nvPr/>
        </p:nvSpPr>
        <p:spPr>
          <a:xfrm>
            <a:off x="562185" y="4813970"/>
            <a:ext cx="5533815"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of a Fortune 50 company.”</a:t>
            </a:r>
          </a:p>
        </p:txBody>
      </p:sp>
    </p:spTree>
    <p:extLst>
      <p:ext uri="{BB962C8B-B14F-4D97-AF65-F5344CB8AC3E}">
        <p14:creationId xmlns:p14="http://schemas.microsoft.com/office/powerpoint/2010/main" val="37256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7" y="271934"/>
            <a:ext cx="11623495" cy="1938992"/>
          </a:xfrm>
          <a:prstGeom prst="rect">
            <a:avLst/>
          </a:prstGeom>
        </p:spPr>
        <p:txBody>
          <a:bodyPr wrap="square">
            <a:spAutoFit/>
          </a:bodyPr>
          <a:lstStyle/>
          <a:p>
            <a:r>
              <a:rPr lang="en-US" sz="6000" b="1" dirty="0">
                <a:solidFill>
                  <a:srgbClr val="12456D"/>
                </a:solidFill>
                <a:latin typeface="Tw Cen MT" charset="0"/>
                <a:ea typeface="Tw Cen MT" charset="0"/>
                <a:cs typeface="Tw Cen MT" charset="0"/>
              </a:rPr>
              <a:t>Feedback accelerates learning, which accelerates greatness.</a:t>
            </a:r>
          </a:p>
        </p:txBody>
      </p:sp>
      <p:sp>
        <p:nvSpPr>
          <p:cNvPr id="7" name="Rectangle 6"/>
          <p:cNvSpPr/>
          <p:nvPr/>
        </p:nvSpPr>
        <p:spPr>
          <a:xfrm>
            <a:off x="6101133" y="2333685"/>
            <a:ext cx="4081055" cy="3970318"/>
          </a:xfrm>
          <a:prstGeom prst="rect">
            <a:avLst/>
          </a:prstGeom>
        </p:spPr>
        <p:txBody>
          <a:bodyPr wrap="square">
            <a:spAutoFit/>
          </a:bodyPr>
          <a:lstStyle/>
          <a:p>
            <a:pPr marL="342900" indent="-342900">
              <a:buFont typeface="+mj-lt"/>
              <a:buAutoNum type="arabicPeriod"/>
            </a:pPr>
            <a:r>
              <a:rPr lang="en-US" sz="28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What am I doing that you want me to continue doing? </a:t>
            </a:r>
          </a:p>
          <a:p>
            <a:pPr marL="342900" indent="-342900">
              <a:buFont typeface="+mj-lt"/>
              <a:buAutoNum type="arabicPeriod"/>
            </a:pPr>
            <a:r>
              <a:rPr lang="en-US" sz="28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What am I doing that you want me to stop or change doing? </a:t>
            </a:r>
          </a:p>
          <a:p>
            <a:pPr marL="342900" indent="-342900">
              <a:buFont typeface="+mj-lt"/>
              <a:buAutoNum type="arabicPeriod"/>
            </a:pPr>
            <a:r>
              <a:rPr lang="en-US" sz="28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What am I not doing that you want me to start doing? </a:t>
            </a:r>
          </a:p>
        </p:txBody>
      </p:sp>
      <p:sp>
        <p:nvSpPr>
          <p:cNvPr id="8" name="Rectangle 7"/>
          <p:cNvSpPr/>
          <p:nvPr/>
        </p:nvSpPr>
        <p:spPr>
          <a:xfrm>
            <a:off x="5283585" y="2196147"/>
            <a:ext cx="6407125" cy="3771995"/>
          </a:xfrm>
          <a:prstGeom prst="rect">
            <a:avLst/>
          </a:prstGeom>
        </p:spPr>
        <p:txBody>
          <a:bodyPr wrap="square">
            <a:spAutoFit/>
          </a:bodyPr>
          <a:lstStyle/>
          <a:p>
            <a:pPr marL="342900" marR="0" lvl="0" indent="-342900">
              <a:lnSpc>
                <a:spcPct val="107000"/>
              </a:lnSpc>
              <a:spcBef>
                <a:spcPts val="0"/>
              </a:spcBef>
              <a:spcAft>
                <a:spcPts val="800"/>
              </a:spcAft>
              <a:buFont typeface="+mj-lt"/>
              <a:buAutoNum type="arabicPeriod"/>
            </a:pPr>
            <a:r>
              <a:rPr lang="en-US" sz="2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 gave constructive feedback today that will help my team increase performance.</a:t>
            </a:r>
          </a:p>
          <a:p>
            <a:pPr marL="342900" marR="0" lvl="0" indent="-342900">
              <a:lnSpc>
                <a:spcPct val="107000"/>
              </a:lnSpc>
              <a:spcBef>
                <a:spcPts val="0"/>
              </a:spcBef>
              <a:spcAft>
                <a:spcPts val="800"/>
              </a:spcAft>
              <a:buFont typeface="+mj-lt"/>
              <a:buAutoNum type="arabicPeriod"/>
            </a:pPr>
            <a:r>
              <a:rPr lang="en-US" sz="2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 showed genuine care, concern, and individualized consideration today. </a:t>
            </a:r>
          </a:p>
          <a:p>
            <a:pPr marL="342900" marR="0" lvl="0" indent="-342900">
              <a:lnSpc>
                <a:spcPct val="107000"/>
              </a:lnSpc>
              <a:spcBef>
                <a:spcPts val="0"/>
              </a:spcBef>
              <a:spcAft>
                <a:spcPts val="800"/>
              </a:spcAft>
              <a:buFont typeface="+mj-lt"/>
              <a:buAutoNum type="arabicPeriod"/>
            </a:pPr>
            <a:r>
              <a:rPr lang="en-US" sz="2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 helped align priorities and expectations today with our vision.</a:t>
            </a:r>
          </a:p>
          <a:p>
            <a:pPr marL="342900" marR="0" lvl="0" indent="-342900">
              <a:lnSpc>
                <a:spcPct val="107000"/>
              </a:lnSpc>
              <a:spcBef>
                <a:spcPts val="0"/>
              </a:spcBef>
              <a:spcAft>
                <a:spcPts val="800"/>
              </a:spcAft>
              <a:buFont typeface="+mj-lt"/>
              <a:buAutoNum type="arabicPeriod"/>
            </a:pPr>
            <a:r>
              <a:rPr lang="en-US" sz="2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 shared information from my meetings with my team to help them see the larger picture. </a:t>
            </a:r>
          </a:p>
          <a:p>
            <a:pPr marL="342900" marR="0" lvl="0" indent="-342900">
              <a:lnSpc>
                <a:spcPct val="107000"/>
              </a:lnSpc>
              <a:spcBef>
                <a:spcPts val="0"/>
              </a:spcBef>
              <a:spcAft>
                <a:spcPts val="800"/>
              </a:spcAft>
              <a:buFont typeface="+mj-lt"/>
              <a:buAutoNum type="arabicPeriod"/>
            </a:pPr>
            <a:r>
              <a:rPr lang="en-US" sz="2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I helped my team with their individual development plans and career projection.</a:t>
            </a:r>
            <a:endParaRPr lang="en-US" sz="2000" b="1" dirty="0">
              <a:solidFill>
                <a:schemeClr val="accent1">
                  <a:lumMod val="50000"/>
                </a:schemeClr>
              </a:solidFill>
              <a:effectLst/>
              <a:latin typeface="Helvetica Neue Condensed" panose="02000503000000020004" pitchFamily="2" charset="0"/>
              <a:ea typeface="Helvetica Neue Condensed" panose="02000503000000020004" pitchFamily="2" charset="0"/>
              <a:cs typeface="Helvetica Neue Condensed" panose="02000503000000020004" pitchFamily="2" charset="0"/>
            </a:endParaRPr>
          </a:p>
        </p:txBody>
      </p:sp>
      <p:pic>
        <p:nvPicPr>
          <p:cNvPr id="2" name="Picture 1">
            <a:extLst>
              <a:ext uri="{FF2B5EF4-FFF2-40B4-BE49-F238E27FC236}">
                <a16:creationId xmlns:a16="http://schemas.microsoft.com/office/drawing/2014/main" id="{C96DDC85-322E-2047-BD85-020F22124496}"/>
              </a:ext>
            </a:extLst>
          </p:cNvPr>
          <p:cNvPicPr>
            <a:picLocks noChangeAspect="1"/>
          </p:cNvPicPr>
          <p:nvPr/>
        </p:nvPicPr>
        <p:blipFill>
          <a:blip r:embed="rId2"/>
          <a:stretch>
            <a:fillRect/>
          </a:stretch>
        </p:blipFill>
        <p:spPr>
          <a:xfrm>
            <a:off x="288757" y="2084714"/>
            <a:ext cx="4773286" cy="4773286"/>
          </a:xfrm>
          <a:prstGeom prst="rect">
            <a:avLst/>
          </a:prstGeom>
        </p:spPr>
      </p:pic>
      <p:sp>
        <p:nvSpPr>
          <p:cNvPr id="10" name="TextBox 9">
            <a:extLst>
              <a:ext uri="{FF2B5EF4-FFF2-40B4-BE49-F238E27FC236}">
                <a16:creationId xmlns:a16="http://schemas.microsoft.com/office/drawing/2014/main" id="{4903FE0A-CDFE-4B4C-8AA6-540D688D9EDC}"/>
              </a:ext>
            </a:extLst>
          </p:cNvPr>
          <p:cNvSpPr txBox="1"/>
          <p:nvPr/>
        </p:nvSpPr>
        <p:spPr>
          <a:xfrm>
            <a:off x="804821" y="6550223"/>
            <a:ext cx="1162498" cy="307777"/>
          </a:xfrm>
          <a:prstGeom prst="rect">
            <a:avLst/>
          </a:prstGeom>
          <a:noFill/>
        </p:spPr>
        <p:txBody>
          <a:bodyPr wrap="none" rtlCol="0">
            <a:spAutoFit/>
          </a:bodyPr>
          <a:lstStyle/>
          <a:p>
            <a:r>
              <a:rPr lang="en-US" sz="1400" dirty="0">
                <a:solidFill>
                  <a:schemeClr val="bg1">
                    <a:lumMod val="95000"/>
                  </a:schemeClr>
                </a:solidFill>
                <a:latin typeface="Yu Gothic Light" panose="020B0300000000000000" pitchFamily="34" charset="-128"/>
                <a:ea typeface="Yu Gothic Light" panose="020B0300000000000000" pitchFamily="34" charset="-128"/>
              </a:rPr>
              <a:t>Cheryl Smith</a:t>
            </a:r>
          </a:p>
        </p:txBody>
      </p:sp>
    </p:spTree>
    <p:extLst>
      <p:ext uri="{BB962C8B-B14F-4D97-AF65-F5344CB8AC3E}">
        <p14:creationId xmlns:p14="http://schemas.microsoft.com/office/powerpoint/2010/main" val="623027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xit" presetSubtype="0" fill="hold" grpId="1" nodeType="clickEffect">
                                  <p:stCondLst>
                                    <p:cond delay="0"/>
                                  </p:stCondLst>
                                  <p:childTnLst>
                                    <p:animEffect transition="out" filter="dissolve">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63410"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5580819"/>
            <a:ext cx="12204352" cy="138604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6D5BA2AF-4EFE-6C4F-1123-07D06DDDEA9B}"/>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21211513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68CBB97-F04E-6C46-86A4-191FD1F9B24F}"/>
              </a:ext>
            </a:extLst>
          </p:cNvPr>
          <p:cNvSpPr txBox="1">
            <a:spLocks/>
          </p:cNvSpPr>
          <p:nvPr/>
        </p:nvSpPr>
        <p:spPr>
          <a:xfrm>
            <a:off x="-1" y="2488582"/>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b="1" dirty="0">
                <a:solidFill>
                  <a:schemeClr val="accent1">
                    <a:lumMod val="50000"/>
                  </a:schemeClr>
                </a:solidFill>
                <a:latin typeface="Helvetica Neue Condensed Black" charset="0"/>
                <a:ea typeface="Helvetica Neue Condensed Black" charset="0"/>
                <a:cs typeface="Helvetica Neue Condensed Black" charset="0"/>
              </a:rPr>
              <a:t>EXAMPLE</a:t>
            </a:r>
          </a:p>
        </p:txBody>
      </p:sp>
      <p:pic>
        <p:nvPicPr>
          <p:cNvPr id="5" name="Picture 4"/>
          <p:cNvPicPr>
            <a:picLocks noChangeAspect="1"/>
          </p:cNvPicPr>
          <p:nvPr/>
        </p:nvPicPr>
        <p:blipFill>
          <a:blip r:embed="rId3"/>
          <a:stretch>
            <a:fillRect/>
          </a:stretch>
        </p:blipFill>
        <p:spPr>
          <a:xfrm>
            <a:off x="0" y="-635001"/>
            <a:ext cx="12192000" cy="8128001"/>
          </a:xfrm>
          <a:prstGeom prst="rect">
            <a:avLst/>
          </a:prstGeom>
        </p:spPr>
      </p:pic>
    </p:spTree>
    <p:extLst>
      <p:ext uri="{BB962C8B-B14F-4D97-AF65-F5344CB8AC3E}">
        <p14:creationId xmlns:p14="http://schemas.microsoft.com/office/powerpoint/2010/main" val="4074923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296400" y="1377423"/>
            <a:ext cx="1504873" cy="2187314"/>
          </a:xfrm>
          <a:prstGeom prst="rect">
            <a:avLst/>
          </a:prstGeom>
        </p:spPr>
      </p:pic>
      <p:sp>
        <p:nvSpPr>
          <p:cNvPr id="5" name="TextBox 4"/>
          <p:cNvSpPr txBox="1"/>
          <p:nvPr/>
        </p:nvSpPr>
        <p:spPr>
          <a:xfrm>
            <a:off x="9296400" y="3608586"/>
            <a:ext cx="899605" cy="307777"/>
          </a:xfrm>
          <a:prstGeom prst="rect">
            <a:avLst/>
          </a:prstGeom>
          <a:noFill/>
        </p:spPr>
        <p:txBody>
          <a:bodyPr wrap="none" rtlCol="0">
            <a:spAutoFit/>
          </a:bodyPr>
          <a:lstStyle/>
          <a:p>
            <a:r>
              <a:rPr lang="en-US" sz="1400" dirty="0">
                <a:latin typeface="Yu Gothic Light" panose="020B0300000000000000" pitchFamily="34" charset="-128"/>
                <a:ea typeface="Yu Gothic Light" panose="020B0300000000000000" pitchFamily="34" charset="-128"/>
              </a:rPr>
              <a:t>Jan Dean</a:t>
            </a:r>
          </a:p>
        </p:txBody>
      </p:sp>
      <p:sp>
        <p:nvSpPr>
          <p:cNvPr id="6" name="Title 1"/>
          <p:cNvSpPr txBox="1">
            <a:spLocks/>
          </p:cNvSpPr>
          <p:nvPr/>
        </p:nvSpPr>
        <p:spPr>
          <a:xfrm>
            <a:off x="5049554" y="2590800"/>
            <a:ext cx="3894029"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Yu Gothic UI Light" panose="020B0300000000000000" pitchFamily="34" charset="-128"/>
                <a:ea typeface="Yu Gothic UI Light" panose="020B0300000000000000" pitchFamily="34" charset="-128"/>
                <a:cs typeface="+mj-cs"/>
              </a:defRPr>
            </a:lvl1pPr>
          </a:lstStyle>
          <a:p>
            <a:r>
              <a:rPr lang="en-US" sz="48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Know at the beginning, you may not be there to see the end.</a:t>
            </a:r>
          </a:p>
        </p:txBody>
      </p:sp>
      <p:pic>
        <p:nvPicPr>
          <p:cNvPr id="2" name="Picture 1"/>
          <p:cNvPicPr>
            <a:picLocks noChangeAspect="1"/>
          </p:cNvPicPr>
          <p:nvPr/>
        </p:nvPicPr>
        <p:blipFill>
          <a:blip r:embed="rId3"/>
          <a:stretch>
            <a:fillRect/>
          </a:stretch>
        </p:blipFill>
        <p:spPr>
          <a:xfrm>
            <a:off x="645834" y="2536737"/>
            <a:ext cx="3813351" cy="3934178"/>
          </a:xfrm>
          <a:prstGeom prst="rect">
            <a:avLst/>
          </a:prstGeom>
        </p:spPr>
      </p:pic>
    </p:spTree>
    <p:extLst>
      <p:ext uri="{BB962C8B-B14F-4D97-AF65-F5344CB8AC3E}">
        <p14:creationId xmlns:p14="http://schemas.microsoft.com/office/powerpoint/2010/main" val="82458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50" y="4498975"/>
            <a:ext cx="3943350" cy="1325563"/>
          </a:xfrm>
        </p:spPr>
        <p:txBody>
          <a:bodyPr/>
          <a:lstStyle/>
          <a:p>
            <a:pPr algn="ctr"/>
            <a:r>
              <a:rPr lang="en-US"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You can’t wait to be great.</a:t>
            </a:r>
          </a:p>
        </p:txBody>
      </p:sp>
      <p:pic>
        <p:nvPicPr>
          <p:cNvPr id="10242" name="Picture 2" descr="Image result for robin williams carpe di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4675" y="176212"/>
            <a:ext cx="4709360" cy="66817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6581775" y="176213"/>
            <a:ext cx="3943350" cy="256222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Yu Gothic UI Light" panose="020B0300000000000000" pitchFamily="34" charset="-128"/>
                <a:ea typeface="Yu Gothic UI Light" panose="020B0300000000000000" pitchFamily="34" charset="-128"/>
                <a:cs typeface="+mj-cs"/>
              </a:defRPr>
            </a:lvl1pPr>
          </a:lstStyle>
          <a:p>
            <a:pPr algn="ctr"/>
            <a:r>
              <a:rPr lang="en-US" sz="40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Carpe diem. Seize the day. Make your lives extraordinary.</a:t>
            </a:r>
          </a:p>
        </p:txBody>
      </p:sp>
      <p:sp>
        <p:nvSpPr>
          <p:cNvPr id="6" name="TextBox 5"/>
          <p:cNvSpPr txBox="1"/>
          <p:nvPr/>
        </p:nvSpPr>
        <p:spPr>
          <a:xfrm>
            <a:off x="5284035" y="6334780"/>
            <a:ext cx="1726755" cy="523220"/>
          </a:xfrm>
          <a:prstGeom prst="rect">
            <a:avLst/>
          </a:prstGeom>
          <a:noFill/>
        </p:spPr>
        <p:txBody>
          <a:bodyPr wrap="none" rtlCol="0">
            <a:spAutoFit/>
          </a:bodyPr>
          <a:lstStyle/>
          <a:p>
            <a:r>
              <a:rPr lang="en-US" sz="1400" dirty="0">
                <a:latin typeface="Yu Gothic Light" panose="020B0300000000000000" pitchFamily="34" charset="-128"/>
                <a:ea typeface="Yu Gothic Light" panose="020B0300000000000000" pitchFamily="34" charset="-128"/>
              </a:rPr>
              <a:t>Robin Williams</a:t>
            </a:r>
          </a:p>
          <a:p>
            <a:r>
              <a:rPr lang="en-US" sz="1400" dirty="0">
                <a:latin typeface="Yu Gothic Light" panose="020B0300000000000000" pitchFamily="34" charset="-128"/>
                <a:ea typeface="Yu Gothic Light" panose="020B0300000000000000" pitchFamily="34" charset="-128"/>
              </a:rPr>
              <a:t>Dead Poets Society</a:t>
            </a:r>
          </a:p>
        </p:txBody>
      </p:sp>
    </p:spTree>
    <p:extLst>
      <p:ext uri="{BB962C8B-B14F-4D97-AF65-F5344CB8AC3E}">
        <p14:creationId xmlns:p14="http://schemas.microsoft.com/office/powerpoint/2010/main" val="3314741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74908"/>
            <a:ext cx="12192000" cy="5632311"/>
          </a:xfrm>
          <a:prstGeom prst="rect">
            <a:avLst/>
          </a:prstGeom>
          <a:solidFill>
            <a:srgbClr val="AB212F"/>
          </a:solidFill>
        </p:spPr>
        <p:txBody>
          <a:bodyPr wrap="square">
            <a:spAutoFit/>
          </a:bodyPr>
          <a:lstStyle/>
          <a:p>
            <a:pPr algn="ctr"/>
            <a:endParaRPr lang="en-US" sz="3600" b="1"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endParaRPr>
          </a:p>
          <a:p>
            <a:pPr algn="ctr"/>
            <a:r>
              <a:rPr lang="en-US" sz="3600" b="1"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How often have you been disengaged because you saw others disengaged? How often have you said or thought that you’re not going to give 100 percent of your skills and abilities because you think your boss is an idiot, your team is just not worth it, or you’re not getting paid enough or don’t have the right title, or it’s just not worth your time? This is understandable sometimes, but it’s also illogical. </a:t>
            </a:r>
          </a:p>
          <a:p>
            <a:pPr algn="ctr"/>
            <a:endParaRPr lang="en-US" sz="3600" b="1"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endParaRPr>
          </a:p>
        </p:txBody>
      </p:sp>
    </p:spTree>
    <p:extLst>
      <p:ext uri="{BB962C8B-B14F-4D97-AF65-F5344CB8AC3E}">
        <p14:creationId xmlns:p14="http://schemas.microsoft.com/office/powerpoint/2010/main" val="31599276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50" y="2623095"/>
            <a:ext cx="4547870" cy="1325563"/>
          </a:xfrm>
        </p:spPr>
        <p:txBody>
          <a:bodyPr>
            <a:noAutofit/>
          </a:bodyPr>
          <a:lstStyle/>
          <a:p>
            <a:r>
              <a:rPr lang="en-US" sz="4800" b="1" dirty="0">
                <a:solidFill>
                  <a:schemeClr val="accent1">
                    <a:lumMod val="50000"/>
                  </a:schemeClr>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You may not get the chance to do a better job tomorrow.</a:t>
            </a:r>
          </a:p>
        </p:txBody>
      </p:sp>
      <p:pic>
        <p:nvPicPr>
          <p:cNvPr id="10" name="Picture 2" descr="Janice-Dean-Obitua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526" y="2590800"/>
            <a:ext cx="4376242" cy="402769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3"/>
          <a:stretch>
            <a:fillRect/>
          </a:stretch>
        </p:blipFill>
        <p:spPr>
          <a:xfrm>
            <a:off x="9296400" y="1377423"/>
            <a:ext cx="1504873" cy="2187314"/>
          </a:xfrm>
          <a:prstGeom prst="rect">
            <a:avLst/>
          </a:prstGeom>
        </p:spPr>
      </p:pic>
      <p:sp>
        <p:nvSpPr>
          <p:cNvPr id="9" name="TextBox 8"/>
          <p:cNvSpPr txBox="1"/>
          <p:nvPr/>
        </p:nvSpPr>
        <p:spPr>
          <a:xfrm>
            <a:off x="9296400" y="3602502"/>
            <a:ext cx="1197764" cy="523220"/>
          </a:xfrm>
          <a:prstGeom prst="rect">
            <a:avLst/>
          </a:prstGeom>
          <a:noFill/>
        </p:spPr>
        <p:txBody>
          <a:bodyPr wrap="none" rtlCol="0">
            <a:spAutoFit/>
          </a:bodyPr>
          <a:lstStyle/>
          <a:p>
            <a:r>
              <a:rPr lang="en-US" sz="1400" dirty="0">
                <a:latin typeface="Yu Gothic Light" panose="020B0300000000000000" pitchFamily="34" charset="-128"/>
                <a:ea typeface="Yu Gothic Light" panose="020B0300000000000000" pitchFamily="34" charset="-128"/>
              </a:rPr>
              <a:t>Jan Dean</a:t>
            </a:r>
          </a:p>
          <a:p>
            <a:r>
              <a:rPr lang="en-US" sz="1400" dirty="0">
                <a:latin typeface="Yu Gothic Light" panose="020B0300000000000000" pitchFamily="34" charset="-128"/>
                <a:ea typeface="Yu Gothic Light" panose="020B0300000000000000" pitchFamily="34" charset="-128"/>
              </a:rPr>
              <a:t>1952 </a:t>
            </a:r>
            <a:r>
              <a:rPr lang="mr-IN" sz="1400" dirty="0">
                <a:latin typeface="Yu Gothic Light" panose="020B0300000000000000" pitchFamily="34" charset="-128"/>
                <a:ea typeface="Yu Gothic Light" panose="020B0300000000000000" pitchFamily="34" charset="-128"/>
              </a:rPr>
              <a:t>–</a:t>
            </a:r>
            <a:r>
              <a:rPr lang="en-US" sz="1400" dirty="0">
                <a:latin typeface="Yu Gothic Light" panose="020B0300000000000000" pitchFamily="34" charset="-128"/>
                <a:ea typeface="Yu Gothic Light" panose="020B0300000000000000" pitchFamily="34" charset="-128"/>
              </a:rPr>
              <a:t> 2017 </a:t>
            </a:r>
          </a:p>
        </p:txBody>
      </p:sp>
    </p:spTree>
    <p:extLst>
      <p:ext uri="{BB962C8B-B14F-4D97-AF65-F5344CB8AC3E}">
        <p14:creationId xmlns:p14="http://schemas.microsoft.com/office/powerpoint/2010/main" val="95465830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2CA39B2-2298-A04E-B747-9DC45E5DBC25}"/>
              </a:ext>
            </a:extLst>
          </p:cNvPr>
          <p:cNvSpPr/>
          <p:nvPr/>
        </p:nvSpPr>
        <p:spPr>
          <a:xfrm>
            <a:off x="601250" y="1298522"/>
            <a:ext cx="11123112" cy="4031873"/>
          </a:xfrm>
          <a:prstGeom prst="rect">
            <a:avLst/>
          </a:prstGeom>
        </p:spPr>
        <p:txBody>
          <a:bodyPr wrap="square">
            <a:spAutoFit/>
          </a:bodyPr>
          <a:lstStyle/>
          <a:p>
            <a:pPr algn="ctr">
              <a:spcBef>
                <a:spcPts val="600"/>
              </a:spcBef>
              <a:spcAft>
                <a:spcPts val="600"/>
              </a:spcAft>
            </a:pPr>
            <a:r>
              <a:rPr lang="en-US" sz="3200" dirty="0">
                <a:latin typeface="Tw Cen MT" panose="020B0602020104020603" pitchFamily="34" charset="77"/>
                <a:ea typeface="Calibri" panose="020F0502020204030204" pitchFamily="34" charset="0"/>
                <a:cs typeface="Times New Roman" panose="02020603050405020304" pitchFamily="18" charset="0"/>
              </a:rPr>
              <a:t>A leader’s action can establish mutual trust or diminish it completely, build a culture of continual improvement or get stuck in the status quo, encourage full engagement or something a lot less, exceed expectations or leave those served doubting value is even possible, achieve more as a team than what any individual could accomplish alone, and establish purpose and meaning from contribution or simply drive contribution based on fear of consequence from the person leveraging positional power. </a:t>
            </a:r>
            <a:endParaRPr lang="en-US" sz="3200" dirty="0">
              <a:latin typeface="Tw Cen MT" panose="020B0602020104020603" pitchFamily="34" charset="77"/>
              <a:ea typeface="Calibri" panose="020F0502020204030204" pitchFamily="34" charset="0"/>
            </a:endParaRPr>
          </a:p>
        </p:txBody>
      </p:sp>
    </p:spTree>
    <p:extLst>
      <p:ext uri="{BB962C8B-B14F-4D97-AF65-F5344CB8AC3E}">
        <p14:creationId xmlns:p14="http://schemas.microsoft.com/office/powerpoint/2010/main" val="9778771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63410"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0383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5580819"/>
            <a:ext cx="12204352" cy="138604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6D5BA2AF-4EFE-6C4F-1123-07D06DDDEA9B}"/>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
        <p:nvSpPr>
          <p:cNvPr id="2" name="Rectangle 1">
            <a:extLst>
              <a:ext uri="{FF2B5EF4-FFF2-40B4-BE49-F238E27FC236}">
                <a16:creationId xmlns:a16="http://schemas.microsoft.com/office/drawing/2014/main" id="{A565333D-589B-F312-9311-44D90E0CE27B}"/>
              </a:ext>
            </a:extLst>
          </p:cNvPr>
          <p:cNvSpPr/>
          <p:nvPr/>
        </p:nvSpPr>
        <p:spPr>
          <a:xfrm>
            <a:off x="1087488" y="5861972"/>
            <a:ext cx="10867222" cy="830997"/>
          </a:xfrm>
          <a:prstGeom prst="rect">
            <a:avLst/>
          </a:prstGeom>
        </p:spPr>
        <p:txBody>
          <a:bodyPr wrap="square">
            <a:spAutoFit/>
          </a:bodyPr>
          <a:lstStyle/>
          <a:p>
            <a:pPr algn="ctr"/>
            <a:r>
              <a:rPr lang="en-US" sz="4800" b="1" dirty="0">
                <a:solidFill>
                  <a:srgbClr val="1F3D3D"/>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The Heliotropic Effect</a:t>
            </a:r>
          </a:p>
        </p:txBody>
      </p:sp>
    </p:spTree>
    <p:extLst>
      <p:ext uri="{BB962C8B-B14F-4D97-AF65-F5344CB8AC3E}">
        <p14:creationId xmlns:p14="http://schemas.microsoft.com/office/powerpoint/2010/main" val="43745480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4043363" y="885824"/>
            <a:ext cx="8010120" cy="5710250"/>
          </a:xfrm>
          <a:prstGeom prst="rect">
            <a:avLst/>
          </a:prstGeom>
        </p:spPr>
      </p:pic>
      <p:sp>
        <p:nvSpPr>
          <p:cNvPr id="5" name="Rectangle 4"/>
          <p:cNvSpPr/>
          <p:nvPr/>
        </p:nvSpPr>
        <p:spPr>
          <a:xfrm>
            <a:off x="288758" y="171726"/>
            <a:ext cx="4299284" cy="2862322"/>
          </a:xfrm>
          <a:prstGeom prst="rect">
            <a:avLst/>
          </a:prstGeom>
        </p:spPr>
        <p:txBody>
          <a:bodyPr wrap="square">
            <a:spAutoFit/>
          </a:bodyPr>
          <a:lstStyle/>
          <a:p>
            <a:r>
              <a:rPr lang="en-US" sz="6000" b="1" dirty="0">
                <a:solidFill>
                  <a:srgbClr val="12456D"/>
                </a:solidFill>
                <a:latin typeface="Tw Cen MT" charset="0"/>
                <a:ea typeface="Tw Cen MT" charset="0"/>
                <a:cs typeface="Tw Cen MT" charset="0"/>
              </a:rPr>
              <a:t>Be the heliotropic effect.</a:t>
            </a:r>
          </a:p>
        </p:txBody>
      </p:sp>
      <p:pic>
        <p:nvPicPr>
          <p:cNvPr id="2" name="Picture 1"/>
          <p:cNvPicPr>
            <a:picLocks noChangeAspect="1"/>
          </p:cNvPicPr>
          <p:nvPr/>
        </p:nvPicPr>
        <p:blipFill>
          <a:blip r:embed="rId3"/>
          <a:stretch>
            <a:fillRect/>
          </a:stretch>
        </p:blipFill>
        <p:spPr>
          <a:xfrm>
            <a:off x="4588042" y="-252262"/>
            <a:ext cx="5190100" cy="6524397"/>
          </a:xfrm>
          <a:prstGeom prst="rect">
            <a:avLst/>
          </a:prstGeom>
        </p:spPr>
      </p:pic>
    </p:spTree>
    <p:extLst>
      <p:ext uri="{BB962C8B-B14F-4D97-AF65-F5344CB8AC3E}">
        <p14:creationId xmlns:p14="http://schemas.microsoft.com/office/powerpoint/2010/main" val="275046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8117628" y="554555"/>
            <a:ext cx="3805612" cy="830997"/>
          </a:xfrm>
          <a:prstGeom prst="rect">
            <a:avLst/>
          </a:prstGeom>
          <a:solidFill>
            <a:srgbClr val="AB212F"/>
          </a:solidFill>
        </p:spPr>
        <p:txBody>
          <a:bodyPr wrap="square">
            <a:spAutoFit/>
          </a:bodyPr>
          <a:lstStyle/>
          <a:p>
            <a:r>
              <a:rPr lang="en-US" sz="2400" dirty="0">
                <a:solidFill>
                  <a:schemeClr val="bg1"/>
                </a:solidFill>
                <a:latin typeface="Tw Cen MT" charset="0"/>
                <a:ea typeface="Tw Cen MT" charset="0"/>
                <a:cs typeface="Tw Cen MT" charset="0"/>
              </a:rPr>
              <a:t>Three things characterize the people who are energizers.</a:t>
            </a:r>
          </a:p>
        </p:txBody>
      </p:sp>
      <p:sp>
        <p:nvSpPr>
          <p:cNvPr id="7" name="Rectangle 6"/>
          <p:cNvSpPr/>
          <p:nvPr/>
        </p:nvSpPr>
        <p:spPr>
          <a:xfrm>
            <a:off x="8387924" y="1479776"/>
            <a:ext cx="3535316" cy="3108543"/>
          </a:xfrm>
          <a:prstGeom prst="rect">
            <a:avLst/>
          </a:prstGeom>
        </p:spPr>
        <p:txBody>
          <a:bodyPr wrap="square">
            <a:spAutoFit/>
          </a:bodyPr>
          <a:lstStyle/>
          <a:p>
            <a:pPr marL="342900" indent="-342900">
              <a:buFont typeface="+mj-lt"/>
              <a:buAutoNum type="arabicPeriod"/>
            </a:pPr>
            <a:r>
              <a:rPr lang="en-US" sz="2800" dirty="0">
                <a:solidFill>
                  <a:srgbClr val="AB212F"/>
                </a:solidFill>
                <a:latin typeface="Tw Cen MT" charset="0"/>
                <a:ea typeface="Tw Cen MT" charset="0"/>
                <a:cs typeface="Tw Cen MT" charset="0"/>
              </a:rPr>
              <a:t>A relentless focus on the bright side.</a:t>
            </a:r>
          </a:p>
          <a:p>
            <a:pPr marL="342900" indent="-342900">
              <a:buFont typeface="+mj-lt"/>
              <a:buAutoNum type="arabicPeriod"/>
            </a:pPr>
            <a:r>
              <a:rPr lang="en-US" sz="2800" dirty="0">
                <a:solidFill>
                  <a:srgbClr val="AB212F"/>
                </a:solidFill>
                <a:latin typeface="Tw Cen MT" charset="0"/>
                <a:ea typeface="Tw Cen MT" charset="0"/>
                <a:cs typeface="Tw Cen MT" charset="0"/>
              </a:rPr>
              <a:t>Redefining negatives as positives.</a:t>
            </a:r>
          </a:p>
          <a:p>
            <a:pPr marL="342900" indent="-342900">
              <a:buFont typeface="+mj-lt"/>
              <a:buAutoNum type="arabicPeriod"/>
            </a:pPr>
            <a:r>
              <a:rPr lang="en-US" sz="2800" dirty="0">
                <a:solidFill>
                  <a:srgbClr val="AB212F"/>
                </a:solidFill>
                <a:latin typeface="Tw Cen MT" charset="0"/>
                <a:ea typeface="Tw Cen MT" charset="0"/>
                <a:cs typeface="Tw Cen MT" charset="0"/>
              </a:rPr>
              <a:t>Fast response time. Energizers don’t dawdle. </a:t>
            </a:r>
          </a:p>
        </p:txBody>
      </p:sp>
      <p:sp>
        <p:nvSpPr>
          <p:cNvPr id="9" name="TextBox 8"/>
          <p:cNvSpPr txBox="1"/>
          <p:nvPr/>
        </p:nvSpPr>
        <p:spPr>
          <a:xfrm>
            <a:off x="7821391" y="6488668"/>
            <a:ext cx="2283574" cy="369332"/>
          </a:xfrm>
          <a:prstGeom prst="rect">
            <a:avLst/>
          </a:prstGeom>
          <a:noFill/>
        </p:spPr>
        <p:txBody>
          <a:bodyPr wrap="none" rtlCol="0">
            <a:spAutoFit/>
          </a:bodyPr>
          <a:lstStyle/>
          <a:p>
            <a:r>
              <a:rPr lang="en-US" dirty="0">
                <a:solidFill>
                  <a:schemeClr val="bg1">
                    <a:lumMod val="50000"/>
                  </a:schemeClr>
                </a:solidFill>
                <a:latin typeface="Tw Cen MT" charset="0"/>
                <a:ea typeface="Tw Cen MT" charset="0"/>
                <a:cs typeface="Tw Cen MT" charset="0"/>
              </a:rPr>
              <a:t>Rosabeth Moss Kanter</a:t>
            </a:r>
          </a:p>
        </p:txBody>
      </p:sp>
      <p:pic>
        <p:nvPicPr>
          <p:cNvPr id="10" name="Picture 9"/>
          <p:cNvPicPr>
            <a:picLocks noChangeAspect="1"/>
          </p:cNvPicPr>
          <p:nvPr/>
        </p:nvPicPr>
        <p:blipFill>
          <a:blip r:embed="rId2"/>
          <a:stretch>
            <a:fillRect/>
          </a:stretch>
        </p:blipFill>
        <p:spPr>
          <a:xfrm>
            <a:off x="4090639" y="0"/>
            <a:ext cx="3730752" cy="6858000"/>
          </a:xfrm>
          <a:prstGeom prst="rect">
            <a:avLst/>
          </a:prstGeom>
        </p:spPr>
      </p:pic>
      <p:sp>
        <p:nvSpPr>
          <p:cNvPr id="11" name="Rectangle 10">
            <a:extLst>
              <a:ext uri="{FF2B5EF4-FFF2-40B4-BE49-F238E27FC236}">
                <a16:creationId xmlns:a16="http://schemas.microsoft.com/office/drawing/2014/main" id="{0BA94C2B-830E-A945-A209-F11B45BB70E1}"/>
              </a:ext>
            </a:extLst>
          </p:cNvPr>
          <p:cNvSpPr/>
          <p:nvPr/>
        </p:nvSpPr>
        <p:spPr>
          <a:xfrm>
            <a:off x="288758" y="171726"/>
            <a:ext cx="4299284" cy="2862322"/>
          </a:xfrm>
          <a:prstGeom prst="rect">
            <a:avLst/>
          </a:prstGeom>
        </p:spPr>
        <p:txBody>
          <a:bodyPr wrap="square">
            <a:spAutoFit/>
          </a:bodyPr>
          <a:lstStyle/>
          <a:p>
            <a:r>
              <a:rPr lang="en-US" sz="6000" b="1" dirty="0">
                <a:solidFill>
                  <a:srgbClr val="12456D"/>
                </a:solidFill>
                <a:latin typeface="Tw Cen MT" charset="0"/>
                <a:ea typeface="Tw Cen MT" charset="0"/>
                <a:cs typeface="Tw Cen MT" charset="0"/>
              </a:rPr>
              <a:t>Be the heliotropic effect.</a:t>
            </a:r>
          </a:p>
        </p:txBody>
      </p:sp>
    </p:spTree>
    <p:extLst>
      <p:ext uri="{BB962C8B-B14F-4D97-AF65-F5344CB8AC3E}">
        <p14:creationId xmlns:p14="http://schemas.microsoft.com/office/powerpoint/2010/main" val="305791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41846" y="3412513"/>
            <a:ext cx="3442448" cy="600164"/>
          </a:xfrm>
          <a:prstGeom prst="rect">
            <a:avLst/>
          </a:prstGeom>
          <a:noFill/>
        </p:spPr>
        <p:txBody>
          <a:bodyPr wrap="square" rtlCol="0">
            <a:spAutoFit/>
          </a:bodyPr>
          <a:lstStyle/>
          <a:p>
            <a:r>
              <a:rPr lang="en-US" sz="1100" dirty="0">
                <a:latin typeface="Yu Gothic Light" panose="020B0300000000000000" pitchFamily="34" charset="-128"/>
                <a:ea typeface="Yu Gothic Light" panose="020B0300000000000000" pitchFamily="34" charset="-128"/>
              </a:rPr>
              <a:t>Tracey Arnish</a:t>
            </a:r>
          </a:p>
          <a:p>
            <a:r>
              <a:rPr lang="en-US" sz="1100" dirty="0">
                <a:latin typeface="Yu Gothic Light" panose="020B0300000000000000" pitchFamily="34" charset="-128"/>
                <a:ea typeface="Yu Gothic Light" panose="020B0300000000000000" pitchFamily="34" charset="-128"/>
              </a:rPr>
              <a:t>Chief People Officer, Coast Capital Saving</a:t>
            </a:r>
          </a:p>
          <a:p>
            <a:endParaRPr lang="en-US" sz="1100" dirty="0">
              <a:latin typeface="Yu Gothic Light" panose="020B0300000000000000" pitchFamily="34" charset="-128"/>
              <a:ea typeface="Yu Gothic Light" panose="020B0300000000000000" pitchFamily="34" charset="-128"/>
            </a:endParaRPr>
          </a:p>
        </p:txBody>
      </p:sp>
      <p:sp>
        <p:nvSpPr>
          <p:cNvPr id="10" name="TextBox 9"/>
          <p:cNvSpPr txBox="1"/>
          <p:nvPr/>
        </p:nvSpPr>
        <p:spPr>
          <a:xfrm>
            <a:off x="3830147" y="887845"/>
            <a:ext cx="4184847" cy="1815882"/>
          </a:xfrm>
          <a:prstGeom prst="rect">
            <a:avLst/>
          </a:prstGeom>
          <a:noFill/>
        </p:spPr>
        <p:txBody>
          <a:bodyPr wrap="square" rtlCol="0">
            <a:spAutoFit/>
          </a:bodyPr>
          <a:lstStyle/>
          <a:p>
            <a:r>
              <a:rPr lang="en-US" sz="2800" dirty="0">
                <a:latin typeface="Yu Gothic Light" panose="020B0300000000000000" pitchFamily="34" charset="-128"/>
                <a:ea typeface="Yu Gothic Light" panose="020B0300000000000000" pitchFamily="34" charset="-128"/>
              </a:rPr>
              <a:t>Life is about perspective. The only thing you can control is how you choose to show up.</a:t>
            </a:r>
          </a:p>
        </p:txBody>
      </p:sp>
      <p:pic>
        <p:nvPicPr>
          <p:cNvPr id="13314" name="Picture 2" descr="Image result for tracey arnis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846" y="329859"/>
            <a:ext cx="3017369" cy="3017371"/>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Image result for jean holle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2757" y="3113157"/>
            <a:ext cx="3333750" cy="33337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8718408" y="6448451"/>
            <a:ext cx="3442448" cy="600164"/>
          </a:xfrm>
          <a:prstGeom prst="rect">
            <a:avLst/>
          </a:prstGeom>
          <a:noFill/>
        </p:spPr>
        <p:txBody>
          <a:bodyPr wrap="square" rtlCol="0">
            <a:spAutoFit/>
          </a:bodyPr>
          <a:lstStyle/>
          <a:p>
            <a:r>
              <a:rPr lang="en-US" sz="1100" dirty="0">
                <a:latin typeface="Yu Gothic Light" panose="020B0300000000000000" pitchFamily="34" charset="-128"/>
                <a:ea typeface="Yu Gothic Light" panose="020B0300000000000000" pitchFamily="34" charset="-128"/>
              </a:rPr>
              <a:t>Jean Holley</a:t>
            </a:r>
          </a:p>
          <a:p>
            <a:r>
              <a:rPr lang="en-US" sz="1100" dirty="0">
                <a:latin typeface="Yu Gothic Light" panose="020B0300000000000000" pitchFamily="34" charset="-128"/>
                <a:ea typeface="Yu Gothic Light" panose="020B0300000000000000" pitchFamily="34" charset="-128"/>
              </a:rPr>
              <a:t>CIO, Brambles</a:t>
            </a:r>
          </a:p>
          <a:p>
            <a:endParaRPr lang="en-US" sz="1100" dirty="0">
              <a:latin typeface="Yu Gothic Light" panose="020B0300000000000000" pitchFamily="34" charset="-128"/>
              <a:ea typeface="Yu Gothic Light" panose="020B0300000000000000" pitchFamily="34" charset="-128"/>
            </a:endParaRPr>
          </a:p>
        </p:txBody>
      </p:sp>
      <p:sp>
        <p:nvSpPr>
          <p:cNvPr id="13" name="TextBox 12"/>
          <p:cNvSpPr txBox="1"/>
          <p:nvPr/>
        </p:nvSpPr>
        <p:spPr>
          <a:xfrm>
            <a:off x="982134" y="4530730"/>
            <a:ext cx="7876988" cy="1815882"/>
          </a:xfrm>
          <a:prstGeom prst="rect">
            <a:avLst/>
          </a:prstGeom>
          <a:noFill/>
        </p:spPr>
        <p:txBody>
          <a:bodyPr wrap="square" rtlCol="0">
            <a:spAutoFit/>
          </a:bodyPr>
          <a:lstStyle/>
          <a:p>
            <a:r>
              <a:rPr lang="en-US" sz="2800" dirty="0">
                <a:latin typeface="Yu Gothic Light" panose="020B0300000000000000" pitchFamily="34" charset="-128"/>
                <a:ea typeface="Yu Gothic Light" panose="020B0300000000000000" pitchFamily="34" charset="-128"/>
              </a:rPr>
              <a:t>Life is really all about what happens to you and how you then react. What happens to you is about 10 percent of life. Ninety percent is how you then react to it. That’s what you have control of. </a:t>
            </a:r>
          </a:p>
        </p:txBody>
      </p:sp>
    </p:spTree>
    <p:extLst>
      <p:ext uri="{BB962C8B-B14F-4D97-AF65-F5344CB8AC3E}">
        <p14:creationId xmlns:p14="http://schemas.microsoft.com/office/powerpoint/2010/main" val="1919960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13316"/>
                                        </p:tgtEl>
                                        <p:attrNameLst>
                                          <p:attrName>style.visibility</p:attrName>
                                        </p:attrNameLst>
                                      </p:cBhvr>
                                      <p:to>
                                        <p:strVal val="visible"/>
                                      </p:to>
                                    </p:set>
                                    <p:animEffect transition="in" filter="fade">
                                      <p:cBhvr>
                                        <p:cTn id="15" dur="500"/>
                                        <p:tgtEl>
                                          <p:spTgt spid="133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3"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MIRO Hand Mirror, Extra Large Black Handheld Mirror with Handle,Square,XL  : Amazon.co.uk: Beauty">
            <a:extLst>
              <a:ext uri="{FF2B5EF4-FFF2-40B4-BE49-F238E27FC236}">
                <a16:creationId xmlns:a16="http://schemas.microsoft.com/office/drawing/2014/main" id="{8177A944-BCB3-7C2B-E60A-FD2AB4F010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9104" y="1423353"/>
            <a:ext cx="5037455" cy="6825559"/>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0E5123E1-E66D-914B-A436-617CB5A7EDFB}"/>
              </a:ext>
            </a:extLst>
          </p:cNvPr>
          <p:cNvSpPr>
            <a:spLocks noGrp="1"/>
          </p:cNvSpPr>
          <p:nvPr>
            <p:ph type="title"/>
          </p:nvPr>
        </p:nvSpPr>
        <p:spPr>
          <a:xfrm>
            <a:off x="303466" y="1515649"/>
            <a:ext cx="4183693" cy="1325563"/>
          </a:xfrm>
        </p:spPr>
        <p:txBody>
          <a:bodyPr>
            <a:noAutofit/>
          </a:bodyPr>
          <a:lstStyle/>
          <a:p>
            <a:r>
              <a:rPr lang="en-US" sz="4000" dirty="0">
                <a:latin typeface="Yu Gothic" charset="-128"/>
                <a:ea typeface="Yu Gothic" charset="-128"/>
                <a:cs typeface="Yu Gothic" charset="-128"/>
              </a:rPr>
              <a:t>What will you do with the world as you find it?</a:t>
            </a:r>
          </a:p>
        </p:txBody>
      </p:sp>
      <p:sp>
        <p:nvSpPr>
          <p:cNvPr id="13" name="Title 1">
            <a:extLst>
              <a:ext uri="{FF2B5EF4-FFF2-40B4-BE49-F238E27FC236}">
                <a16:creationId xmlns:a16="http://schemas.microsoft.com/office/drawing/2014/main" id="{BD837A8E-E6C9-B346-9309-EDEDD93984A0}"/>
              </a:ext>
            </a:extLst>
          </p:cNvPr>
          <p:cNvSpPr txBox="1">
            <a:spLocks/>
          </p:cNvSpPr>
          <p:nvPr/>
        </p:nvSpPr>
        <p:spPr>
          <a:xfrm>
            <a:off x="202582" y="4715767"/>
            <a:ext cx="439342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Yu Gothic UI Light" panose="020B0300000000000000" pitchFamily="34" charset="-128"/>
                <a:ea typeface="Yu Gothic UI Light" panose="020B0300000000000000" pitchFamily="34" charset="-128"/>
                <a:cs typeface="+mj-cs"/>
              </a:defRPr>
            </a:lvl1pPr>
          </a:lstStyle>
          <a:p>
            <a:r>
              <a:rPr lang="en-US" sz="4000" dirty="0">
                <a:latin typeface="Yu Gothic" charset="-128"/>
                <a:ea typeface="Yu Gothic" charset="-128"/>
                <a:cs typeface="Yu Gothic" charset="-128"/>
              </a:rPr>
              <a:t>What shows up when you do?</a:t>
            </a:r>
          </a:p>
        </p:txBody>
      </p:sp>
      <p:sp>
        <p:nvSpPr>
          <p:cNvPr id="14" name="Rectangle 13">
            <a:extLst>
              <a:ext uri="{FF2B5EF4-FFF2-40B4-BE49-F238E27FC236}">
                <a16:creationId xmlns:a16="http://schemas.microsoft.com/office/drawing/2014/main" id="{E68A686C-6A4A-3D44-8486-85A808A65317}"/>
              </a:ext>
            </a:extLst>
          </p:cNvPr>
          <p:cNvSpPr/>
          <p:nvPr/>
        </p:nvSpPr>
        <p:spPr>
          <a:xfrm>
            <a:off x="6776788" y="0"/>
            <a:ext cx="5236646" cy="1938992"/>
          </a:xfrm>
          <a:prstGeom prst="rect">
            <a:avLst/>
          </a:prstGeom>
        </p:spPr>
        <p:txBody>
          <a:bodyPr wrap="square">
            <a:spAutoFit/>
          </a:bodyPr>
          <a:lstStyle/>
          <a:p>
            <a:pPr algn="r"/>
            <a:r>
              <a:rPr lang="en-US" sz="6000" b="1" dirty="0">
                <a:solidFill>
                  <a:srgbClr val="12456D"/>
                </a:solidFill>
                <a:latin typeface="Tw Cen MT" charset="0"/>
                <a:ea typeface="Tw Cen MT" charset="0"/>
                <a:cs typeface="Tw Cen MT" charset="0"/>
              </a:rPr>
              <a:t>You bring your weather.</a:t>
            </a:r>
          </a:p>
        </p:txBody>
      </p:sp>
    </p:spTree>
    <p:extLst>
      <p:ext uri="{BB962C8B-B14F-4D97-AF65-F5344CB8AC3E}">
        <p14:creationId xmlns:p14="http://schemas.microsoft.com/office/powerpoint/2010/main" val="174652993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44880"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4" y="6260175"/>
            <a:ext cx="11178406"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32" name="Rectangle 31">
            <a:extLst>
              <a:ext uri="{FF2B5EF4-FFF2-40B4-BE49-F238E27FC236}">
                <a16:creationId xmlns:a16="http://schemas.microsoft.com/office/drawing/2014/main" id="{3205989D-1744-2E4E-9F64-880D1C8CF738}"/>
              </a:ext>
            </a:extLst>
          </p:cNvPr>
          <p:cNvSpPr/>
          <p:nvPr/>
        </p:nvSpPr>
        <p:spPr>
          <a:xfrm>
            <a:off x="-12353" y="6190925"/>
            <a:ext cx="12204352" cy="775934"/>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2AD02B-CE96-1637-B386-87B8939DDD34}"/>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88890809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7" y="171726"/>
            <a:ext cx="7100615" cy="1938992"/>
          </a:xfrm>
          <a:prstGeom prst="rect">
            <a:avLst/>
          </a:prstGeom>
        </p:spPr>
        <p:txBody>
          <a:bodyPr wrap="square">
            <a:spAutoFit/>
          </a:bodyPr>
          <a:lstStyle/>
          <a:p>
            <a:r>
              <a:rPr lang="en-US" sz="6000" b="1" dirty="0">
                <a:solidFill>
                  <a:srgbClr val="12456D"/>
                </a:solidFill>
                <a:latin typeface="Tw Cen MT" charset="0"/>
                <a:ea typeface="Tw Cen MT" charset="0"/>
                <a:cs typeface="Tw Cen MT" charset="0"/>
              </a:rPr>
              <a:t>Wearing a uniform doesn’t make a team.</a:t>
            </a:r>
          </a:p>
        </p:txBody>
      </p:sp>
      <p:pic>
        <p:nvPicPr>
          <p:cNvPr id="2" name="Picture 1"/>
          <p:cNvPicPr>
            <a:picLocks noChangeAspect="1"/>
          </p:cNvPicPr>
          <p:nvPr/>
        </p:nvPicPr>
        <p:blipFill>
          <a:blip r:embed="rId2"/>
          <a:stretch>
            <a:fillRect/>
          </a:stretch>
        </p:blipFill>
        <p:spPr>
          <a:xfrm>
            <a:off x="7592641" y="279224"/>
            <a:ext cx="4091291" cy="2728912"/>
          </a:xfrm>
          <a:prstGeom prst="rect">
            <a:avLst/>
          </a:prstGeom>
        </p:spPr>
      </p:pic>
      <p:pic>
        <p:nvPicPr>
          <p:cNvPr id="8" name="Picture 7"/>
          <p:cNvPicPr>
            <a:picLocks noChangeAspect="1"/>
          </p:cNvPicPr>
          <p:nvPr/>
        </p:nvPicPr>
        <p:blipFill>
          <a:blip r:embed="rId3"/>
          <a:stretch>
            <a:fillRect/>
          </a:stretch>
        </p:blipFill>
        <p:spPr>
          <a:xfrm>
            <a:off x="288758" y="2049163"/>
            <a:ext cx="5119994" cy="3841475"/>
          </a:xfrm>
          <a:prstGeom prst="rect">
            <a:avLst/>
          </a:prstGeom>
        </p:spPr>
      </p:pic>
      <p:pic>
        <p:nvPicPr>
          <p:cNvPr id="6" name="Picture 5"/>
          <p:cNvPicPr>
            <a:picLocks noChangeAspect="1"/>
          </p:cNvPicPr>
          <p:nvPr/>
        </p:nvPicPr>
        <p:blipFill>
          <a:blip r:embed="rId4"/>
          <a:stretch>
            <a:fillRect/>
          </a:stretch>
        </p:blipFill>
        <p:spPr>
          <a:xfrm>
            <a:off x="3939969" y="2522818"/>
            <a:ext cx="5300189" cy="3705225"/>
          </a:xfrm>
          <a:prstGeom prst="rect">
            <a:avLst/>
          </a:prstGeom>
        </p:spPr>
      </p:pic>
      <p:pic>
        <p:nvPicPr>
          <p:cNvPr id="7" name="Picture 6"/>
          <p:cNvPicPr>
            <a:picLocks noChangeAspect="1"/>
          </p:cNvPicPr>
          <p:nvPr/>
        </p:nvPicPr>
        <p:blipFill>
          <a:blip r:embed="rId5"/>
          <a:stretch>
            <a:fillRect/>
          </a:stretch>
        </p:blipFill>
        <p:spPr>
          <a:xfrm>
            <a:off x="6870035" y="3355288"/>
            <a:ext cx="5017165" cy="3346410"/>
          </a:xfrm>
          <a:prstGeom prst="rect">
            <a:avLst/>
          </a:prstGeom>
        </p:spPr>
      </p:pic>
      <p:sp>
        <p:nvSpPr>
          <p:cNvPr id="9" name="Rectangle 8"/>
          <p:cNvSpPr/>
          <p:nvPr/>
        </p:nvSpPr>
        <p:spPr>
          <a:xfrm>
            <a:off x="288758" y="2023102"/>
            <a:ext cx="11598442" cy="2246769"/>
          </a:xfrm>
          <a:prstGeom prst="rect">
            <a:avLst/>
          </a:prstGeom>
          <a:solidFill>
            <a:schemeClr val="bg1"/>
          </a:solidFill>
        </p:spPr>
        <p:txBody>
          <a:bodyPr wrap="square">
            <a:spAutoFit/>
          </a:bodyPr>
          <a:lstStyle/>
          <a:p>
            <a:endParaRPr lang="en-US" dirty="0">
              <a:solidFill>
                <a:srgbClr val="12456D"/>
              </a:solidFill>
              <a:latin typeface="NewBaskerville" charset="0"/>
            </a:endParaRPr>
          </a:p>
          <a:p>
            <a:pPr algn="just"/>
            <a:r>
              <a:rPr lang="en-US" sz="2400" dirty="0">
                <a:solidFill>
                  <a:srgbClr val="12456D"/>
                </a:solidFill>
                <a:latin typeface="Tw Cen MT" charset="0"/>
                <a:ea typeface="Tw Cen MT" charset="0"/>
                <a:cs typeface="Tw Cen MT" charset="0"/>
              </a:rPr>
              <a:t>Any group of people aligned on achieving a purpose has the potential to be great. Any group has the possibility of becoming a high-performing team and realizing greatness. The potential and probability of that actually happening is </a:t>
            </a:r>
            <a:r>
              <a:rPr lang="en-US" sz="2800" b="1" dirty="0">
                <a:solidFill>
                  <a:srgbClr val="12456D"/>
                </a:solidFill>
                <a:latin typeface="Tw Cen MT" charset="0"/>
                <a:ea typeface="Tw Cen MT" charset="0"/>
                <a:cs typeface="Tw Cen MT" charset="0"/>
              </a:rPr>
              <a:t>contingent upon leadership. Realizing greatness is the product of leadership influence</a:t>
            </a:r>
            <a:r>
              <a:rPr lang="en-US" sz="2400" dirty="0">
                <a:solidFill>
                  <a:srgbClr val="12456D"/>
                </a:solidFill>
                <a:latin typeface="Tw Cen MT" charset="0"/>
                <a:ea typeface="Tw Cen MT" charset="0"/>
                <a:cs typeface="Tw Cen MT" charset="0"/>
              </a:rPr>
              <a:t>. </a:t>
            </a:r>
          </a:p>
          <a:p>
            <a:endParaRPr lang="en-US" dirty="0">
              <a:solidFill>
                <a:srgbClr val="12456D"/>
              </a:solidFill>
              <a:latin typeface="NewBaskerville" charset="0"/>
            </a:endParaRPr>
          </a:p>
        </p:txBody>
      </p:sp>
    </p:spTree>
    <p:extLst>
      <p:ext uri="{BB962C8B-B14F-4D97-AF65-F5344CB8AC3E}">
        <p14:creationId xmlns:p14="http://schemas.microsoft.com/office/powerpoint/2010/main" val="1820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par>
                          <p:cTn id="12" fill="hold">
                            <p:stCondLst>
                              <p:cond delay="1000"/>
                            </p:stCondLst>
                            <p:childTnLst>
                              <p:par>
                                <p:cTn id="13" presetID="9" presetClass="entr" presetSubtype="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dissolve">
                                      <p:cBhvr>
                                        <p:cTn id="15" dur="2000"/>
                                        <p:tgtEl>
                                          <p:spTgt spid="6"/>
                                        </p:tgtEl>
                                      </p:cBhvr>
                                    </p:animEffect>
                                  </p:childTnLst>
                                </p:cTn>
                              </p:par>
                            </p:childTnLst>
                          </p:cTn>
                        </p:par>
                        <p:par>
                          <p:cTn id="16" fill="hold">
                            <p:stCondLst>
                              <p:cond delay="3000"/>
                            </p:stCondLst>
                            <p:childTnLst>
                              <p:par>
                                <p:cTn id="17" presetID="9"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dissolve">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dissolve">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2115C-70BC-546D-D131-0F693AEE58C9}"/>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0A76BE-918C-B287-851C-A87F41D7A95F}"/>
              </a:ext>
            </a:extLst>
          </p:cNvPr>
          <p:cNvSpPr>
            <a:spLocks noGrp="1"/>
          </p:cNvSpPr>
          <p:nvPr>
            <p:ph type="sldNum" sz="quarter" idx="12"/>
          </p:nvPr>
        </p:nvSpPr>
        <p:spPr/>
        <p:txBody>
          <a:bodyPr/>
          <a:lstStyle/>
          <a:p>
            <a:fld id="{C5A8688B-7395-4E6B-A36D-611797A46B23}" type="slidenum">
              <a:rPr lang="en-US" smtClean="0"/>
              <a:pPr/>
              <a:t>75</a:t>
            </a:fld>
            <a:endParaRPr lang="en-US" dirty="0"/>
          </a:p>
        </p:txBody>
      </p:sp>
      <p:sp>
        <p:nvSpPr>
          <p:cNvPr id="10" name="Rectangle 9">
            <a:extLst>
              <a:ext uri="{FF2B5EF4-FFF2-40B4-BE49-F238E27FC236}">
                <a16:creationId xmlns:a16="http://schemas.microsoft.com/office/drawing/2014/main" id="{6204915F-658B-5321-8903-A6205867ADF0}"/>
              </a:ext>
            </a:extLst>
          </p:cNvPr>
          <p:cNvSpPr/>
          <p:nvPr/>
        </p:nvSpPr>
        <p:spPr>
          <a:xfrm>
            <a:off x="1524000" y="6113252"/>
            <a:ext cx="9144000" cy="7447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FE7E2EC-BCA5-1759-62C7-8A83DA67ED7E}"/>
              </a:ext>
            </a:extLst>
          </p:cNvPr>
          <p:cNvPicPr>
            <a:picLocks noChangeAspect="1"/>
          </p:cNvPicPr>
          <p:nvPr/>
        </p:nvPicPr>
        <p:blipFill>
          <a:blip r:embed="rId2"/>
          <a:stretch>
            <a:fillRect/>
          </a:stretch>
        </p:blipFill>
        <p:spPr>
          <a:xfrm>
            <a:off x="2373882" y="1145299"/>
            <a:ext cx="2628424" cy="2628424"/>
          </a:xfrm>
          <a:prstGeom prst="rect">
            <a:avLst/>
          </a:prstGeom>
        </p:spPr>
      </p:pic>
      <p:sp>
        <p:nvSpPr>
          <p:cNvPr id="14" name="TextBox 13">
            <a:extLst>
              <a:ext uri="{FF2B5EF4-FFF2-40B4-BE49-F238E27FC236}">
                <a16:creationId xmlns:a16="http://schemas.microsoft.com/office/drawing/2014/main" id="{42EEEEAF-594D-05D1-61E7-A21E4768FE6D}"/>
              </a:ext>
            </a:extLst>
          </p:cNvPr>
          <p:cNvSpPr txBox="1"/>
          <p:nvPr/>
        </p:nvSpPr>
        <p:spPr>
          <a:xfrm>
            <a:off x="3018392" y="3404391"/>
            <a:ext cx="1210235" cy="369332"/>
          </a:xfrm>
          <a:prstGeom prst="rect">
            <a:avLst/>
          </a:prstGeom>
          <a:noFill/>
        </p:spPr>
        <p:txBody>
          <a:bodyPr wrap="square" rtlCol="0">
            <a:spAutoFit/>
          </a:bodyPr>
          <a:lstStyle/>
          <a:p>
            <a:pPr algn="ctr"/>
            <a:r>
              <a:rPr lang="en-US" b="1" dirty="0">
                <a:solidFill>
                  <a:schemeClr val="bg1"/>
                </a:solidFill>
              </a:rPr>
              <a:t>ENGINEER</a:t>
            </a:r>
          </a:p>
        </p:txBody>
      </p:sp>
      <p:grpSp>
        <p:nvGrpSpPr>
          <p:cNvPr id="13" name="Group 12">
            <a:extLst>
              <a:ext uri="{FF2B5EF4-FFF2-40B4-BE49-F238E27FC236}">
                <a16:creationId xmlns:a16="http://schemas.microsoft.com/office/drawing/2014/main" id="{F2529B09-27FA-244E-0157-F7D6706826AD}"/>
              </a:ext>
            </a:extLst>
          </p:cNvPr>
          <p:cNvGrpSpPr/>
          <p:nvPr/>
        </p:nvGrpSpPr>
        <p:grpSpPr>
          <a:xfrm>
            <a:off x="2288217" y="1145299"/>
            <a:ext cx="2670584" cy="2989810"/>
            <a:chOff x="2331722" y="1156748"/>
            <a:chExt cx="2670584" cy="2989810"/>
          </a:xfrm>
        </p:grpSpPr>
        <p:sp>
          <p:nvSpPr>
            <p:cNvPr id="9" name="TextBox 8">
              <a:extLst>
                <a:ext uri="{FF2B5EF4-FFF2-40B4-BE49-F238E27FC236}">
                  <a16:creationId xmlns:a16="http://schemas.microsoft.com/office/drawing/2014/main" id="{3D230859-57D6-1D9B-E6E7-54DDF4493933}"/>
                </a:ext>
              </a:extLst>
            </p:cNvPr>
            <p:cNvSpPr txBox="1"/>
            <p:nvPr/>
          </p:nvSpPr>
          <p:spPr>
            <a:xfrm>
              <a:off x="3620196" y="3838781"/>
              <a:ext cx="1382110" cy="307777"/>
            </a:xfrm>
            <a:prstGeom prst="rect">
              <a:avLst/>
            </a:prstGeom>
            <a:noFill/>
          </p:spPr>
          <p:txBody>
            <a:bodyPr wrap="none" rtlCol="0">
              <a:spAutoFit/>
            </a:bodyPr>
            <a:lstStyle/>
            <a:p>
              <a:pPr algn="r"/>
              <a:r>
                <a:rPr lang="en-US" sz="1400" dirty="0">
                  <a:latin typeface="Yu Gothic Light" panose="020B0300000000000000" pitchFamily="34" charset="-128"/>
                  <a:ea typeface="Yu Gothic Light" panose="020B0300000000000000" pitchFamily="34" charset="-128"/>
                </a:rPr>
                <a:t>Russ Martinelli</a:t>
              </a:r>
            </a:p>
          </p:txBody>
        </p:sp>
        <p:grpSp>
          <p:nvGrpSpPr>
            <p:cNvPr id="12" name="Group 11">
              <a:extLst>
                <a:ext uri="{FF2B5EF4-FFF2-40B4-BE49-F238E27FC236}">
                  <a16:creationId xmlns:a16="http://schemas.microsoft.com/office/drawing/2014/main" id="{45BB1204-4445-A3BC-097B-6A8BDA23C5D6}"/>
                </a:ext>
              </a:extLst>
            </p:cNvPr>
            <p:cNvGrpSpPr/>
            <p:nvPr/>
          </p:nvGrpSpPr>
          <p:grpSpPr>
            <a:xfrm>
              <a:off x="2331722" y="1156748"/>
              <a:ext cx="2670584" cy="2670584"/>
              <a:chOff x="2331722" y="1156748"/>
              <a:chExt cx="2540000" cy="2540000"/>
            </a:xfrm>
          </p:grpSpPr>
          <p:pic>
            <p:nvPicPr>
              <p:cNvPr id="2" name="Picture 1">
                <a:extLst>
                  <a:ext uri="{FF2B5EF4-FFF2-40B4-BE49-F238E27FC236}">
                    <a16:creationId xmlns:a16="http://schemas.microsoft.com/office/drawing/2014/main" id="{4CC152C5-AB12-6CC5-7CF2-BB64DF423721}"/>
                  </a:ext>
                </a:extLst>
              </p:cNvPr>
              <p:cNvPicPr>
                <a:picLocks noChangeAspect="1"/>
              </p:cNvPicPr>
              <p:nvPr/>
            </p:nvPicPr>
            <p:blipFill>
              <a:blip r:embed="rId3"/>
              <a:stretch>
                <a:fillRect/>
              </a:stretch>
            </p:blipFill>
            <p:spPr>
              <a:xfrm>
                <a:off x="2331722" y="1156748"/>
                <a:ext cx="2540000" cy="2540000"/>
              </a:xfrm>
              <a:prstGeom prst="rect">
                <a:avLst/>
              </a:prstGeom>
            </p:spPr>
          </p:pic>
          <p:sp>
            <p:nvSpPr>
              <p:cNvPr id="11" name="Rectangle 10">
                <a:extLst>
                  <a:ext uri="{FF2B5EF4-FFF2-40B4-BE49-F238E27FC236}">
                    <a16:creationId xmlns:a16="http://schemas.microsoft.com/office/drawing/2014/main" id="{6A3043EA-4831-F347-21BA-5F2070C3E530}"/>
                  </a:ext>
                </a:extLst>
              </p:cNvPr>
              <p:cNvSpPr/>
              <p:nvPr/>
            </p:nvSpPr>
            <p:spPr>
              <a:xfrm>
                <a:off x="2331722" y="1156748"/>
                <a:ext cx="2540000" cy="2540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6694123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12CEB-694B-D39E-B502-F20A9E9A77AA}"/>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3145D2-8B8F-3E8C-4C2A-225ABF59DF15}"/>
              </a:ext>
            </a:extLst>
          </p:cNvPr>
          <p:cNvSpPr>
            <a:spLocks noGrp="1"/>
          </p:cNvSpPr>
          <p:nvPr>
            <p:ph type="sldNum" sz="quarter" idx="12"/>
          </p:nvPr>
        </p:nvSpPr>
        <p:spPr/>
        <p:txBody>
          <a:bodyPr/>
          <a:lstStyle/>
          <a:p>
            <a:fld id="{C5A8688B-7395-4E6B-A36D-611797A46B23}" type="slidenum">
              <a:rPr lang="en-US" smtClean="0"/>
              <a:pPr/>
              <a:t>76</a:t>
            </a:fld>
            <a:endParaRPr lang="en-US" dirty="0"/>
          </a:p>
        </p:txBody>
      </p:sp>
      <p:pic>
        <p:nvPicPr>
          <p:cNvPr id="7" name="Picture 6" descr="Image result for lockheed martin logo">
            <a:extLst>
              <a:ext uri="{FF2B5EF4-FFF2-40B4-BE49-F238E27FC236}">
                <a16:creationId xmlns:a16="http://schemas.microsoft.com/office/drawing/2014/main" id="{A69647D3-B4A9-2E7E-A2A1-185E5318D72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9494" y="506374"/>
            <a:ext cx="4849906" cy="85053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2AA5756-9A5A-6661-04CA-AE9D0C4C5931}"/>
              </a:ext>
            </a:extLst>
          </p:cNvPr>
          <p:cNvSpPr/>
          <p:nvPr/>
        </p:nvSpPr>
        <p:spPr>
          <a:xfrm>
            <a:off x="1524000" y="6113252"/>
            <a:ext cx="9144000" cy="7447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4C91707-9903-A787-B4BB-D8A523B8A20B}"/>
              </a:ext>
            </a:extLst>
          </p:cNvPr>
          <p:cNvPicPr>
            <a:picLocks noChangeAspect="1"/>
          </p:cNvPicPr>
          <p:nvPr/>
        </p:nvPicPr>
        <p:blipFill>
          <a:blip r:embed="rId3"/>
          <a:stretch>
            <a:fillRect/>
          </a:stretch>
        </p:blipFill>
        <p:spPr>
          <a:xfrm>
            <a:off x="2373882" y="1145299"/>
            <a:ext cx="2628424" cy="2628424"/>
          </a:xfrm>
          <a:prstGeom prst="rect">
            <a:avLst/>
          </a:prstGeom>
        </p:spPr>
      </p:pic>
      <p:sp>
        <p:nvSpPr>
          <p:cNvPr id="14" name="TextBox 13">
            <a:extLst>
              <a:ext uri="{FF2B5EF4-FFF2-40B4-BE49-F238E27FC236}">
                <a16:creationId xmlns:a16="http://schemas.microsoft.com/office/drawing/2014/main" id="{ACC0096B-64CC-C470-4E59-6C99C0F5D4EF}"/>
              </a:ext>
            </a:extLst>
          </p:cNvPr>
          <p:cNvSpPr txBox="1"/>
          <p:nvPr/>
        </p:nvSpPr>
        <p:spPr>
          <a:xfrm>
            <a:off x="3018392" y="3404391"/>
            <a:ext cx="1210235" cy="369332"/>
          </a:xfrm>
          <a:prstGeom prst="rect">
            <a:avLst/>
          </a:prstGeom>
          <a:noFill/>
        </p:spPr>
        <p:txBody>
          <a:bodyPr wrap="square" rtlCol="0">
            <a:spAutoFit/>
          </a:bodyPr>
          <a:lstStyle/>
          <a:p>
            <a:pPr algn="ctr"/>
            <a:r>
              <a:rPr lang="en-US" b="1" dirty="0">
                <a:solidFill>
                  <a:schemeClr val="bg1"/>
                </a:solidFill>
              </a:rPr>
              <a:t>ENGINEER</a:t>
            </a:r>
          </a:p>
        </p:txBody>
      </p:sp>
      <p:grpSp>
        <p:nvGrpSpPr>
          <p:cNvPr id="13" name="Group 12">
            <a:extLst>
              <a:ext uri="{FF2B5EF4-FFF2-40B4-BE49-F238E27FC236}">
                <a16:creationId xmlns:a16="http://schemas.microsoft.com/office/drawing/2014/main" id="{649430A0-6789-70CD-7C0A-359D0605FDF1}"/>
              </a:ext>
            </a:extLst>
          </p:cNvPr>
          <p:cNvGrpSpPr/>
          <p:nvPr/>
        </p:nvGrpSpPr>
        <p:grpSpPr>
          <a:xfrm>
            <a:off x="2288217" y="1145299"/>
            <a:ext cx="2670584" cy="2989810"/>
            <a:chOff x="2331722" y="1156748"/>
            <a:chExt cx="2670584" cy="2989810"/>
          </a:xfrm>
        </p:grpSpPr>
        <p:sp>
          <p:nvSpPr>
            <p:cNvPr id="9" name="TextBox 8">
              <a:extLst>
                <a:ext uri="{FF2B5EF4-FFF2-40B4-BE49-F238E27FC236}">
                  <a16:creationId xmlns:a16="http://schemas.microsoft.com/office/drawing/2014/main" id="{89ECA6C0-EC49-3D18-B126-563110E7C959}"/>
                </a:ext>
              </a:extLst>
            </p:cNvPr>
            <p:cNvSpPr txBox="1"/>
            <p:nvPr/>
          </p:nvSpPr>
          <p:spPr>
            <a:xfrm>
              <a:off x="3620196" y="3838781"/>
              <a:ext cx="1382110" cy="307777"/>
            </a:xfrm>
            <a:prstGeom prst="rect">
              <a:avLst/>
            </a:prstGeom>
            <a:noFill/>
          </p:spPr>
          <p:txBody>
            <a:bodyPr wrap="none" rtlCol="0">
              <a:spAutoFit/>
            </a:bodyPr>
            <a:lstStyle/>
            <a:p>
              <a:pPr algn="r"/>
              <a:r>
                <a:rPr lang="en-US" sz="1400" dirty="0">
                  <a:latin typeface="Yu Gothic Light" panose="020B0300000000000000" pitchFamily="34" charset="-128"/>
                  <a:ea typeface="Yu Gothic Light" panose="020B0300000000000000" pitchFamily="34" charset="-128"/>
                </a:rPr>
                <a:t>Russ Martinelli</a:t>
              </a:r>
            </a:p>
          </p:txBody>
        </p:sp>
        <p:grpSp>
          <p:nvGrpSpPr>
            <p:cNvPr id="12" name="Group 11">
              <a:extLst>
                <a:ext uri="{FF2B5EF4-FFF2-40B4-BE49-F238E27FC236}">
                  <a16:creationId xmlns:a16="http://schemas.microsoft.com/office/drawing/2014/main" id="{6A7D118F-EFB5-F813-661D-9D778C32A1A8}"/>
                </a:ext>
              </a:extLst>
            </p:cNvPr>
            <p:cNvGrpSpPr/>
            <p:nvPr/>
          </p:nvGrpSpPr>
          <p:grpSpPr>
            <a:xfrm>
              <a:off x="2331722" y="1156748"/>
              <a:ext cx="2670584" cy="2670584"/>
              <a:chOff x="2331722" y="1156748"/>
              <a:chExt cx="2540000" cy="2540000"/>
            </a:xfrm>
          </p:grpSpPr>
          <p:pic>
            <p:nvPicPr>
              <p:cNvPr id="2" name="Picture 1">
                <a:extLst>
                  <a:ext uri="{FF2B5EF4-FFF2-40B4-BE49-F238E27FC236}">
                    <a16:creationId xmlns:a16="http://schemas.microsoft.com/office/drawing/2014/main" id="{D6861BDC-4014-223B-0C0C-C2F2D83EDCE4}"/>
                  </a:ext>
                </a:extLst>
              </p:cNvPr>
              <p:cNvPicPr>
                <a:picLocks noChangeAspect="1"/>
              </p:cNvPicPr>
              <p:nvPr/>
            </p:nvPicPr>
            <p:blipFill>
              <a:blip r:embed="rId4"/>
              <a:stretch>
                <a:fillRect/>
              </a:stretch>
            </p:blipFill>
            <p:spPr>
              <a:xfrm>
                <a:off x="2331722" y="1156748"/>
                <a:ext cx="2540000" cy="2540000"/>
              </a:xfrm>
              <a:prstGeom prst="rect">
                <a:avLst/>
              </a:prstGeom>
            </p:spPr>
          </p:pic>
          <p:sp>
            <p:nvSpPr>
              <p:cNvPr id="11" name="Rectangle 10">
                <a:extLst>
                  <a:ext uri="{FF2B5EF4-FFF2-40B4-BE49-F238E27FC236}">
                    <a16:creationId xmlns:a16="http://schemas.microsoft.com/office/drawing/2014/main" id="{8C8AAEFB-1A59-21BD-1628-C9D3DBC09DCA}"/>
                  </a:ext>
                </a:extLst>
              </p:cNvPr>
              <p:cNvSpPr/>
              <p:nvPr/>
            </p:nvSpPr>
            <p:spPr>
              <a:xfrm>
                <a:off x="2331722" y="1156748"/>
                <a:ext cx="2540000" cy="2540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2155758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8CB4D-C6CB-FCE2-A863-83193EB20E13}"/>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C6D2BD7-A491-C10C-E7B5-AF925C14DB58}"/>
              </a:ext>
            </a:extLst>
          </p:cNvPr>
          <p:cNvSpPr>
            <a:spLocks noGrp="1"/>
          </p:cNvSpPr>
          <p:nvPr>
            <p:ph type="sldNum" sz="quarter" idx="12"/>
          </p:nvPr>
        </p:nvSpPr>
        <p:spPr/>
        <p:txBody>
          <a:bodyPr/>
          <a:lstStyle/>
          <a:p>
            <a:fld id="{C5A8688B-7395-4E6B-A36D-611797A46B23}" type="slidenum">
              <a:rPr lang="en-US" smtClean="0"/>
              <a:pPr/>
              <a:t>77</a:t>
            </a:fld>
            <a:endParaRPr lang="en-US" dirty="0"/>
          </a:p>
        </p:txBody>
      </p:sp>
      <p:pic>
        <p:nvPicPr>
          <p:cNvPr id="7" name="Picture 6" descr="Image result for lockheed martin logo">
            <a:extLst>
              <a:ext uri="{FF2B5EF4-FFF2-40B4-BE49-F238E27FC236}">
                <a16:creationId xmlns:a16="http://schemas.microsoft.com/office/drawing/2014/main" id="{D07E9EB9-93D0-7DFD-202E-D9A3D27DA88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9494" y="506374"/>
            <a:ext cx="4849906" cy="8505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Image result for intel logo">
            <a:extLst>
              <a:ext uri="{FF2B5EF4-FFF2-40B4-BE49-F238E27FC236}">
                <a16:creationId xmlns:a16="http://schemas.microsoft.com/office/drawing/2014/main" id="{34719162-7712-8571-0878-81C7DF64728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8158" y="1692725"/>
            <a:ext cx="2212579" cy="146804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436E6F1-E310-E789-CA69-814F0228C0E5}"/>
              </a:ext>
            </a:extLst>
          </p:cNvPr>
          <p:cNvSpPr/>
          <p:nvPr/>
        </p:nvSpPr>
        <p:spPr>
          <a:xfrm>
            <a:off x="1524000" y="6113252"/>
            <a:ext cx="9144000" cy="7447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052734-4573-335A-E2CB-ECA438AF703A}"/>
              </a:ext>
            </a:extLst>
          </p:cNvPr>
          <p:cNvPicPr>
            <a:picLocks noChangeAspect="1"/>
          </p:cNvPicPr>
          <p:nvPr/>
        </p:nvPicPr>
        <p:blipFill>
          <a:blip r:embed="rId4"/>
          <a:stretch>
            <a:fillRect/>
          </a:stretch>
        </p:blipFill>
        <p:spPr>
          <a:xfrm>
            <a:off x="2373882" y="1145299"/>
            <a:ext cx="2628424" cy="2628424"/>
          </a:xfrm>
          <a:prstGeom prst="rect">
            <a:avLst/>
          </a:prstGeom>
        </p:spPr>
      </p:pic>
      <p:sp>
        <p:nvSpPr>
          <p:cNvPr id="14" name="TextBox 13">
            <a:extLst>
              <a:ext uri="{FF2B5EF4-FFF2-40B4-BE49-F238E27FC236}">
                <a16:creationId xmlns:a16="http://schemas.microsoft.com/office/drawing/2014/main" id="{399F7593-65BE-D0D9-C8B6-8EBF4E0BDD59}"/>
              </a:ext>
            </a:extLst>
          </p:cNvPr>
          <p:cNvSpPr txBox="1"/>
          <p:nvPr/>
        </p:nvSpPr>
        <p:spPr>
          <a:xfrm>
            <a:off x="3018392" y="3404391"/>
            <a:ext cx="1210235" cy="369332"/>
          </a:xfrm>
          <a:prstGeom prst="rect">
            <a:avLst/>
          </a:prstGeom>
          <a:noFill/>
        </p:spPr>
        <p:txBody>
          <a:bodyPr wrap="square" rtlCol="0">
            <a:spAutoFit/>
          </a:bodyPr>
          <a:lstStyle/>
          <a:p>
            <a:pPr algn="ctr"/>
            <a:r>
              <a:rPr lang="en-US" b="1" dirty="0">
                <a:solidFill>
                  <a:schemeClr val="bg1"/>
                </a:solidFill>
              </a:rPr>
              <a:t>ENGINEER</a:t>
            </a:r>
          </a:p>
        </p:txBody>
      </p:sp>
      <p:grpSp>
        <p:nvGrpSpPr>
          <p:cNvPr id="13" name="Group 12">
            <a:extLst>
              <a:ext uri="{FF2B5EF4-FFF2-40B4-BE49-F238E27FC236}">
                <a16:creationId xmlns:a16="http://schemas.microsoft.com/office/drawing/2014/main" id="{82F51E75-C53C-6705-4859-3F03840B8E2E}"/>
              </a:ext>
            </a:extLst>
          </p:cNvPr>
          <p:cNvGrpSpPr/>
          <p:nvPr/>
        </p:nvGrpSpPr>
        <p:grpSpPr>
          <a:xfrm>
            <a:off x="2288217" y="1145299"/>
            <a:ext cx="2670584" cy="2989810"/>
            <a:chOff x="2331722" y="1156748"/>
            <a:chExt cx="2670584" cy="2989810"/>
          </a:xfrm>
        </p:grpSpPr>
        <p:sp>
          <p:nvSpPr>
            <p:cNvPr id="9" name="TextBox 8">
              <a:extLst>
                <a:ext uri="{FF2B5EF4-FFF2-40B4-BE49-F238E27FC236}">
                  <a16:creationId xmlns:a16="http://schemas.microsoft.com/office/drawing/2014/main" id="{900A3FF2-E52B-7A5A-BFEE-D73E71BDDEF7}"/>
                </a:ext>
              </a:extLst>
            </p:cNvPr>
            <p:cNvSpPr txBox="1"/>
            <p:nvPr/>
          </p:nvSpPr>
          <p:spPr>
            <a:xfrm>
              <a:off x="3620196" y="3838781"/>
              <a:ext cx="1382110" cy="307777"/>
            </a:xfrm>
            <a:prstGeom prst="rect">
              <a:avLst/>
            </a:prstGeom>
            <a:noFill/>
          </p:spPr>
          <p:txBody>
            <a:bodyPr wrap="none" rtlCol="0">
              <a:spAutoFit/>
            </a:bodyPr>
            <a:lstStyle/>
            <a:p>
              <a:pPr algn="r"/>
              <a:r>
                <a:rPr lang="en-US" sz="1400" dirty="0">
                  <a:latin typeface="Yu Gothic Light" panose="020B0300000000000000" pitchFamily="34" charset="-128"/>
                  <a:ea typeface="Yu Gothic Light" panose="020B0300000000000000" pitchFamily="34" charset="-128"/>
                </a:rPr>
                <a:t>Russ Martinelli</a:t>
              </a:r>
            </a:p>
          </p:txBody>
        </p:sp>
        <p:grpSp>
          <p:nvGrpSpPr>
            <p:cNvPr id="12" name="Group 11">
              <a:extLst>
                <a:ext uri="{FF2B5EF4-FFF2-40B4-BE49-F238E27FC236}">
                  <a16:creationId xmlns:a16="http://schemas.microsoft.com/office/drawing/2014/main" id="{0915C78E-7F04-B2C5-B7EA-71A711B2A980}"/>
                </a:ext>
              </a:extLst>
            </p:cNvPr>
            <p:cNvGrpSpPr/>
            <p:nvPr/>
          </p:nvGrpSpPr>
          <p:grpSpPr>
            <a:xfrm>
              <a:off x="2331722" y="1156748"/>
              <a:ext cx="2670584" cy="2670584"/>
              <a:chOff x="2331722" y="1156748"/>
              <a:chExt cx="2540000" cy="2540000"/>
            </a:xfrm>
          </p:grpSpPr>
          <p:pic>
            <p:nvPicPr>
              <p:cNvPr id="2" name="Picture 1">
                <a:extLst>
                  <a:ext uri="{FF2B5EF4-FFF2-40B4-BE49-F238E27FC236}">
                    <a16:creationId xmlns:a16="http://schemas.microsoft.com/office/drawing/2014/main" id="{5B959024-CBCD-CCED-E131-934D77E62D84}"/>
                  </a:ext>
                </a:extLst>
              </p:cNvPr>
              <p:cNvPicPr>
                <a:picLocks noChangeAspect="1"/>
              </p:cNvPicPr>
              <p:nvPr/>
            </p:nvPicPr>
            <p:blipFill>
              <a:blip r:embed="rId5"/>
              <a:stretch>
                <a:fillRect/>
              </a:stretch>
            </p:blipFill>
            <p:spPr>
              <a:xfrm>
                <a:off x="2331722" y="1156748"/>
                <a:ext cx="2540000" cy="2540000"/>
              </a:xfrm>
              <a:prstGeom prst="rect">
                <a:avLst/>
              </a:prstGeom>
            </p:spPr>
          </p:pic>
          <p:sp>
            <p:nvSpPr>
              <p:cNvPr id="11" name="Rectangle 10">
                <a:extLst>
                  <a:ext uri="{FF2B5EF4-FFF2-40B4-BE49-F238E27FC236}">
                    <a16:creationId xmlns:a16="http://schemas.microsoft.com/office/drawing/2014/main" id="{EF967336-6F1F-DA1B-879E-0E965763C5EB}"/>
                  </a:ext>
                </a:extLst>
              </p:cNvPr>
              <p:cNvSpPr/>
              <p:nvPr/>
            </p:nvSpPr>
            <p:spPr>
              <a:xfrm>
                <a:off x="2331722" y="1156748"/>
                <a:ext cx="2540000" cy="2540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8658113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2DD1D-22F9-88BA-76E0-2A96EB3DC81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1064AD3-B3BA-EDD7-47CA-D45B9AFCDE9D}"/>
              </a:ext>
            </a:extLst>
          </p:cNvPr>
          <p:cNvSpPr/>
          <p:nvPr/>
        </p:nvSpPr>
        <p:spPr>
          <a:xfrm>
            <a:off x="0" y="3509698"/>
            <a:ext cx="12192000" cy="2188031"/>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7E961026-823E-6D0A-BBF9-2F4EE9BC3009}"/>
              </a:ext>
            </a:extLst>
          </p:cNvPr>
          <p:cNvSpPr>
            <a:spLocks noGrp="1"/>
          </p:cNvSpPr>
          <p:nvPr>
            <p:ph type="sldNum" sz="quarter" idx="12"/>
          </p:nvPr>
        </p:nvSpPr>
        <p:spPr/>
        <p:txBody>
          <a:bodyPr/>
          <a:lstStyle/>
          <a:p>
            <a:fld id="{C5A8688B-7395-4E6B-A36D-611797A46B23}" type="slidenum">
              <a:rPr lang="en-US" smtClean="0"/>
              <a:pPr/>
              <a:t>78</a:t>
            </a:fld>
            <a:endParaRPr lang="en-US" dirty="0"/>
          </a:p>
        </p:txBody>
      </p:sp>
      <p:sp>
        <p:nvSpPr>
          <p:cNvPr id="5" name="TextBox 4">
            <a:extLst>
              <a:ext uri="{FF2B5EF4-FFF2-40B4-BE49-F238E27FC236}">
                <a16:creationId xmlns:a16="http://schemas.microsoft.com/office/drawing/2014/main" id="{BFF1E9AB-B453-EE7C-26DA-72F4912A5F7F}"/>
              </a:ext>
            </a:extLst>
          </p:cNvPr>
          <p:cNvSpPr txBox="1"/>
          <p:nvPr/>
        </p:nvSpPr>
        <p:spPr>
          <a:xfrm>
            <a:off x="5483512" y="3545814"/>
            <a:ext cx="5061869" cy="2739211"/>
          </a:xfrm>
          <a:prstGeom prst="rect">
            <a:avLst/>
          </a:prstGeom>
          <a:noFill/>
        </p:spPr>
        <p:txBody>
          <a:bodyPr wrap="square" rtlCol="0">
            <a:spAutoFit/>
          </a:bodyPr>
          <a:lstStyle/>
          <a:p>
            <a:pPr algn="ctr"/>
            <a:r>
              <a:rPr lang="en-US" sz="4400" dirty="0">
                <a:solidFill>
                  <a:srgbClr val="0070C0"/>
                </a:solidFill>
                <a:latin typeface="Arial Black" panose="020B0A04020102020204" pitchFamily="34" charset="0"/>
                <a:ea typeface="Yu Gothic Light" panose="020B0300000000000000" pitchFamily="34" charset="-128"/>
              </a:rPr>
              <a:t>Who’s going to take care of the people?</a:t>
            </a:r>
          </a:p>
          <a:p>
            <a:pPr algn="ctr"/>
            <a:r>
              <a:rPr lang="en-US" sz="4000" dirty="0">
                <a:solidFill>
                  <a:srgbClr val="0070C0"/>
                </a:solidFill>
                <a:latin typeface="Arial Black" panose="020B0A04020102020204" pitchFamily="34" charset="0"/>
                <a:ea typeface="Yu Gothic Light" panose="020B0300000000000000" pitchFamily="34" charset="-128"/>
              </a:rPr>
              <a:t>	     </a:t>
            </a:r>
          </a:p>
        </p:txBody>
      </p:sp>
      <p:pic>
        <p:nvPicPr>
          <p:cNvPr id="7" name="Picture 6" descr="Image result for lockheed martin logo">
            <a:extLst>
              <a:ext uri="{FF2B5EF4-FFF2-40B4-BE49-F238E27FC236}">
                <a16:creationId xmlns:a16="http://schemas.microsoft.com/office/drawing/2014/main" id="{A4D77277-0F11-C722-4B78-947DB190DA4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9494" y="506374"/>
            <a:ext cx="4849906" cy="8505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Image result for intel logo">
            <a:extLst>
              <a:ext uri="{FF2B5EF4-FFF2-40B4-BE49-F238E27FC236}">
                <a16:creationId xmlns:a16="http://schemas.microsoft.com/office/drawing/2014/main" id="{7A355AAC-4DE3-2F86-213A-39905BB3730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8158" y="1692725"/>
            <a:ext cx="2212579" cy="146804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6BC766AC-F54E-750D-9BB3-6DEC828070A2}"/>
              </a:ext>
            </a:extLst>
          </p:cNvPr>
          <p:cNvSpPr/>
          <p:nvPr/>
        </p:nvSpPr>
        <p:spPr>
          <a:xfrm>
            <a:off x="1524000" y="6113252"/>
            <a:ext cx="9144000" cy="7447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5F82300-311A-E7C7-839F-A9F6993E4C16}"/>
              </a:ext>
            </a:extLst>
          </p:cNvPr>
          <p:cNvPicPr>
            <a:picLocks noChangeAspect="1"/>
          </p:cNvPicPr>
          <p:nvPr/>
        </p:nvPicPr>
        <p:blipFill>
          <a:blip r:embed="rId4"/>
          <a:stretch>
            <a:fillRect/>
          </a:stretch>
        </p:blipFill>
        <p:spPr>
          <a:xfrm>
            <a:off x="2373882" y="1145299"/>
            <a:ext cx="2628424" cy="2628424"/>
          </a:xfrm>
          <a:prstGeom prst="rect">
            <a:avLst/>
          </a:prstGeom>
        </p:spPr>
      </p:pic>
      <p:sp>
        <p:nvSpPr>
          <p:cNvPr id="14" name="TextBox 13">
            <a:extLst>
              <a:ext uri="{FF2B5EF4-FFF2-40B4-BE49-F238E27FC236}">
                <a16:creationId xmlns:a16="http://schemas.microsoft.com/office/drawing/2014/main" id="{EF85EED2-94BA-061A-4552-00059E245D72}"/>
              </a:ext>
            </a:extLst>
          </p:cNvPr>
          <p:cNvSpPr txBox="1"/>
          <p:nvPr/>
        </p:nvSpPr>
        <p:spPr>
          <a:xfrm>
            <a:off x="3018392" y="3404391"/>
            <a:ext cx="1210235" cy="369332"/>
          </a:xfrm>
          <a:prstGeom prst="rect">
            <a:avLst/>
          </a:prstGeom>
          <a:noFill/>
        </p:spPr>
        <p:txBody>
          <a:bodyPr wrap="square" rtlCol="0">
            <a:spAutoFit/>
          </a:bodyPr>
          <a:lstStyle/>
          <a:p>
            <a:pPr algn="ctr"/>
            <a:r>
              <a:rPr lang="en-US" b="1" dirty="0">
                <a:solidFill>
                  <a:schemeClr val="bg1"/>
                </a:solidFill>
              </a:rPr>
              <a:t>ENGINEER</a:t>
            </a:r>
          </a:p>
        </p:txBody>
      </p:sp>
      <p:grpSp>
        <p:nvGrpSpPr>
          <p:cNvPr id="13" name="Group 12">
            <a:extLst>
              <a:ext uri="{FF2B5EF4-FFF2-40B4-BE49-F238E27FC236}">
                <a16:creationId xmlns:a16="http://schemas.microsoft.com/office/drawing/2014/main" id="{631A37B3-A031-BB04-E88F-D9900ED8488B}"/>
              </a:ext>
            </a:extLst>
          </p:cNvPr>
          <p:cNvGrpSpPr/>
          <p:nvPr/>
        </p:nvGrpSpPr>
        <p:grpSpPr>
          <a:xfrm>
            <a:off x="2288217" y="1145299"/>
            <a:ext cx="2670584" cy="2989810"/>
            <a:chOff x="2331722" y="1156748"/>
            <a:chExt cx="2670584" cy="2989810"/>
          </a:xfrm>
        </p:grpSpPr>
        <p:sp>
          <p:nvSpPr>
            <p:cNvPr id="9" name="TextBox 8">
              <a:extLst>
                <a:ext uri="{FF2B5EF4-FFF2-40B4-BE49-F238E27FC236}">
                  <a16:creationId xmlns:a16="http://schemas.microsoft.com/office/drawing/2014/main" id="{E27C972C-8E8C-1237-ED3F-A916646CA3C1}"/>
                </a:ext>
              </a:extLst>
            </p:cNvPr>
            <p:cNvSpPr txBox="1"/>
            <p:nvPr/>
          </p:nvSpPr>
          <p:spPr>
            <a:xfrm>
              <a:off x="3620196" y="3838781"/>
              <a:ext cx="1382110" cy="307777"/>
            </a:xfrm>
            <a:prstGeom prst="rect">
              <a:avLst/>
            </a:prstGeom>
            <a:noFill/>
          </p:spPr>
          <p:txBody>
            <a:bodyPr wrap="none" rtlCol="0">
              <a:spAutoFit/>
            </a:bodyPr>
            <a:lstStyle/>
            <a:p>
              <a:pPr algn="r"/>
              <a:r>
                <a:rPr lang="en-US" sz="1400" dirty="0">
                  <a:latin typeface="Yu Gothic Light" panose="020B0300000000000000" pitchFamily="34" charset="-128"/>
                  <a:ea typeface="Yu Gothic Light" panose="020B0300000000000000" pitchFamily="34" charset="-128"/>
                </a:rPr>
                <a:t>Russ Martinelli</a:t>
              </a:r>
            </a:p>
          </p:txBody>
        </p:sp>
        <p:grpSp>
          <p:nvGrpSpPr>
            <p:cNvPr id="12" name="Group 11">
              <a:extLst>
                <a:ext uri="{FF2B5EF4-FFF2-40B4-BE49-F238E27FC236}">
                  <a16:creationId xmlns:a16="http://schemas.microsoft.com/office/drawing/2014/main" id="{A9468048-A651-2A99-F581-6DB7B500E38C}"/>
                </a:ext>
              </a:extLst>
            </p:cNvPr>
            <p:cNvGrpSpPr/>
            <p:nvPr/>
          </p:nvGrpSpPr>
          <p:grpSpPr>
            <a:xfrm>
              <a:off x="2331722" y="1156748"/>
              <a:ext cx="2670584" cy="2670584"/>
              <a:chOff x="2331722" y="1156748"/>
              <a:chExt cx="2540000" cy="2540000"/>
            </a:xfrm>
          </p:grpSpPr>
          <p:pic>
            <p:nvPicPr>
              <p:cNvPr id="2" name="Picture 1">
                <a:extLst>
                  <a:ext uri="{FF2B5EF4-FFF2-40B4-BE49-F238E27FC236}">
                    <a16:creationId xmlns:a16="http://schemas.microsoft.com/office/drawing/2014/main" id="{BFDC5494-71FA-4631-A515-AC5D28E0B6F0}"/>
                  </a:ext>
                </a:extLst>
              </p:cNvPr>
              <p:cNvPicPr>
                <a:picLocks noChangeAspect="1"/>
              </p:cNvPicPr>
              <p:nvPr/>
            </p:nvPicPr>
            <p:blipFill>
              <a:blip r:embed="rId5"/>
              <a:stretch>
                <a:fillRect/>
              </a:stretch>
            </p:blipFill>
            <p:spPr>
              <a:xfrm>
                <a:off x="2331722" y="1156748"/>
                <a:ext cx="2540000" cy="2540000"/>
              </a:xfrm>
              <a:prstGeom prst="rect">
                <a:avLst/>
              </a:prstGeom>
            </p:spPr>
          </p:pic>
          <p:sp>
            <p:nvSpPr>
              <p:cNvPr id="11" name="Rectangle 10">
                <a:extLst>
                  <a:ext uri="{FF2B5EF4-FFF2-40B4-BE49-F238E27FC236}">
                    <a16:creationId xmlns:a16="http://schemas.microsoft.com/office/drawing/2014/main" id="{C7C9B598-49D3-7E86-A905-9C8B428709DD}"/>
                  </a:ext>
                </a:extLst>
              </p:cNvPr>
              <p:cNvSpPr/>
              <p:nvPr/>
            </p:nvSpPr>
            <p:spPr>
              <a:xfrm>
                <a:off x="2331722" y="1156748"/>
                <a:ext cx="2540000" cy="2540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59332082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8758" y="171726"/>
            <a:ext cx="4299284" cy="1754326"/>
          </a:xfrm>
          <a:prstGeom prst="rect">
            <a:avLst/>
          </a:prstGeom>
        </p:spPr>
        <p:txBody>
          <a:bodyPr wrap="square">
            <a:spAutoFit/>
          </a:bodyPr>
          <a:lstStyle/>
          <a:p>
            <a:r>
              <a:rPr lang="en-US" sz="3600" b="1" dirty="0">
                <a:solidFill>
                  <a:srgbClr val="12456D"/>
                </a:solidFill>
                <a:latin typeface="Tw Cen MT" charset="0"/>
                <a:ea typeface="Tw Cen MT" charset="0"/>
                <a:cs typeface="Tw Cen MT" charset="0"/>
              </a:rPr>
              <a:t>You’re not your team, but you’re defined by your team.</a:t>
            </a:r>
          </a:p>
        </p:txBody>
      </p:sp>
      <p:cxnSp>
        <p:nvCxnSpPr>
          <p:cNvPr id="4" name="Straight Connector 3"/>
          <p:cNvCxnSpPr/>
          <p:nvPr/>
        </p:nvCxnSpPr>
        <p:spPr>
          <a:xfrm>
            <a:off x="288758" y="798142"/>
            <a:ext cx="11598442" cy="0"/>
          </a:xfrm>
          <a:prstGeom prst="line">
            <a:avLst/>
          </a:prstGeom>
          <a:ln w="28575">
            <a:solidFill>
              <a:srgbClr val="AB212F"/>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2"/>
          <a:stretch>
            <a:fillRect/>
          </a:stretch>
        </p:blipFill>
        <p:spPr>
          <a:xfrm>
            <a:off x="4926641" y="1998275"/>
            <a:ext cx="5893759" cy="4164923"/>
          </a:xfrm>
          <a:prstGeom prst="rect">
            <a:avLst/>
          </a:prstGeom>
        </p:spPr>
      </p:pic>
    </p:spTree>
    <p:extLst>
      <p:ext uri="{BB962C8B-B14F-4D97-AF65-F5344CB8AC3E}">
        <p14:creationId xmlns:p14="http://schemas.microsoft.com/office/powerpoint/2010/main" val="113793988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63411"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15663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2" name="Title 1">
            <a:extLst>
              <a:ext uri="{FF2B5EF4-FFF2-40B4-BE49-F238E27FC236}">
                <a16:creationId xmlns:a16="http://schemas.microsoft.com/office/drawing/2014/main" id="{B9B7DB5F-65F9-49D4-F5EB-3115343ABD65}"/>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182673495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txBox="1">
            <a:spLocks/>
          </p:cNvSpPr>
          <p:nvPr/>
        </p:nvSpPr>
        <p:spPr>
          <a:xfrm>
            <a:off x="1898875" y="4190211"/>
            <a:ext cx="2708756" cy="94671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5400" dirty="0"/>
              <a:t>Plan</a:t>
            </a:r>
          </a:p>
        </p:txBody>
      </p:sp>
      <p:cxnSp>
        <p:nvCxnSpPr>
          <p:cNvPr id="10" name="Straight Arrow Connector 9"/>
          <p:cNvCxnSpPr/>
          <p:nvPr/>
        </p:nvCxnSpPr>
        <p:spPr>
          <a:xfrm>
            <a:off x="2632864" y="4425275"/>
            <a:ext cx="2971800"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2644294" y="1633603"/>
            <a:ext cx="0" cy="280310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809178" y="4425275"/>
            <a:ext cx="663964" cy="369332"/>
          </a:xfrm>
          <a:prstGeom prst="rect">
            <a:avLst/>
          </a:prstGeom>
          <a:noFill/>
        </p:spPr>
        <p:txBody>
          <a:bodyPr wrap="none" rtlCol="0">
            <a:spAutoFit/>
          </a:bodyPr>
          <a:lstStyle/>
          <a:p>
            <a:r>
              <a:rPr lang="en-US"/>
              <a:t>TIME</a:t>
            </a:r>
          </a:p>
        </p:txBody>
      </p:sp>
      <p:sp>
        <p:nvSpPr>
          <p:cNvPr id="13" name="TextBox 12"/>
          <p:cNvSpPr txBox="1"/>
          <p:nvPr/>
        </p:nvSpPr>
        <p:spPr>
          <a:xfrm>
            <a:off x="1643528" y="1720175"/>
            <a:ext cx="1006558" cy="369332"/>
          </a:xfrm>
          <a:prstGeom prst="rect">
            <a:avLst/>
          </a:prstGeom>
          <a:noFill/>
        </p:spPr>
        <p:txBody>
          <a:bodyPr wrap="none" rtlCol="0">
            <a:spAutoFit/>
          </a:bodyPr>
          <a:lstStyle/>
          <a:p>
            <a:r>
              <a:rPr lang="en-US" dirty="0"/>
              <a:t>SUCCESS</a:t>
            </a:r>
          </a:p>
        </p:txBody>
      </p:sp>
      <p:sp>
        <p:nvSpPr>
          <p:cNvPr id="15" name="Up Arrow 14"/>
          <p:cNvSpPr/>
          <p:nvPr/>
        </p:nvSpPr>
        <p:spPr>
          <a:xfrm rot="3029407">
            <a:off x="3778638" y="1485446"/>
            <a:ext cx="674370" cy="3303421"/>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941531" y="5063131"/>
            <a:ext cx="4075113" cy="495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p:cNvSpPr txBox="1">
            <a:spLocks/>
          </p:cNvSpPr>
          <p:nvPr/>
        </p:nvSpPr>
        <p:spPr>
          <a:xfrm>
            <a:off x="6426807" y="4342788"/>
            <a:ext cx="2708756" cy="94671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5400" dirty="0"/>
              <a:t>Reality</a:t>
            </a:r>
          </a:p>
        </p:txBody>
      </p:sp>
      <p:cxnSp>
        <p:nvCxnSpPr>
          <p:cNvPr id="18" name="Straight Arrow Connector 17"/>
          <p:cNvCxnSpPr/>
          <p:nvPr/>
        </p:nvCxnSpPr>
        <p:spPr>
          <a:xfrm>
            <a:off x="7090771" y="4548826"/>
            <a:ext cx="2971800"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7102201" y="1757154"/>
            <a:ext cx="0" cy="280310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9267085" y="4548826"/>
            <a:ext cx="663964" cy="369332"/>
          </a:xfrm>
          <a:prstGeom prst="rect">
            <a:avLst/>
          </a:prstGeom>
          <a:noFill/>
        </p:spPr>
        <p:txBody>
          <a:bodyPr wrap="none" rtlCol="0">
            <a:spAutoFit/>
          </a:bodyPr>
          <a:lstStyle/>
          <a:p>
            <a:r>
              <a:rPr lang="en-US"/>
              <a:t>TIME</a:t>
            </a:r>
          </a:p>
        </p:txBody>
      </p:sp>
      <p:sp>
        <p:nvSpPr>
          <p:cNvPr id="21" name="TextBox 20"/>
          <p:cNvSpPr txBox="1"/>
          <p:nvPr/>
        </p:nvSpPr>
        <p:spPr>
          <a:xfrm>
            <a:off x="6101435" y="1843726"/>
            <a:ext cx="1006558" cy="369332"/>
          </a:xfrm>
          <a:prstGeom prst="rect">
            <a:avLst/>
          </a:prstGeom>
          <a:noFill/>
        </p:spPr>
        <p:txBody>
          <a:bodyPr wrap="none" rtlCol="0">
            <a:spAutoFit/>
          </a:bodyPr>
          <a:lstStyle/>
          <a:p>
            <a:r>
              <a:rPr lang="en-US"/>
              <a:t>SUCCESS</a:t>
            </a:r>
            <a:endParaRPr lang="en-US" dirty="0"/>
          </a:p>
        </p:txBody>
      </p:sp>
      <p:sp>
        <p:nvSpPr>
          <p:cNvPr id="22" name="Freeform 21"/>
          <p:cNvSpPr/>
          <p:nvPr/>
        </p:nvSpPr>
        <p:spPr>
          <a:xfrm>
            <a:off x="7265824" y="1651595"/>
            <a:ext cx="2926080" cy="2731770"/>
          </a:xfrm>
          <a:custGeom>
            <a:avLst/>
            <a:gdLst>
              <a:gd name="connsiteX0" fmla="*/ 0 w 2926080"/>
              <a:gd name="connsiteY0" fmla="*/ 2720340 h 2731770"/>
              <a:gd name="connsiteX1" fmla="*/ 45720 w 2926080"/>
              <a:gd name="connsiteY1" fmla="*/ 2731770 h 2731770"/>
              <a:gd name="connsiteX2" fmla="*/ 125730 w 2926080"/>
              <a:gd name="connsiteY2" fmla="*/ 2708910 h 2731770"/>
              <a:gd name="connsiteX3" fmla="*/ 240030 w 2926080"/>
              <a:gd name="connsiteY3" fmla="*/ 2686050 h 2731770"/>
              <a:gd name="connsiteX4" fmla="*/ 377190 w 2926080"/>
              <a:gd name="connsiteY4" fmla="*/ 2663190 h 2731770"/>
              <a:gd name="connsiteX5" fmla="*/ 434340 w 2926080"/>
              <a:gd name="connsiteY5" fmla="*/ 2651760 h 2731770"/>
              <a:gd name="connsiteX6" fmla="*/ 525780 w 2926080"/>
              <a:gd name="connsiteY6" fmla="*/ 2640330 h 2731770"/>
              <a:gd name="connsiteX7" fmla="*/ 560070 w 2926080"/>
              <a:gd name="connsiteY7" fmla="*/ 2628900 h 2731770"/>
              <a:gd name="connsiteX8" fmla="*/ 582930 w 2926080"/>
              <a:gd name="connsiteY8" fmla="*/ 2560320 h 2731770"/>
              <a:gd name="connsiteX9" fmla="*/ 628650 w 2926080"/>
              <a:gd name="connsiteY9" fmla="*/ 2491740 h 2731770"/>
              <a:gd name="connsiteX10" fmla="*/ 651510 w 2926080"/>
              <a:gd name="connsiteY10" fmla="*/ 2457450 h 2731770"/>
              <a:gd name="connsiteX11" fmla="*/ 708660 w 2926080"/>
              <a:gd name="connsiteY11" fmla="*/ 2388870 h 2731770"/>
              <a:gd name="connsiteX12" fmla="*/ 754380 w 2926080"/>
              <a:gd name="connsiteY12" fmla="*/ 2308860 h 2731770"/>
              <a:gd name="connsiteX13" fmla="*/ 822960 w 2926080"/>
              <a:gd name="connsiteY13" fmla="*/ 2263140 h 2731770"/>
              <a:gd name="connsiteX14" fmla="*/ 857250 w 2926080"/>
              <a:gd name="connsiteY14" fmla="*/ 2228850 h 2731770"/>
              <a:gd name="connsiteX15" fmla="*/ 925830 w 2926080"/>
              <a:gd name="connsiteY15" fmla="*/ 2171700 h 2731770"/>
              <a:gd name="connsiteX16" fmla="*/ 960120 w 2926080"/>
              <a:gd name="connsiteY16" fmla="*/ 2103120 h 2731770"/>
              <a:gd name="connsiteX17" fmla="*/ 948690 w 2926080"/>
              <a:gd name="connsiteY17" fmla="*/ 2045970 h 2731770"/>
              <a:gd name="connsiteX18" fmla="*/ 925830 w 2926080"/>
              <a:gd name="connsiteY18" fmla="*/ 2011680 h 2731770"/>
              <a:gd name="connsiteX19" fmla="*/ 914400 w 2926080"/>
              <a:gd name="connsiteY19" fmla="*/ 1977390 h 2731770"/>
              <a:gd name="connsiteX20" fmla="*/ 925830 w 2926080"/>
              <a:gd name="connsiteY20" fmla="*/ 1931670 h 2731770"/>
              <a:gd name="connsiteX21" fmla="*/ 994410 w 2926080"/>
              <a:gd name="connsiteY21" fmla="*/ 1885950 h 2731770"/>
              <a:gd name="connsiteX22" fmla="*/ 1028700 w 2926080"/>
              <a:gd name="connsiteY22" fmla="*/ 1863090 h 2731770"/>
              <a:gd name="connsiteX23" fmla="*/ 1062990 w 2926080"/>
              <a:gd name="connsiteY23" fmla="*/ 1840230 h 2731770"/>
              <a:gd name="connsiteX24" fmla="*/ 1108710 w 2926080"/>
              <a:gd name="connsiteY24" fmla="*/ 1828800 h 2731770"/>
              <a:gd name="connsiteX25" fmla="*/ 1211580 w 2926080"/>
              <a:gd name="connsiteY25" fmla="*/ 1783080 h 2731770"/>
              <a:gd name="connsiteX26" fmla="*/ 1257300 w 2926080"/>
              <a:gd name="connsiteY26" fmla="*/ 1771650 h 2731770"/>
              <a:gd name="connsiteX27" fmla="*/ 1348740 w 2926080"/>
              <a:gd name="connsiteY27" fmla="*/ 1725930 h 2731770"/>
              <a:gd name="connsiteX28" fmla="*/ 1428750 w 2926080"/>
              <a:gd name="connsiteY28" fmla="*/ 1703070 h 2731770"/>
              <a:gd name="connsiteX29" fmla="*/ 1474470 w 2926080"/>
              <a:gd name="connsiteY29" fmla="*/ 1680210 h 2731770"/>
              <a:gd name="connsiteX30" fmla="*/ 1543050 w 2926080"/>
              <a:gd name="connsiteY30" fmla="*/ 1657350 h 2731770"/>
              <a:gd name="connsiteX31" fmla="*/ 1577340 w 2926080"/>
              <a:gd name="connsiteY31" fmla="*/ 1634490 h 2731770"/>
              <a:gd name="connsiteX32" fmla="*/ 1645920 w 2926080"/>
              <a:gd name="connsiteY32" fmla="*/ 1611630 h 2731770"/>
              <a:gd name="connsiteX33" fmla="*/ 1691640 w 2926080"/>
              <a:gd name="connsiteY33" fmla="*/ 1588770 h 2731770"/>
              <a:gd name="connsiteX34" fmla="*/ 1771650 w 2926080"/>
              <a:gd name="connsiteY34" fmla="*/ 1554480 h 2731770"/>
              <a:gd name="connsiteX35" fmla="*/ 1828800 w 2926080"/>
              <a:gd name="connsiteY35" fmla="*/ 1485900 h 2731770"/>
              <a:gd name="connsiteX36" fmla="*/ 1840230 w 2926080"/>
              <a:gd name="connsiteY36" fmla="*/ 1451610 h 2731770"/>
              <a:gd name="connsiteX37" fmla="*/ 1725930 w 2926080"/>
              <a:gd name="connsiteY37" fmla="*/ 1417320 h 2731770"/>
              <a:gd name="connsiteX38" fmla="*/ 1657350 w 2926080"/>
              <a:gd name="connsiteY38" fmla="*/ 1463040 h 2731770"/>
              <a:gd name="connsiteX39" fmla="*/ 1645920 w 2926080"/>
              <a:gd name="connsiteY39" fmla="*/ 1497330 h 2731770"/>
              <a:gd name="connsiteX40" fmla="*/ 1451610 w 2926080"/>
              <a:gd name="connsiteY40" fmla="*/ 1783080 h 2731770"/>
              <a:gd name="connsiteX41" fmla="*/ 1360170 w 2926080"/>
              <a:gd name="connsiteY41" fmla="*/ 1714500 h 2731770"/>
              <a:gd name="connsiteX42" fmla="*/ 1348740 w 2926080"/>
              <a:gd name="connsiteY42" fmla="*/ 1680210 h 2731770"/>
              <a:gd name="connsiteX43" fmla="*/ 1360170 w 2926080"/>
              <a:gd name="connsiteY43" fmla="*/ 1623060 h 2731770"/>
              <a:gd name="connsiteX44" fmla="*/ 1440180 w 2926080"/>
              <a:gd name="connsiteY44" fmla="*/ 1577340 h 2731770"/>
              <a:gd name="connsiteX45" fmla="*/ 1531620 w 2926080"/>
              <a:gd name="connsiteY45" fmla="*/ 1520190 h 2731770"/>
              <a:gd name="connsiteX46" fmla="*/ 1623060 w 2926080"/>
              <a:gd name="connsiteY46" fmla="*/ 1451610 h 2731770"/>
              <a:gd name="connsiteX47" fmla="*/ 1725930 w 2926080"/>
              <a:gd name="connsiteY47" fmla="*/ 1360170 h 2731770"/>
              <a:gd name="connsiteX48" fmla="*/ 1771650 w 2926080"/>
              <a:gd name="connsiteY48" fmla="*/ 1291590 h 2731770"/>
              <a:gd name="connsiteX49" fmla="*/ 1794510 w 2926080"/>
              <a:gd name="connsiteY49" fmla="*/ 1257300 h 2731770"/>
              <a:gd name="connsiteX50" fmla="*/ 1828800 w 2926080"/>
              <a:gd name="connsiteY50" fmla="*/ 1223010 h 2731770"/>
              <a:gd name="connsiteX51" fmla="*/ 1840230 w 2926080"/>
              <a:gd name="connsiteY51" fmla="*/ 1188720 h 2731770"/>
              <a:gd name="connsiteX52" fmla="*/ 1817370 w 2926080"/>
              <a:gd name="connsiteY52" fmla="*/ 1131570 h 2731770"/>
              <a:gd name="connsiteX53" fmla="*/ 1725930 w 2926080"/>
              <a:gd name="connsiteY53" fmla="*/ 1097280 h 2731770"/>
              <a:gd name="connsiteX54" fmla="*/ 1668780 w 2926080"/>
              <a:gd name="connsiteY54" fmla="*/ 1074420 h 2731770"/>
              <a:gd name="connsiteX55" fmla="*/ 1623060 w 2926080"/>
              <a:gd name="connsiteY55" fmla="*/ 1051560 h 2731770"/>
              <a:gd name="connsiteX56" fmla="*/ 1565910 w 2926080"/>
              <a:gd name="connsiteY56" fmla="*/ 1040130 h 2731770"/>
              <a:gd name="connsiteX57" fmla="*/ 1451610 w 2926080"/>
              <a:gd name="connsiteY57" fmla="*/ 1062990 h 2731770"/>
              <a:gd name="connsiteX58" fmla="*/ 1360170 w 2926080"/>
              <a:gd name="connsiteY58" fmla="*/ 1085850 h 2731770"/>
              <a:gd name="connsiteX59" fmla="*/ 1200150 w 2926080"/>
              <a:gd name="connsiteY59" fmla="*/ 1074420 h 2731770"/>
              <a:gd name="connsiteX60" fmla="*/ 1565910 w 2926080"/>
              <a:gd name="connsiteY60" fmla="*/ 1085850 h 2731770"/>
              <a:gd name="connsiteX61" fmla="*/ 1657350 w 2926080"/>
              <a:gd name="connsiteY61" fmla="*/ 1120140 h 2731770"/>
              <a:gd name="connsiteX62" fmla="*/ 1691640 w 2926080"/>
              <a:gd name="connsiteY62" fmla="*/ 1131570 h 2731770"/>
              <a:gd name="connsiteX63" fmla="*/ 1737360 w 2926080"/>
              <a:gd name="connsiteY63" fmla="*/ 1154430 h 2731770"/>
              <a:gd name="connsiteX64" fmla="*/ 1771650 w 2926080"/>
              <a:gd name="connsiteY64" fmla="*/ 1165860 h 2731770"/>
              <a:gd name="connsiteX65" fmla="*/ 1851660 w 2926080"/>
              <a:gd name="connsiteY65" fmla="*/ 1200150 h 2731770"/>
              <a:gd name="connsiteX66" fmla="*/ 2194560 w 2926080"/>
              <a:gd name="connsiteY66" fmla="*/ 1143000 h 2731770"/>
              <a:gd name="connsiteX67" fmla="*/ 2251710 w 2926080"/>
              <a:gd name="connsiteY67" fmla="*/ 1051560 h 2731770"/>
              <a:gd name="connsiteX68" fmla="*/ 2274570 w 2926080"/>
              <a:gd name="connsiteY68" fmla="*/ 982980 h 2731770"/>
              <a:gd name="connsiteX69" fmla="*/ 2263140 w 2926080"/>
              <a:gd name="connsiteY69" fmla="*/ 800100 h 2731770"/>
              <a:gd name="connsiteX70" fmla="*/ 2251710 w 2926080"/>
              <a:gd name="connsiteY70" fmla="*/ 765810 h 2731770"/>
              <a:gd name="connsiteX71" fmla="*/ 2183130 w 2926080"/>
              <a:gd name="connsiteY71" fmla="*/ 708660 h 2731770"/>
              <a:gd name="connsiteX72" fmla="*/ 2148840 w 2926080"/>
              <a:gd name="connsiteY72" fmla="*/ 674370 h 2731770"/>
              <a:gd name="connsiteX73" fmla="*/ 2080260 w 2926080"/>
              <a:gd name="connsiteY73" fmla="*/ 628650 h 2731770"/>
              <a:gd name="connsiteX74" fmla="*/ 2091690 w 2926080"/>
              <a:gd name="connsiteY74" fmla="*/ 537210 h 2731770"/>
              <a:gd name="connsiteX75" fmla="*/ 2103120 w 2926080"/>
              <a:gd name="connsiteY75" fmla="*/ 502920 h 2731770"/>
              <a:gd name="connsiteX76" fmla="*/ 2194560 w 2926080"/>
              <a:gd name="connsiteY76" fmla="*/ 434340 h 2731770"/>
              <a:gd name="connsiteX77" fmla="*/ 2240280 w 2926080"/>
              <a:gd name="connsiteY77" fmla="*/ 411480 h 2731770"/>
              <a:gd name="connsiteX78" fmla="*/ 2274570 w 2926080"/>
              <a:gd name="connsiteY78" fmla="*/ 388620 h 2731770"/>
              <a:gd name="connsiteX79" fmla="*/ 2308860 w 2926080"/>
              <a:gd name="connsiteY79" fmla="*/ 377190 h 2731770"/>
              <a:gd name="connsiteX80" fmla="*/ 2400300 w 2926080"/>
              <a:gd name="connsiteY80" fmla="*/ 342900 h 2731770"/>
              <a:gd name="connsiteX81" fmla="*/ 2480310 w 2926080"/>
              <a:gd name="connsiteY81" fmla="*/ 331470 h 2731770"/>
              <a:gd name="connsiteX82" fmla="*/ 2491740 w 2926080"/>
              <a:gd name="connsiteY82" fmla="*/ 297180 h 2731770"/>
              <a:gd name="connsiteX83" fmla="*/ 2560320 w 2926080"/>
              <a:gd name="connsiteY83" fmla="*/ 194310 h 2731770"/>
              <a:gd name="connsiteX84" fmla="*/ 2583180 w 2926080"/>
              <a:gd name="connsiteY84" fmla="*/ 160020 h 2731770"/>
              <a:gd name="connsiteX85" fmla="*/ 2606040 w 2926080"/>
              <a:gd name="connsiteY85" fmla="*/ 91440 h 2731770"/>
              <a:gd name="connsiteX86" fmla="*/ 2594610 w 2926080"/>
              <a:gd name="connsiteY86" fmla="*/ 34290 h 2731770"/>
              <a:gd name="connsiteX87" fmla="*/ 2594610 w 2926080"/>
              <a:gd name="connsiteY87" fmla="*/ 0 h 2731770"/>
              <a:gd name="connsiteX88" fmla="*/ 2834640 w 2926080"/>
              <a:gd name="connsiteY88" fmla="*/ 11430 h 2731770"/>
              <a:gd name="connsiteX89" fmla="*/ 2891790 w 2926080"/>
              <a:gd name="connsiteY89" fmla="*/ 22860 h 2731770"/>
              <a:gd name="connsiteX90" fmla="*/ 2926080 w 2926080"/>
              <a:gd name="connsiteY90" fmla="*/ 34290 h 2731770"/>
              <a:gd name="connsiteX91" fmla="*/ 2914650 w 2926080"/>
              <a:gd name="connsiteY91" fmla="*/ 45720 h 2731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2926080" h="2731770">
                <a:moveTo>
                  <a:pt x="0" y="2720340"/>
                </a:moveTo>
                <a:cubicBezTo>
                  <a:pt x="15240" y="2724150"/>
                  <a:pt x="30011" y="2731770"/>
                  <a:pt x="45720" y="2731770"/>
                </a:cubicBezTo>
                <a:cubicBezTo>
                  <a:pt x="69442" y="2731770"/>
                  <a:pt x="102373" y="2714300"/>
                  <a:pt x="125730" y="2708910"/>
                </a:cubicBezTo>
                <a:cubicBezTo>
                  <a:pt x="163590" y="2700173"/>
                  <a:pt x="201704" y="2692438"/>
                  <a:pt x="240030" y="2686050"/>
                </a:cubicBezTo>
                <a:cubicBezTo>
                  <a:pt x="285750" y="2678430"/>
                  <a:pt x="331739" y="2672280"/>
                  <a:pt x="377190" y="2663190"/>
                </a:cubicBezTo>
                <a:cubicBezTo>
                  <a:pt x="396240" y="2659380"/>
                  <a:pt x="415139" y="2654714"/>
                  <a:pt x="434340" y="2651760"/>
                </a:cubicBezTo>
                <a:cubicBezTo>
                  <a:pt x="464700" y="2647089"/>
                  <a:pt x="495300" y="2644140"/>
                  <a:pt x="525780" y="2640330"/>
                </a:cubicBezTo>
                <a:cubicBezTo>
                  <a:pt x="537210" y="2636520"/>
                  <a:pt x="553067" y="2638704"/>
                  <a:pt x="560070" y="2628900"/>
                </a:cubicBezTo>
                <a:cubicBezTo>
                  <a:pt x="574076" y="2609292"/>
                  <a:pt x="569564" y="2580370"/>
                  <a:pt x="582930" y="2560320"/>
                </a:cubicBezTo>
                <a:lnTo>
                  <a:pt x="628650" y="2491740"/>
                </a:lnTo>
                <a:cubicBezTo>
                  <a:pt x="636270" y="2480310"/>
                  <a:pt x="641796" y="2467164"/>
                  <a:pt x="651510" y="2457450"/>
                </a:cubicBezTo>
                <a:cubicBezTo>
                  <a:pt x="676789" y="2432171"/>
                  <a:pt x="692747" y="2420696"/>
                  <a:pt x="708660" y="2388870"/>
                </a:cubicBezTo>
                <a:cubicBezTo>
                  <a:pt x="731319" y="2343551"/>
                  <a:pt x="704631" y="2353081"/>
                  <a:pt x="754380" y="2308860"/>
                </a:cubicBezTo>
                <a:cubicBezTo>
                  <a:pt x="774915" y="2290607"/>
                  <a:pt x="803533" y="2282567"/>
                  <a:pt x="822960" y="2263140"/>
                </a:cubicBezTo>
                <a:cubicBezTo>
                  <a:pt x="834390" y="2251710"/>
                  <a:pt x="844832" y="2239198"/>
                  <a:pt x="857250" y="2228850"/>
                </a:cubicBezTo>
                <a:cubicBezTo>
                  <a:pt x="906292" y="2187982"/>
                  <a:pt x="880294" y="2226343"/>
                  <a:pt x="925830" y="2171700"/>
                </a:cubicBezTo>
                <a:cubicBezTo>
                  <a:pt x="950449" y="2142157"/>
                  <a:pt x="948664" y="2137487"/>
                  <a:pt x="960120" y="2103120"/>
                </a:cubicBezTo>
                <a:cubicBezTo>
                  <a:pt x="956310" y="2084070"/>
                  <a:pt x="955511" y="2064160"/>
                  <a:pt x="948690" y="2045970"/>
                </a:cubicBezTo>
                <a:cubicBezTo>
                  <a:pt x="943867" y="2033108"/>
                  <a:pt x="931973" y="2023967"/>
                  <a:pt x="925830" y="2011680"/>
                </a:cubicBezTo>
                <a:cubicBezTo>
                  <a:pt x="920442" y="2000904"/>
                  <a:pt x="918210" y="1988820"/>
                  <a:pt x="914400" y="1977390"/>
                </a:cubicBezTo>
                <a:cubicBezTo>
                  <a:pt x="918210" y="1962150"/>
                  <a:pt x="915486" y="1943492"/>
                  <a:pt x="925830" y="1931670"/>
                </a:cubicBezTo>
                <a:cubicBezTo>
                  <a:pt x="943922" y="1910993"/>
                  <a:pt x="971550" y="1901190"/>
                  <a:pt x="994410" y="1885950"/>
                </a:cubicBezTo>
                <a:lnTo>
                  <a:pt x="1028700" y="1863090"/>
                </a:lnTo>
                <a:cubicBezTo>
                  <a:pt x="1040130" y="1855470"/>
                  <a:pt x="1049663" y="1843562"/>
                  <a:pt x="1062990" y="1840230"/>
                </a:cubicBezTo>
                <a:cubicBezTo>
                  <a:pt x="1078230" y="1836420"/>
                  <a:pt x="1094001" y="1834316"/>
                  <a:pt x="1108710" y="1828800"/>
                </a:cubicBezTo>
                <a:cubicBezTo>
                  <a:pt x="1268038" y="1769052"/>
                  <a:pt x="1023906" y="1845638"/>
                  <a:pt x="1211580" y="1783080"/>
                </a:cubicBezTo>
                <a:cubicBezTo>
                  <a:pt x="1226483" y="1778112"/>
                  <a:pt x="1242799" y="1777692"/>
                  <a:pt x="1257300" y="1771650"/>
                </a:cubicBezTo>
                <a:cubicBezTo>
                  <a:pt x="1288756" y="1758543"/>
                  <a:pt x="1315680" y="1734195"/>
                  <a:pt x="1348740" y="1725930"/>
                </a:cubicBezTo>
                <a:cubicBezTo>
                  <a:pt x="1371941" y="1720130"/>
                  <a:pt x="1405793" y="1712909"/>
                  <a:pt x="1428750" y="1703070"/>
                </a:cubicBezTo>
                <a:cubicBezTo>
                  <a:pt x="1444411" y="1696358"/>
                  <a:pt x="1458650" y="1686538"/>
                  <a:pt x="1474470" y="1680210"/>
                </a:cubicBezTo>
                <a:cubicBezTo>
                  <a:pt x="1496843" y="1671261"/>
                  <a:pt x="1523000" y="1670716"/>
                  <a:pt x="1543050" y="1657350"/>
                </a:cubicBezTo>
                <a:cubicBezTo>
                  <a:pt x="1554480" y="1649730"/>
                  <a:pt x="1564787" y="1640069"/>
                  <a:pt x="1577340" y="1634490"/>
                </a:cubicBezTo>
                <a:cubicBezTo>
                  <a:pt x="1599360" y="1624703"/>
                  <a:pt x="1624367" y="1622406"/>
                  <a:pt x="1645920" y="1611630"/>
                </a:cubicBezTo>
                <a:cubicBezTo>
                  <a:pt x="1661160" y="1604010"/>
                  <a:pt x="1675979" y="1595482"/>
                  <a:pt x="1691640" y="1588770"/>
                </a:cubicBezTo>
                <a:cubicBezTo>
                  <a:pt x="1728951" y="1572780"/>
                  <a:pt x="1733741" y="1581558"/>
                  <a:pt x="1771650" y="1554480"/>
                </a:cubicBezTo>
                <a:cubicBezTo>
                  <a:pt x="1791311" y="1540436"/>
                  <a:pt x="1817661" y="1508179"/>
                  <a:pt x="1828800" y="1485900"/>
                </a:cubicBezTo>
                <a:cubicBezTo>
                  <a:pt x="1834188" y="1475124"/>
                  <a:pt x="1836420" y="1463040"/>
                  <a:pt x="1840230" y="1451610"/>
                </a:cubicBezTo>
                <a:cubicBezTo>
                  <a:pt x="1823199" y="1383485"/>
                  <a:pt x="1838337" y="1379851"/>
                  <a:pt x="1725930" y="1417320"/>
                </a:cubicBezTo>
                <a:cubicBezTo>
                  <a:pt x="1699866" y="1426008"/>
                  <a:pt x="1657350" y="1463040"/>
                  <a:pt x="1657350" y="1463040"/>
                </a:cubicBezTo>
                <a:cubicBezTo>
                  <a:pt x="1653540" y="1474470"/>
                  <a:pt x="1646749" y="1485310"/>
                  <a:pt x="1645920" y="1497330"/>
                </a:cubicBezTo>
                <a:cubicBezTo>
                  <a:pt x="1621262" y="1854864"/>
                  <a:pt x="1740134" y="1801113"/>
                  <a:pt x="1451610" y="1783080"/>
                </a:cubicBezTo>
                <a:cubicBezTo>
                  <a:pt x="1406910" y="1760730"/>
                  <a:pt x="1392263" y="1759431"/>
                  <a:pt x="1360170" y="1714500"/>
                </a:cubicBezTo>
                <a:cubicBezTo>
                  <a:pt x="1353167" y="1704696"/>
                  <a:pt x="1352550" y="1691640"/>
                  <a:pt x="1348740" y="1680210"/>
                </a:cubicBezTo>
                <a:cubicBezTo>
                  <a:pt x="1352550" y="1661160"/>
                  <a:pt x="1350531" y="1639928"/>
                  <a:pt x="1360170" y="1623060"/>
                </a:cubicBezTo>
                <a:cubicBezTo>
                  <a:pt x="1366854" y="1611363"/>
                  <a:pt x="1433999" y="1580774"/>
                  <a:pt x="1440180" y="1577340"/>
                </a:cubicBezTo>
                <a:cubicBezTo>
                  <a:pt x="1461146" y="1565692"/>
                  <a:pt x="1508503" y="1537002"/>
                  <a:pt x="1531620" y="1520190"/>
                </a:cubicBezTo>
                <a:cubicBezTo>
                  <a:pt x="1562433" y="1497781"/>
                  <a:pt x="1596119" y="1478551"/>
                  <a:pt x="1623060" y="1451610"/>
                </a:cubicBezTo>
                <a:cubicBezTo>
                  <a:pt x="1701354" y="1373316"/>
                  <a:pt x="1664741" y="1400963"/>
                  <a:pt x="1725930" y="1360170"/>
                </a:cubicBezTo>
                <a:lnTo>
                  <a:pt x="1771650" y="1291590"/>
                </a:lnTo>
                <a:cubicBezTo>
                  <a:pt x="1779270" y="1280160"/>
                  <a:pt x="1784796" y="1267014"/>
                  <a:pt x="1794510" y="1257300"/>
                </a:cubicBezTo>
                <a:lnTo>
                  <a:pt x="1828800" y="1223010"/>
                </a:lnTo>
                <a:cubicBezTo>
                  <a:pt x="1832610" y="1211580"/>
                  <a:pt x="1841724" y="1200675"/>
                  <a:pt x="1840230" y="1188720"/>
                </a:cubicBezTo>
                <a:cubicBezTo>
                  <a:pt x="1837685" y="1168361"/>
                  <a:pt x="1830723" y="1147148"/>
                  <a:pt x="1817370" y="1131570"/>
                </a:cubicBezTo>
                <a:cubicBezTo>
                  <a:pt x="1798664" y="1109746"/>
                  <a:pt x="1750321" y="1105410"/>
                  <a:pt x="1725930" y="1097280"/>
                </a:cubicBezTo>
                <a:cubicBezTo>
                  <a:pt x="1706465" y="1090792"/>
                  <a:pt x="1687529" y="1082753"/>
                  <a:pt x="1668780" y="1074420"/>
                </a:cubicBezTo>
                <a:cubicBezTo>
                  <a:pt x="1653210" y="1067500"/>
                  <a:pt x="1639224" y="1056948"/>
                  <a:pt x="1623060" y="1051560"/>
                </a:cubicBezTo>
                <a:cubicBezTo>
                  <a:pt x="1604630" y="1045417"/>
                  <a:pt x="1584960" y="1043940"/>
                  <a:pt x="1565910" y="1040130"/>
                </a:cubicBezTo>
                <a:cubicBezTo>
                  <a:pt x="1411521" y="1062186"/>
                  <a:pt x="1539387" y="1039051"/>
                  <a:pt x="1451610" y="1062990"/>
                </a:cubicBezTo>
                <a:cubicBezTo>
                  <a:pt x="1421299" y="1071257"/>
                  <a:pt x="1360170" y="1085850"/>
                  <a:pt x="1360170" y="1085850"/>
                </a:cubicBezTo>
                <a:cubicBezTo>
                  <a:pt x="1306830" y="1082040"/>
                  <a:pt x="1146674" y="1074420"/>
                  <a:pt x="1200150" y="1074420"/>
                </a:cubicBezTo>
                <a:cubicBezTo>
                  <a:pt x="1322130" y="1074420"/>
                  <a:pt x="1444118" y="1079084"/>
                  <a:pt x="1565910" y="1085850"/>
                </a:cubicBezTo>
                <a:cubicBezTo>
                  <a:pt x="1606263" y="1088092"/>
                  <a:pt x="1621330" y="1104703"/>
                  <a:pt x="1657350" y="1120140"/>
                </a:cubicBezTo>
                <a:cubicBezTo>
                  <a:pt x="1668424" y="1124886"/>
                  <a:pt x="1680566" y="1126824"/>
                  <a:pt x="1691640" y="1131570"/>
                </a:cubicBezTo>
                <a:cubicBezTo>
                  <a:pt x="1707301" y="1138282"/>
                  <a:pt x="1721699" y="1147718"/>
                  <a:pt x="1737360" y="1154430"/>
                </a:cubicBezTo>
                <a:cubicBezTo>
                  <a:pt x="1748434" y="1159176"/>
                  <a:pt x="1760874" y="1160472"/>
                  <a:pt x="1771650" y="1165860"/>
                </a:cubicBezTo>
                <a:cubicBezTo>
                  <a:pt x="1850585" y="1205327"/>
                  <a:pt x="1756507" y="1176362"/>
                  <a:pt x="1851660" y="1200150"/>
                </a:cubicBezTo>
                <a:cubicBezTo>
                  <a:pt x="1904603" y="1197944"/>
                  <a:pt x="2124530" y="1236373"/>
                  <a:pt x="2194560" y="1143000"/>
                </a:cubicBezTo>
                <a:cubicBezTo>
                  <a:pt x="2224038" y="1103697"/>
                  <a:pt x="2233779" y="1096388"/>
                  <a:pt x="2251710" y="1051560"/>
                </a:cubicBezTo>
                <a:cubicBezTo>
                  <a:pt x="2260659" y="1029187"/>
                  <a:pt x="2274570" y="982980"/>
                  <a:pt x="2274570" y="982980"/>
                </a:cubicBezTo>
                <a:cubicBezTo>
                  <a:pt x="2270760" y="922020"/>
                  <a:pt x="2269534" y="860843"/>
                  <a:pt x="2263140" y="800100"/>
                </a:cubicBezTo>
                <a:cubicBezTo>
                  <a:pt x="2261879" y="788118"/>
                  <a:pt x="2258393" y="775835"/>
                  <a:pt x="2251710" y="765810"/>
                </a:cubicBezTo>
                <a:cubicBezTo>
                  <a:pt x="2226665" y="728243"/>
                  <a:pt x="2214758" y="735016"/>
                  <a:pt x="2183130" y="708660"/>
                </a:cubicBezTo>
                <a:cubicBezTo>
                  <a:pt x="2170712" y="698312"/>
                  <a:pt x="2161599" y="684294"/>
                  <a:pt x="2148840" y="674370"/>
                </a:cubicBezTo>
                <a:cubicBezTo>
                  <a:pt x="2127153" y="657502"/>
                  <a:pt x="2080260" y="628650"/>
                  <a:pt x="2080260" y="628650"/>
                </a:cubicBezTo>
                <a:cubicBezTo>
                  <a:pt x="2084070" y="598170"/>
                  <a:pt x="2086195" y="567432"/>
                  <a:pt x="2091690" y="537210"/>
                </a:cubicBezTo>
                <a:cubicBezTo>
                  <a:pt x="2093845" y="525356"/>
                  <a:pt x="2095279" y="512068"/>
                  <a:pt x="2103120" y="502920"/>
                </a:cubicBezTo>
                <a:cubicBezTo>
                  <a:pt x="2113674" y="490607"/>
                  <a:pt x="2172250" y="447089"/>
                  <a:pt x="2194560" y="434340"/>
                </a:cubicBezTo>
                <a:cubicBezTo>
                  <a:pt x="2209354" y="425886"/>
                  <a:pt x="2225486" y="419934"/>
                  <a:pt x="2240280" y="411480"/>
                </a:cubicBezTo>
                <a:cubicBezTo>
                  <a:pt x="2252207" y="404664"/>
                  <a:pt x="2262283" y="394763"/>
                  <a:pt x="2274570" y="388620"/>
                </a:cubicBezTo>
                <a:cubicBezTo>
                  <a:pt x="2285346" y="383232"/>
                  <a:pt x="2297579" y="381420"/>
                  <a:pt x="2308860" y="377190"/>
                </a:cubicBezTo>
                <a:cubicBezTo>
                  <a:pt x="2317214" y="374057"/>
                  <a:pt x="2381769" y="346606"/>
                  <a:pt x="2400300" y="342900"/>
                </a:cubicBezTo>
                <a:cubicBezTo>
                  <a:pt x="2426718" y="337616"/>
                  <a:pt x="2453640" y="335280"/>
                  <a:pt x="2480310" y="331470"/>
                </a:cubicBezTo>
                <a:cubicBezTo>
                  <a:pt x="2484120" y="320040"/>
                  <a:pt x="2485889" y="307712"/>
                  <a:pt x="2491740" y="297180"/>
                </a:cubicBezTo>
                <a:lnTo>
                  <a:pt x="2560320" y="194310"/>
                </a:lnTo>
                <a:cubicBezTo>
                  <a:pt x="2567940" y="182880"/>
                  <a:pt x="2578836" y="173052"/>
                  <a:pt x="2583180" y="160020"/>
                </a:cubicBezTo>
                <a:lnTo>
                  <a:pt x="2606040" y="91440"/>
                </a:lnTo>
                <a:cubicBezTo>
                  <a:pt x="2602230" y="72390"/>
                  <a:pt x="2604249" y="51158"/>
                  <a:pt x="2594610" y="34290"/>
                </a:cubicBezTo>
                <a:cubicBezTo>
                  <a:pt x="2573339" y="-2934"/>
                  <a:pt x="2527077" y="22511"/>
                  <a:pt x="2594610" y="0"/>
                </a:cubicBezTo>
                <a:cubicBezTo>
                  <a:pt x="2674620" y="3810"/>
                  <a:pt x="2754775" y="5287"/>
                  <a:pt x="2834640" y="11430"/>
                </a:cubicBezTo>
                <a:cubicBezTo>
                  <a:pt x="2854010" y="12920"/>
                  <a:pt x="2872943" y="18148"/>
                  <a:pt x="2891790" y="22860"/>
                </a:cubicBezTo>
                <a:cubicBezTo>
                  <a:pt x="2903479" y="25782"/>
                  <a:pt x="2917561" y="25771"/>
                  <a:pt x="2926080" y="34290"/>
                </a:cubicBezTo>
                <a:lnTo>
                  <a:pt x="2914650" y="45720"/>
                </a:lnTo>
              </a:path>
            </a:pathLst>
          </a:custGeom>
          <a:noFill/>
          <a:ln w="38100">
            <a:solidFill>
              <a:schemeClr val="tx1"/>
            </a:solidFill>
            <a:headEnd type="none"/>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p:cNvPicPr>
            <a:picLocks noChangeAspect="1"/>
          </p:cNvPicPr>
          <p:nvPr/>
        </p:nvPicPr>
        <p:blipFill>
          <a:blip r:embed="rId2"/>
          <a:stretch>
            <a:fillRect/>
          </a:stretch>
        </p:blipFill>
        <p:spPr>
          <a:xfrm>
            <a:off x="7210428" y="2033782"/>
            <a:ext cx="3263575" cy="2175717"/>
          </a:xfrm>
          <a:prstGeom prst="rect">
            <a:avLst/>
          </a:prstGeom>
        </p:spPr>
      </p:pic>
      <p:sp>
        <p:nvSpPr>
          <p:cNvPr id="29" name="Rectangle 28"/>
          <p:cNvSpPr/>
          <p:nvPr/>
        </p:nvSpPr>
        <p:spPr>
          <a:xfrm>
            <a:off x="6093931" y="5215531"/>
            <a:ext cx="4075113" cy="495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220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500"/>
                                        <p:tgtEl>
                                          <p:spTgt spid="13"/>
                                        </p:tgtEl>
                                      </p:cBhvr>
                                    </p:animEffect>
                                  </p:childTnLst>
                                </p:cTn>
                              </p:par>
                              <p:par>
                                <p:cTn id="11" presetID="9"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dissolve">
                                      <p:cBhvr>
                                        <p:cTn id="13" dur="500"/>
                                        <p:tgtEl>
                                          <p:spTgt spid="11"/>
                                        </p:tgtEl>
                                      </p:cBhvr>
                                    </p:animEffect>
                                  </p:childTnLst>
                                </p:cTn>
                              </p:par>
                              <p:par>
                                <p:cTn id="14" presetID="9" presetClass="entr" presetSubtype="0"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dissolve">
                                      <p:cBhvr>
                                        <p:cTn id="16" dur="500"/>
                                        <p:tgtEl>
                                          <p:spTgt spid="10"/>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dissolve">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dissolve">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dissolve">
                                      <p:cBhvr>
                                        <p:cTn id="29" dur="500"/>
                                        <p:tgtEl>
                                          <p:spTgt spid="17"/>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dissolve">
                                      <p:cBhvr>
                                        <p:cTn id="32" dur="500"/>
                                        <p:tgtEl>
                                          <p:spTgt spid="21"/>
                                        </p:tgtEl>
                                      </p:cBhvr>
                                    </p:animEffect>
                                  </p:childTnLst>
                                </p:cTn>
                              </p:par>
                              <p:par>
                                <p:cTn id="33" presetID="9" presetClass="entr" presetSubtype="0" fill="hold" nodeType="with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dissolve">
                                      <p:cBhvr>
                                        <p:cTn id="35" dur="500"/>
                                        <p:tgtEl>
                                          <p:spTgt spid="19"/>
                                        </p:tgtEl>
                                      </p:cBhvr>
                                    </p:animEffect>
                                  </p:childTnLst>
                                </p:cTn>
                              </p:par>
                              <p:par>
                                <p:cTn id="36" presetID="9"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dissolve">
                                      <p:cBhvr>
                                        <p:cTn id="38" dur="500"/>
                                        <p:tgtEl>
                                          <p:spTgt spid="18"/>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20"/>
                                        </p:tgtEl>
                                        <p:attrNameLst>
                                          <p:attrName>style.visibility</p:attrName>
                                        </p:attrNameLst>
                                      </p:cBhvr>
                                      <p:to>
                                        <p:strVal val="visible"/>
                                      </p:to>
                                    </p:set>
                                    <p:animEffect transition="in" filter="dissolve">
                                      <p:cBhvr>
                                        <p:cTn id="41" dur="500"/>
                                        <p:tgtEl>
                                          <p:spTgt spid="20"/>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nodeType="click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dissolve">
                                      <p:cBhvr>
                                        <p:cTn id="46" dur="500"/>
                                        <p:tgtEl>
                                          <p:spTgt spid="23"/>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xit" presetSubtype="0" fill="hold" nodeType="clickEffect">
                                  <p:stCondLst>
                                    <p:cond delay="0"/>
                                  </p:stCondLst>
                                  <p:childTnLst>
                                    <p:animEffect transition="out" filter="dissolve">
                                      <p:cBhvr>
                                        <p:cTn id="50" dur="500"/>
                                        <p:tgtEl>
                                          <p:spTgt spid="23"/>
                                        </p:tgtEl>
                                      </p:cBhvr>
                                    </p:animEffect>
                                    <p:set>
                                      <p:cBhvr>
                                        <p:cTn id="51" dur="1" fill="hold">
                                          <p:stCondLst>
                                            <p:cond delay="499"/>
                                          </p:stCondLst>
                                        </p:cTn>
                                        <p:tgtEl>
                                          <p:spTgt spid="23"/>
                                        </p:tgtEl>
                                        <p:attrNameLst>
                                          <p:attrName>style.visibility</p:attrName>
                                        </p:attrNameLst>
                                      </p:cBhvr>
                                      <p:to>
                                        <p:strVal val="hidden"/>
                                      </p:to>
                                    </p:set>
                                  </p:childTnLst>
                                </p:cTn>
                              </p:par>
                            </p:childTnLst>
                          </p:cTn>
                        </p:par>
                        <p:par>
                          <p:cTn id="52" fill="hold">
                            <p:stCondLst>
                              <p:cond delay="500"/>
                            </p:stCondLst>
                            <p:childTnLst>
                              <p:par>
                                <p:cTn id="53" presetID="9" presetClass="entr" presetSubtype="0" fill="hold" grpId="0" nodeType="after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dissolv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P spid="13" grpId="0"/>
      <p:bldP spid="15" grpId="0" animBg="1"/>
      <p:bldP spid="17" grpId="0"/>
      <p:bldP spid="20" grpId="0"/>
      <p:bldP spid="21" grpId="0"/>
      <p:bldP spid="22"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288758" y="885824"/>
            <a:ext cx="11598442" cy="0"/>
          </a:xfrm>
          <a:prstGeom prst="line">
            <a:avLst/>
          </a:prstGeom>
          <a:ln w="28575">
            <a:solidFill>
              <a:srgbClr val="AB212F"/>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2"/>
          <a:stretch>
            <a:fillRect/>
          </a:stretch>
        </p:blipFill>
        <p:spPr>
          <a:xfrm>
            <a:off x="4189329" y="419101"/>
            <a:ext cx="3797300" cy="5207000"/>
          </a:xfrm>
          <a:prstGeom prst="rect">
            <a:avLst/>
          </a:prstGeom>
        </p:spPr>
      </p:pic>
    </p:spTree>
    <p:extLst>
      <p:ext uri="{BB962C8B-B14F-4D97-AF65-F5344CB8AC3E}">
        <p14:creationId xmlns:p14="http://schemas.microsoft.com/office/powerpoint/2010/main" val="9870678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http://2.bp.blogspot.com/-pFx1dIYPx1U/TwYbi8F7uBI/AAAAAAAAACg/TL9CvcUuidg/s1600/unfair-competition+SUM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938" y="0"/>
            <a:ext cx="10306050" cy="6887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p:nvPr/>
        </p:nvGrpSpPr>
        <p:grpSpPr>
          <a:xfrm>
            <a:off x="0" y="1000250"/>
            <a:ext cx="12192000" cy="646331"/>
            <a:chOff x="0" y="471608"/>
            <a:chExt cx="12192000" cy="646331"/>
          </a:xfrm>
        </p:grpSpPr>
        <p:sp>
          <p:nvSpPr>
            <p:cNvPr id="4" name="Rectangle 3"/>
            <p:cNvSpPr/>
            <p:nvPr/>
          </p:nvSpPr>
          <p:spPr>
            <a:xfrm>
              <a:off x="0" y="525396"/>
              <a:ext cx="12192000" cy="53875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p:cNvSpPr txBox="1"/>
            <p:nvPr/>
          </p:nvSpPr>
          <p:spPr>
            <a:xfrm>
              <a:off x="1447278" y="471608"/>
              <a:ext cx="6651629" cy="646331"/>
            </a:xfrm>
            <a:prstGeom prst="rect">
              <a:avLst/>
            </a:prstGeom>
            <a:noFill/>
          </p:spPr>
          <p:txBody>
            <a:bodyPr wrap="none" rtlCol="0">
              <a:spAutoFit/>
            </a:bodyPr>
            <a:lstStyle/>
            <a:p>
              <a:r>
                <a:rPr lang="en-US" sz="3600" dirty="0"/>
                <a:t>WHAT SHOWS UP WHEN YOU DO?</a:t>
              </a:r>
            </a:p>
          </p:txBody>
        </p:sp>
      </p:grpSp>
      <p:grpSp>
        <p:nvGrpSpPr>
          <p:cNvPr id="8" name="Group 7">
            <a:extLst>
              <a:ext uri="{FF2B5EF4-FFF2-40B4-BE49-F238E27FC236}">
                <a16:creationId xmlns:a16="http://schemas.microsoft.com/office/drawing/2014/main" id="{5AB5E63B-00E6-F742-A86B-092E77496FB1}"/>
              </a:ext>
            </a:extLst>
          </p:cNvPr>
          <p:cNvGrpSpPr/>
          <p:nvPr/>
        </p:nvGrpSpPr>
        <p:grpSpPr>
          <a:xfrm>
            <a:off x="0" y="150066"/>
            <a:ext cx="12192000" cy="646331"/>
            <a:chOff x="0" y="471608"/>
            <a:chExt cx="12192000" cy="646331"/>
          </a:xfrm>
        </p:grpSpPr>
        <p:sp>
          <p:nvSpPr>
            <p:cNvPr id="9" name="Rectangle 8">
              <a:extLst>
                <a:ext uri="{FF2B5EF4-FFF2-40B4-BE49-F238E27FC236}">
                  <a16:creationId xmlns:a16="http://schemas.microsoft.com/office/drawing/2014/main" id="{BF5FE4DF-7275-9745-B156-DD2E6B7A18AA}"/>
                </a:ext>
              </a:extLst>
            </p:cNvPr>
            <p:cNvSpPr/>
            <p:nvPr/>
          </p:nvSpPr>
          <p:spPr>
            <a:xfrm>
              <a:off x="0" y="525396"/>
              <a:ext cx="12192000" cy="53875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CB8BEBDD-9605-F34B-A6FF-090B7F5556F2}"/>
                </a:ext>
              </a:extLst>
            </p:cNvPr>
            <p:cNvSpPr txBox="1"/>
            <p:nvPr/>
          </p:nvSpPr>
          <p:spPr>
            <a:xfrm>
              <a:off x="318559" y="471608"/>
              <a:ext cx="10669652" cy="646331"/>
            </a:xfrm>
            <a:prstGeom prst="rect">
              <a:avLst/>
            </a:prstGeom>
            <a:noFill/>
          </p:spPr>
          <p:txBody>
            <a:bodyPr wrap="none" rtlCol="0">
              <a:spAutoFit/>
            </a:bodyPr>
            <a:lstStyle/>
            <a:p>
              <a:r>
                <a:rPr lang="en-US" sz="3600" dirty="0"/>
                <a:t>WHAT WILL YOU DO WITH THE WORLD AS YOU FIND IT?</a:t>
              </a:r>
            </a:p>
          </p:txBody>
        </p:sp>
      </p:grpSp>
    </p:spTree>
    <p:extLst>
      <p:ext uri="{BB962C8B-B14F-4D97-AF65-F5344CB8AC3E}">
        <p14:creationId xmlns:p14="http://schemas.microsoft.com/office/powerpoint/2010/main" val="347245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785260" y="0"/>
            <a:ext cx="10721377" cy="2327054"/>
          </a:xfrm>
          <a:solidFill>
            <a:schemeClr val="bg1"/>
          </a:solidFill>
          <a:ln>
            <a:noFill/>
          </a:ln>
        </p:spPr>
        <p:txBody>
          <a:bodyPr>
            <a:normAutofit/>
          </a:bodyPr>
          <a:lstStyle/>
          <a:p>
            <a:pPr algn="ctr">
              <a:lnSpc>
                <a:spcPct val="100000"/>
              </a:lnSpc>
            </a:pPr>
            <a:r>
              <a:rPr lang="en-US" sz="6600" dirty="0">
                <a:latin typeface="Tw Cen MT" charset="0"/>
                <a:ea typeface="Tw Cen MT" charset="0"/>
                <a:cs typeface="Tw Cen MT" charset="0"/>
              </a:rPr>
              <a:t>You are entitled to the work, not its rewards.</a:t>
            </a:r>
          </a:p>
        </p:txBody>
      </p:sp>
      <p:sp>
        <p:nvSpPr>
          <p:cNvPr id="8" name="Rectangle 7"/>
          <p:cNvSpPr/>
          <p:nvPr/>
        </p:nvSpPr>
        <p:spPr>
          <a:xfrm>
            <a:off x="7656780" y="6435442"/>
            <a:ext cx="2634054" cy="369332"/>
          </a:xfrm>
          <a:prstGeom prst="rect">
            <a:avLst/>
          </a:prstGeom>
        </p:spPr>
        <p:txBody>
          <a:bodyPr wrap="none">
            <a:spAutoFit/>
          </a:bodyPr>
          <a:lstStyle/>
          <a:p>
            <a:r>
              <a:rPr lang="en-US" dirty="0">
                <a:latin typeface="arial" panose="020B0604020202020204" pitchFamily="34" charset="0"/>
              </a:rPr>
              <a:t>Mihaly Csikszentmihalyi</a:t>
            </a:r>
            <a:endParaRPr lang="en-US" dirty="0"/>
          </a:p>
        </p:txBody>
      </p:sp>
      <p:pic>
        <p:nvPicPr>
          <p:cNvPr id="10" name="Picture 2" descr="Image result for Mihaly Csikszentmihalyi AND Flo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260" y="2892502"/>
            <a:ext cx="2290955" cy="34642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3"/>
          <a:stretch>
            <a:fillRect/>
          </a:stretch>
        </p:blipFill>
        <p:spPr>
          <a:xfrm>
            <a:off x="4685560" y="4624602"/>
            <a:ext cx="1962636" cy="1962636"/>
          </a:xfrm>
          <a:prstGeom prst="rect">
            <a:avLst/>
          </a:prstGeom>
        </p:spPr>
      </p:pic>
      <p:pic>
        <p:nvPicPr>
          <p:cNvPr id="7" name="Picture 6" descr="Image result for Mihaly Csikszentmihaly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8100" y="2051252"/>
            <a:ext cx="4384190" cy="438419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236946" y="2626922"/>
            <a:ext cx="4859864" cy="1754326"/>
          </a:xfrm>
          <a:prstGeom prst="rect">
            <a:avLst/>
          </a:prstGeom>
          <a:solidFill>
            <a:schemeClr val="bg1"/>
          </a:solidFill>
        </p:spPr>
        <p:txBody>
          <a:bodyPr wrap="square" rtlCol="0">
            <a:spAutoFit/>
          </a:bodyPr>
          <a:lstStyle/>
          <a:p>
            <a:pPr algn="ctr"/>
            <a:r>
              <a:rPr lang="en-US" sz="3600" dirty="0">
                <a:latin typeface="Tw Cen MT" charset="0"/>
                <a:ea typeface="Tw Cen MT" charset="0"/>
                <a:cs typeface="Tw Cen MT" charset="0"/>
              </a:rPr>
              <a:t>“Don’t expect to make money, don’t expect fame or a pat on the back.”</a:t>
            </a:r>
          </a:p>
        </p:txBody>
      </p:sp>
    </p:spTree>
    <p:extLst>
      <p:ext uri="{BB962C8B-B14F-4D97-AF65-F5344CB8AC3E}">
        <p14:creationId xmlns:p14="http://schemas.microsoft.com/office/powerpoint/2010/main" val="178925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dissolve">
                                      <p:cBhvr>
                                        <p:cTn id="11" dur="5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9ED7C5-E6DC-9348-8296-77C2862F33C2}"/>
              </a:ext>
            </a:extLst>
          </p:cNvPr>
          <p:cNvSpPr/>
          <p:nvPr/>
        </p:nvSpPr>
        <p:spPr>
          <a:xfrm>
            <a:off x="1860383" y="1186138"/>
            <a:ext cx="8025297" cy="3631763"/>
          </a:xfrm>
          <a:prstGeom prst="rect">
            <a:avLst/>
          </a:prstGeom>
        </p:spPr>
        <p:txBody>
          <a:bodyPr wrap="square">
            <a:spAutoFit/>
          </a:bodyPr>
          <a:lstStyle/>
          <a:p>
            <a:r>
              <a:rPr lang="en-US" sz="11500" b="1" i="1" u="sng" dirty="0">
                <a:solidFill>
                  <a:srgbClr val="12456D"/>
                </a:solidFill>
                <a:latin typeface="Tw Cen MT" charset="0"/>
                <a:ea typeface="Tw Cen MT" charset="0"/>
                <a:cs typeface="Tw Cen MT" charset="0"/>
              </a:rPr>
              <a:t>You</a:t>
            </a:r>
            <a:r>
              <a:rPr lang="en-US" sz="11500" b="1" dirty="0">
                <a:solidFill>
                  <a:srgbClr val="12456D"/>
                </a:solidFill>
                <a:latin typeface="Tw Cen MT" charset="0"/>
                <a:ea typeface="Tw Cen MT" charset="0"/>
                <a:cs typeface="Tw Cen MT" charset="0"/>
              </a:rPr>
              <a:t> bring the weather.</a:t>
            </a:r>
          </a:p>
        </p:txBody>
      </p:sp>
    </p:spTree>
    <p:extLst>
      <p:ext uri="{BB962C8B-B14F-4D97-AF65-F5344CB8AC3E}">
        <p14:creationId xmlns:p14="http://schemas.microsoft.com/office/powerpoint/2010/main" val="176061448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72350" y="2850550"/>
            <a:ext cx="4514850" cy="3660689"/>
          </a:xfrm>
          <a:prstGeom prst="rect">
            <a:avLst/>
          </a:prstGeom>
        </p:spPr>
      </p:pic>
      <p:sp>
        <p:nvSpPr>
          <p:cNvPr id="8" name="Rectangle 7"/>
          <p:cNvSpPr/>
          <p:nvPr/>
        </p:nvSpPr>
        <p:spPr>
          <a:xfrm>
            <a:off x="7372350" y="6511239"/>
            <a:ext cx="2079544" cy="307777"/>
          </a:xfrm>
          <a:prstGeom prst="rect">
            <a:avLst/>
          </a:prstGeom>
        </p:spPr>
        <p:txBody>
          <a:bodyPr wrap="none">
            <a:spAutoFit/>
          </a:bodyPr>
          <a:lstStyle/>
          <a:p>
            <a:r>
              <a:rPr lang="en-US" sz="1400" dirty="0">
                <a:solidFill>
                  <a:schemeClr val="bg1">
                    <a:lumMod val="65000"/>
                  </a:schemeClr>
                </a:solidFill>
                <a:latin typeface="Tw Cen MT" charset="0"/>
                <a:ea typeface="Tw Cen MT" charset="0"/>
                <a:cs typeface="Tw Cen MT" charset="0"/>
              </a:rPr>
              <a:t>Jody Davids, CIO, PepsiCo</a:t>
            </a:r>
            <a:endParaRPr lang="en-US" sz="1400" dirty="0">
              <a:solidFill>
                <a:schemeClr val="bg1">
                  <a:lumMod val="65000"/>
                </a:schemeClr>
              </a:solidFill>
            </a:endParaRPr>
          </a:p>
        </p:txBody>
      </p:sp>
      <p:sp>
        <p:nvSpPr>
          <p:cNvPr id="9" name="Rectangle 8"/>
          <p:cNvSpPr/>
          <p:nvPr/>
        </p:nvSpPr>
        <p:spPr>
          <a:xfrm>
            <a:off x="1134453" y="935875"/>
            <a:ext cx="6738938" cy="3477875"/>
          </a:xfrm>
          <a:prstGeom prst="rect">
            <a:avLst/>
          </a:prstGeom>
        </p:spPr>
        <p:txBody>
          <a:bodyPr wrap="square">
            <a:spAutoFit/>
          </a:bodyPr>
          <a:lstStyle/>
          <a:p>
            <a:r>
              <a:rPr lang="en-US" sz="4400" dirty="0">
                <a:solidFill>
                  <a:srgbClr val="AB212F"/>
                </a:solidFill>
                <a:latin typeface="Tw Cen MT" charset="0"/>
                <a:ea typeface="Tw Cen MT" charset="0"/>
                <a:cs typeface="Tw Cen MT" charset="0"/>
              </a:rPr>
              <a:t>Your actions and reactions have influence. Whether you’re intentional about how you show up or not, your presence will define you. </a:t>
            </a:r>
          </a:p>
        </p:txBody>
      </p:sp>
    </p:spTree>
    <p:extLst>
      <p:ext uri="{BB962C8B-B14F-4D97-AF65-F5344CB8AC3E}">
        <p14:creationId xmlns:p14="http://schemas.microsoft.com/office/powerpoint/2010/main" val="133791343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31299" y="2971799"/>
            <a:ext cx="4933808" cy="3283225"/>
          </a:xfrm>
          <a:prstGeom prst="rect">
            <a:avLst/>
          </a:prstGeom>
        </p:spPr>
      </p:pic>
      <p:sp>
        <p:nvSpPr>
          <p:cNvPr id="6" name="Rectangle 5"/>
          <p:cNvSpPr/>
          <p:nvPr/>
        </p:nvSpPr>
        <p:spPr>
          <a:xfrm>
            <a:off x="10115940" y="6299873"/>
            <a:ext cx="1269582" cy="276999"/>
          </a:xfrm>
          <a:prstGeom prst="rect">
            <a:avLst/>
          </a:prstGeom>
        </p:spPr>
        <p:txBody>
          <a:bodyPr wrap="square">
            <a:spAutoFit/>
          </a:bodyPr>
          <a:lstStyle/>
          <a:p>
            <a:r>
              <a:rPr lang="en-US" sz="1200" dirty="0">
                <a:latin typeface="Yu Gothic Light" panose="020B0300000000000000" pitchFamily="34" charset="-128"/>
                <a:ea typeface="Yu Gothic Light" panose="020B0300000000000000" pitchFamily="34" charset="-128"/>
              </a:rPr>
              <a:t>Colton Janes</a:t>
            </a:r>
          </a:p>
        </p:txBody>
      </p:sp>
      <p:pic>
        <p:nvPicPr>
          <p:cNvPr id="7" name="Picture 6"/>
          <p:cNvPicPr>
            <a:picLocks noChangeAspect="1"/>
          </p:cNvPicPr>
          <p:nvPr/>
        </p:nvPicPr>
        <p:blipFill>
          <a:blip r:embed="rId3"/>
          <a:stretch>
            <a:fillRect/>
          </a:stretch>
        </p:blipFill>
        <p:spPr>
          <a:xfrm>
            <a:off x="1062347" y="4015604"/>
            <a:ext cx="5789667" cy="1195613"/>
          </a:xfrm>
          <a:prstGeom prst="rect">
            <a:avLst/>
          </a:prstGeom>
          <a:solidFill>
            <a:schemeClr val="bg1"/>
          </a:solidFill>
          <a:ln w="44450">
            <a:solidFill>
              <a:srgbClr val="AB212F"/>
            </a:solidFill>
          </a:ln>
        </p:spPr>
      </p:pic>
      <p:sp>
        <p:nvSpPr>
          <p:cNvPr id="8" name="TextBox 7"/>
          <p:cNvSpPr txBox="1"/>
          <p:nvPr/>
        </p:nvSpPr>
        <p:spPr>
          <a:xfrm>
            <a:off x="1471189" y="510905"/>
            <a:ext cx="6527852" cy="1938992"/>
          </a:xfrm>
          <a:prstGeom prst="rect">
            <a:avLst/>
          </a:prstGeom>
          <a:solidFill>
            <a:srgbClr val="AB212F"/>
          </a:solidFill>
        </p:spPr>
        <p:txBody>
          <a:bodyPr wrap="square" rtlCol="0">
            <a:spAutoFit/>
          </a:bodyPr>
          <a:lstStyle/>
          <a:p>
            <a:pPr algn="ctr"/>
            <a:r>
              <a:rPr lang="en-US" sz="4000" dirty="0">
                <a:solidFill>
                  <a:schemeClr val="bg1"/>
                </a:solidFill>
                <a:latin typeface="Tw Cen MT" charset="0"/>
                <a:ea typeface="Tw Cen MT" charset="0"/>
                <a:cs typeface="Tw Cen MT" charset="0"/>
              </a:rPr>
              <a:t>Leadership is art - your art. As the artist, you sign your name to your work every day.</a:t>
            </a:r>
          </a:p>
        </p:txBody>
      </p:sp>
    </p:spTree>
    <p:extLst>
      <p:ext uri="{BB962C8B-B14F-4D97-AF65-F5344CB8AC3E}">
        <p14:creationId xmlns:p14="http://schemas.microsoft.com/office/powerpoint/2010/main" val="7236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727"/>
            <a:ext cx="12192000" cy="6944528"/>
          </a:xfrm>
          <a:prstGeom prst="rect">
            <a:avLst/>
          </a:prstGeom>
        </p:spPr>
      </p:pic>
      <p:sp>
        <p:nvSpPr>
          <p:cNvPr id="5" name="Rectangle 4"/>
          <p:cNvSpPr/>
          <p:nvPr/>
        </p:nvSpPr>
        <p:spPr>
          <a:xfrm>
            <a:off x="288757" y="720210"/>
            <a:ext cx="6763396" cy="646331"/>
          </a:xfrm>
          <a:prstGeom prst="rect">
            <a:avLst/>
          </a:prstGeom>
        </p:spPr>
        <p:txBody>
          <a:bodyPr wrap="square">
            <a:spAutoFit/>
          </a:bodyPr>
          <a:lstStyle/>
          <a:p>
            <a:r>
              <a:rPr lang="en-US" sz="3600" b="1" dirty="0">
                <a:solidFill>
                  <a:srgbClr val="12456D"/>
                </a:solidFill>
                <a:latin typeface="Tw Cen MT" charset="0"/>
                <a:ea typeface="Tw Cen MT" charset="0"/>
                <a:cs typeface="Tw Cen MT" charset="0"/>
              </a:rPr>
              <a:t>Did I do my absolute best today?</a:t>
            </a:r>
          </a:p>
        </p:txBody>
      </p:sp>
      <p:sp>
        <p:nvSpPr>
          <p:cNvPr id="6" name="Rectangle 5"/>
          <p:cNvSpPr/>
          <p:nvPr/>
        </p:nvSpPr>
        <p:spPr>
          <a:xfrm>
            <a:off x="288757" y="2218086"/>
            <a:ext cx="5469106" cy="1569660"/>
          </a:xfrm>
          <a:prstGeom prst="rect">
            <a:avLst/>
          </a:prstGeom>
        </p:spPr>
        <p:txBody>
          <a:bodyPr wrap="square">
            <a:spAutoFit/>
          </a:bodyPr>
          <a:lstStyle/>
          <a:p>
            <a:pPr marL="285750" indent="-285750">
              <a:buFont typeface="Wingdings" charset="2"/>
              <a:buChar char="§"/>
            </a:pPr>
            <a:r>
              <a:rPr lang="en-US" sz="2400" dirty="0">
                <a:solidFill>
                  <a:srgbClr val="AB212F"/>
                </a:solidFill>
                <a:latin typeface="Tw Cen MT" charset="0"/>
                <a:ea typeface="Tw Cen MT" charset="0"/>
                <a:cs typeface="Tw Cen MT" charset="0"/>
              </a:rPr>
              <a:t>Did I do my best to set clear goals?</a:t>
            </a:r>
          </a:p>
          <a:p>
            <a:pPr marL="285750" indent="-285750">
              <a:buFont typeface="Wingdings" charset="2"/>
              <a:buChar char="§"/>
            </a:pPr>
            <a:r>
              <a:rPr lang="en-US" sz="2400" dirty="0">
                <a:solidFill>
                  <a:srgbClr val="AB212F"/>
                </a:solidFill>
                <a:latin typeface="Tw Cen MT" charset="0"/>
                <a:ea typeface="Tw Cen MT" charset="0"/>
                <a:cs typeface="Tw Cen MT" charset="0"/>
              </a:rPr>
              <a:t>Did I do my best to be fully engaged?</a:t>
            </a:r>
          </a:p>
          <a:p>
            <a:pPr marL="285750" indent="-285750">
              <a:buFont typeface="Wingdings" charset="2"/>
              <a:buChar char="§"/>
            </a:pPr>
            <a:r>
              <a:rPr lang="en-US" sz="2400" dirty="0">
                <a:solidFill>
                  <a:srgbClr val="AB212F"/>
                </a:solidFill>
                <a:latin typeface="Tw Cen MT" charset="0"/>
                <a:ea typeface="Tw Cen MT" charset="0"/>
                <a:cs typeface="Tw Cen MT" charset="0"/>
              </a:rPr>
              <a:t>Did I do my best to make progress toward goal achievement? </a:t>
            </a:r>
          </a:p>
        </p:txBody>
      </p:sp>
      <p:sp>
        <p:nvSpPr>
          <p:cNvPr id="7" name="Rectangle 6"/>
          <p:cNvSpPr/>
          <p:nvPr/>
        </p:nvSpPr>
        <p:spPr>
          <a:xfrm>
            <a:off x="288757" y="3762127"/>
            <a:ext cx="8240880" cy="1200329"/>
          </a:xfrm>
          <a:prstGeom prst="rect">
            <a:avLst/>
          </a:prstGeom>
        </p:spPr>
        <p:txBody>
          <a:bodyPr wrap="square">
            <a:spAutoFit/>
          </a:bodyPr>
          <a:lstStyle/>
          <a:p>
            <a:pPr marL="285750" indent="-285750">
              <a:buFont typeface="Wingdings" charset="2"/>
              <a:buChar char="§"/>
            </a:pPr>
            <a:r>
              <a:rPr lang="en-US" sz="2400" dirty="0">
                <a:solidFill>
                  <a:srgbClr val="AB212F"/>
                </a:solidFill>
                <a:latin typeface="Tw Cen MT" charset="0"/>
                <a:ea typeface="Tw Cen MT" charset="0"/>
                <a:cs typeface="Tw Cen MT" charset="0"/>
              </a:rPr>
              <a:t>Did I do my best to build positive relationships?</a:t>
            </a:r>
          </a:p>
          <a:p>
            <a:pPr marL="285750" indent="-285750">
              <a:buFont typeface="Wingdings" charset="2"/>
              <a:buChar char="§"/>
            </a:pPr>
            <a:r>
              <a:rPr lang="en-US" sz="2400" dirty="0">
                <a:solidFill>
                  <a:srgbClr val="AB212F"/>
                </a:solidFill>
                <a:latin typeface="Tw Cen MT" charset="0"/>
                <a:ea typeface="Tw Cen MT" charset="0"/>
                <a:cs typeface="Tw Cen MT" charset="0"/>
              </a:rPr>
              <a:t>Did I do my best to find meaning?</a:t>
            </a:r>
          </a:p>
          <a:p>
            <a:pPr marL="285750" indent="-285750">
              <a:buFont typeface="Wingdings" charset="2"/>
              <a:buChar char="§"/>
            </a:pPr>
            <a:r>
              <a:rPr lang="en-US" sz="2400" dirty="0">
                <a:solidFill>
                  <a:srgbClr val="AB212F"/>
                </a:solidFill>
                <a:latin typeface="Tw Cen MT" charset="0"/>
                <a:ea typeface="Tw Cen MT" charset="0"/>
                <a:cs typeface="Tw Cen MT" charset="0"/>
              </a:rPr>
              <a:t>Did I do my best to be happy? </a:t>
            </a:r>
          </a:p>
        </p:txBody>
      </p:sp>
      <p:sp>
        <p:nvSpPr>
          <p:cNvPr id="8" name="TextBox 7"/>
          <p:cNvSpPr txBox="1"/>
          <p:nvPr/>
        </p:nvSpPr>
        <p:spPr>
          <a:xfrm>
            <a:off x="9072561" y="6578923"/>
            <a:ext cx="1954381" cy="369332"/>
          </a:xfrm>
          <a:prstGeom prst="rect">
            <a:avLst/>
          </a:prstGeom>
          <a:noFill/>
        </p:spPr>
        <p:txBody>
          <a:bodyPr wrap="none" rtlCol="0">
            <a:spAutoFit/>
          </a:bodyPr>
          <a:lstStyle/>
          <a:p>
            <a:r>
              <a:rPr lang="en-US">
                <a:solidFill>
                  <a:schemeClr val="bg1">
                    <a:lumMod val="95000"/>
                  </a:schemeClr>
                </a:solidFill>
                <a:latin typeface="Tw Cen MT" charset="0"/>
                <a:ea typeface="Tw Cen MT" charset="0"/>
                <a:cs typeface="Tw Cen MT" charset="0"/>
              </a:rPr>
              <a:t>Marshall Goldsmith</a:t>
            </a:r>
            <a:endParaRPr lang="en-US" dirty="0">
              <a:solidFill>
                <a:schemeClr val="bg1">
                  <a:lumMod val="95000"/>
                </a:schemeClr>
              </a:solidFill>
              <a:latin typeface="Tw Cen MT" charset="0"/>
              <a:ea typeface="Tw Cen MT" charset="0"/>
              <a:cs typeface="Tw Cen MT" charset="0"/>
            </a:endParaRPr>
          </a:p>
        </p:txBody>
      </p:sp>
    </p:spTree>
    <p:extLst>
      <p:ext uri="{BB962C8B-B14F-4D97-AF65-F5344CB8AC3E}">
        <p14:creationId xmlns:p14="http://schemas.microsoft.com/office/powerpoint/2010/main" val="205664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2CA39B2-2298-A04E-B747-9DC45E5DBC25}"/>
              </a:ext>
            </a:extLst>
          </p:cNvPr>
          <p:cNvSpPr/>
          <p:nvPr/>
        </p:nvSpPr>
        <p:spPr>
          <a:xfrm>
            <a:off x="601250" y="1298522"/>
            <a:ext cx="11123112" cy="4031873"/>
          </a:xfrm>
          <a:prstGeom prst="rect">
            <a:avLst/>
          </a:prstGeom>
        </p:spPr>
        <p:txBody>
          <a:bodyPr wrap="square">
            <a:spAutoFit/>
          </a:bodyPr>
          <a:lstStyle/>
          <a:p>
            <a:pPr algn="ctr">
              <a:spcBef>
                <a:spcPts val="600"/>
              </a:spcBef>
              <a:spcAft>
                <a:spcPts val="600"/>
              </a:spcAft>
            </a:pPr>
            <a:r>
              <a:rPr lang="en-US" sz="3200" dirty="0">
                <a:latin typeface="Tw Cen MT" panose="020B0602020104020603" pitchFamily="34" charset="77"/>
                <a:ea typeface="Calibri" panose="020F0502020204030204" pitchFamily="34" charset="0"/>
                <a:cs typeface="Times New Roman" panose="02020603050405020304" pitchFamily="18" charset="0"/>
              </a:rPr>
              <a:t>A leader’s action can establish mutual trust or diminish it completely, build a culture of continual improvement or get stuck in the status quo, encourage full engagement or something a lot less, exceed expectations or leave those served doubting value is even possible, achieve more as a team than what any individual could accomplish alone, and establish purpose and meaning from contribution or simply drive contribution based on fear of consequence from the person leveraging positional power. </a:t>
            </a:r>
            <a:endParaRPr lang="en-US" sz="3200" dirty="0">
              <a:latin typeface="Tw Cen MT" panose="020B0602020104020603" pitchFamily="34" charset="77"/>
              <a:ea typeface="Calibri" panose="020F0502020204030204" pitchFamily="34" charset="0"/>
            </a:endParaRPr>
          </a:p>
        </p:txBody>
      </p:sp>
    </p:spTree>
    <p:extLst>
      <p:ext uri="{BB962C8B-B14F-4D97-AF65-F5344CB8AC3E}">
        <p14:creationId xmlns:p14="http://schemas.microsoft.com/office/powerpoint/2010/main" val="29755385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0210" y="171726"/>
            <a:ext cx="12192000" cy="6553509"/>
          </a:xfrm>
          <a:prstGeom prst="rect">
            <a:avLst/>
          </a:prstGeom>
        </p:spPr>
      </p:pic>
      <p:sp>
        <p:nvSpPr>
          <p:cNvPr id="8" name="Rectangle 7"/>
          <p:cNvSpPr/>
          <p:nvPr/>
        </p:nvSpPr>
        <p:spPr>
          <a:xfrm>
            <a:off x="1945350" y="1859921"/>
            <a:ext cx="6861765" cy="4031873"/>
          </a:xfrm>
          <a:prstGeom prst="rect">
            <a:avLst/>
          </a:prstGeom>
          <a:solidFill>
            <a:schemeClr val="bg1"/>
          </a:solidFill>
        </p:spPr>
        <p:txBody>
          <a:bodyPr wrap="square">
            <a:spAutoFit/>
          </a:bodyPr>
          <a:lstStyle/>
          <a:p>
            <a:r>
              <a:rPr lang="en-US" sz="2800" dirty="0">
                <a:latin typeface="Tw Cen MT" charset="0"/>
                <a:ea typeface="Tw Cen MT" charset="0"/>
                <a:cs typeface="Tw Cen MT" charset="0"/>
              </a:rPr>
              <a:t>“</a:t>
            </a:r>
            <a:r>
              <a:rPr lang="en-US" sz="2800" dirty="0"/>
              <a:t>I’ve come to the frightening conclusion that </a:t>
            </a:r>
          </a:p>
          <a:p>
            <a:r>
              <a:rPr lang="en-US" sz="4800" b="1" dirty="0">
                <a:solidFill>
                  <a:srgbClr val="AB212F"/>
                </a:solidFill>
              </a:rPr>
              <a:t>I am the decisive element</a:t>
            </a:r>
            <a:r>
              <a:rPr lang="en-US" sz="2000" dirty="0"/>
              <a:t>.</a:t>
            </a:r>
            <a:r>
              <a:rPr lang="en-US" sz="4400" dirty="0"/>
              <a:t> </a:t>
            </a:r>
          </a:p>
          <a:p>
            <a:r>
              <a:rPr lang="en-US" sz="2000" dirty="0"/>
              <a:t>It is my personal approach that creates the climate. It is my daily mood that makes the weather. I possess tremendous power to make life miserable or joyous. I can be a tool of torture or an instrument of inspiration, I can humiliate or humor, hurt or heal. In all situations, it is my response that decides whether a crisis is escalated or de-escalated, and a person is humanized or de-humanized. If we treat people as they are, we make them worse. If we treat people as they ought to be, we help them become what they are capable of becoming.</a:t>
            </a:r>
            <a:r>
              <a:rPr lang="en-US" sz="2000" dirty="0">
                <a:latin typeface="Tw Cen MT" charset="0"/>
                <a:ea typeface="Tw Cen MT" charset="0"/>
                <a:cs typeface="Tw Cen MT" charset="0"/>
              </a:rPr>
              <a:t>”</a:t>
            </a:r>
          </a:p>
        </p:txBody>
      </p:sp>
      <p:pic>
        <p:nvPicPr>
          <p:cNvPr id="12" name="Picture 11"/>
          <p:cNvPicPr>
            <a:picLocks noChangeAspect="1"/>
          </p:cNvPicPr>
          <p:nvPr/>
        </p:nvPicPr>
        <p:blipFill>
          <a:blip r:embed="rId4"/>
          <a:stretch>
            <a:fillRect/>
          </a:stretch>
        </p:blipFill>
        <p:spPr>
          <a:xfrm>
            <a:off x="8807115" y="1647527"/>
            <a:ext cx="3177210" cy="3842792"/>
          </a:xfrm>
          <a:prstGeom prst="rect">
            <a:avLst/>
          </a:prstGeom>
        </p:spPr>
      </p:pic>
      <p:sp>
        <p:nvSpPr>
          <p:cNvPr id="13" name="Rectangle 12"/>
          <p:cNvSpPr/>
          <p:nvPr/>
        </p:nvSpPr>
        <p:spPr>
          <a:xfrm>
            <a:off x="9001008" y="5174560"/>
            <a:ext cx="2983317" cy="369332"/>
          </a:xfrm>
          <a:prstGeom prst="rect">
            <a:avLst/>
          </a:prstGeom>
        </p:spPr>
        <p:txBody>
          <a:bodyPr wrap="none">
            <a:spAutoFit/>
          </a:bodyPr>
          <a:lstStyle/>
          <a:p>
            <a:r>
              <a:rPr lang="en-US">
                <a:latin typeface="NewBaskerville" charset="0"/>
              </a:rPr>
              <a:t>Johann Wolfgang von Goethe </a:t>
            </a:r>
            <a:endParaRPr lang="en-US"/>
          </a:p>
        </p:txBody>
      </p:sp>
      <p:sp>
        <p:nvSpPr>
          <p:cNvPr id="5" name="Rectangle 4"/>
          <p:cNvSpPr/>
          <p:nvPr/>
        </p:nvSpPr>
        <p:spPr>
          <a:xfrm>
            <a:off x="255575" y="187979"/>
            <a:ext cx="4299284" cy="646331"/>
          </a:xfrm>
          <a:prstGeom prst="rect">
            <a:avLst/>
          </a:prstGeom>
        </p:spPr>
        <p:txBody>
          <a:bodyPr wrap="square">
            <a:spAutoFit/>
          </a:bodyPr>
          <a:lstStyle/>
          <a:p>
            <a:r>
              <a:rPr lang="en-US" sz="3600" b="1" dirty="0">
                <a:solidFill>
                  <a:srgbClr val="12456D"/>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Enjoy the journey!</a:t>
            </a:r>
          </a:p>
        </p:txBody>
      </p:sp>
    </p:spTree>
    <p:extLst>
      <p:ext uri="{BB962C8B-B14F-4D97-AF65-F5344CB8AC3E}">
        <p14:creationId xmlns:p14="http://schemas.microsoft.com/office/powerpoint/2010/main" val="305666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353" y="1537898"/>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140942" y="1446459"/>
            <a:ext cx="1036847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LEADERSHIP IS A MOVING TARGET; ACT ACCORDINGLY</a:t>
            </a:r>
          </a:p>
        </p:txBody>
      </p:sp>
      <p:sp>
        <p:nvSpPr>
          <p:cNvPr id="33" name="Rectangle 32"/>
          <p:cNvSpPr/>
          <p:nvPr/>
        </p:nvSpPr>
        <p:spPr>
          <a:xfrm>
            <a:off x="-12353" y="2136783"/>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436751" y="1823618"/>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2</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35" name="TextBox 34"/>
          <p:cNvSpPr txBox="1"/>
          <p:nvPr/>
        </p:nvSpPr>
        <p:spPr>
          <a:xfrm>
            <a:off x="1153469" y="2045344"/>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CHANGE IS HARD, BUT IT IS NOT IMPOSSIBLE</a:t>
            </a:r>
          </a:p>
        </p:txBody>
      </p:sp>
      <p:sp>
        <p:nvSpPr>
          <p:cNvPr id="36" name="Rectangle 35"/>
          <p:cNvSpPr/>
          <p:nvPr/>
        </p:nvSpPr>
        <p:spPr>
          <a:xfrm>
            <a:off x="-12353" y="2726737"/>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p:cNvSpPr txBox="1"/>
          <p:nvPr/>
        </p:nvSpPr>
        <p:spPr>
          <a:xfrm>
            <a:off x="1165995" y="2635298"/>
            <a:ext cx="10383004"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THE FOUNDATION OF SUCCESS IS A POSITIVE MINDSET</a:t>
            </a:r>
          </a:p>
        </p:txBody>
      </p:sp>
      <p:sp>
        <p:nvSpPr>
          <p:cNvPr id="38" name="Rectangle 37"/>
          <p:cNvSpPr/>
          <p:nvPr/>
        </p:nvSpPr>
        <p:spPr>
          <a:xfrm>
            <a:off x="-12353" y="3319040"/>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436751" y="3005875"/>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4</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0" name="TextBox 39"/>
          <p:cNvSpPr txBox="1"/>
          <p:nvPr/>
        </p:nvSpPr>
        <p:spPr>
          <a:xfrm>
            <a:off x="1153469" y="3228945"/>
            <a:ext cx="9548372"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YOUR PERSPECTIVE MAY BE YOURS ALONE</a:t>
            </a:r>
          </a:p>
        </p:txBody>
      </p:sp>
      <p:sp>
        <p:nvSpPr>
          <p:cNvPr id="41" name="Rectangle 40"/>
          <p:cNvSpPr/>
          <p:nvPr/>
        </p:nvSpPr>
        <p:spPr>
          <a:xfrm>
            <a:off x="438557" y="241357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3</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2" name="Rectangle 41"/>
          <p:cNvSpPr/>
          <p:nvPr/>
        </p:nvSpPr>
        <p:spPr>
          <a:xfrm>
            <a:off x="-12353" y="3919276"/>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Box 42"/>
          <p:cNvSpPr txBox="1"/>
          <p:nvPr/>
        </p:nvSpPr>
        <p:spPr>
          <a:xfrm>
            <a:off x="1140942" y="3827837"/>
            <a:ext cx="11044880"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WILL NOT GET UNANIMOUS CONSENT OR ENGAGEMENT</a:t>
            </a:r>
          </a:p>
        </p:txBody>
      </p:sp>
      <p:sp>
        <p:nvSpPr>
          <p:cNvPr id="44" name="Rectangle 43"/>
          <p:cNvSpPr/>
          <p:nvPr/>
        </p:nvSpPr>
        <p:spPr>
          <a:xfrm>
            <a:off x="-12353" y="4511274"/>
            <a:ext cx="12216706"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a:off x="436751" y="4198109"/>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6</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6" name="TextBox 45"/>
          <p:cNvSpPr txBox="1"/>
          <p:nvPr/>
        </p:nvSpPr>
        <p:spPr>
          <a:xfrm>
            <a:off x="1165994" y="4419835"/>
            <a:ext cx="1048755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FEEDBACK IS A GIFT THAT ACCELERATES SUCCESS</a:t>
            </a:r>
          </a:p>
        </p:txBody>
      </p:sp>
      <p:sp>
        <p:nvSpPr>
          <p:cNvPr id="47" name="Rectangle 46"/>
          <p:cNvSpPr/>
          <p:nvPr/>
        </p:nvSpPr>
        <p:spPr>
          <a:xfrm>
            <a:off x="438557" y="360611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5</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108" name="Rectangle 107"/>
          <p:cNvSpPr/>
          <p:nvPr/>
        </p:nvSpPr>
        <p:spPr>
          <a:xfrm>
            <a:off x="442928" y="1224732"/>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1</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48" name="Rectangle 47"/>
          <p:cNvSpPr/>
          <p:nvPr/>
        </p:nvSpPr>
        <p:spPr>
          <a:xfrm>
            <a:off x="-6176" y="5138165"/>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p:nvPr/>
        </p:nvSpPr>
        <p:spPr>
          <a:xfrm>
            <a:off x="442928" y="4825000"/>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7</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0" name="TextBox 49"/>
          <p:cNvSpPr txBox="1"/>
          <p:nvPr/>
        </p:nvSpPr>
        <p:spPr>
          <a:xfrm>
            <a:off x="1159644" y="5046726"/>
            <a:ext cx="11026178"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YOU MAY NOT GET THE CHANCE TO BE GREAT TOMORROW</a:t>
            </a:r>
          </a:p>
        </p:txBody>
      </p:sp>
      <p:sp>
        <p:nvSpPr>
          <p:cNvPr id="51" name="Rectangle 50"/>
          <p:cNvSpPr/>
          <p:nvPr/>
        </p:nvSpPr>
        <p:spPr>
          <a:xfrm>
            <a:off x="1" y="5748271"/>
            <a:ext cx="12191998"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p:nvPr/>
        </p:nvSpPr>
        <p:spPr>
          <a:xfrm>
            <a:off x="449105" y="5435106"/>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8</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53" name="TextBox 52"/>
          <p:cNvSpPr txBox="1"/>
          <p:nvPr/>
        </p:nvSpPr>
        <p:spPr>
          <a:xfrm>
            <a:off x="1153296" y="5656832"/>
            <a:ext cx="10475205"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IT IS ALL ABOUT THE PEOPLE, PERIOD</a:t>
            </a:r>
          </a:p>
        </p:txBody>
      </p:sp>
      <p:sp>
        <p:nvSpPr>
          <p:cNvPr id="27" name="Rectangle 26">
            <a:extLst>
              <a:ext uri="{FF2B5EF4-FFF2-40B4-BE49-F238E27FC236}">
                <a16:creationId xmlns:a16="http://schemas.microsoft.com/office/drawing/2014/main" id="{5254BABC-4D14-7445-9375-136B4FD08565}"/>
              </a:ext>
            </a:extLst>
          </p:cNvPr>
          <p:cNvSpPr/>
          <p:nvPr/>
        </p:nvSpPr>
        <p:spPr>
          <a:xfrm>
            <a:off x="-12354" y="6350270"/>
            <a:ext cx="12204353" cy="35121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C19D244-CE9E-A941-B36C-ECEEF8444C6E}"/>
              </a:ext>
            </a:extLst>
          </p:cNvPr>
          <p:cNvSpPr/>
          <p:nvPr/>
        </p:nvSpPr>
        <p:spPr>
          <a:xfrm>
            <a:off x="436751" y="6058621"/>
            <a:ext cx="2287154" cy="923330"/>
          </a:xfrm>
          <a:prstGeom prst="rect">
            <a:avLst/>
          </a:prstGeom>
        </p:spPr>
        <p:txBody>
          <a:bodyPr wrap="square">
            <a:spAutoFit/>
          </a:bodyPr>
          <a:lstStyle/>
          <a:p>
            <a:r>
              <a:rPr lang="en-US" sz="5400" b="1" dirty="0">
                <a:solidFill>
                  <a:schemeClr val="accent1">
                    <a:lumMod val="50000"/>
                  </a:schemeClr>
                </a:solidFill>
                <a:latin typeface="Helvetica Neue Condensed Black" charset="0"/>
                <a:ea typeface="Helvetica Neue Condensed Black" charset="0"/>
                <a:cs typeface="Helvetica Neue Condensed Black" charset="0"/>
              </a:rPr>
              <a:t>9</a:t>
            </a:r>
            <a:endParaRPr lang="en-US" sz="6000" b="1" dirty="0">
              <a:solidFill>
                <a:schemeClr val="accent1">
                  <a:lumMod val="50000"/>
                </a:schemeClr>
              </a:solidFill>
              <a:latin typeface="Helvetica Neue Condensed Black" charset="0"/>
              <a:ea typeface="Helvetica Neue Condensed Black" charset="0"/>
              <a:cs typeface="Helvetica Neue Condensed Black" charset="0"/>
            </a:endParaRPr>
          </a:p>
        </p:txBody>
      </p:sp>
      <p:sp>
        <p:nvSpPr>
          <p:cNvPr id="29" name="TextBox 28">
            <a:extLst>
              <a:ext uri="{FF2B5EF4-FFF2-40B4-BE49-F238E27FC236}">
                <a16:creationId xmlns:a16="http://schemas.microsoft.com/office/drawing/2014/main" id="{6181E136-1A7D-F04F-9613-171D3AAF6DD1}"/>
              </a:ext>
            </a:extLst>
          </p:cNvPr>
          <p:cNvSpPr txBox="1"/>
          <p:nvPr/>
        </p:nvSpPr>
        <p:spPr>
          <a:xfrm>
            <a:off x="1165993" y="6260175"/>
            <a:ext cx="11145749" cy="523220"/>
          </a:xfrm>
          <a:prstGeom prst="rect">
            <a:avLst/>
          </a:prstGeom>
          <a:noFill/>
        </p:spPr>
        <p:txBody>
          <a:bodyPr wrap="square" rtlCol="0">
            <a:spAutoFit/>
          </a:bodyPr>
          <a:lstStyle/>
          <a:p>
            <a:r>
              <a:rPr lang="en-US" sz="2800" b="1" dirty="0">
                <a:solidFill>
                  <a:schemeClr val="accent1">
                    <a:lumMod val="50000"/>
                  </a:schemeClr>
                </a:solidFill>
                <a:latin typeface="Helvetica Neue" charset="0"/>
                <a:ea typeface="Helvetica Neue" charset="0"/>
                <a:cs typeface="Helvetica Neue" charset="0"/>
              </a:rPr>
              <a:t>SUCCESS IS NOT AN ENTITLEMENT; SO ENJOY THE JOURNEY</a:t>
            </a:r>
          </a:p>
        </p:txBody>
      </p:sp>
      <p:sp>
        <p:nvSpPr>
          <p:cNvPr id="2" name="Title 1">
            <a:extLst>
              <a:ext uri="{FF2B5EF4-FFF2-40B4-BE49-F238E27FC236}">
                <a16:creationId xmlns:a16="http://schemas.microsoft.com/office/drawing/2014/main" id="{3CD07BDE-05EE-9399-4EED-5FE3E39F6F63}"/>
              </a:ext>
            </a:extLst>
          </p:cNvPr>
          <p:cNvSpPr txBox="1">
            <a:spLocks/>
          </p:cNvSpPr>
          <p:nvPr/>
        </p:nvSpPr>
        <p:spPr>
          <a:xfrm>
            <a:off x="0" y="56445"/>
            <a:ext cx="12191999" cy="1512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accent1">
                    <a:lumMod val="50000"/>
                  </a:schemeClr>
                </a:solidFill>
                <a:latin typeface="Helvetica Neue Condensed Black" charset="0"/>
                <a:ea typeface="Helvetica Neue Condensed Black" charset="0"/>
                <a:cs typeface="Helvetica Neue Condensed Black" charset="0"/>
              </a:rPr>
              <a:t>HOW TO BECOME A HIGH PERFORMING ORGANIZATION</a:t>
            </a:r>
          </a:p>
        </p:txBody>
      </p:sp>
    </p:spTree>
    <p:extLst>
      <p:ext uri="{BB962C8B-B14F-4D97-AF65-F5344CB8AC3E}">
        <p14:creationId xmlns:p14="http://schemas.microsoft.com/office/powerpoint/2010/main" val="407443528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8917" y="138954"/>
            <a:ext cx="7703669" cy="5777752"/>
          </a:xfrm>
          <a:prstGeom prst="rect">
            <a:avLst/>
          </a:prstGeom>
        </p:spPr>
      </p:pic>
      <p:sp>
        <p:nvSpPr>
          <p:cNvPr id="2" name="TextBox 1"/>
          <p:cNvSpPr txBox="1"/>
          <p:nvPr/>
        </p:nvSpPr>
        <p:spPr>
          <a:xfrm>
            <a:off x="7617977" y="5916706"/>
            <a:ext cx="4424609" cy="307777"/>
          </a:xfrm>
          <a:prstGeom prst="rect">
            <a:avLst/>
          </a:prstGeom>
          <a:noFill/>
        </p:spPr>
        <p:txBody>
          <a:bodyPr wrap="none" rtlCol="0">
            <a:spAutoFit/>
          </a:bodyPr>
          <a:lstStyle/>
          <a:p>
            <a:r>
              <a:rPr lang="en-US" sz="1400" dirty="0">
                <a:latin typeface="Yu Gothic Light" panose="020B0300000000000000" pitchFamily="34" charset="-128"/>
                <a:ea typeface="Yu Gothic Light" panose="020B0300000000000000" pitchFamily="34" charset="-128"/>
              </a:rPr>
              <a:t>Tim Rahschulte and Kostas Kontesis in Athens, Greece</a:t>
            </a:r>
          </a:p>
        </p:txBody>
      </p:sp>
      <p:sp>
        <p:nvSpPr>
          <p:cNvPr id="4" name="TextBox 3"/>
          <p:cNvSpPr txBox="1"/>
          <p:nvPr/>
        </p:nvSpPr>
        <p:spPr>
          <a:xfrm>
            <a:off x="255836" y="2842957"/>
            <a:ext cx="3914069" cy="3046988"/>
          </a:xfrm>
          <a:prstGeom prst="rect">
            <a:avLst/>
          </a:prstGeom>
          <a:noFill/>
        </p:spPr>
        <p:txBody>
          <a:bodyPr wrap="square" rtlCol="0">
            <a:spAutoFit/>
          </a:bodyPr>
          <a:lstStyle/>
          <a:p>
            <a:r>
              <a:rPr lang="en-US" sz="3200" dirty="0">
                <a:latin typeface="Yu Gothic Light" panose="020B0300000000000000" pitchFamily="34" charset="-128"/>
                <a:ea typeface="Yu Gothic Light" panose="020B0300000000000000" pitchFamily="34" charset="-128"/>
              </a:rPr>
              <a:t>Eat. Drink. Laugh. Work hard. Have fun. </a:t>
            </a:r>
          </a:p>
          <a:p>
            <a:endParaRPr lang="en-US" sz="3200" dirty="0">
              <a:latin typeface="Yu Gothic Light" panose="020B0300000000000000" pitchFamily="34" charset="-128"/>
              <a:ea typeface="Yu Gothic Light" panose="020B0300000000000000" pitchFamily="34" charset="-128"/>
            </a:endParaRPr>
          </a:p>
          <a:p>
            <a:r>
              <a:rPr lang="en-US" sz="3200" dirty="0">
                <a:latin typeface="Yu Gothic Light" panose="020B0300000000000000" pitchFamily="34" charset="-128"/>
                <a:ea typeface="Yu Gothic Light" panose="020B0300000000000000" pitchFamily="34" charset="-128"/>
              </a:rPr>
              <a:t>And, tell your friends thank you and that you love ‘em! </a:t>
            </a:r>
          </a:p>
        </p:txBody>
      </p:sp>
      <p:sp>
        <p:nvSpPr>
          <p:cNvPr id="5" name="Rectangle 4"/>
          <p:cNvSpPr/>
          <p:nvPr/>
        </p:nvSpPr>
        <p:spPr>
          <a:xfrm>
            <a:off x="567041" y="968055"/>
            <a:ext cx="2577885" cy="1077218"/>
          </a:xfrm>
          <a:prstGeom prst="rect">
            <a:avLst/>
          </a:prstGeom>
        </p:spPr>
        <p:txBody>
          <a:bodyPr wrap="square">
            <a:spAutoFit/>
          </a:bodyPr>
          <a:lstStyle/>
          <a:p>
            <a:pPr algn="ctr"/>
            <a:r>
              <a:rPr lang="en-US" sz="3200" dirty="0">
                <a:latin typeface="Yu Gothic Light" panose="020B0300000000000000" pitchFamily="34" charset="-128"/>
                <a:ea typeface="Yu Gothic Light" panose="020B0300000000000000" pitchFamily="34" charset="-128"/>
              </a:rPr>
              <a:t>Don’t forget gratitude.</a:t>
            </a:r>
          </a:p>
        </p:txBody>
      </p:sp>
    </p:spTree>
    <p:extLst>
      <p:ext uri="{BB962C8B-B14F-4D97-AF65-F5344CB8AC3E}">
        <p14:creationId xmlns:p14="http://schemas.microsoft.com/office/powerpoint/2010/main" val="255770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dissolve">
                                      <p:cBhvr>
                                        <p:cTn id="1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E8CB46EF1E0094E977F869DD157A1DE" ma:contentTypeVersion="20" ma:contentTypeDescription="Create a new document." ma:contentTypeScope="" ma:versionID="142b99c2d9297a75e7cde37f8e58d5c6">
  <xsd:schema xmlns:xsd="http://www.w3.org/2001/XMLSchema" xmlns:xs="http://www.w3.org/2001/XMLSchema" xmlns:p="http://schemas.microsoft.com/office/2006/metadata/properties" xmlns:ns2="2cbd2c6a-a94f-4612-b706-a6fa77778cdf" xmlns:ns3="308311e2-d142-423e-bbac-6522d79a82a6" targetNamespace="http://schemas.microsoft.com/office/2006/metadata/properties" ma:root="true" ma:fieldsID="92ba5a371f5c3c7573bbece1723b53ed" ns2:_="" ns3:_="">
    <xsd:import namespace="2cbd2c6a-a94f-4612-b706-a6fa77778cdf"/>
    <xsd:import namespace="308311e2-d142-423e-bbac-6522d79a82a6"/>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_Flow_SignoffStatu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bd2c6a-a94f-4612-b706-a6fa77778cd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1cdc29a-e4bf-4132-ae37-dd80c9c4ca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_Flow_SignoffStatus" ma:index="25" nillable="true" ma:displayName="Sign-off status" ma:internalName="Sign_x002d_off_x0020_status">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8311e2-d142-423e-bbac-6522d79a82a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ec4cad7d-0387-4437-a45b-bbfe99457b76}" ma:internalName="TaxCatchAll" ma:showField="CatchAllData" ma:web="308311e2-d142-423e-bbac-6522d79a82a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8311e2-d142-423e-bbac-6522d79a82a6" xsi:nil="true"/>
    <_Flow_SignoffStatus xmlns="2cbd2c6a-a94f-4612-b706-a6fa77778cdf" xsi:nil="true"/>
    <lcf76f155ced4ddcb4097134ff3c332f xmlns="2cbd2c6a-a94f-4612-b706-a6fa77778cd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21831BE-0FE7-4C34-AE15-A96C847613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bd2c6a-a94f-4612-b706-a6fa77778cdf"/>
    <ds:schemaRef ds:uri="308311e2-d142-423e-bbac-6522d79a82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A6C231-52F7-460D-806A-4B2EFFE895C5}">
  <ds:schemaRefs>
    <ds:schemaRef ds:uri="http://schemas.microsoft.com/sharepoint/v3/contenttype/forms"/>
  </ds:schemaRefs>
</ds:datastoreItem>
</file>

<file path=customXml/itemProps3.xml><?xml version="1.0" encoding="utf-8"?>
<ds:datastoreItem xmlns:ds="http://schemas.openxmlformats.org/officeDocument/2006/customXml" ds:itemID="{A8DFF08F-2421-4D2F-B719-EA8FE2CC22B4}">
  <ds:schemaRefs>
    <ds:schemaRef ds:uri="http://schemas.microsoft.com/office/2006/metadata/properties"/>
    <ds:schemaRef ds:uri="http://schemas.microsoft.com/office/infopath/2007/PartnerControls"/>
    <ds:schemaRef ds:uri="308311e2-d142-423e-bbac-6522d79a82a6"/>
    <ds:schemaRef ds:uri="2cbd2c6a-a94f-4612-b706-a6fa77778cdf"/>
  </ds:schemaRefs>
</ds:datastoreItem>
</file>

<file path=docProps/app.xml><?xml version="1.0" encoding="utf-8"?>
<Properties xmlns="http://schemas.openxmlformats.org/officeDocument/2006/extended-properties" xmlns:vt="http://schemas.openxmlformats.org/officeDocument/2006/docPropsVTypes">
  <TotalTime>18279</TotalTime>
  <Words>5270</Words>
  <Application>Microsoft Office PowerPoint</Application>
  <PresentationFormat>Widescreen</PresentationFormat>
  <Paragraphs>776</Paragraphs>
  <Slides>92</Slides>
  <Notes>25</Notes>
  <HiddenSlides>0</HiddenSlides>
  <MMClips>0</MMClips>
  <ScaleCrop>false</ScaleCrop>
  <HeadingPairs>
    <vt:vector size="4" baseType="variant">
      <vt:variant>
        <vt:lpstr>Theme</vt:lpstr>
      </vt:variant>
      <vt:variant>
        <vt:i4>2</vt:i4>
      </vt:variant>
      <vt:variant>
        <vt:lpstr>Slide Titles</vt:lpstr>
      </vt:variant>
      <vt:variant>
        <vt:i4>92</vt:i4>
      </vt:variant>
    </vt:vector>
  </HeadingPairs>
  <TitlesOfParts>
    <vt:vector size="94"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Remember physics </vt:lpstr>
      <vt:lpstr>PowerPoint Presentation</vt:lpstr>
      <vt:lpstr>PowerPoint Presentation</vt:lpstr>
      <vt:lpstr>PowerPoint Presentation</vt:lpstr>
      <vt:lpstr>PowerPoint Presentation</vt:lpstr>
      <vt:lpstr>What will you do with the world as you find 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can’t wait to be great.</vt:lpstr>
      <vt:lpstr>PowerPoint Presentation</vt:lpstr>
      <vt:lpstr>You may not get the chance to do a better job tomorrow.</vt:lpstr>
      <vt:lpstr>PowerPoint Presentation</vt:lpstr>
      <vt:lpstr>PowerPoint Presentation</vt:lpstr>
      <vt:lpstr>PowerPoint Presentation</vt:lpstr>
      <vt:lpstr>PowerPoint Presentation</vt:lpstr>
      <vt:lpstr>PowerPoint Presentation</vt:lpstr>
      <vt:lpstr>What will you do with the world as you find 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are entitled to the work, not its rewards.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Tim Rahschulte</dc:creator>
  <cp:lastModifiedBy>Tim Rahschulte</cp:lastModifiedBy>
  <cp:revision>25</cp:revision>
  <dcterms:created xsi:type="dcterms:W3CDTF">2022-09-16T22:42:25Z</dcterms:created>
  <dcterms:modified xsi:type="dcterms:W3CDTF">2026-01-22T16:07:04Z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0x0101000E8CB46EF1E0094E977F869DD157A1DE</vt:lpwstr>
  </property>
  <property fmtid="{D5CDD505-2E9C-101B-9397-08002B2CF9AE}" pid="3" name="MediaServiceImageTags">
    <vt:lpwstr/>
  </property>
</Properties>
</file>