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  <p:sldId id="321" r:id="rId3"/>
    <p:sldId id="304" r:id="rId4"/>
    <p:sldId id="323" r:id="rId5"/>
    <p:sldId id="324" r:id="rId6"/>
    <p:sldId id="326" r:id="rId7"/>
    <p:sldId id="327" r:id="rId8"/>
    <p:sldId id="328" r:id="rId9"/>
    <p:sldId id="28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D612B-E66C-484A-8FE7-CA264E5F3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4BA4E-E19F-4D7F-A547-4603D0FD32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36276-A4E0-4D42-A8FB-DD3EF1320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238F-14B5-47B2-A12A-8DCE11FFDCD5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4366F-D537-4AFA-99CF-A4521B672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ECE89-B444-4AD2-A513-3F4D51535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4253-6949-4C43-96AB-7206FD313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9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4CE1F-8761-4F99-A9C4-7D91BC7E1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58AB41-1B49-4D43-BF3A-6AC15AEE8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A9EE2-EFB0-4544-AAB3-7626C8074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238F-14B5-47B2-A12A-8DCE11FFDCD5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ACD85-263D-41C1-B760-ABC1C7A73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C5FCC-449C-4B86-9957-9E8F1EA02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4253-6949-4C43-96AB-7206FD313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650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9DA055-6B4F-407A-A67D-6F433CC628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19386A-AB90-4626-A95C-F2FCC8074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E060D-10D2-459B-8B25-D6099815C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238F-14B5-47B2-A12A-8DCE11FFDCD5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FE1A7-8401-4926-8F9A-153945E50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E818A-EAD5-4E63-B9D6-488695A63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4253-6949-4C43-96AB-7206FD313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73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2930D-8B5A-449D-B869-B99103FC0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FB80E-5830-4AF6-99D9-B2E960EE8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4A402-31DB-4AD5-88A6-6F5A80137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238F-14B5-47B2-A12A-8DCE11FFDCD5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B872E-EA09-4B30-AE6B-F20152599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2F546-7600-42A7-B4DC-6549892A8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4253-6949-4C43-96AB-7206FD313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13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77FB1-B899-4D6D-9C9F-962C2C3EC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55B30C-C1A8-4A4C-9457-4E13AD4C7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9E128-62DF-473F-817D-09BE07458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238F-14B5-47B2-A12A-8DCE11FFDCD5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0C21B-789C-4AB5-B0B1-41E0E154B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1694D-82C5-4C7D-9181-CAD162B96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4253-6949-4C43-96AB-7206FD313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81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3F65B-3A9A-4837-8354-4C3E05FA9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BF457-6699-4420-8520-C30AF7A560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656A9-7891-4151-AE68-2C838ABB5D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334520-3D8D-4AB7-AB72-AA9DB6505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238F-14B5-47B2-A12A-8DCE11FFDCD5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53446B-29E8-42CE-B750-768CAA0E3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B89F1-E1DD-45ED-A5C4-6631ECEEA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4253-6949-4C43-96AB-7206FD313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80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FD72F-CA1D-47EB-A476-2672E86F3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C90631-0A73-44AE-B3AE-3850B5053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0A83FF-4780-4A7A-9234-F181C7E2B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FA14EF-660D-4804-B053-D50FE5441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1F0239-B225-4825-B190-39B2B5E521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74879A-786A-4C82-A11B-D667C35B5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238F-14B5-47B2-A12A-8DCE11FFDCD5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D31B80-094D-4B20-AABC-F1548A16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BB8878-2C6E-4A69-8A95-564C436F7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4253-6949-4C43-96AB-7206FD313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21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35976-3706-430B-BE5E-8AEFDC06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8AE71F-D17A-441E-B3E8-99691253B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238F-14B5-47B2-A12A-8DCE11FFDCD5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D0E3D-D7F3-45CB-BC0A-F10A08E6D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2AF9-1B01-4F8E-8D91-D8F290B2B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4253-6949-4C43-96AB-7206FD313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5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C1A85C-7675-4210-A7D5-AE5EAEDD5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238F-14B5-47B2-A12A-8DCE11FFDCD5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24DC2C-D2B2-4A1B-A272-B38787E93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D0E2B-DCBB-4432-AC5E-EA7D17BBC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4253-6949-4C43-96AB-7206FD313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89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11E81-C622-4F3D-BE76-F67FA6013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A3E4A-D5B6-4218-9E21-939F2C968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702A93-BB92-4E51-9100-E353401F76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D7DBC-8CBF-4A4E-ACBD-59F85475A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238F-14B5-47B2-A12A-8DCE11FFDCD5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556148-9B53-41F9-928C-7495BC5B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30AFCE-5BFF-4260-9142-EBE470530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4253-6949-4C43-96AB-7206FD313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645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FD292-65C5-4785-A1FC-A3A174844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DC3D54-003B-4DAB-BAD8-886760ED3A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699142-7919-44EC-BEC6-A911324F7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8246FC-E1C2-4A0F-BB4A-28A8528B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0238F-14B5-47B2-A12A-8DCE11FFDCD5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8B3156-50C4-4D29-9EF7-1626DE1C9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974DE9-6FB8-4FE1-BAFA-E3999B44E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64253-6949-4C43-96AB-7206FD313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873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D1034E-7A8B-4076-9A56-8F62BFBD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D64AEF-1368-47F2-9008-E7B7D92AC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51325-38C7-4783-B2D8-B1FB985754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0238F-14B5-47B2-A12A-8DCE11FFDCD5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A2F51-0E35-4374-8197-D7DBA968B9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F8B13-6E33-43F9-A64D-45A14DBDEE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64253-6949-4C43-96AB-7206FD313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987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vwatson@ncdaonline.or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9403A-A5E9-6D99-FCE9-DC3BD050E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CDBG and Housing Policy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001A9-85B3-1FED-D3E8-50B1B986C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200" dirty="0"/>
              <a:t>Presentation to the National Association of Regional Councils</a:t>
            </a:r>
          </a:p>
          <a:p>
            <a:pPr marL="0" indent="0" algn="ctr">
              <a:buNone/>
            </a:pPr>
            <a:r>
              <a:rPr lang="en-US" sz="3200" dirty="0"/>
              <a:t>Economic and Community Development Committee</a:t>
            </a:r>
          </a:p>
          <a:p>
            <a:pPr marL="0" indent="0" algn="ctr">
              <a:buNone/>
            </a:pPr>
            <a:r>
              <a:rPr lang="en-US" sz="3200" dirty="0"/>
              <a:t>February 2, 2026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r">
              <a:lnSpc>
                <a:spcPct val="100000"/>
              </a:lnSpc>
              <a:buNone/>
            </a:pPr>
            <a:r>
              <a:rPr lang="en-US" sz="2000" dirty="0"/>
              <a:t>Vicki Watson, Executive Director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-US" sz="2000" dirty="0"/>
              <a:t>National Community Development Association</a:t>
            </a:r>
            <a:r>
              <a:rPr lang="en-US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4488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A4B3E66-3AE4-89E4-4FEF-EE1149AB8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/>
              <a:t>FY26 HUD Spending Bill – Where are We?</a:t>
            </a:r>
            <a:endParaRPr lang="en-US" sz="5400" dirty="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2E6B604-FCFE-E798-CD02-4962FDEED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/>
            <a:r>
              <a:rPr lang="en-US" sz="3200" dirty="0"/>
              <a:t>FY26 federal fiscal year started October 1</a:t>
            </a:r>
          </a:p>
          <a:p>
            <a:pPr marL="457200"/>
            <a:r>
              <a:rPr lang="en-US" sz="3200" dirty="0"/>
              <a:t>FY26 THUD bill bundled into a minibus measure</a:t>
            </a:r>
          </a:p>
          <a:p>
            <a:pPr marL="457200"/>
            <a:r>
              <a:rPr lang="en-US" sz="3200" dirty="0"/>
              <a:t>Senate action last week</a:t>
            </a:r>
          </a:p>
          <a:p>
            <a:pPr marL="457200"/>
            <a:r>
              <a:rPr lang="en-US" sz="3200" dirty="0"/>
              <a:t>House approval expected today</a:t>
            </a:r>
          </a:p>
        </p:txBody>
      </p:sp>
    </p:spTree>
    <p:extLst>
      <p:ext uri="{BB962C8B-B14F-4D97-AF65-F5344CB8AC3E}">
        <p14:creationId xmlns:p14="http://schemas.microsoft.com/office/powerpoint/2010/main" val="64931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177EE-087A-7224-E81E-8BBBE3792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FY26 THUD Funding – CPD Programs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9C93B-AB8D-0676-623E-4916F249B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Community Development Fund</a:t>
            </a:r>
          </a:p>
          <a:p>
            <a:pPr lvl="1"/>
            <a:r>
              <a:rPr lang="en-US" sz="1800" dirty="0"/>
              <a:t>CDBG formula grants - $3.3 billion</a:t>
            </a:r>
          </a:p>
          <a:p>
            <a:pPr lvl="1"/>
            <a:r>
              <a:rPr lang="en-US" sz="1800" dirty="0"/>
              <a:t>Economic Development Initiatives - $3.615 billion</a:t>
            </a:r>
          </a:p>
          <a:p>
            <a:pPr lvl="1"/>
            <a:r>
              <a:rPr lang="en-US" sz="1800" dirty="0"/>
              <a:t>PRO-Housing Grants - $50 million</a:t>
            </a:r>
          </a:p>
          <a:p>
            <a:pPr marL="0" indent="0">
              <a:buNone/>
            </a:pPr>
            <a:r>
              <a:rPr lang="en-US" sz="2400" b="1" dirty="0"/>
              <a:t>HOME Investment Partnerships (HOME) Program</a:t>
            </a:r>
            <a:r>
              <a:rPr lang="en-US" sz="2200" dirty="0"/>
              <a:t> - $1.250 billion</a:t>
            </a:r>
          </a:p>
          <a:p>
            <a:pPr marL="0" indent="0">
              <a:buNone/>
            </a:pPr>
            <a:r>
              <a:rPr lang="en-US" sz="2400" b="1" dirty="0"/>
              <a:t>Homeless Assistance Grants</a:t>
            </a:r>
            <a:r>
              <a:rPr lang="en-US" sz="2400" dirty="0"/>
              <a:t> </a:t>
            </a:r>
          </a:p>
          <a:p>
            <a:pPr lvl="1"/>
            <a:r>
              <a:rPr lang="en-US" sz="1800" dirty="0"/>
              <a:t>Continuum of Care program: $4.01 billion</a:t>
            </a:r>
          </a:p>
          <a:p>
            <a:pPr lvl="1"/>
            <a:r>
              <a:rPr lang="en-US" sz="1800" dirty="0"/>
              <a:t>Emergency Solutions Grants (ESG) - $290 million</a:t>
            </a:r>
          </a:p>
          <a:p>
            <a:pPr lvl="1"/>
            <a:r>
              <a:rPr lang="en-US" sz="1800" dirty="0"/>
              <a:t>Continuum of Care Grants: Language added to the FY26 THUD bill requiring HUD to renew Continuum of Care program grants.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81189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0FE571-DB6E-5113-E29F-2B932B78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C0F60B-565F-AE03-88C9-E362B04F0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6483-4791-D24F-7A7D-0E11FF233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Housing for the 21</a:t>
            </a:r>
            <a:r>
              <a:rPr lang="en-US" sz="5400" b="1" baseline="30000" dirty="0"/>
              <a:t>st</a:t>
            </a:r>
            <a:r>
              <a:rPr lang="en-US" sz="5400" b="1" dirty="0"/>
              <a:t> Century Act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894F8E63-C9D9-7958-277D-9D1E44540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53C951-6EFD-0AC2-A4E8-8FE6C8B196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What is it?</a:t>
            </a:r>
          </a:p>
          <a:p>
            <a:pPr lvl="1"/>
            <a:r>
              <a:rPr lang="en-US" dirty="0"/>
              <a:t>Bipartisan legislative package introduced in the House in December 2025</a:t>
            </a:r>
            <a:endParaRPr lang="en-US" b="1" dirty="0"/>
          </a:p>
          <a:p>
            <a:pPr lvl="1"/>
            <a:r>
              <a:rPr lang="en-US" dirty="0"/>
              <a:t>Aims to address the nation’s housing supply through federal program streamlining and reform and other methods.</a:t>
            </a:r>
          </a:p>
          <a:p>
            <a:pPr marL="0" indent="0">
              <a:buNone/>
            </a:pPr>
            <a:r>
              <a:rPr lang="en-US" b="1" dirty="0"/>
              <a:t>Status</a:t>
            </a:r>
          </a:p>
          <a:p>
            <a:r>
              <a:rPr lang="en-US" sz="2400" dirty="0"/>
              <a:t>Awaiting floor action in the House</a:t>
            </a:r>
          </a:p>
        </p:txBody>
      </p:sp>
    </p:spTree>
    <p:extLst>
      <p:ext uri="{BB962C8B-B14F-4D97-AF65-F5344CB8AC3E}">
        <p14:creationId xmlns:p14="http://schemas.microsoft.com/office/powerpoint/2010/main" val="413617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C22A35-6A08-1987-8258-9448A31BC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FB96BD1-CE7A-C0A4-F40D-45D706938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B8761D-19D2-80F1-78BB-065A28C23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Housing for the 21</a:t>
            </a:r>
            <a:r>
              <a:rPr lang="en-US" sz="5400" b="1" baseline="30000" dirty="0"/>
              <a:t>st</a:t>
            </a:r>
            <a:r>
              <a:rPr lang="en-US" sz="5400" b="1" dirty="0"/>
              <a:t> Century Act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6C5BB68B-E24A-5CFF-83C9-B95EE7EAD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FF6543-5FFB-17CF-D2AC-6884E90BB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Section 201 – HOME Investments Partnership (HOME) Program Reform</a:t>
            </a:r>
          </a:p>
          <a:p>
            <a:r>
              <a:rPr lang="en-US" dirty="0"/>
              <a:t>AMI threshold increase</a:t>
            </a:r>
          </a:p>
          <a:p>
            <a:pPr lvl="1"/>
            <a:r>
              <a:rPr lang="en-US" dirty="0"/>
              <a:t>From 80% to 120%</a:t>
            </a:r>
          </a:p>
          <a:p>
            <a:r>
              <a:rPr lang="en-US" dirty="0"/>
              <a:t>National Environmental Policy Act (NEPA) exclusion</a:t>
            </a:r>
          </a:p>
          <a:p>
            <a:pPr lvl="1"/>
            <a:r>
              <a:rPr lang="en-US" dirty="0"/>
              <a:t>Categorically excludes certain small-scale projects</a:t>
            </a:r>
          </a:p>
          <a:p>
            <a:r>
              <a:rPr lang="en-US" dirty="0"/>
              <a:t>Build America, Buy America exemption</a:t>
            </a:r>
          </a:p>
          <a:p>
            <a:r>
              <a:rPr lang="en-US" dirty="0"/>
              <a:t>24-month commitment deadline elimination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255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E139C0-8A19-9CC2-1659-F842C56E1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901CEDC-A9E2-E671-06CE-B8F8E9C21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D7492E-E67F-919C-71D9-260051A8E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Housing for the 21</a:t>
            </a:r>
            <a:r>
              <a:rPr lang="en-US" sz="5400" b="1" baseline="30000" dirty="0"/>
              <a:t>st</a:t>
            </a:r>
            <a:r>
              <a:rPr lang="en-US" sz="5400" b="1" dirty="0"/>
              <a:t> Century Act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E5B99C0-56BA-A913-1386-5BC4EA6F1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2F43B6-4DFF-8D14-F999-AD252F789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Section 201 – HOME Investments Partnership (HOME) Program Reform</a:t>
            </a:r>
          </a:p>
          <a:p>
            <a:r>
              <a:rPr lang="en-US" dirty="0"/>
              <a:t>Standardized inspections</a:t>
            </a:r>
          </a:p>
          <a:p>
            <a:pPr lvl="1"/>
            <a:r>
              <a:rPr lang="en-US" dirty="0"/>
              <a:t>Other federal inspections can satisfy HOME requirements</a:t>
            </a:r>
          </a:p>
          <a:p>
            <a:r>
              <a:rPr lang="en-US" dirty="0"/>
              <a:t>Infrastructure inclusion</a:t>
            </a:r>
          </a:p>
          <a:p>
            <a:pPr lvl="1"/>
            <a:r>
              <a:rPr lang="en-US" dirty="0"/>
              <a:t>Eligible activity for certain HOME grantees</a:t>
            </a:r>
          </a:p>
          <a:p>
            <a:r>
              <a:rPr lang="en-US" dirty="0"/>
              <a:t>Protections for active-duty service members in selling their homes</a:t>
            </a:r>
          </a:p>
          <a:p>
            <a:r>
              <a:rPr lang="en-US" dirty="0"/>
              <a:t>Section 3 exemption for small grantees</a:t>
            </a:r>
          </a:p>
          <a:p>
            <a:pPr lvl="1"/>
            <a:r>
              <a:rPr lang="en-US" dirty="0"/>
              <a:t>Exempts small HOME grantees from Section 3 hiring requirements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964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AE20D5-74A3-419A-4683-44C9631EA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AA9DB5-C3DE-645F-7E56-CDBEDFDE3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71A213-5AD7-1133-A2E7-34A5120FE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Housing for the 21</a:t>
            </a:r>
            <a:r>
              <a:rPr lang="en-US" sz="5400" b="1" baseline="30000" dirty="0"/>
              <a:t>st</a:t>
            </a:r>
            <a:r>
              <a:rPr lang="en-US" sz="5400" b="1" dirty="0"/>
              <a:t> Century Act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02962994-939D-3E77-9B56-AB5345C94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AA32C1-E0C0-114B-D23E-03DB9C0A8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Section 202 – Community Development Block Grant (CDBG) Program </a:t>
            </a:r>
          </a:p>
          <a:p>
            <a:r>
              <a:rPr lang="en-US" dirty="0"/>
              <a:t>Report on land use barriers</a:t>
            </a:r>
          </a:p>
          <a:p>
            <a:pPr lvl="1"/>
            <a:r>
              <a:rPr lang="en-US" dirty="0"/>
              <a:t>Inclusion in CDBG grantees’ consolidated plans</a:t>
            </a:r>
          </a:p>
          <a:p>
            <a:r>
              <a:rPr lang="en-US" dirty="0"/>
              <a:t>Affordable housing construction in CDBG</a:t>
            </a:r>
          </a:p>
          <a:p>
            <a:pPr lvl="1"/>
            <a:r>
              <a:rPr lang="en-US" dirty="0"/>
              <a:t>New, eligible activity</a:t>
            </a:r>
          </a:p>
          <a:p>
            <a:r>
              <a:rPr lang="en-US" dirty="0"/>
              <a:t>Land database</a:t>
            </a:r>
          </a:p>
          <a:p>
            <a:pPr lvl="1"/>
            <a:r>
              <a:rPr lang="en-US" dirty="0"/>
              <a:t>Publicly available, searchable database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787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243784-9503-D52B-D7CF-215F4352E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0ED47E3-11F0-914F-ADC0-50CE22E33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3319FA-7737-1394-C846-7F1E30DC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Housing for the 21</a:t>
            </a:r>
            <a:r>
              <a:rPr lang="en-US" sz="5400" b="1" baseline="30000" dirty="0"/>
              <a:t>st</a:t>
            </a:r>
            <a:r>
              <a:rPr lang="en-US" sz="5400" b="1" dirty="0"/>
              <a:t> Century Act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38C14CA-B66B-DE2F-5E9F-F44A86580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426613-15C8-C541-8AA4-1756310A3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Section 203 – Grants for Planning/Implementation Associated with Affordable Housing </a:t>
            </a:r>
          </a:p>
          <a:p>
            <a:r>
              <a:rPr lang="en-US" dirty="0"/>
              <a:t>Planning and implementation grants</a:t>
            </a:r>
          </a:p>
          <a:p>
            <a:pPr lvl="1"/>
            <a:r>
              <a:rPr lang="en-US" dirty="0"/>
              <a:t>Grant program to review and update local codes</a:t>
            </a:r>
          </a:p>
          <a:p>
            <a:r>
              <a:rPr lang="en-US" dirty="0"/>
              <a:t>Support for “pattern books”</a:t>
            </a:r>
          </a:p>
          <a:p>
            <a:pPr lvl="1"/>
            <a:r>
              <a:rPr lang="en-US" dirty="0"/>
              <a:t>Pre-approved home designs</a:t>
            </a:r>
          </a:p>
          <a:p>
            <a:r>
              <a:rPr lang="en-US" dirty="0"/>
              <a:t>Housing supply frameworks</a:t>
            </a:r>
          </a:p>
          <a:p>
            <a:pPr lvl="1"/>
            <a:r>
              <a:rPr lang="en-US" dirty="0"/>
              <a:t>HUD-developed model zoning frameworks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658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580E0D-2673-B0B5-F580-EDF152CEC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9CC67A-D983-1798-6E3D-7C1D07537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36A753F-3CE0-CD80-4E49-FCF10C5311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>
            <a:normAutofit/>
          </a:bodyPr>
          <a:lstStyle/>
          <a:p>
            <a:pPr marL="228600" algn="l"/>
            <a:r>
              <a:rPr lang="en-US" sz="2200" dirty="0"/>
              <a:t>Contact information: </a:t>
            </a:r>
            <a:r>
              <a:rPr lang="en-US" sz="2200" dirty="0">
                <a:hlinkClick r:id="rId2"/>
              </a:rPr>
              <a:t>vwatson@ncdaonline.org</a:t>
            </a:r>
            <a:endParaRPr lang="en-US" sz="2200" dirty="0"/>
          </a:p>
          <a:p>
            <a:pPr marL="228600" algn="l"/>
            <a:endParaRPr lang="en-US" sz="2200" dirty="0"/>
          </a:p>
          <a:p>
            <a:pPr marL="1371600" lvl="2" indent="-228600" algn="l"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96898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20" ma:contentTypeDescription="Create a new document." ma:contentTypeScope="" ma:versionID="142b99c2d9297a75e7cde37f8e58d5c6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92ba5a371f5c3c7573bbece1723b53ed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CD07932-4A5E-4A2C-9B44-402FF0C44302}"/>
</file>

<file path=customXml/itemProps2.xml><?xml version="1.0" encoding="utf-8"?>
<ds:datastoreItem xmlns:ds="http://schemas.openxmlformats.org/officeDocument/2006/customXml" ds:itemID="{E84FA6B4-648C-47A7-9B8C-8E59CD39D0D5}"/>
</file>

<file path=customXml/itemProps3.xml><?xml version="1.0" encoding="utf-8"?>
<ds:datastoreItem xmlns:ds="http://schemas.openxmlformats.org/officeDocument/2006/customXml" ds:itemID="{53C147D6-710A-400C-A258-95F6BE68C8E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1429</TotalTime>
  <Words>398</Words>
  <Application>Microsoft Office PowerPoint</Application>
  <PresentationFormat>Widescreen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CDBG and Housing Policy Updates</vt:lpstr>
      <vt:lpstr>FY26 HUD Spending Bill – Where are We?</vt:lpstr>
      <vt:lpstr>FY26 THUD Funding – CPD Programs</vt:lpstr>
      <vt:lpstr>Housing for the 21st Century Act</vt:lpstr>
      <vt:lpstr>Housing for the 21st Century Act</vt:lpstr>
      <vt:lpstr>Housing for the 21st Century Act</vt:lpstr>
      <vt:lpstr>Housing for the 21st Century Act</vt:lpstr>
      <vt:lpstr>Housing for the 21st Century Act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Vicki Watson</dc:creator>
  <cp:lastModifiedBy>Vicki Watson</cp:lastModifiedBy>
  <cp:revision>58</cp:revision>
  <dcterms:created xsi:type="dcterms:W3CDTF">2022-02-23T18:33:08Z</dcterms:created>
  <dcterms:modified xsi:type="dcterms:W3CDTF">2026-02-01T00:03:04Z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Order">
    <vt:r8>3100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MediaServiceImageTags">
    <vt:lpwstr/>
  </property>
</Properties>
</file>