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1.xml" ContentType="application/vnd.openxmlformats-officedocument.theme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4" r:id="rId2"/>
    <p:sldId id="257" r:id="rId3"/>
    <p:sldId id="256" r:id="rId4"/>
    <p:sldId id="263" r:id="rId5"/>
    <p:sldId id="266" r:id="rId6"/>
    <p:sldId id="267" r:id="rId7"/>
    <p:sldId id="268" r:id="rId8"/>
    <p:sldId id="262" r:id="rId9"/>
    <p:sldId id="265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281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25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17" Type="http://schemas.openxmlformats.org/officeDocument/2006/relationships/customXml" Target="../customXml/item3.xml"/><Relationship Id="rId2" Type="http://schemas.openxmlformats.org/officeDocument/2006/relationships/slide" Target="slides/slide1.xml"/><Relationship Id="rId16" Type="http://schemas.openxmlformats.org/officeDocument/2006/relationships/customXml" Target="../customXml/item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customXml" Target="../customXml/item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0D1B29-6989-2878-F5B0-6B4935A80C6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D58E4AF-B511-681D-ACB1-64C31CD9946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9F187AD-9634-E8AC-6148-2C718092CC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A4144E-3289-4281-89F3-09F1ECA6D805}" type="datetimeFigureOut">
              <a:rPr lang="en-US" smtClean="0"/>
              <a:t>1/29/2026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5D40ED7-1604-8A3A-E59E-848CA08C86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42282B4-D38F-1EAE-9B45-58DB4CA0F5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AC2A52-8F26-4B96-A9C5-1CAD1921CA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25345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17E634-1445-C8B0-3D51-D26F15A47A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4FE76F3-EB0B-043F-3D7E-150BBDEBF42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C10F8BC-4902-62EF-0B7D-04815A6D79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A4144E-3289-4281-89F3-09F1ECA6D805}" type="datetimeFigureOut">
              <a:rPr lang="en-US" smtClean="0"/>
              <a:t>1/29/2026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4DA30A0-0602-DAD3-EAB1-6945BF3DEF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FA6128E-1C03-A82B-F7DC-DA756DBFC4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AC2A52-8F26-4B96-A9C5-1CAD1921CA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93845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B052D7E-CC38-E737-1122-200DB5A57BD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25A82D1-665D-5A82-D6BB-E2EE220045C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582651D-CB02-C54A-91B7-27DF577153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A4144E-3289-4281-89F3-09F1ECA6D805}" type="datetimeFigureOut">
              <a:rPr lang="en-US" smtClean="0"/>
              <a:t>1/29/2026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419A129-2383-EAF8-FC4B-C58EE85341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B435497-2DE4-3C2D-CE09-B152E61FD0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AC2A52-8F26-4B96-A9C5-1CAD1921CA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84580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071EC2-9699-DCDD-F5C5-E9BD1D5A9C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C03365-B224-5D68-C423-068CF8FCF2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163775D-1089-D7E9-433E-CADE2E9727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A4144E-3289-4281-89F3-09F1ECA6D805}" type="datetimeFigureOut">
              <a:rPr lang="en-US" smtClean="0"/>
              <a:t>1/29/2026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37F1EC-B10D-A3C1-44B1-3012A00886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CF3AFA3-8750-2462-41F2-68BF975995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AC2A52-8F26-4B96-A9C5-1CAD1921CA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94586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56F77D-EE66-BFC7-3EBC-9311E46413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1A01411-5998-7CD8-A44D-9D28418DA7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750C369-1651-77DC-E76F-9161F87374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A4144E-3289-4281-89F3-09F1ECA6D805}" type="datetimeFigureOut">
              <a:rPr lang="en-US" smtClean="0"/>
              <a:t>1/29/2026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A86CC5A-B1BF-7A8E-B2B0-D72E124E0C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BE52164-E745-10D6-16BF-693FC8E7CE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AC2A52-8F26-4B96-A9C5-1CAD1921CA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60103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5EC205-844E-6E1D-0025-0E70752C45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43C7C0-20B2-3458-1F64-4C2E156D249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E52D4BA-0F3F-4EE9-478B-CD91326BF9C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52EB6F3-E488-6B3B-99A8-00B9EBAF1B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A4144E-3289-4281-89F3-09F1ECA6D805}" type="datetimeFigureOut">
              <a:rPr lang="en-US" smtClean="0"/>
              <a:t>1/29/2026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F5B1094-3360-FF41-0D5C-E501C882D1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00E2AAE-7AEC-F848-EB92-4A5E9FC0E6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AC2A52-8F26-4B96-A9C5-1CAD1921CA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38585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BC05B1-B433-138A-5FFC-F4EAA7A3DC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4D70E4F-EC2A-C1CB-2967-D656E1D854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DE0C193-FE06-F37F-BF82-E2564CC1937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12B5D25-F536-BD59-65EE-822B76A9BAE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450127F-0B2E-CD48-E77C-ED7AA731054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70BFB77-88FB-3249-22FD-B67CDCB168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A4144E-3289-4281-89F3-09F1ECA6D805}" type="datetimeFigureOut">
              <a:rPr lang="en-US" smtClean="0"/>
              <a:t>1/29/2026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E66E661-5941-06CD-A8E0-BCA236BBDB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673974B-44AF-19CC-24F0-956E8E92E8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AC2A52-8F26-4B96-A9C5-1CAD1921CA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76176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D54CA3-1A8F-DC8F-7F59-A0C69AFFDE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EACAFF3-DCB1-CDF5-EAC7-D87364671F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A4144E-3289-4281-89F3-09F1ECA6D805}" type="datetimeFigureOut">
              <a:rPr lang="en-US" smtClean="0"/>
              <a:t>1/29/2026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4B3631B-2452-9BD9-5B75-DF4DD51A96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C2A640A-CEF9-FFF1-650B-A0B0DDCEDB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AC2A52-8F26-4B96-A9C5-1CAD1921CA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51562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520DCDE-7B81-59D1-E399-28F436A9DC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A4144E-3289-4281-89F3-09F1ECA6D805}" type="datetimeFigureOut">
              <a:rPr lang="en-US" smtClean="0"/>
              <a:t>1/29/2026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8F0F20D-FF80-BE42-2CBB-BA3DF0CBD4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11B2059-F7FF-0F74-5D0E-6B06F4E2FC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AC2A52-8F26-4B96-A9C5-1CAD1921CA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43255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E378AB-012F-9680-AE73-8F23E6165B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F42398-8AC5-A1D6-66D7-E17A9971C2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BE0B0EA-5011-3488-62BE-6C902B3FC37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705A618-A2CE-F86B-7611-F6B8C6BB85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A4144E-3289-4281-89F3-09F1ECA6D805}" type="datetimeFigureOut">
              <a:rPr lang="en-US" smtClean="0"/>
              <a:t>1/29/2026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B820981-AFBB-B72B-97ED-47FCC976A9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A04058E-86D7-B347-B92F-A9F735A3C2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AC2A52-8F26-4B96-A9C5-1CAD1921CA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84803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D8F183-02B9-EB39-56CE-B8D006012A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F3418A1-4CE4-4421-5933-97EBFC8A8FC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DBAFC7F-A2F2-4218-C2EE-8FF8144DABD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E895176-CCC7-4B5C-0153-94BF1E0CE3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A4144E-3289-4281-89F3-09F1ECA6D805}" type="datetimeFigureOut">
              <a:rPr lang="en-US" smtClean="0"/>
              <a:t>1/29/2026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F3CE37B-BC13-627A-22C9-8F3952E01A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D9AD6CB-77AE-4D2E-2941-5B268275D0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AC2A52-8F26-4B96-A9C5-1CAD1921CA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29211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10B9088-6916-F8AC-0E4D-1B43D47124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F4530FA-A4F9-88E6-DC8C-EE13EDE045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333588D-1709-C681-DEC7-CED67680224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5A4144E-3289-4281-89F3-09F1ECA6D805}" type="datetimeFigureOut">
              <a:rPr lang="en-US" smtClean="0"/>
              <a:t>1/29/2026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B5EC6A6-5AB1-FCA1-57B9-839B85F86AF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2459FA9-4B88-9E0C-C0D9-69D250E55DE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8AC2A52-8F26-4B96-A9C5-1CAD1921CA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71419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jpe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8.jpg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3FA023-781E-1692-9BCD-F8ADD270B5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6108BD3-A22B-C8D6-1597-99424A41F5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11052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509228-265F-BD44-7369-ECA0F5BFB7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CB219F9-4728-95D9-772D-958A297B7D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2424" y="-76200"/>
            <a:ext cx="12616847" cy="8415338"/>
          </a:xfrm>
          <a:prstGeom prst="rect">
            <a:avLst/>
          </a:prstGeom>
        </p:spPr>
      </p:pic>
      <p:pic>
        <p:nvPicPr>
          <p:cNvPr id="1032" name="Picture 8" descr="the-wall-street-journal-logo - Dow Jones News Fund : Promoting careers in  Print and Online JournalismDow Jones News Fund : Promoting careers in Print  and Online Journalism">
            <a:extLst>
              <a:ext uri="{FF2B5EF4-FFF2-40B4-BE49-F238E27FC236}">
                <a16:creationId xmlns:a16="http://schemas.microsoft.com/office/drawing/2014/main" id="{64697641-3031-1D21-2493-9AFDE9D1CD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86986" y="550510"/>
            <a:ext cx="6543675" cy="90827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87C9F7E-021F-69E2-B92E-1B1278913B24}"/>
              </a:ext>
            </a:extLst>
          </p:cNvPr>
          <p:cNvSpPr txBox="1"/>
          <p:nvPr/>
        </p:nvSpPr>
        <p:spPr>
          <a:xfrm>
            <a:off x="3629319" y="1743959"/>
            <a:ext cx="8483221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3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Tulsa, Oklahoma, named as one of the </a:t>
            </a:r>
            <a:br>
              <a:rPr lang="en-US" sz="35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 10 global travel destinations </a:t>
            </a:r>
            <a:br>
              <a:rPr lang="en-US" sz="35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33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visit in 2026, and only 1 of 2 in the U.</a:t>
            </a:r>
            <a:r>
              <a:rPr lang="en-US" sz="33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S.!!! </a:t>
            </a:r>
            <a:endParaRPr lang="en-US" sz="33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44191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CB9FC79-72F0-0B08-7222-B4477C7F069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2C4D713-6672-B312-4FD0-DF2FD29F414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144376">
            <a:off x="691666" y="562298"/>
            <a:ext cx="4840883" cy="275746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22EDD50D-DB9C-E7D6-99C9-7ADE3F22A41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35344">
            <a:off x="7960970" y="159417"/>
            <a:ext cx="3563226" cy="3563226"/>
          </a:xfrm>
          <a:prstGeom prst="rect">
            <a:avLst/>
          </a:prstGeom>
        </p:spPr>
      </p:pic>
      <p:pic>
        <p:nvPicPr>
          <p:cNvPr id="11" name="Picture 10" descr="A sign with a sign and a sign in the middle of a field&#10;&#10;AI-generated content may be incorrect.">
            <a:extLst>
              <a:ext uri="{FF2B5EF4-FFF2-40B4-BE49-F238E27FC236}">
                <a16:creationId xmlns:a16="http://schemas.microsoft.com/office/drawing/2014/main" id="{5E71CA55-4EFB-F804-C736-7F2B4A9D991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81" t="28056" r="3314" b="5138"/>
          <a:stretch>
            <a:fillRect/>
          </a:stretch>
        </p:blipFill>
        <p:spPr>
          <a:xfrm>
            <a:off x="3267538" y="3627527"/>
            <a:ext cx="5300389" cy="29610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8656160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2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4000"/>
                            </p:stCondLst>
                            <p:childTnLst>
                              <p:par>
                                <p:cTn id="1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9A8905-25D6-D0D6-3739-D9A22C675D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8C5D594-DC53-D867-077B-8892B2C8685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75EAFB7-3A89-B2CB-6D24-DD5571AB6EA0}"/>
              </a:ext>
            </a:extLst>
          </p:cNvPr>
          <p:cNvSpPr txBox="1"/>
          <p:nvPr/>
        </p:nvSpPr>
        <p:spPr>
          <a:xfrm>
            <a:off x="2569464" y="87021"/>
            <a:ext cx="8119872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500" b="1" dirty="0">
                <a:solidFill>
                  <a:schemeClr val="bg1"/>
                </a:solidFill>
                <a:latin typeface="Arial Black" panose="020B0A04020102090204" pitchFamily="34" charset="0"/>
                <a:cs typeface="Arial" panose="020B0604020202020204" pitchFamily="34" charset="0"/>
              </a:rPr>
              <a:t>Sunday, June 7, 2026  Tours</a:t>
            </a:r>
          </a:p>
        </p:txBody>
      </p:sp>
      <p:pic>
        <p:nvPicPr>
          <p:cNvPr id="2050" name="Picture 2" descr="Tulsa Route 66 Gateway Arch At First Light Photograph by Gregory Ballos -  Fine Art America">
            <a:extLst>
              <a:ext uri="{FF2B5EF4-FFF2-40B4-BE49-F238E27FC236}">
                <a16:creationId xmlns:a16="http://schemas.microsoft.com/office/drawing/2014/main" id="{BE8CEDE2-BCF2-89C4-AFFF-E274A44C84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2010" y="976478"/>
            <a:ext cx="3833283" cy="2555522"/>
          </a:xfrm>
          <a:prstGeom prst="rect">
            <a:avLst/>
          </a:prstGeom>
          <a:ln w="19050">
            <a:solidFill>
              <a:schemeClr val="bg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1" descr="A statue of a cowboy holding a guitar and a sign&#10;&#10;AI-generated content may be incorrect.">
            <a:extLst>
              <a:ext uri="{FF2B5EF4-FFF2-40B4-BE49-F238E27FC236}">
                <a16:creationId xmlns:a16="http://schemas.microsoft.com/office/drawing/2014/main" id="{ED464468-4A8B-2AA0-EDDB-067C6713A4C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08" t="27501" r="3608" b="4860"/>
          <a:stretch>
            <a:fillRect/>
          </a:stretch>
        </p:blipFill>
        <p:spPr>
          <a:xfrm>
            <a:off x="5777827" y="3314374"/>
            <a:ext cx="5421998" cy="3054296"/>
          </a:xfrm>
          <a:prstGeom prst="rect">
            <a:avLst/>
          </a:prstGeom>
          <a:ln w="19050">
            <a:solidFill>
              <a:schemeClr val="bg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098" name="Picture 2" descr="A Route 66 Journey Through Green Country | Green Country Oklahoma">
            <a:extLst>
              <a:ext uri="{FF2B5EF4-FFF2-40B4-BE49-F238E27FC236}">
                <a16:creationId xmlns:a16="http://schemas.microsoft.com/office/drawing/2014/main" id="{B859B50D-0CCD-9BFA-E48B-9A4601DFE1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299590">
            <a:off x="1253158" y="3560523"/>
            <a:ext cx="3115912" cy="2331268"/>
          </a:xfrm>
          <a:prstGeom prst="rect">
            <a:avLst/>
          </a:prstGeom>
          <a:ln w="19050">
            <a:solidFill>
              <a:schemeClr val="bg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Historical Transportation Museum | Route 66 Historical Village | United  States">
            <a:extLst>
              <a:ext uri="{FF2B5EF4-FFF2-40B4-BE49-F238E27FC236}">
                <a16:creationId xmlns:a16="http://schemas.microsoft.com/office/drawing/2014/main" id="{E73CFABE-80E1-7BD4-2B49-5059EF564E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01320">
            <a:off x="8939205" y="980912"/>
            <a:ext cx="2233188" cy="2233188"/>
          </a:xfrm>
          <a:prstGeom prst="rect">
            <a:avLst/>
          </a:prstGeom>
          <a:ln w="19050">
            <a:solidFill>
              <a:schemeClr val="bg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561196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100"/>
                            </p:stCondLst>
                            <p:childTnLst>
                              <p:par>
                                <p:cTn id="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100"/>
                            </p:stCondLst>
                            <p:childTnLst>
                              <p:par>
                                <p:cTn id="14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7100"/>
                            </p:stCondLst>
                            <p:childTnLst>
                              <p:par>
                                <p:cTn id="19" presetID="2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20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20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9100"/>
                            </p:stCondLst>
                            <p:childTnLst>
                              <p:par>
                                <p:cTn id="24" presetID="2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2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2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04BD83-0CAA-76FC-281D-8D05E7EB6F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FBAD093-D32E-D6C5-2D3A-1AF88BBFE0F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A8452D3-1652-21BB-6888-DAD76E719F2E}"/>
              </a:ext>
            </a:extLst>
          </p:cNvPr>
          <p:cNvSpPr txBox="1"/>
          <p:nvPr/>
        </p:nvSpPr>
        <p:spPr>
          <a:xfrm>
            <a:off x="2569464" y="87021"/>
            <a:ext cx="8119872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500" b="1" dirty="0">
                <a:solidFill>
                  <a:schemeClr val="bg1"/>
                </a:solidFill>
                <a:latin typeface="Arial Black" panose="020B0A04020102090204" pitchFamily="34" charset="0"/>
                <a:cs typeface="Arial" panose="020B0604020202020204" pitchFamily="34" charset="0"/>
              </a:rPr>
              <a:t>Sunday, June 7, 2026  Tours</a:t>
            </a:r>
          </a:p>
        </p:txBody>
      </p:sp>
      <p:pic>
        <p:nvPicPr>
          <p:cNvPr id="2" name="Picture 2" descr="The Center – Woody Guthrie Center">
            <a:extLst>
              <a:ext uri="{FF2B5EF4-FFF2-40B4-BE49-F238E27FC236}">
                <a16:creationId xmlns:a16="http://schemas.microsoft.com/office/drawing/2014/main" id="{45A111CD-F933-9B91-B440-DC4A298729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19347" y="1471780"/>
            <a:ext cx="4160250" cy="2774884"/>
          </a:xfrm>
          <a:prstGeom prst="rect">
            <a:avLst/>
          </a:prstGeom>
          <a:ln w="19050">
            <a:solidFill>
              <a:schemeClr val="bg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8" descr="Bob Dylan Center in Tulsa to Open to the Public in May 2022">
            <a:extLst>
              <a:ext uri="{FF2B5EF4-FFF2-40B4-BE49-F238E27FC236}">
                <a16:creationId xmlns:a16="http://schemas.microsoft.com/office/drawing/2014/main" id="{C08BB789-DEC9-E72B-AF02-AD80BBB2A3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259" y="3174463"/>
            <a:ext cx="3904308" cy="2602872"/>
          </a:xfrm>
          <a:prstGeom prst="rect">
            <a:avLst/>
          </a:prstGeom>
          <a:ln w="19050">
            <a:solidFill>
              <a:schemeClr val="bg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Guthrie Green Wins International Recognition - Tulsa Foundation for  Architecture">
            <a:extLst>
              <a:ext uri="{FF2B5EF4-FFF2-40B4-BE49-F238E27FC236}">
                <a16:creationId xmlns:a16="http://schemas.microsoft.com/office/drawing/2014/main" id="{0178EE67-B233-E2A7-5969-F66A239400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95290" y="3641552"/>
            <a:ext cx="4504182" cy="2535211"/>
          </a:xfrm>
          <a:prstGeom prst="rect">
            <a:avLst/>
          </a:prstGeom>
          <a:ln w="19050">
            <a:solidFill>
              <a:schemeClr val="bg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Hope - John Hope Franklin Reconciliation Park At Dusk by Gregory Ballos">
            <a:extLst>
              <a:ext uri="{FF2B5EF4-FFF2-40B4-BE49-F238E27FC236}">
                <a16:creationId xmlns:a16="http://schemas.microsoft.com/office/drawing/2014/main" id="{DEC84A49-054D-112D-7285-96A54783F2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5614" y="1080665"/>
            <a:ext cx="3841331" cy="2560887"/>
          </a:xfrm>
          <a:prstGeom prst="rect">
            <a:avLst/>
          </a:prstGeom>
          <a:ln w="19050">
            <a:solidFill>
              <a:schemeClr val="bg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935393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4000"/>
                            </p:stCondLst>
                            <p:childTnLst>
                              <p:par>
                                <p:cTn id="15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2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6000"/>
                            </p:stCondLst>
                            <p:childTnLst>
                              <p:par>
                                <p:cTn id="20" presetID="2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2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2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2B38D5-FA6A-ADAB-5A53-2348188B74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3880106-3F01-5758-28FA-58E051CCD78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8A45668-D2DB-14CD-21D7-BBBA9866C6E9}"/>
              </a:ext>
            </a:extLst>
          </p:cNvPr>
          <p:cNvSpPr txBox="1"/>
          <p:nvPr/>
        </p:nvSpPr>
        <p:spPr>
          <a:xfrm>
            <a:off x="2569464" y="87021"/>
            <a:ext cx="8119872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500" b="1" dirty="0">
                <a:solidFill>
                  <a:schemeClr val="bg1"/>
                </a:solidFill>
                <a:latin typeface="Arial Black" panose="020B0A04020102090204" pitchFamily="34" charset="0"/>
                <a:cs typeface="Arial" panose="020B0604020202020204" pitchFamily="34" charset="0"/>
              </a:rPr>
              <a:t>Tuesday, June 9, 2026  Tours</a:t>
            </a:r>
          </a:p>
        </p:txBody>
      </p:sp>
      <p:pic>
        <p:nvPicPr>
          <p:cNvPr id="7" name="Picture 4" descr="Western Supply will add 320 units for current and incoming downtown  workforce">
            <a:extLst>
              <a:ext uri="{FF2B5EF4-FFF2-40B4-BE49-F238E27FC236}">
                <a16:creationId xmlns:a16="http://schemas.microsoft.com/office/drawing/2014/main" id="{069392A3-E7A9-24A5-F103-AC20E1F0FF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748" y="3685121"/>
            <a:ext cx="4726630" cy="2653546"/>
          </a:xfrm>
          <a:prstGeom prst="rect">
            <a:avLst/>
          </a:prstGeom>
          <a:ln w="19050">
            <a:solidFill>
              <a:schemeClr val="bg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36 Degrees North Changes Name, Plans Move To New Tulsa Hub Location -  Newson6.com">
            <a:extLst>
              <a:ext uri="{FF2B5EF4-FFF2-40B4-BE49-F238E27FC236}">
                <a16:creationId xmlns:a16="http://schemas.microsoft.com/office/drawing/2014/main" id="{88EB7F03-B2D9-3F1A-E027-E27DE16EE41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750"/>
          <a:stretch>
            <a:fillRect/>
          </a:stretch>
        </p:blipFill>
        <p:spPr bwMode="auto">
          <a:xfrm>
            <a:off x="3031645" y="1189799"/>
            <a:ext cx="4287320" cy="2796103"/>
          </a:xfrm>
          <a:prstGeom prst="rect">
            <a:avLst/>
          </a:prstGeom>
          <a:ln w="19050">
            <a:solidFill>
              <a:schemeClr val="bg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6" descr="Tulsa Art Deco &amp; Streamline Moderne Buildings | RoadsideArchitecture.com">
            <a:extLst>
              <a:ext uri="{FF2B5EF4-FFF2-40B4-BE49-F238E27FC236}">
                <a16:creationId xmlns:a16="http://schemas.microsoft.com/office/drawing/2014/main" id="{E9F8AEF9-4631-38BE-73EB-578D6C270A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90260" y="3429000"/>
            <a:ext cx="4360350" cy="3016405"/>
          </a:xfrm>
          <a:prstGeom prst="rect">
            <a:avLst/>
          </a:prstGeom>
          <a:ln w="19050">
            <a:solidFill>
              <a:schemeClr val="bg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Art Deco Architecture - Downtown Tulsa, Oklahoma | Victor Hamberlin | Flickr">
            <a:extLst>
              <a:ext uri="{FF2B5EF4-FFF2-40B4-BE49-F238E27FC236}">
                <a16:creationId xmlns:a16="http://schemas.microsoft.com/office/drawing/2014/main" id="{349BBF9C-4412-99A9-261B-8F73741A46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4261" y="1189799"/>
            <a:ext cx="3741156" cy="2495322"/>
          </a:xfrm>
          <a:prstGeom prst="rect">
            <a:avLst/>
          </a:prstGeom>
          <a:ln w="19050">
            <a:solidFill>
              <a:schemeClr val="bg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479137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200"/>
                            </p:stCondLst>
                            <p:childTnLst>
                              <p:par>
                                <p:cTn id="9" presetID="2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200"/>
                            </p:stCondLst>
                            <p:childTnLst>
                              <p:par>
                                <p:cTn id="14" presetID="2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7200"/>
                            </p:stCondLst>
                            <p:childTnLst>
                              <p:par>
                                <p:cTn id="19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9200"/>
                            </p:stCondLst>
                            <p:childTnLst>
                              <p:par>
                                <p:cTn id="24" presetID="2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E65C0E-8AE2-FBFB-6B59-21FEED777C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A6F4BB0-526C-58D0-C90D-57B08CFCB5F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AB3DAC89-34ED-BBA6-CD24-2DF465C20E25}"/>
              </a:ext>
            </a:extLst>
          </p:cNvPr>
          <p:cNvSpPr txBox="1"/>
          <p:nvPr/>
        </p:nvSpPr>
        <p:spPr>
          <a:xfrm>
            <a:off x="2569464" y="87021"/>
            <a:ext cx="8119872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500" b="1" dirty="0">
                <a:solidFill>
                  <a:schemeClr val="bg1"/>
                </a:solidFill>
                <a:latin typeface="Arial Black" panose="020B0A04020102090204" pitchFamily="34" charset="0"/>
                <a:cs typeface="Arial" panose="020B0604020202020204" pitchFamily="34" charset="0"/>
              </a:rPr>
              <a:t>Pre-conference Excitement!</a:t>
            </a:r>
          </a:p>
        </p:txBody>
      </p:sp>
      <p:pic>
        <p:nvPicPr>
          <p:cNvPr id="6148" name="Picture 4" descr="Conner &amp; Winters is proud to sponsor the 2018 Saint Francis Tulsa Tough:  Conner &amp; Winters">
            <a:extLst>
              <a:ext uri="{FF2B5EF4-FFF2-40B4-BE49-F238E27FC236}">
                <a16:creationId xmlns:a16="http://schemas.microsoft.com/office/drawing/2014/main" id="{456F0F62-86CB-11F1-B1C0-F30598BA1E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1256" y="1053195"/>
            <a:ext cx="3585400" cy="21572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6" name="Picture 2" descr="The 2024 American Criterium Cup Opens at the Saint… | USA Cycling">
            <a:extLst>
              <a:ext uri="{FF2B5EF4-FFF2-40B4-BE49-F238E27FC236}">
                <a16:creationId xmlns:a16="http://schemas.microsoft.com/office/drawing/2014/main" id="{10550525-B63C-BB7B-F86D-07354AF4FB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281" y="3301887"/>
            <a:ext cx="4645916" cy="3097277"/>
          </a:xfrm>
          <a:prstGeom prst="rect">
            <a:avLst/>
          </a:prstGeom>
          <a:ln w="19050">
            <a:solidFill>
              <a:schemeClr val="bg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 descr="Tulsa Tough photo essay: Scenes from America's criterium mecca and its  wildest spectators | Cycling Weekly">
            <a:extLst>
              <a:ext uri="{FF2B5EF4-FFF2-40B4-BE49-F238E27FC236}">
                <a16:creationId xmlns:a16="http://schemas.microsoft.com/office/drawing/2014/main" id="{0A5FAC05-23B6-DCF3-9E1A-9FF18CB6EC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0208" y="1179576"/>
            <a:ext cx="4721511" cy="3319272"/>
          </a:xfrm>
          <a:prstGeom prst="rect">
            <a:avLst/>
          </a:prstGeom>
          <a:ln w="19050">
            <a:solidFill>
              <a:schemeClr val="bg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2" name="Picture 8" descr="Scenes from 2024 Saint Francis Tulsa Tough - Saturday | About Town |  tulsapeople.com">
            <a:extLst>
              <a:ext uri="{FF2B5EF4-FFF2-40B4-BE49-F238E27FC236}">
                <a16:creationId xmlns:a16="http://schemas.microsoft.com/office/drawing/2014/main" id="{021337FF-5681-B64E-776B-0820AD6E661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733" r="3922" b="21104"/>
          <a:stretch>
            <a:fillRect/>
          </a:stretch>
        </p:blipFill>
        <p:spPr bwMode="auto">
          <a:xfrm>
            <a:off x="4828032" y="4323385"/>
            <a:ext cx="5221224" cy="1754836"/>
          </a:xfrm>
          <a:prstGeom prst="rect">
            <a:avLst/>
          </a:prstGeom>
          <a:ln w="19050">
            <a:solidFill>
              <a:schemeClr val="bg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738096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4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400"/>
                            </p:stCondLst>
                            <p:childTnLst>
                              <p:par>
                                <p:cTn id="13" presetID="2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7400"/>
                            </p:stCondLst>
                            <p:childTnLst>
                              <p:par>
                                <p:cTn id="18" presetID="2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20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9400"/>
                            </p:stCondLst>
                            <p:childTnLst>
                              <p:par>
                                <p:cTn id="23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2000" fill="hold"/>
                                        <p:tgtEl>
                                          <p:spTgt spid="61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2000" fill="hold"/>
                                        <p:tgtEl>
                                          <p:spTgt spid="61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953EE4-AA45-1C02-ECB6-E8FCE91E92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74C42B88-6F16-2268-036A-6E2902C928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Picture 1" descr="A city at night with many tall buildings&#10;&#10;AI-generated content may be incorrect.">
            <a:extLst>
              <a:ext uri="{FF2B5EF4-FFF2-40B4-BE49-F238E27FC236}">
                <a16:creationId xmlns:a16="http://schemas.microsoft.com/office/drawing/2014/main" id="{9A538497-2645-7E20-1344-6AA91920AB0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257"/>
          <a:stretch>
            <a:fillRect/>
          </a:stretch>
        </p:blipFill>
        <p:spPr>
          <a:xfrm>
            <a:off x="6440051" y="467774"/>
            <a:ext cx="4357734" cy="2798676"/>
          </a:xfrm>
          <a:prstGeom prst="rect">
            <a:avLst/>
          </a:prstGeom>
          <a:ln w="19050">
            <a:solidFill>
              <a:schemeClr val="bg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Picture 10" descr="Park Attractions">
            <a:extLst>
              <a:ext uri="{FF2B5EF4-FFF2-40B4-BE49-F238E27FC236}">
                <a16:creationId xmlns:a16="http://schemas.microsoft.com/office/drawing/2014/main" id="{3AE4DD88-7660-0A3A-996F-AEFF08B4D0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4388" y="3061959"/>
            <a:ext cx="5651972" cy="3172610"/>
          </a:xfrm>
          <a:prstGeom prst="rect">
            <a:avLst/>
          </a:prstGeom>
          <a:ln w="19050">
            <a:solidFill>
              <a:schemeClr val="bg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Statues of horses and a carriage&#10;&#10;AI-generated content may be incorrect.">
            <a:extLst>
              <a:ext uri="{FF2B5EF4-FFF2-40B4-BE49-F238E27FC236}">
                <a16:creationId xmlns:a16="http://schemas.microsoft.com/office/drawing/2014/main" id="{6009CED8-8AAB-C924-482F-69D35431270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65" t="27916" r="3959" b="4028"/>
          <a:stretch>
            <a:fillRect/>
          </a:stretch>
        </p:blipFill>
        <p:spPr>
          <a:xfrm>
            <a:off x="3037569" y="1389420"/>
            <a:ext cx="3998316" cy="2286085"/>
          </a:xfrm>
          <a:prstGeom prst="rect">
            <a:avLst/>
          </a:prstGeom>
          <a:ln w="19050">
            <a:solidFill>
              <a:schemeClr val="bg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Picture 4" descr="A collage of a statue of a person&#10;&#10;AI-generated content may be incorrect.">
            <a:extLst>
              <a:ext uri="{FF2B5EF4-FFF2-40B4-BE49-F238E27FC236}">
                <a16:creationId xmlns:a16="http://schemas.microsoft.com/office/drawing/2014/main" id="{E1FB6B05-75A6-2967-36E7-70893F22B90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774" t="8845" r="2388" b="3103"/>
          <a:stretch>
            <a:fillRect/>
          </a:stretch>
        </p:blipFill>
        <p:spPr>
          <a:xfrm>
            <a:off x="8520637" y="2532463"/>
            <a:ext cx="2912314" cy="4080875"/>
          </a:xfrm>
          <a:prstGeom prst="rect">
            <a:avLst/>
          </a:prstGeom>
          <a:ln w="19050">
            <a:solidFill>
              <a:schemeClr val="bg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3111032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2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4000"/>
                            </p:stCondLst>
                            <p:childTnLst>
                              <p:par>
                                <p:cTn id="15" presetID="2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6000"/>
                            </p:stCondLst>
                            <p:childTnLst>
                              <p:par>
                                <p:cTn id="20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87C1BE-1DEC-7850-EA41-CE3131D802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8E11F53-8753-9872-F863-EFA7D30CCC4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060515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E8CB46EF1E0094E977F869DD157A1DE" ma:contentTypeVersion="20" ma:contentTypeDescription="Create a new document." ma:contentTypeScope="" ma:versionID="142b99c2d9297a75e7cde37f8e58d5c6">
  <xsd:schema xmlns:xsd="http://www.w3.org/2001/XMLSchema" xmlns:xs="http://www.w3.org/2001/XMLSchema" xmlns:p="http://schemas.microsoft.com/office/2006/metadata/properties" xmlns:ns2="2cbd2c6a-a94f-4612-b706-a6fa77778cdf" xmlns:ns3="308311e2-d142-423e-bbac-6522d79a82a6" targetNamespace="http://schemas.microsoft.com/office/2006/metadata/properties" ma:root="true" ma:fieldsID="92ba5a371f5c3c7573bbece1723b53ed" ns2:_="" ns3:_="">
    <xsd:import namespace="2cbd2c6a-a94f-4612-b706-a6fa77778cdf"/>
    <xsd:import namespace="308311e2-d142-423e-bbac-6522d79a82a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AutoKeyPoints" minOccurs="0"/>
                <xsd:element ref="ns2:MediaServiceKeyPoints" minOccurs="0"/>
                <xsd:element ref="ns2:MediaServiceLocatio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_Flow_SignoffStatu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cbd2c6a-a94f-4612-b706-a6fa77778cd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61cdc29a-e4bf-4132-ae37-dd80c9c4ca6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_Flow_SignoffStatus" ma:index="25" nillable="true" ma:displayName="Sign-off status" ma:internalName="Sign_x002d_off_x0020_status">
      <xsd:simpleType>
        <xsd:restriction base="dms:Text"/>
      </xsd:simpleType>
    </xsd:element>
    <xsd:element name="MediaServiceSearchProperties" ma:index="26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7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08311e2-d142-423e-bbac-6522d79a82a6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ec4cad7d-0387-4437-a45b-bbfe99457b76}" ma:internalName="TaxCatchAll" ma:showField="CatchAllData" ma:web="308311e2-d142-423e-bbac-6522d79a82a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308311e2-d142-423e-bbac-6522d79a82a6" xsi:nil="true"/>
    <_Flow_SignoffStatus xmlns="2cbd2c6a-a94f-4612-b706-a6fa77778cdf" xsi:nil="true"/>
    <lcf76f155ced4ddcb4097134ff3c332f xmlns="2cbd2c6a-a94f-4612-b706-a6fa77778cdf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C01187DB-C64F-412A-B21D-248BFAA0AB58}"/>
</file>

<file path=customXml/itemProps2.xml><?xml version="1.0" encoding="utf-8"?>
<ds:datastoreItem xmlns:ds="http://schemas.openxmlformats.org/officeDocument/2006/customXml" ds:itemID="{73A09820-E2C1-4871-97DC-D726C09CA5CD}"/>
</file>

<file path=customXml/itemProps3.xml><?xml version="1.0" encoding="utf-8"?>
<ds:datastoreItem xmlns:ds="http://schemas.openxmlformats.org/officeDocument/2006/customXml" ds:itemID="{0747E495-57F0-439F-BAD1-11B5F6BA69F5}"/>
</file>

<file path=docProps/app.xml><?xml version="1.0" encoding="utf-8"?>
<Properties xmlns="http://schemas.openxmlformats.org/officeDocument/2006/extended-properties" xmlns:vt="http://schemas.openxmlformats.org/officeDocument/2006/docPropsVTypes">
  <TotalTime>349</TotalTime>
  <Words>56</Words>
  <Application>Microsoft Office PowerPoint</Application>
  <PresentationFormat>Widescreen</PresentationFormat>
  <Paragraphs>5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Aptos</vt:lpstr>
      <vt:lpstr>Aptos Display</vt:lpstr>
      <vt:lpstr>Arial</vt:lpstr>
      <vt:lpstr>Arial Black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Gemeinhart, Brad</dc:creator>
  <cp:lastModifiedBy>Gemeinhart, Brad</cp:lastModifiedBy>
  <cp:revision>9</cp:revision>
  <dcterms:created xsi:type="dcterms:W3CDTF">2025-06-03T20:18:14Z</dcterms:created>
  <dcterms:modified xsi:type="dcterms:W3CDTF">2026-01-29T21:36:42Z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Order">
    <vt:lpwstr>2800.00000000000</vt:lpwstr>
  </property>
  <property fmtid="{D5CDD505-2E9C-101B-9397-08002B2CF9AE}" pid="3" name="ContentTypeId">
    <vt:lpwstr>0x0101000E8CB46EF1E0094E977F869DD157A1DE</vt:lpwstr>
  </property>
  <property fmtid="{D5CDD505-2E9C-101B-9397-08002B2CF9AE}" pid="4" name="_SourceUrl">
    <vt:lpwstr/>
  </property>
  <property fmtid="{D5CDD505-2E9C-101B-9397-08002B2CF9AE}" pid="5" name="_SharedFileIndex">
    <vt:lpwstr/>
  </property>
  <property fmtid="{D5CDD505-2E9C-101B-9397-08002B2CF9AE}" pid="6" name="ComplianceAssetId">
    <vt:lpwstr/>
  </property>
  <property fmtid="{D5CDD505-2E9C-101B-9397-08002B2CF9AE}" pid="7" name="_ExtendedDescription">
    <vt:lpwstr/>
  </property>
  <property fmtid="{D5CDD505-2E9C-101B-9397-08002B2CF9AE}" pid="8" name="TriggerFlowInfo">
    <vt:lpwstr/>
  </property>
</Properties>
</file>